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95" r:id="rId2"/>
    <p:sldId id="286" r:id="rId3"/>
    <p:sldId id="262" r:id="rId4"/>
    <p:sldId id="259" r:id="rId5"/>
    <p:sldId id="271" r:id="rId6"/>
    <p:sldId id="258" r:id="rId7"/>
    <p:sldId id="257" r:id="rId8"/>
    <p:sldId id="265" r:id="rId9"/>
    <p:sldId id="267" r:id="rId10"/>
    <p:sldId id="287" r:id="rId11"/>
    <p:sldId id="274" r:id="rId12"/>
    <p:sldId id="275" r:id="rId13"/>
    <p:sldId id="276" r:id="rId14"/>
    <p:sldId id="277" r:id="rId15"/>
    <p:sldId id="283" r:id="rId16"/>
    <p:sldId id="266" r:id="rId17"/>
    <p:sldId id="272" r:id="rId18"/>
    <p:sldId id="285" r:id="rId19"/>
    <p:sldId id="278" r:id="rId20"/>
    <p:sldId id="279" r:id="rId21"/>
    <p:sldId id="280" r:id="rId22"/>
    <p:sldId id="281" r:id="rId23"/>
    <p:sldId id="282" r:id="rId24"/>
    <p:sldId id="310" r:id="rId25"/>
    <p:sldId id="311" r:id="rId26"/>
    <p:sldId id="312" r:id="rId27"/>
    <p:sldId id="313" r:id="rId28"/>
    <p:sldId id="314" r:id="rId29"/>
    <p:sldId id="315" r:id="rId30"/>
    <p:sldId id="284" r:id="rId31"/>
    <p:sldId id="289" r:id="rId32"/>
    <p:sldId id="290" r:id="rId33"/>
    <p:sldId id="308" r:id="rId34"/>
    <p:sldId id="291" r:id="rId35"/>
    <p:sldId id="292" r:id="rId36"/>
    <p:sldId id="294" r:id="rId37"/>
    <p:sldId id="30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48" autoAdjust="0"/>
  </p:normalViewPr>
  <p:slideViewPr>
    <p:cSldViewPr snapToGrid="0" snapToObjects="1">
      <p:cViewPr varScale="1">
        <p:scale>
          <a:sx n="113" d="100"/>
          <a:sy n="113" d="100"/>
        </p:scale>
        <p:origin x="-1552" y="-112"/>
      </p:cViewPr>
      <p:guideLst>
        <p:guide orient="horz" pos="2160"/>
        <p:guide pos="2880"/>
      </p:guideLst>
    </p:cSldViewPr>
  </p:slideViewPr>
  <p:notesTextViewPr>
    <p:cViewPr>
      <p:scale>
        <a:sx n="100" d="100"/>
        <a:sy n="100" d="100"/>
      </p:scale>
      <p:origin x="0" y="0"/>
    </p:cViewPr>
  </p:notesTextViewPr>
  <p:sorterViewPr>
    <p:cViewPr>
      <p:scale>
        <a:sx n="132" d="100"/>
        <a:sy n="132" d="100"/>
      </p:scale>
      <p:origin x="0" y="760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m161-7e1:Users:liberzon:Documents:GSEA_grant_paperwork:msigdb_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sz="2800" b="1" i="1"/>
            </a:pPr>
            <a:r>
              <a:rPr lang="en-US" sz="2800" b="1" i="1"/>
              <a:t>MSigDB growth</a:t>
            </a:r>
          </a:p>
        </c:rich>
      </c:tx>
      <c:layout>
        <c:manualLayout>
          <c:xMode val="edge"/>
          <c:yMode val="edge"/>
          <c:x val="0.372522234750003"/>
          <c:y val="0.0324738922490205"/>
        </c:manualLayout>
      </c:layout>
      <c:overlay val="0"/>
      <c:spPr>
        <a:noFill/>
        <a:ln w="25400">
          <a:noFill/>
        </a:ln>
      </c:spPr>
    </c:title>
    <c:autoTitleDeleted val="0"/>
    <c:plotArea>
      <c:layout>
        <c:manualLayout>
          <c:layoutTarget val="inner"/>
          <c:xMode val="edge"/>
          <c:yMode val="edge"/>
          <c:x val="0.116581648264428"/>
          <c:y val="0.141378960045139"/>
          <c:w val="0.818809193417496"/>
          <c:h val="0.69346107618696"/>
        </c:manualLayout>
      </c:layout>
      <c:barChart>
        <c:barDir val="col"/>
        <c:grouping val="stacked"/>
        <c:varyColors val="0"/>
        <c:ser>
          <c:idx val="0"/>
          <c:order val="0"/>
          <c:tx>
            <c:strRef>
              <c:f>'size growth'!$B$5</c:f>
              <c:strCache>
                <c:ptCount val="1"/>
                <c:pt idx="0">
                  <c:v>C1: Positional</c:v>
                </c:pt>
              </c:strCache>
            </c:strRef>
          </c:tx>
          <c:spPr>
            <a:solidFill>
              <a:srgbClr val="63AAFE"/>
            </a:solidFill>
            <a:ln w="25400">
              <a:noFill/>
            </a:ln>
            <a:effectLst/>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growth'!$D$5:$J$5</c:f>
              <c:numCache>
                <c:formatCode>#,##0</c:formatCode>
                <c:ptCount val="7"/>
                <c:pt idx="0">
                  <c:v>319.0</c:v>
                </c:pt>
                <c:pt idx="1">
                  <c:v>396.0</c:v>
                </c:pt>
                <c:pt idx="2">
                  <c:v>386.0</c:v>
                </c:pt>
                <c:pt idx="3">
                  <c:v>386.0</c:v>
                </c:pt>
                <c:pt idx="4">
                  <c:v>326.0</c:v>
                </c:pt>
                <c:pt idx="5">
                  <c:v>326.0</c:v>
                </c:pt>
                <c:pt idx="6" formatCode="General">
                  <c:v>326.0</c:v>
                </c:pt>
              </c:numCache>
            </c:numRef>
          </c:val>
        </c:ser>
        <c:ser>
          <c:idx val="1"/>
          <c:order val="1"/>
          <c:tx>
            <c:strRef>
              <c:f>'size growth'!$B$6</c:f>
              <c:strCache>
                <c:ptCount val="1"/>
                <c:pt idx="0">
                  <c:v>C2: Curated</c:v>
                </c:pt>
              </c:strCache>
            </c:strRef>
          </c:tx>
          <c:spPr>
            <a:solidFill>
              <a:srgbClr val="DD2D32"/>
            </a:solidFill>
            <a:ln w="25400">
              <a:noFill/>
            </a:ln>
            <a:effectLst/>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growth'!$D$6:$J$6</c:f>
              <c:numCache>
                <c:formatCode>#,##0</c:formatCode>
                <c:ptCount val="7"/>
                <c:pt idx="0">
                  <c:v>522.0</c:v>
                </c:pt>
                <c:pt idx="1">
                  <c:v>912.0</c:v>
                </c:pt>
                <c:pt idx="2">
                  <c:v>1687.0</c:v>
                </c:pt>
                <c:pt idx="3">
                  <c:v>1892.0</c:v>
                </c:pt>
                <c:pt idx="4">
                  <c:v>3272.0</c:v>
                </c:pt>
                <c:pt idx="5">
                  <c:v>4850.0</c:v>
                </c:pt>
                <c:pt idx="6" formatCode="General">
                  <c:v>4722.0</c:v>
                </c:pt>
              </c:numCache>
            </c:numRef>
          </c:val>
        </c:ser>
        <c:ser>
          <c:idx val="2"/>
          <c:order val="2"/>
          <c:tx>
            <c:strRef>
              <c:f>'size growth'!$B$10</c:f>
              <c:strCache>
                <c:ptCount val="1"/>
                <c:pt idx="0">
                  <c:v>C3: Motifs</c:v>
                </c:pt>
              </c:strCache>
            </c:strRef>
          </c:tx>
          <c:spPr>
            <a:solidFill>
              <a:srgbClr val="FFF58C"/>
            </a:solidFill>
            <a:ln w="25400">
              <a:noFill/>
            </a:ln>
            <a:effectLst/>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growth'!$D$10:$J$10</c:f>
              <c:numCache>
                <c:formatCode>#,##0</c:formatCode>
                <c:ptCount val="7"/>
                <c:pt idx="0">
                  <c:v>57.0</c:v>
                </c:pt>
                <c:pt idx="1">
                  <c:v>623.0</c:v>
                </c:pt>
                <c:pt idx="2">
                  <c:v>837.0</c:v>
                </c:pt>
                <c:pt idx="3">
                  <c:v>837.0</c:v>
                </c:pt>
                <c:pt idx="4">
                  <c:v>836.0</c:v>
                </c:pt>
                <c:pt idx="5">
                  <c:v>836.0</c:v>
                </c:pt>
                <c:pt idx="6" formatCode="General">
                  <c:v>836.0</c:v>
                </c:pt>
              </c:numCache>
            </c:numRef>
          </c:val>
        </c:ser>
        <c:ser>
          <c:idx val="3"/>
          <c:order val="3"/>
          <c:tx>
            <c:strRef>
              <c:f>'size growth'!$B$14</c:f>
              <c:strCache>
                <c:ptCount val="1"/>
                <c:pt idx="0">
                  <c:v>C4: Computational</c:v>
                </c:pt>
              </c:strCache>
            </c:strRef>
          </c:tx>
          <c:spPr>
            <a:solidFill>
              <a:srgbClr val="4EE257"/>
            </a:solidFill>
            <a:ln w="25400">
              <a:noFill/>
            </a:ln>
            <a:effectLst/>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growth'!$D$14:$J$14</c:f>
              <c:numCache>
                <c:formatCode>#,##0</c:formatCode>
                <c:ptCount val="7"/>
                <c:pt idx="0">
                  <c:v>427.0</c:v>
                </c:pt>
                <c:pt idx="1">
                  <c:v>427.0</c:v>
                </c:pt>
                <c:pt idx="2">
                  <c:v>427.0</c:v>
                </c:pt>
                <c:pt idx="3">
                  <c:v>883.0</c:v>
                </c:pt>
                <c:pt idx="4">
                  <c:v>881.0</c:v>
                </c:pt>
                <c:pt idx="5">
                  <c:v>858.0</c:v>
                </c:pt>
                <c:pt idx="6" formatCode="General">
                  <c:v>858.0</c:v>
                </c:pt>
              </c:numCache>
            </c:numRef>
          </c:val>
        </c:ser>
        <c:ser>
          <c:idx val="4"/>
          <c:order val="4"/>
          <c:tx>
            <c:strRef>
              <c:f>'size growth'!$B$17</c:f>
              <c:strCache>
                <c:ptCount val="1"/>
                <c:pt idx="0">
                  <c:v>C5: Gene Ontology</c:v>
                </c:pt>
              </c:strCache>
            </c:strRef>
          </c:tx>
          <c:spPr>
            <a:solidFill>
              <a:srgbClr val="6711FF"/>
            </a:solidFill>
            <a:ln w="25400">
              <a:noFill/>
            </a:ln>
            <a:effectLst/>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growth'!$D$17:$J$17</c:f>
              <c:numCache>
                <c:formatCode>#,##0</c:formatCode>
                <c:ptCount val="7"/>
                <c:pt idx="0">
                  <c:v>0.0</c:v>
                </c:pt>
                <c:pt idx="1">
                  <c:v>0.0</c:v>
                </c:pt>
                <c:pt idx="2">
                  <c:v>0.0</c:v>
                </c:pt>
                <c:pt idx="3">
                  <c:v>1454.0</c:v>
                </c:pt>
                <c:pt idx="4">
                  <c:v>1454.0</c:v>
                </c:pt>
                <c:pt idx="5">
                  <c:v>1454.0</c:v>
                </c:pt>
                <c:pt idx="6" formatCode="General">
                  <c:v>1454.0</c:v>
                </c:pt>
              </c:numCache>
            </c:numRef>
          </c:val>
        </c:ser>
        <c:ser>
          <c:idx val="5"/>
          <c:order val="5"/>
          <c:tx>
            <c:strRef>
              <c:f>'size growth'!$B$21</c:f>
              <c:strCache>
                <c:ptCount val="1"/>
                <c:pt idx="0">
                  <c:v>C6: Oncogenic  Activation</c:v>
                </c:pt>
              </c:strCache>
            </c:strRef>
          </c:tx>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growth'!$D$21:$J$21</c:f>
              <c:numCache>
                <c:formatCode>General</c:formatCode>
                <c:ptCount val="7"/>
                <c:pt idx="0" formatCode="#,##0">
                  <c:v>0.0</c:v>
                </c:pt>
                <c:pt idx="1">
                  <c:v>0.0</c:v>
                </c:pt>
                <c:pt idx="2" formatCode="#,##0">
                  <c:v>0.0</c:v>
                </c:pt>
                <c:pt idx="3" formatCode="#,##0">
                  <c:v>0.0</c:v>
                </c:pt>
                <c:pt idx="4" formatCode="#,##0">
                  <c:v>0.0</c:v>
                </c:pt>
                <c:pt idx="5">
                  <c:v>189.0</c:v>
                </c:pt>
                <c:pt idx="6">
                  <c:v>189.0</c:v>
                </c:pt>
              </c:numCache>
            </c:numRef>
          </c:val>
        </c:ser>
        <c:ser>
          <c:idx val="6"/>
          <c:order val="6"/>
          <c:tx>
            <c:strRef>
              <c:f>'size growth'!$B$22</c:f>
              <c:strCache>
                <c:ptCount val="1"/>
                <c:pt idx="0">
                  <c:v>C7: Immune Signatures</c:v>
                </c:pt>
              </c:strCache>
            </c:strRef>
          </c:tx>
          <c:spPr>
            <a:solidFill>
              <a:srgbClr val="66FFFF"/>
            </a:solidFill>
          </c:spPr>
          <c:invertIfNegative val="0"/>
          <c:cat>
            <c:numRef>
              <c:f>'size growth'!$D$2:$J$2</c:f>
              <c:numCache>
                <c:formatCode>General</c:formatCode>
                <c:ptCount val="7"/>
                <c:pt idx="0">
                  <c:v>2005.0</c:v>
                </c:pt>
                <c:pt idx="1">
                  <c:v>2005.0</c:v>
                </c:pt>
                <c:pt idx="2">
                  <c:v>2007.0</c:v>
                </c:pt>
                <c:pt idx="3">
                  <c:v>2008.0</c:v>
                </c:pt>
                <c:pt idx="4">
                  <c:v>2010.0</c:v>
                </c:pt>
                <c:pt idx="5">
                  <c:v>2012.0</c:v>
                </c:pt>
                <c:pt idx="6">
                  <c:v>2013.0</c:v>
                </c:pt>
              </c:numCache>
            </c:numRef>
          </c:cat>
          <c:val>
            <c:numRef>
              <c:f>'size growth'!$D$22:$J$22</c:f>
              <c:numCache>
                <c:formatCode>General</c:formatCode>
                <c:ptCount val="7"/>
                <c:pt idx="0" formatCode="#,##0">
                  <c:v>0.0</c:v>
                </c:pt>
                <c:pt idx="1">
                  <c:v>0.0</c:v>
                </c:pt>
                <c:pt idx="2" formatCode="#,##0">
                  <c:v>0.0</c:v>
                </c:pt>
                <c:pt idx="3" formatCode="#,##0">
                  <c:v>0.0</c:v>
                </c:pt>
                <c:pt idx="4" formatCode="#,##0">
                  <c:v>0.0</c:v>
                </c:pt>
                <c:pt idx="5">
                  <c:v>0.0</c:v>
                </c:pt>
                <c:pt idx="6">
                  <c:v>1910.0</c:v>
                </c:pt>
              </c:numCache>
            </c:numRef>
          </c:val>
        </c:ser>
        <c:dLbls>
          <c:showLegendKey val="0"/>
          <c:showVal val="0"/>
          <c:showCatName val="0"/>
          <c:showSerName val="0"/>
          <c:showPercent val="0"/>
          <c:showBubbleSize val="0"/>
        </c:dLbls>
        <c:gapWidth val="75"/>
        <c:overlap val="100"/>
        <c:axId val="2133037272"/>
        <c:axId val="2061095720"/>
      </c:barChart>
      <c:catAx>
        <c:axId val="2133037272"/>
        <c:scaling>
          <c:orientation val="minMax"/>
        </c:scaling>
        <c:delete val="0"/>
        <c:axPos val="b"/>
        <c:title>
          <c:tx>
            <c:rich>
              <a:bodyPr/>
              <a:lstStyle/>
              <a:p>
                <a:pPr>
                  <a:defRPr sz="2000" b="1"/>
                </a:pPr>
                <a:r>
                  <a:rPr lang="en-US" sz="2000" b="1"/>
                  <a:t>Year</a:t>
                </a:r>
              </a:p>
            </c:rich>
          </c:tx>
          <c:layout>
            <c:manualLayout>
              <c:xMode val="edge"/>
              <c:yMode val="edge"/>
              <c:x val="0.489828390011238"/>
              <c:y val="0.903420019133615"/>
            </c:manualLayout>
          </c:layout>
          <c:overlay val="0"/>
        </c:title>
        <c:numFmt formatCode="General" sourceLinked="1"/>
        <c:majorTickMark val="none"/>
        <c:minorTickMark val="none"/>
        <c:tickLblPos val="nextTo"/>
        <c:spPr>
          <a:ln w="9525">
            <a:noFill/>
          </a:ln>
        </c:spPr>
        <c:txPr>
          <a:bodyPr rot="0" vert="horz"/>
          <a:lstStyle/>
          <a:p>
            <a:pPr>
              <a:defRPr sz="1800"/>
            </a:pPr>
            <a:endParaRPr lang="en-US"/>
          </a:p>
        </c:txPr>
        <c:crossAx val="2061095720"/>
        <c:crosses val="autoZero"/>
        <c:auto val="1"/>
        <c:lblAlgn val="ctr"/>
        <c:lblOffset val="100"/>
        <c:tickLblSkip val="1"/>
        <c:tickMarkSkip val="1"/>
        <c:noMultiLvlLbl val="0"/>
      </c:catAx>
      <c:valAx>
        <c:axId val="2061095720"/>
        <c:scaling>
          <c:orientation val="minMax"/>
          <c:max val="11000.0"/>
          <c:min val="0.0"/>
        </c:scaling>
        <c:delete val="0"/>
        <c:axPos val="l"/>
        <c:majorGridlines>
          <c:spPr>
            <a:ln w="3175">
              <a:solidFill>
                <a:srgbClr val="808080"/>
              </a:solidFill>
              <a:prstDash val="solid"/>
            </a:ln>
          </c:spPr>
        </c:majorGridlines>
        <c:title>
          <c:tx>
            <c:rich>
              <a:bodyPr/>
              <a:lstStyle/>
              <a:p>
                <a:pPr>
                  <a:defRPr sz="2000" b="1"/>
                </a:pPr>
                <a:r>
                  <a:rPr lang="en-US" sz="2000" b="1"/>
                  <a:t>Number of gene sets (thousands)</a:t>
                </a:r>
              </a:p>
            </c:rich>
          </c:tx>
          <c:layout>
            <c:manualLayout>
              <c:xMode val="edge"/>
              <c:yMode val="edge"/>
              <c:x val="0.0290891123902634"/>
              <c:y val="0.142030710452038"/>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400"/>
            </a:pPr>
            <a:endParaRPr lang="en-US"/>
          </a:p>
        </c:txPr>
        <c:crossAx val="2133037272"/>
        <c:crosses val="autoZero"/>
        <c:crossBetween val="between"/>
        <c:dispUnits>
          <c:builtInUnit val="thousands"/>
        </c:dispUnits>
      </c:valAx>
      <c:spPr>
        <a:solidFill>
          <a:srgbClr val="CDCDCD"/>
        </a:solidFill>
        <a:ln w="12700">
          <a:solidFill>
            <a:srgbClr val="808080"/>
          </a:solidFill>
          <a:prstDash val="solid"/>
        </a:ln>
      </c:spPr>
    </c:plotArea>
    <c:legend>
      <c:legendPos val="r"/>
      <c:layout>
        <c:manualLayout>
          <c:xMode val="edge"/>
          <c:yMode val="edge"/>
          <c:x val="0.130388505393056"/>
          <c:y val="0.161815093475574"/>
          <c:w val="0.307181679011654"/>
          <c:h val="0.392026692692465"/>
        </c:manualLayout>
      </c:layout>
      <c:overlay val="0"/>
      <c:spPr>
        <a:solidFill>
          <a:srgbClr val="FFFFFF"/>
        </a:solidFill>
        <a:ln w="25400">
          <a:noFill/>
        </a:ln>
      </c:spPr>
      <c:txPr>
        <a:bodyPr/>
        <a:lstStyle/>
        <a:p>
          <a:pPr>
            <a:defRPr sz="1600"/>
          </a:pPr>
          <a:endParaRPr lang="en-US"/>
        </a:p>
      </c:txPr>
    </c:legend>
    <c:plotVisOnly val="1"/>
    <c:dispBlanksAs val="gap"/>
    <c:showDLblsOverMax val="0"/>
  </c:chart>
  <c:spPr>
    <a:solidFill>
      <a:schemeClr val="bg1"/>
    </a:solidFill>
    <a:ln w="3175">
      <a:noFill/>
      <a:prstDash val="solid"/>
    </a:ln>
    <a:effectLst/>
  </c:spPr>
  <c:txPr>
    <a:bodyPr/>
    <a:lstStyle/>
    <a:p>
      <a:pPr>
        <a:defRPr sz="1400" b="0" i="0" u="none" strike="noStrike" baseline="0">
          <a:solidFill>
            <a:srgbClr val="000000"/>
          </a:solidFill>
          <a:latin typeface="Arial"/>
          <a:ea typeface="Verdana"/>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7DA7B-48EE-FF4E-9CC9-12F3449C465B}" type="datetimeFigureOut">
              <a:rPr lang="en-US" smtClean="0"/>
              <a:t>2/22/18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C4BBE4-C2E8-7349-A04A-1F015B84CBE2}" type="slidenum">
              <a:rPr lang="en-US" smtClean="0"/>
              <a:t>‹#›</a:t>
            </a:fld>
            <a:endParaRPr lang="en-US"/>
          </a:p>
        </p:txBody>
      </p:sp>
    </p:spTree>
    <p:extLst>
      <p:ext uri="{BB962C8B-B14F-4D97-AF65-F5344CB8AC3E}">
        <p14:creationId xmlns:p14="http://schemas.microsoft.com/office/powerpoint/2010/main" val="6396758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geneontology.org/GO.doc.html%23geneProduct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25639" indent="-279092" eaLnBrk="0" hangingPunct="0">
              <a:defRPr sz="2300">
                <a:solidFill>
                  <a:schemeClr val="tx1"/>
                </a:solidFill>
                <a:latin typeface="Arial" charset="0"/>
                <a:ea typeface="ＭＳ Ｐゴシック" charset="0"/>
              </a:defRPr>
            </a:lvl2pPr>
            <a:lvl3pPr marL="1116368" indent="-223274" eaLnBrk="0" hangingPunct="0">
              <a:defRPr sz="2300">
                <a:solidFill>
                  <a:schemeClr val="tx1"/>
                </a:solidFill>
                <a:latin typeface="Arial" charset="0"/>
                <a:ea typeface="ＭＳ Ｐゴシック" charset="0"/>
              </a:defRPr>
            </a:lvl3pPr>
            <a:lvl4pPr marL="1562915" indent="-223274" eaLnBrk="0" hangingPunct="0">
              <a:defRPr sz="2300">
                <a:solidFill>
                  <a:schemeClr val="tx1"/>
                </a:solidFill>
                <a:latin typeface="Arial" charset="0"/>
                <a:ea typeface="ＭＳ Ｐゴシック" charset="0"/>
              </a:defRPr>
            </a:lvl4pPr>
            <a:lvl5pPr marL="2009463" indent="-223274" eaLnBrk="0" hangingPunct="0">
              <a:defRPr sz="2300">
                <a:solidFill>
                  <a:schemeClr val="tx1"/>
                </a:solidFill>
                <a:latin typeface="Arial" charset="0"/>
                <a:ea typeface="ＭＳ Ｐゴシック" charset="0"/>
              </a:defRPr>
            </a:lvl5pPr>
            <a:lvl6pPr marL="2456010" indent="-223274" eaLnBrk="0" fontAlgn="base" hangingPunct="0">
              <a:spcBef>
                <a:spcPct val="0"/>
              </a:spcBef>
              <a:spcAft>
                <a:spcPct val="0"/>
              </a:spcAft>
              <a:defRPr sz="2300">
                <a:solidFill>
                  <a:schemeClr val="tx1"/>
                </a:solidFill>
                <a:latin typeface="Arial" charset="0"/>
                <a:ea typeface="ＭＳ Ｐゴシック" charset="0"/>
              </a:defRPr>
            </a:lvl6pPr>
            <a:lvl7pPr marL="2902557" indent="-223274" eaLnBrk="0" fontAlgn="base" hangingPunct="0">
              <a:spcBef>
                <a:spcPct val="0"/>
              </a:spcBef>
              <a:spcAft>
                <a:spcPct val="0"/>
              </a:spcAft>
              <a:defRPr sz="2300">
                <a:solidFill>
                  <a:schemeClr val="tx1"/>
                </a:solidFill>
                <a:latin typeface="Arial" charset="0"/>
                <a:ea typeface="ＭＳ Ｐゴシック" charset="0"/>
              </a:defRPr>
            </a:lvl7pPr>
            <a:lvl8pPr marL="3349104" indent="-223274" eaLnBrk="0" fontAlgn="base" hangingPunct="0">
              <a:spcBef>
                <a:spcPct val="0"/>
              </a:spcBef>
              <a:spcAft>
                <a:spcPct val="0"/>
              </a:spcAft>
              <a:defRPr sz="2300">
                <a:solidFill>
                  <a:schemeClr val="tx1"/>
                </a:solidFill>
                <a:latin typeface="Arial" charset="0"/>
                <a:ea typeface="ＭＳ Ｐゴシック" charset="0"/>
              </a:defRPr>
            </a:lvl8pPr>
            <a:lvl9pPr marL="3795652" indent="-223274"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9ED65AC6-FF74-E54B-BC57-6D5D35ED2B63}" type="slidenum">
              <a:rPr lang="en-US" sz="1300">
                <a:latin typeface="Calibri" charset="0"/>
              </a:rPr>
              <a:pPr eaLnBrk="1" hangingPunct="1"/>
              <a:t>1</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sz="1800">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4BBE4-C2E8-7349-A04A-1F015B84CBE2}" type="slidenum">
              <a:rPr lang="en-US" smtClean="0"/>
              <a:t>14</a:t>
            </a:fld>
            <a:endParaRPr lang="en-US"/>
          </a:p>
        </p:txBody>
      </p:sp>
    </p:spTree>
    <p:extLst>
      <p:ext uri="{BB962C8B-B14F-4D97-AF65-F5344CB8AC3E}">
        <p14:creationId xmlns:p14="http://schemas.microsoft.com/office/powerpoint/2010/main" val="1509386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6D2D2B2-CBD3-6546-973B-38E035D82C7D}" type="slidenum">
              <a:rPr lang="en-US" sz="1200"/>
              <a:pPr eaLnBrk="1" hangingPunct="1"/>
              <a:t>19</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4BAEA6-143F-4F4C-B50F-C513D4F83FA1}" type="slidenum">
              <a:rPr lang="en-US" sz="1200"/>
              <a:pPr eaLnBrk="1" hangingPunct="1"/>
              <a:t>20</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7983E4A-3436-5D40-87FB-828700EDC25C}" type="slidenum">
              <a:rPr lang="en-US" sz="1200"/>
              <a:pPr eaLnBrk="1" hangingPunct="1"/>
              <a:t>23</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884027" y="8685561"/>
            <a:ext cx="2972421" cy="45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F7A3CF2E-DD61-BA49-82DC-DE12A24EF719}" type="slidenum">
              <a:rPr lang="en-US" sz="1300">
                <a:latin typeface="Calibri" charset="0"/>
              </a:rPr>
              <a:pPr algn="r" eaLnBrk="1" hangingPunct="1"/>
              <a:t>24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0"/>
              </a:spcBef>
              <a:buFontTx/>
              <a:buChar char="•"/>
            </a:pPr>
            <a:r>
              <a:rPr lang="en-US">
                <a:latin typeface="Calibri" charset="0"/>
                <a:ea typeface="ＭＳ Ｐゴシック" charset="0"/>
                <a:cs typeface="ＭＳ Ｐゴシック" charset="0"/>
              </a:rPr>
              <a:t>Remove the signal by reshuffling the sample labels.</a:t>
            </a:r>
          </a:p>
          <a:p>
            <a:pPr>
              <a:spcBef>
                <a:spcPct val="0"/>
              </a:spcBef>
              <a:buFontTx/>
              <a:buChar char="•"/>
            </a:pPr>
            <a:r>
              <a:rPr lang="en-US">
                <a:latin typeface="Calibri" charset="0"/>
                <a:ea typeface="ＭＳ Ｐゴシック" charset="0"/>
                <a:cs typeface="ＭＳ Ｐゴシック" charset="0"/>
              </a:rPr>
              <a:t>After this process, the data should not have genes that are differentially expressed, and the changes are only false positive.</a:t>
            </a:r>
          </a:p>
          <a:p>
            <a:pPr>
              <a:spcBef>
                <a:spcPct val="0"/>
              </a:spcBef>
              <a:buFontTx/>
              <a:buChar char="•"/>
            </a:pPr>
            <a:r>
              <a:rPr lang="en-US">
                <a:latin typeface="Calibri" charset="0"/>
                <a:ea typeface="ＭＳ Ｐゴシック" charset="0"/>
                <a:cs typeface="ＭＳ Ｐゴシック" charset="0"/>
              </a:rPr>
              <a:t>For each gene, one can select a threshold by fixing a false detection rate.</a:t>
            </a:r>
          </a:p>
          <a:p>
            <a:pPr>
              <a:spcBef>
                <a:spcPct val="0"/>
              </a:spcBef>
            </a:pPr>
            <a:endParaRPr lang="en-US">
              <a:latin typeface="Calibri" charset="0"/>
              <a:ea typeface="ＭＳ Ｐゴシック" charset="0"/>
              <a:cs typeface="ＭＳ Ｐゴシック" charset="0"/>
            </a:endParaRPr>
          </a:p>
          <a:p>
            <a:pPr>
              <a:spcBef>
                <a:spcPct val="0"/>
              </a:spcBef>
            </a:pPr>
            <a:r>
              <a:rPr lang="en-US">
                <a:latin typeface="Calibri" charset="0"/>
                <a:ea typeface="ＭＳ Ｐゴシック" charset="0"/>
                <a:cs typeface="ＭＳ Ｐゴシック" charset="0"/>
              </a:rPr>
              <a:t>If gene is not normally distributed you can shuffle the class membership labels and compute the score.</a:t>
            </a:r>
          </a:p>
          <a:p>
            <a:pPr>
              <a:spcBef>
                <a:spcPct val="0"/>
              </a:spcBef>
            </a:pPr>
            <a:r>
              <a:rPr lang="en-US">
                <a:latin typeface="Calibri" charset="0"/>
                <a:ea typeface="ＭＳ Ｐゴシック" charset="0"/>
                <a:cs typeface="ＭＳ Ｐゴシック" charset="0"/>
              </a:rPr>
              <a:t>Then to calculate a p-value you would compare the observed score to the distribution of the permuted scores for the gene.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5939" name="Rectangle 3"/>
          <p:cNvSpPr>
            <a:spLocks noGrp="1"/>
          </p:cNvSpPr>
          <p:nvPr>
            <p:ph type="body" idx="1"/>
          </p:nvPr>
        </p:nvSpPr>
        <p:spPr bwMode="auto"/>
        <p:txBody>
          <a:bodyPr/>
          <a:lstStyle/>
          <a:p>
            <a:pPr>
              <a:spcBef>
                <a:spcPct val="0"/>
              </a:spcBef>
              <a:defRPr/>
            </a:pPr>
            <a:r>
              <a:rPr lang="en-US" dirty="0">
                <a:ea typeface="ＭＳ Ｐゴシック" charset="-128"/>
                <a:cs typeface="ＭＳ Ｐゴシック" charset="-128"/>
              </a:rPr>
              <a:t>Markers are also referred to as </a:t>
            </a:r>
            <a:r>
              <a:rPr lang="en-US" dirty="0" smtClean="0">
                <a:ea typeface="ＭＳ Ｐゴシック" charset="-128"/>
                <a:cs typeface="ＭＳ Ｐゴシック" charset="-128"/>
              </a:rPr>
              <a:t>FEATURES</a:t>
            </a:r>
          </a:p>
          <a:p>
            <a:pPr>
              <a:spcBef>
                <a:spcPct val="0"/>
              </a:spcBef>
              <a:defRPr/>
            </a:pPr>
            <a:endParaRPr lang="en-US" dirty="0" smtClean="0">
              <a:ea typeface="ＭＳ Ｐゴシック" charset="-128"/>
              <a:cs typeface="ＭＳ Ｐゴシック" charset="-128"/>
            </a:endParaRPr>
          </a:p>
          <a:p>
            <a:pPr>
              <a:spcBef>
                <a:spcPct val="0"/>
              </a:spcBef>
              <a:defRPr/>
            </a:pPr>
            <a:r>
              <a:rPr lang="en-US" dirty="0" smtClean="0">
                <a:ea typeface="ＭＳ Ｐゴシック" charset="-128"/>
                <a:cs typeface="ＭＳ Ｐゴシック" charset="-128"/>
              </a:rPr>
              <a:t>Here is a workflow of the marker selection process.</a:t>
            </a:r>
          </a:p>
          <a:p>
            <a:pPr>
              <a:spcBef>
                <a:spcPct val="0"/>
              </a:spcBef>
              <a:defRPr/>
            </a:pPr>
            <a:r>
              <a:rPr lang="en-US" dirty="0" smtClean="0">
                <a:ea typeface="ＭＳ Ｐゴシック" charset="-128"/>
                <a:cs typeface="ＭＳ Ｐゴシック" charset="-128"/>
              </a:rPr>
              <a:t>Given a dataset and phenotype labels you would:</a:t>
            </a:r>
          </a:p>
          <a:p>
            <a:pPr marL="223274" indent="-223274">
              <a:spcBef>
                <a:spcPct val="0"/>
              </a:spcBef>
              <a:buFontTx/>
              <a:buAutoNum type="arabicPeriod"/>
              <a:defRPr/>
            </a:pPr>
            <a:r>
              <a:rPr lang="en-US" dirty="0" smtClean="0">
                <a:ea typeface="ＭＳ Ｐゴシック" charset="-128"/>
                <a:cs typeface="ＭＳ Ｐゴシック" charset="-128"/>
              </a:rPr>
              <a:t>Compute a statistic for each gene or feature</a:t>
            </a:r>
          </a:p>
          <a:p>
            <a:pPr marL="223274" indent="-223274">
              <a:spcBef>
                <a:spcPct val="0"/>
              </a:spcBef>
              <a:buFontTx/>
              <a:buAutoNum type="arabicPeriod"/>
              <a:defRPr/>
            </a:pPr>
            <a:r>
              <a:rPr lang="en-US" dirty="0" smtClean="0">
                <a:ea typeface="ＭＳ Ｐゴシック" charset="-128"/>
                <a:cs typeface="ＭＳ Ｐゴシック" charset="-128"/>
              </a:rPr>
              <a:t>Measure the significance of the score using a permutation test</a:t>
            </a:r>
          </a:p>
          <a:p>
            <a:pPr marL="223274" indent="-223274">
              <a:spcBef>
                <a:spcPct val="0"/>
              </a:spcBef>
              <a:buFontTx/>
              <a:buAutoNum type="arabicPeriod"/>
              <a:defRPr/>
            </a:pPr>
            <a:r>
              <a:rPr lang="en-US" dirty="0" smtClean="0">
                <a:ea typeface="ＭＳ Ｐゴシック" charset="-128"/>
                <a:cs typeface="ＭＳ Ｐゴシック" charset="-128"/>
              </a:rPr>
              <a:t>Correct for multiple hypothesis testing using the FDR or FWER</a:t>
            </a:r>
          </a:p>
          <a:p>
            <a:pPr marL="223274" indent="-223274">
              <a:spcBef>
                <a:spcPct val="0"/>
              </a:spcBef>
              <a:buFontTx/>
              <a:buAutoNum type="arabicPeriod"/>
              <a:defRPr/>
            </a:pPr>
            <a:r>
              <a:rPr lang="en-US" dirty="0" smtClean="0">
                <a:ea typeface="ＭＳ Ｐゴシック" charset="-128"/>
                <a:cs typeface="ＭＳ Ｐゴシック" charset="-128"/>
              </a:rPr>
              <a:t>End of with genes that are differentially expressed between the two phenotypes </a:t>
            </a:r>
            <a:endParaRPr lang="en-US" dirty="0">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We first compute the actual score for this gene </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25639" indent="-279092" eaLnBrk="0" hangingPunct="0">
              <a:defRPr sz="2300">
                <a:solidFill>
                  <a:schemeClr val="tx1"/>
                </a:solidFill>
                <a:latin typeface="Arial" charset="0"/>
                <a:ea typeface="ＭＳ Ｐゴシック" charset="0"/>
              </a:defRPr>
            </a:lvl2pPr>
            <a:lvl3pPr marL="1116368" indent="-223274" eaLnBrk="0" hangingPunct="0">
              <a:defRPr sz="2300">
                <a:solidFill>
                  <a:schemeClr val="tx1"/>
                </a:solidFill>
                <a:latin typeface="Arial" charset="0"/>
                <a:ea typeface="ＭＳ Ｐゴシック" charset="0"/>
              </a:defRPr>
            </a:lvl3pPr>
            <a:lvl4pPr marL="1562915" indent="-223274" eaLnBrk="0" hangingPunct="0">
              <a:defRPr sz="2300">
                <a:solidFill>
                  <a:schemeClr val="tx1"/>
                </a:solidFill>
                <a:latin typeface="Arial" charset="0"/>
                <a:ea typeface="ＭＳ Ｐゴシック" charset="0"/>
              </a:defRPr>
            </a:lvl4pPr>
            <a:lvl5pPr marL="2009463" indent="-223274" eaLnBrk="0" hangingPunct="0">
              <a:defRPr sz="2300">
                <a:solidFill>
                  <a:schemeClr val="tx1"/>
                </a:solidFill>
                <a:latin typeface="Arial" charset="0"/>
                <a:ea typeface="ＭＳ Ｐゴシック" charset="0"/>
              </a:defRPr>
            </a:lvl5pPr>
            <a:lvl6pPr marL="2456010" indent="-223274" eaLnBrk="0" fontAlgn="base" hangingPunct="0">
              <a:spcBef>
                <a:spcPct val="0"/>
              </a:spcBef>
              <a:spcAft>
                <a:spcPct val="0"/>
              </a:spcAft>
              <a:defRPr sz="2300">
                <a:solidFill>
                  <a:schemeClr val="tx1"/>
                </a:solidFill>
                <a:latin typeface="Arial" charset="0"/>
                <a:ea typeface="ＭＳ Ｐゴシック" charset="0"/>
              </a:defRPr>
            </a:lvl6pPr>
            <a:lvl7pPr marL="2902557" indent="-223274" eaLnBrk="0" fontAlgn="base" hangingPunct="0">
              <a:spcBef>
                <a:spcPct val="0"/>
              </a:spcBef>
              <a:spcAft>
                <a:spcPct val="0"/>
              </a:spcAft>
              <a:defRPr sz="2300">
                <a:solidFill>
                  <a:schemeClr val="tx1"/>
                </a:solidFill>
                <a:latin typeface="Arial" charset="0"/>
                <a:ea typeface="ＭＳ Ｐゴシック" charset="0"/>
              </a:defRPr>
            </a:lvl7pPr>
            <a:lvl8pPr marL="3349104" indent="-223274" eaLnBrk="0" fontAlgn="base" hangingPunct="0">
              <a:spcBef>
                <a:spcPct val="0"/>
              </a:spcBef>
              <a:spcAft>
                <a:spcPct val="0"/>
              </a:spcAft>
              <a:defRPr sz="2300">
                <a:solidFill>
                  <a:schemeClr val="tx1"/>
                </a:solidFill>
                <a:latin typeface="Arial" charset="0"/>
                <a:ea typeface="ＭＳ Ｐゴシック" charset="0"/>
              </a:defRPr>
            </a:lvl8pPr>
            <a:lvl9pPr marL="3795652" indent="-223274"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A75B7ECD-522A-3C4F-B40C-315C324FCC5C}" type="slidenum">
              <a:rPr lang="en-US" sz="1300">
                <a:latin typeface="Calibri" charset="0"/>
              </a:rPr>
              <a:pPr eaLnBrk="1" hangingPunct="1"/>
              <a:t>26</a:t>
            </a:fld>
            <a:endParaRPr lang="en-US" sz="1300">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5939" name="Rectangle 3"/>
          <p:cNvSpPr>
            <a:spLocks noGrp="1"/>
          </p:cNvSpPr>
          <p:nvPr>
            <p:ph type="body" idx="1"/>
          </p:nvPr>
        </p:nvSpPr>
        <p:spPr bwMode="auto"/>
        <p:txBody>
          <a:bodyPr/>
          <a:lstStyle/>
          <a:p>
            <a:pPr>
              <a:spcBef>
                <a:spcPct val="0"/>
              </a:spcBef>
              <a:defRPr/>
            </a:pPr>
            <a:r>
              <a:rPr lang="en-US" dirty="0">
                <a:ea typeface="ＭＳ Ｐゴシック" charset="-128"/>
                <a:cs typeface="ＭＳ Ｐゴシック" charset="-128"/>
              </a:rPr>
              <a:t>Markers are also referred to as </a:t>
            </a:r>
            <a:r>
              <a:rPr lang="en-US" dirty="0" smtClean="0">
                <a:ea typeface="ＭＳ Ｐゴシック" charset="-128"/>
                <a:cs typeface="ＭＳ Ｐゴシック" charset="-128"/>
              </a:rPr>
              <a:t>FEATURES</a:t>
            </a:r>
          </a:p>
          <a:p>
            <a:pPr>
              <a:spcBef>
                <a:spcPct val="0"/>
              </a:spcBef>
              <a:defRPr/>
            </a:pPr>
            <a:endParaRPr lang="en-US" dirty="0" smtClean="0">
              <a:ea typeface="ＭＳ Ｐゴシック" charset="-128"/>
              <a:cs typeface="ＭＳ Ｐゴシック" charset="-128"/>
            </a:endParaRPr>
          </a:p>
          <a:p>
            <a:pPr>
              <a:spcBef>
                <a:spcPct val="0"/>
              </a:spcBef>
              <a:defRPr/>
            </a:pPr>
            <a:r>
              <a:rPr lang="en-US" dirty="0" smtClean="0">
                <a:ea typeface="ＭＳ Ｐゴシック" charset="-128"/>
                <a:cs typeface="ＭＳ Ｐゴシック" charset="-128"/>
              </a:rPr>
              <a:t>Here is a workflow of the marker selection process.</a:t>
            </a:r>
          </a:p>
          <a:p>
            <a:pPr>
              <a:spcBef>
                <a:spcPct val="0"/>
              </a:spcBef>
              <a:defRPr/>
            </a:pPr>
            <a:r>
              <a:rPr lang="en-US" dirty="0" smtClean="0">
                <a:ea typeface="ＭＳ Ｐゴシック" charset="-128"/>
                <a:cs typeface="ＭＳ Ｐゴシック" charset="-128"/>
              </a:rPr>
              <a:t>Given a dataset and phenotype labels you would:</a:t>
            </a:r>
          </a:p>
          <a:p>
            <a:pPr marL="223274" indent="-223274">
              <a:spcBef>
                <a:spcPct val="0"/>
              </a:spcBef>
              <a:buFontTx/>
              <a:buAutoNum type="arabicPeriod"/>
              <a:defRPr/>
            </a:pPr>
            <a:r>
              <a:rPr lang="en-US" dirty="0" smtClean="0">
                <a:ea typeface="ＭＳ Ｐゴシック" charset="-128"/>
                <a:cs typeface="ＭＳ Ｐゴシック" charset="-128"/>
              </a:rPr>
              <a:t>Compute a statistic for each gene or feature</a:t>
            </a:r>
          </a:p>
          <a:p>
            <a:pPr marL="223274" indent="-223274">
              <a:spcBef>
                <a:spcPct val="0"/>
              </a:spcBef>
              <a:buFontTx/>
              <a:buAutoNum type="arabicPeriod"/>
              <a:defRPr/>
            </a:pPr>
            <a:r>
              <a:rPr lang="en-US" dirty="0" smtClean="0">
                <a:ea typeface="ＭＳ Ｐゴシック" charset="-128"/>
                <a:cs typeface="ＭＳ Ｐゴシック" charset="-128"/>
              </a:rPr>
              <a:t>Measure the significance of the score using a permutation test</a:t>
            </a:r>
          </a:p>
          <a:p>
            <a:pPr marL="223274" indent="-223274">
              <a:spcBef>
                <a:spcPct val="0"/>
              </a:spcBef>
              <a:buFontTx/>
              <a:buAutoNum type="arabicPeriod"/>
              <a:defRPr/>
            </a:pPr>
            <a:r>
              <a:rPr lang="en-US" dirty="0" smtClean="0">
                <a:ea typeface="ＭＳ Ｐゴシック" charset="-128"/>
                <a:cs typeface="ＭＳ Ｐゴシック" charset="-128"/>
              </a:rPr>
              <a:t>Correct for multiple hypothesis testing using the FDR or FWER</a:t>
            </a:r>
          </a:p>
          <a:p>
            <a:pPr marL="223274" indent="-223274">
              <a:spcBef>
                <a:spcPct val="0"/>
              </a:spcBef>
              <a:buFontTx/>
              <a:buAutoNum type="arabicPeriod"/>
              <a:defRPr/>
            </a:pPr>
            <a:r>
              <a:rPr lang="en-US" dirty="0" smtClean="0">
                <a:ea typeface="ＭＳ Ｐゴシック" charset="-128"/>
                <a:cs typeface="ＭＳ Ｐゴシック" charset="-128"/>
              </a:rPr>
              <a:t>End of with genes that are differentially expressed between the two phenotypes </a:t>
            </a:r>
            <a:endParaRPr lang="en-US" dirty="0">
              <a:ea typeface="ＭＳ Ｐゴシック"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5939" name="Rectangle 3"/>
          <p:cNvSpPr>
            <a:spLocks noGrp="1"/>
          </p:cNvSpPr>
          <p:nvPr>
            <p:ph type="body" idx="1"/>
          </p:nvPr>
        </p:nvSpPr>
        <p:spPr bwMode="auto"/>
        <p:txBody>
          <a:bodyPr/>
          <a:lstStyle/>
          <a:p>
            <a:pPr>
              <a:spcBef>
                <a:spcPct val="0"/>
              </a:spcBef>
              <a:defRPr/>
            </a:pPr>
            <a:r>
              <a:rPr lang="en-US" dirty="0">
                <a:ea typeface="ＭＳ Ｐゴシック" charset="-128"/>
                <a:cs typeface="ＭＳ Ｐゴシック" charset="-128"/>
              </a:rPr>
              <a:t>Markers are also referred to as </a:t>
            </a:r>
            <a:r>
              <a:rPr lang="en-US" dirty="0" smtClean="0">
                <a:ea typeface="ＭＳ Ｐゴシック" charset="-128"/>
                <a:cs typeface="ＭＳ Ｐゴシック" charset="-128"/>
              </a:rPr>
              <a:t>FEATURES</a:t>
            </a:r>
          </a:p>
          <a:p>
            <a:pPr>
              <a:spcBef>
                <a:spcPct val="0"/>
              </a:spcBef>
              <a:defRPr/>
            </a:pPr>
            <a:endParaRPr lang="en-US" dirty="0" smtClean="0">
              <a:ea typeface="ＭＳ Ｐゴシック" charset="-128"/>
              <a:cs typeface="ＭＳ Ｐゴシック" charset="-128"/>
            </a:endParaRPr>
          </a:p>
          <a:p>
            <a:pPr>
              <a:spcBef>
                <a:spcPct val="0"/>
              </a:spcBef>
              <a:defRPr/>
            </a:pPr>
            <a:r>
              <a:rPr lang="en-US" dirty="0" smtClean="0">
                <a:ea typeface="ＭＳ Ｐゴシック" charset="-128"/>
                <a:cs typeface="ＭＳ Ｐゴシック" charset="-128"/>
              </a:rPr>
              <a:t>Here is a workflow of the marker selection process.</a:t>
            </a:r>
          </a:p>
          <a:p>
            <a:pPr>
              <a:spcBef>
                <a:spcPct val="0"/>
              </a:spcBef>
              <a:defRPr/>
            </a:pPr>
            <a:r>
              <a:rPr lang="en-US" dirty="0" smtClean="0">
                <a:ea typeface="ＭＳ Ｐゴシック" charset="-128"/>
                <a:cs typeface="ＭＳ Ｐゴシック" charset="-128"/>
              </a:rPr>
              <a:t>Given a dataset and phenotype labels you would:</a:t>
            </a:r>
          </a:p>
          <a:p>
            <a:pPr marL="223274" indent="-223274">
              <a:spcBef>
                <a:spcPct val="0"/>
              </a:spcBef>
              <a:buFontTx/>
              <a:buAutoNum type="arabicPeriod"/>
              <a:defRPr/>
            </a:pPr>
            <a:r>
              <a:rPr lang="en-US" dirty="0" smtClean="0">
                <a:ea typeface="ＭＳ Ｐゴシック" charset="-128"/>
                <a:cs typeface="ＭＳ Ｐゴシック" charset="-128"/>
              </a:rPr>
              <a:t>Compute a statistic for each gene or feature</a:t>
            </a:r>
          </a:p>
          <a:p>
            <a:pPr marL="223274" indent="-223274">
              <a:spcBef>
                <a:spcPct val="0"/>
              </a:spcBef>
              <a:buFontTx/>
              <a:buAutoNum type="arabicPeriod"/>
              <a:defRPr/>
            </a:pPr>
            <a:r>
              <a:rPr lang="en-US" dirty="0" smtClean="0">
                <a:ea typeface="ＭＳ Ｐゴシック" charset="-128"/>
                <a:cs typeface="ＭＳ Ｐゴシック" charset="-128"/>
              </a:rPr>
              <a:t>Measure the significance of the score using a permutation test</a:t>
            </a:r>
          </a:p>
          <a:p>
            <a:pPr marL="223274" indent="-223274">
              <a:spcBef>
                <a:spcPct val="0"/>
              </a:spcBef>
              <a:buFontTx/>
              <a:buAutoNum type="arabicPeriod"/>
              <a:defRPr/>
            </a:pPr>
            <a:r>
              <a:rPr lang="en-US" dirty="0" smtClean="0">
                <a:ea typeface="ＭＳ Ｐゴシック" charset="-128"/>
                <a:cs typeface="ＭＳ Ｐゴシック" charset="-128"/>
              </a:rPr>
              <a:t>Correct for multiple hypothesis testing using the FDR or FWER</a:t>
            </a:r>
          </a:p>
          <a:p>
            <a:pPr marL="223274" indent="-223274">
              <a:spcBef>
                <a:spcPct val="0"/>
              </a:spcBef>
              <a:buFontTx/>
              <a:buAutoNum type="arabicPeriod"/>
              <a:defRPr/>
            </a:pPr>
            <a:r>
              <a:rPr lang="en-US" dirty="0" smtClean="0">
                <a:ea typeface="ＭＳ Ｐゴシック" charset="-128"/>
                <a:cs typeface="ＭＳ Ｐゴシック" charset="-128"/>
              </a:rPr>
              <a:t>End of with genes that are differentially expressed between the two phenotypes </a:t>
            </a:r>
            <a:endParaRPr lang="en-US" dirty="0">
              <a:ea typeface="ＭＳ Ｐゴシック" charset="-128"/>
              <a:cs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noChangeArrowheads="1"/>
          </p:cNvSpPr>
          <p:nvPr/>
        </p:nvSpPr>
        <p:spPr bwMode="auto">
          <a:xfrm>
            <a:off x="3884027" y="8685561"/>
            <a:ext cx="2972421" cy="45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FBC3DDA-F14A-4E40-B4F9-EAD6361B0E74}" type="slidenum">
              <a:rPr lang="en-US" sz="1300">
                <a:latin typeface="Calibri" charset="0"/>
              </a:rPr>
              <a:pPr algn="r" eaLnBrk="1" hangingPunct="1"/>
              <a:t>29</a:t>
            </a:fld>
            <a:endParaRPr lang="en-US" sz="13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0"/>
              </a:spcBef>
            </a:pPr>
            <a:r>
              <a:rPr lang="en-US">
                <a:latin typeface="Calibri" charset="0"/>
                <a:ea typeface="ＭＳ Ｐゴシック" charset="0"/>
                <a:cs typeface="ＭＳ Ｐゴシック" charset="0"/>
              </a:rPr>
              <a:t>Both raise the bar for calling something significant (i.e., smaller nominal p-values are required as the number of hypotheses tested increases)</a:t>
            </a:r>
          </a:p>
          <a:p>
            <a:pPr>
              <a:spcBef>
                <a:spcPct val="0"/>
              </a:spcBef>
            </a:pPr>
            <a:r>
              <a:rPr lang="en-US">
                <a:latin typeface="Calibri" charset="0"/>
                <a:ea typeface="ＭＳ Ｐゴシック" charset="0"/>
                <a:cs typeface="ＭＳ Ｐゴシック" charset="0"/>
              </a:rPr>
              <a:t>In practical terms, the FDR is the expected false positive rate; for example, if 1000 observations were experimentally predicted to be different, and a maximum FDR for these observations was 0.10, then 100 of these observations would be expected to be false positives.</a:t>
            </a:r>
          </a:p>
          <a:p>
            <a:pPr>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atin typeface="Calibri" charset="0"/>
                <a:cs typeface="ＭＳ Ｐゴシック" charset="0"/>
              </a:rPr>
              <a:t>What if there is *no* significant marker gene?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85000" lnSpcReduction="20000"/>
          </a:bodyPr>
          <a:lstStyle/>
          <a:p>
            <a:pPr marL="446547" indent="-446547" fontAlgn="auto">
              <a:spcBef>
                <a:spcPts val="0"/>
              </a:spcBef>
              <a:spcAft>
                <a:spcPts val="0"/>
              </a:spcAft>
              <a:defRPr/>
            </a:pPr>
            <a:r>
              <a:rPr lang="en-US" sz="2300" dirty="0">
                <a:ea typeface="+mn-ea"/>
              </a:rPr>
              <a:t>1) Gene expression dataset</a:t>
            </a:r>
          </a:p>
          <a:p>
            <a:pPr marL="893094" lvl="1" indent="-446547" fontAlgn="auto">
              <a:spcBef>
                <a:spcPts val="0"/>
              </a:spcBef>
              <a:spcAft>
                <a:spcPts val="0"/>
              </a:spcAft>
              <a:defRPr/>
            </a:pPr>
            <a:r>
              <a:rPr lang="en-US" sz="2300" dirty="0">
                <a:ea typeface="+mn-ea"/>
              </a:rPr>
              <a:t>	Contains features (genes or </a:t>
            </a:r>
            <a:r>
              <a:rPr lang="en-US" sz="2300" dirty="0" err="1">
                <a:ea typeface="+mn-ea"/>
              </a:rPr>
              <a:t>probesets</a:t>
            </a:r>
            <a:r>
              <a:rPr lang="en-US" sz="2300" dirty="0">
                <a:ea typeface="+mn-ea"/>
              </a:rPr>
              <a:t>), samples, and an expression value for each feature in each sample</a:t>
            </a:r>
          </a:p>
          <a:p>
            <a:pPr marL="446547" indent="-446547" fontAlgn="auto">
              <a:spcBef>
                <a:spcPts val="0"/>
              </a:spcBef>
              <a:spcAft>
                <a:spcPts val="0"/>
              </a:spcAft>
              <a:defRPr/>
            </a:pPr>
            <a:r>
              <a:rPr lang="en-US" sz="2300" dirty="0">
                <a:ea typeface="+mn-ea"/>
              </a:rPr>
              <a:t>2) Phenotype labels </a:t>
            </a:r>
          </a:p>
          <a:p>
            <a:pPr marL="893094" lvl="1" indent="-446547" fontAlgn="auto">
              <a:spcBef>
                <a:spcPts val="0"/>
              </a:spcBef>
              <a:spcAft>
                <a:spcPts val="0"/>
              </a:spcAft>
              <a:defRPr/>
            </a:pPr>
            <a:r>
              <a:rPr lang="en-US" sz="2300" dirty="0">
                <a:ea typeface="+mn-ea"/>
              </a:rPr>
              <a:t>	Contains phenotype labels and associates each sample with a phenotype</a:t>
            </a:r>
          </a:p>
          <a:p>
            <a:pPr marL="446547" indent="-446547" fontAlgn="auto">
              <a:spcBef>
                <a:spcPts val="0"/>
              </a:spcBef>
              <a:spcAft>
                <a:spcPts val="0"/>
              </a:spcAft>
              <a:defRPr/>
            </a:pPr>
            <a:r>
              <a:rPr lang="en-US" sz="2300" dirty="0">
                <a:ea typeface="+mn-ea"/>
              </a:rPr>
              <a:t>3) Gene sets </a:t>
            </a:r>
          </a:p>
          <a:p>
            <a:pPr marL="893094" lvl="1" indent="-446547" fontAlgn="auto">
              <a:spcBef>
                <a:spcPts val="0"/>
              </a:spcBef>
              <a:spcAft>
                <a:spcPts val="0"/>
              </a:spcAft>
              <a:defRPr/>
            </a:pPr>
            <a:r>
              <a:rPr lang="en-US" sz="2300" dirty="0">
                <a:ea typeface="+mn-ea"/>
              </a:rPr>
              <a:t>	Contains one or more gene sets, where each gives the gene set name and list of features.</a:t>
            </a:r>
          </a:p>
          <a:p>
            <a:pPr marL="893094" lvl="1" indent="-446547" fontAlgn="auto">
              <a:spcBef>
                <a:spcPts val="0"/>
              </a:spcBef>
              <a:spcAft>
                <a:spcPts val="0"/>
              </a:spcAft>
              <a:defRPr/>
            </a:pPr>
            <a:r>
              <a:rPr lang="en-US" sz="2300" dirty="0">
                <a:ea typeface="+mn-ea"/>
              </a:rPr>
              <a:t>	(for example from the </a:t>
            </a:r>
            <a:r>
              <a:rPr lang="en-US" sz="2300" dirty="0" err="1">
                <a:ea typeface="+mn-ea"/>
              </a:rPr>
              <a:t>MSigDB</a:t>
            </a:r>
            <a:r>
              <a:rPr lang="en-US" sz="2300" dirty="0">
                <a:ea typeface="+mn-ea"/>
              </a:rPr>
              <a:t>)</a:t>
            </a:r>
          </a:p>
          <a:p>
            <a:pPr marL="446547" indent="-446547" fontAlgn="auto">
              <a:spcBef>
                <a:spcPts val="0"/>
              </a:spcBef>
              <a:spcAft>
                <a:spcPts val="0"/>
              </a:spcAft>
              <a:defRPr/>
            </a:pPr>
            <a:r>
              <a:rPr lang="en-US" sz="2300" dirty="0">
                <a:ea typeface="+mn-ea"/>
              </a:rPr>
              <a:t>4) Chip annotations </a:t>
            </a:r>
          </a:p>
          <a:p>
            <a:pPr marL="446547" indent="-446547" fontAlgn="auto">
              <a:spcBef>
                <a:spcPts val="0"/>
              </a:spcBef>
              <a:spcAft>
                <a:spcPts val="0"/>
              </a:spcAft>
              <a:defRPr/>
            </a:pPr>
            <a:r>
              <a:rPr lang="en-US" sz="2300" dirty="0">
                <a:ea typeface="+mn-ea"/>
              </a:rPr>
              <a:t>		Lists each probe on a DNA chip and its matching HUGO gene symbol</a:t>
            </a:r>
            <a:endParaRPr lang="en-US" dirty="0">
              <a:ea typeface="+mn-ea"/>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9DB7D5EC-B70F-A443-81FA-42735C39E633}" type="slidenum">
              <a:rPr lang="en-US"/>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Rectangle 3"/>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a:spcBef>
                <a:spcPct val="0"/>
              </a:spcBef>
            </a:pPr>
            <a:r>
              <a:rPr lang="en-US">
                <a:latin typeface="Calibri" charset="0"/>
                <a:cs typeface="ＭＳ Ｐゴシック" charset="0"/>
              </a:rPr>
              <a:t>Datasets are from GSEA home page sample datasets</a:t>
            </a:r>
          </a:p>
          <a:p>
            <a:pPr>
              <a:spcBef>
                <a:spcPct val="0"/>
              </a:spcBef>
            </a:pPr>
            <a:r>
              <a:rPr lang="en-US">
                <a:latin typeface="Calibri" charset="0"/>
                <a:cs typeface="ＭＳ Ｐゴシック" charset="0"/>
              </a:rPr>
              <a:t>Gene sets are from our Molecular Signatures Database</a:t>
            </a:r>
          </a:p>
          <a:p>
            <a:pPr>
              <a:spcBef>
                <a:spcPct val="0"/>
              </a:spcBef>
            </a:pPr>
            <a:endParaRPr lang="en-US">
              <a:latin typeface="Calibri"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46088" indent="-446088">
              <a:spcBef>
                <a:spcPct val="0"/>
              </a:spcBef>
            </a:pPr>
            <a:r>
              <a:rPr lang="en-US">
                <a:latin typeface="Calibri" charset="0"/>
              </a:rPr>
              <a:t>Leading edge subset = the genes that appear in the ranked list at or before the point at which the running sum reaches its maximum deviation from zero</a:t>
            </a:r>
          </a:p>
          <a:p>
            <a:pPr marL="446088" indent="-446088">
              <a:spcBef>
                <a:spcPct val="0"/>
              </a:spcBef>
            </a:pPr>
            <a:r>
              <a:rPr lang="en-US">
                <a:latin typeface="Calibri" charset="0"/>
              </a:rPr>
              <a:t>Can be interpreted as the core that accounts for the gene set</a:t>
            </a:r>
            <a:r>
              <a:rPr lang="ja-JP" altLang="en-US">
                <a:latin typeface="Calibri" charset="0"/>
              </a:rPr>
              <a:t>’</a:t>
            </a:r>
            <a:r>
              <a:rPr lang="en-US">
                <a:latin typeface="Calibri" charset="0"/>
              </a:rPr>
              <a:t>s enrichment signal</a:t>
            </a:r>
          </a:p>
          <a:p>
            <a:pPr marL="446088" indent="-446088">
              <a:spcBef>
                <a:spcPct val="0"/>
              </a:spcBef>
            </a:pPr>
            <a:endParaRPr lang="en-US">
              <a:latin typeface="Calibri" charset="0"/>
            </a:endParaRPr>
          </a:p>
          <a:p>
            <a:pPr marL="446088" indent="-446088">
              <a:spcBef>
                <a:spcPct val="0"/>
              </a:spcBef>
            </a:pPr>
            <a:r>
              <a:rPr lang="en-US">
                <a:latin typeface="Calibri" charset="0"/>
              </a:rPr>
              <a:t>A gene that is in many of the leading edge subsets is more likely to be of interest than a gene that is only in a few of the leading edge subsets.</a:t>
            </a:r>
          </a:p>
          <a:p>
            <a:pPr marL="446088" indent="-446088">
              <a:spcBef>
                <a:spcPct val="0"/>
              </a:spcBef>
            </a:pPr>
            <a:endParaRPr lang="en-US">
              <a:latin typeface="Calibri" charset="0"/>
            </a:endParaRPr>
          </a:p>
          <a:p>
            <a:pPr marL="446088" indent="-446088">
              <a:spcBef>
                <a:spcPct val="0"/>
              </a:spcBef>
            </a:pPr>
            <a:endParaRPr lang="en-US">
              <a:latin typeface="Calibri"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A809BBED-22A3-B14A-8EBE-924FF4626659}" type="slidenum">
              <a:rPr lang="en-US"/>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1C03B71-A563-48A7-8727-4FC0759DE376}" type="slidenum">
              <a:rPr lang="en-US" altLang="en-US"/>
              <a:pPr eaLnBrk="1" hangingPunct="1">
                <a:spcBef>
                  <a:spcPct val="0"/>
                </a:spcBef>
              </a:pPr>
              <a:t>37</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800" smtClean="0">
                <a:latin typeface="Arial" charset="0"/>
                <a:ea typeface="ＭＳ Ｐゴシック" pitchFamily="34" charset="-128"/>
              </a:rPr>
              <a:t>Remove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3FF26D-4BA7-334B-A05E-4195CF7E800C}" type="slidenum">
              <a:rPr lang="en-US">
                <a:latin typeface="Calibri" charset="0"/>
              </a:rPr>
              <a:pPr eaLnBrk="1" hangingPunct="1"/>
              <a:t>3</a:t>
            </a:fld>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152339-635A-8B4A-95D7-06CE06DD2F22}" type="slidenum">
              <a:rPr lang="en-US" sz="1200"/>
              <a:pPr eaLnBrk="1" hangingPunct="1"/>
              <a:t>6</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MSigDB</a:t>
            </a:r>
            <a:r>
              <a:rPr lang="en-US" baseline="0" dirty="0" smtClean="0"/>
              <a:t> provides gene sets for GSEA. In addition, the gene sets represent a reference repository of current biological and medical knowledge.</a:t>
            </a:r>
            <a:endParaRPr lang="en-US" dirty="0"/>
          </a:p>
        </p:txBody>
      </p:sp>
      <p:sp>
        <p:nvSpPr>
          <p:cNvPr id="4" name="Slide Number Placeholder 3"/>
          <p:cNvSpPr>
            <a:spLocks noGrp="1"/>
          </p:cNvSpPr>
          <p:nvPr>
            <p:ph type="sldNum" sz="quarter" idx="10"/>
          </p:nvPr>
        </p:nvSpPr>
        <p:spPr/>
        <p:txBody>
          <a:bodyPr/>
          <a:lstStyle/>
          <a:p>
            <a:fld id="{EFCDE25C-0331-324E-B78B-DCECEAFBBBCD}" type="slidenum">
              <a:rPr lang="en-US" smtClean="0"/>
              <a:t>7</a:t>
            </a:fld>
            <a:endParaRPr lang="en-US"/>
          </a:p>
        </p:txBody>
      </p:sp>
    </p:spTree>
    <p:extLst>
      <p:ext uri="{BB962C8B-B14F-4D97-AF65-F5344CB8AC3E}">
        <p14:creationId xmlns:p14="http://schemas.microsoft.com/office/powerpoint/2010/main" val="347367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0E40AD-F9D4-144C-9C82-1AC2EBF25EF1}" type="slidenum">
              <a:rPr lang="en-US"/>
              <a:pPr eaLnBrk="1" hangingPunct="1"/>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GSEA method is very general and has the following desirable properties:</a:t>
            </a:r>
          </a:p>
          <a:p>
            <a:pPr eaLnBrk="1" hangingPunct="1"/>
            <a:r>
              <a:rPr lang="en-US"/>
              <a:t>Agnostic to the type of gene set and the source of annotation.</a:t>
            </a:r>
          </a:p>
          <a:p>
            <a:pPr eaLnBrk="1" hangingPunct="1"/>
            <a:endParaRPr lang="en-US"/>
          </a:p>
          <a:p>
            <a:pPr eaLnBrk="1" hangingPunct="1"/>
            <a:r>
              <a:rPr lang="en-US"/>
              <a:t>Operates on any ordered gene list.</a:t>
            </a:r>
          </a:p>
          <a:p>
            <a:pPr eaLnBrk="1" hangingPunct="1"/>
            <a:endParaRPr lang="en-US"/>
          </a:p>
          <a:p>
            <a:pPr eaLnBrk="1" hangingPunct="1"/>
            <a:r>
              <a:rPr lang="en-US"/>
              <a:t>Does not require the choice of a gene selection threshold or the explicit definition of a statistically significant marker set.</a:t>
            </a:r>
          </a:p>
          <a:p>
            <a:pPr eaLnBrk="1" hangingPunct="1"/>
            <a:endParaRPr lang="en-US"/>
          </a:p>
          <a:p>
            <a:pPr eaLnBrk="1" hangingPunct="1"/>
            <a:r>
              <a:rPr lang="en-US"/>
              <a:t>Uses distribution-free, non-parametric, permutation-based test procedures with increased statistical power.</a:t>
            </a:r>
          </a:p>
          <a:p>
            <a:pPr eaLnBrk="1" hangingPunct="1"/>
            <a:endParaRPr lang="en-US"/>
          </a:p>
          <a:p>
            <a:pPr eaLnBrk="1" hangingPunct="1"/>
            <a:r>
              <a:rPr lang="en-US"/>
              <a:t>Incorporates the permutation of phenotype labels thereby preserving the </a:t>
            </a:r>
            <a:r>
              <a:rPr lang="ja-JP" altLang="en-US"/>
              <a:t>“</a:t>
            </a:r>
            <a:r>
              <a:rPr lang="en-US"/>
              <a:t>biological</a:t>
            </a:r>
            <a:r>
              <a:rPr lang="ja-JP" altLang="en-US"/>
              <a:t>”</a:t>
            </a:r>
            <a:r>
              <a:rPr lang="en-US"/>
              <a:t> correlation structure of the markers.</a:t>
            </a:r>
          </a:p>
          <a:p>
            <a:pPr eaLnBrk="1" hangingPunct="1"/>
            <a:endParaRPr lang="en-US"/>
          </a:p>
          <a:p>
            <a:pPr eaLnBrk="1" hangingPunct="1"/>
            <a:r>
              <a:rPr lang="en-US"/>
              <a:t>Takes into account multiple hypotheses testing for multiple gene sets.</a:t>
            </a:r>
          </a:p>
          <a:p>
            <a:pPr eaLnBrk="1" hangingPunct="1"/>
            <a:endParaRPr lang="en-US"/>
          </a:p>
          <a:p>
            <a:pPr eaLnBrk="1" hangingPunct="1"/>
            <a:r>
              <a:rPr lang="en-US"/>
              <a:t>NO NEED TO SEPARATE the MARKERS FROM THE NON-MARKERS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61888-B89C-6C48-8622-ACB4502BCA20}" type="slidenum">
              <a:rPr lang="en-US"/>
              <a:pPr/>
              <a:t>9</a:t>
            </a:fld>
            <a:endParaRPr lang="en-US"/>
          </a:p>
        </p:txBody>
      </p:sp>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685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r>
              <a:rPr lang="en-US" dirty="0" smtClean="0">
                <a:latin typeface="Calibri" charset="0"/>
                <a:cs typeface="ＭＳ Ｐゴシック" charset="0"/>
              </a:rPr>
              <a:t>The primary result of the gene set enrichment analysis is the enrichment score (ES), which reflects the degree to which a gene set is overrepresented at the top or bottom of a ranked list of genes. GSEA calculates the ES by walking down the ranked list of genes, increasing a running-sum statistic when a gene is in the gene set and decreasing it when it is not. The magnitude of the increment depends on the correlation of the gene with the phenotype. The ES is the maximum deviation from zero encountered in walking the list. A positive ES indicates gene set enrichment at the top of the ranked list; a negative ES indicates gene set enrichment at the bottom of the ranked list.</a:t>
            </a:r>
          </a:p>
          <a:p>
            <a:pPr>
              <a:spcBef>
                <a:spcPct val="0"/>
              </a:spcBef>
            </a:pPr>
            <a:endParaRPr lang="en-US" dirty="0" smtClean="0">
              <a:latin typeface="Calibri" charset="0"/>
              <a:cs typeface="ＭＳ Ｐゴシック" charset="0"/>
            </a:endParaRPr>
          </a:p>
          <a:p>
            <a:r>
              <a:rPr lang="en-US" dirty="0" smtClean="0"/>
              <a:t>One </a:t>
            </a:r>
            <a:r>
              <a:rPr lang="en-US" dirty="0"/>
              <a:t>starts by defining the ordered gene list obtained by using any gene marker selection method and the selection of genes to include in a gene set. We define empirical cumulative distribution functions </a:t>
            </a:r>
            <a:r>
              <a:rPr lang="en-US" dirty="0" err="1"/>
              <a:t>Phit</a:t>
            </a:r>
            <a:r>
              <a:rPr lang="en-US" dirty="0"/>
              <a:t> and </a:t>
            </a:r>
            <a:r>
              <a:rPr lang="en-US" dirty="0" err="1"/>
              <a:t>Pmiss</a:t>
            </a:r>
            <a:r>
              <a:rPr lang="en-US" dirty="0"/>
              <a:t> to represent the fraction of gene set G genes that are present (</a:t>
            </a:r>
            <a:r>
              <a:rPr lang="ja-JP" altLang="en-US" dirty="0">
                <a:latin typeface="Arial"/>
              </a:rPr>
              <a:t>“</a:t>
            </a:r>
            <a:r>
              <a:rPr lang="en-US" dirty="0"/>
              <a:t>hits</a:t>
            </a:r>
            <a:r>
              <a:rPr lang="ja-JP" altLang="en-US" dirty="0">
                <a:latin typeface="Arial"/>
              </a:rPr>
              <a:t>”</a:t>
            </a:r>
            <a:r>
              <a:rPr lang="en-US" dirty="0"/>
              <a:t>) or absent (</a:t>
            </a:r>
            <a:r>
              <a:rPr lang="ja-JP" altLang="en-US" dirty="0">
                <a:latin typeface="Arial"/>
              </a:rPr>
              <a:t>“</a:t>
            </a:r>
            <a:r>
              <a:rPr lang="en-US" dirty="0"/>
              <a:t>misses</a:t>
            </a:r>
            <a:r>
              <a:rPr lang="ja-JP" altLang="en-US" dirty="0">
                <a:latin typeface="Arial"/>
              </a:rPr>
              <a:t>”</a:t>
            </a:r>
            <a:r>
              <a:rPr lang="en-US" dirty="0"/>
              <a:t>) in the ordered gene list up to a given position. </a:t>
            </a:r>
          </a:p>
          <a:p>
            <a:endParaRPr lang="en-US" dirty="0"/>
          </a:p>
          <a:p>
            <a:r>
              <a:rPr lang="en-US" dirty="0"/>
              <a:t>The size of the step is a function of the correlation. So early hits get larger steps than hits to the middle of the gene list.</a:t>
            </a:r>
          </a:p>
          <a:p>
            <a:r>
              <a:rPr lang="en-US" dirty="0"/>
              <a:t>The maximum deflection of the mountain plot is defined as the enrichment </a:t>
            </a:r>
            <a:r>
              <a:rPr lang="en-US" dirty="0" err="1"/>
              <a:t>scoe</a:t>
            </a:r>
            <a:r>
              <a:rPr lang="en-US" dirty="0"/>
              <a:t> (ES).</a:t>
            </a:r>
          </a:p>
          <a:p>
            <a:endParaRPr lang="en-US" dirty="0"/>
          </a:p>
          <a:p>
            <a:endParaRPr lang="en-US" dirty="0"/>
          </a:p>
          <a:p>
            <a:r>
              <a:rPr lang="en-US" dirty="0"/>
              <a:t>MOUNTAIN PLOT</a:t>
            </a:r>
          </a:p>
          <a:p>
            <a:endParaRPr lang="en-US" dirty="0"/>
          </a:p>
          <a:p>
            <a:r>
              <a:rPr lang="en-US" b="1" dirty="0"/>
              <a:t>p = 0      Classic Kolmogorov-Smirnov (no weighting)</a:t>
            </a:r>
          </a:p>
          <a:p>
            <a:r>
              <a:rPr lang="en-US" b="1" dirty="0">
                <a:solidFill>
                  <a:srgbClr val="006600"/>
                </a:solidFill>
              </a:rPr>
              <a:t>p = 1      Use gene correlation as weight (standard weighting)</a:t>
            </a:r>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fld id="{9AF20A56-359B-4D43-9A8F-4AEB88191457}" type="slidenum">
              <a:rPr lang="en-US"/>
              <a:pPr/>
              <a:t>10</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r>
              <a:rPr lang="en-US" sz="800">
                <a:latin typeface="Calibri" charset="0"/>
                <a:cs typeface="ＭＳ Ｐゴシック" charset="0"/>
              </a:rPr>
              <a:t>The GO collaborators are developing three structured, controlled vocabularies (ontologies) that describe gene products in terms of their associated biological processes, cellular components and molecular functions in a species-independent manner. </a:t>
            </a:r>
          </a:p>
          <a:p>
            <a:pPr>
              <a:lnSpc>
                <a:spcPct val="80000"/>
              </a:lnSpc>
              <a:spcBef>
                <a:spcPct val="0"/>
              </a:spcBef>
            </a:pPr>
            <a:endParaRPr lang="en-US" sz="800">
              <a:latin typeface="Calibri" charset="0"/>
              <a:cs typeface="ＭＳ Ｐゴシック" charset="0"/>
            </a:endParaRPr>
          </a:p>
          <a:p>
            <a:pPr>
              <a:lnSpc>
                <a:spcPct val="80000"/>
              </a:lnSpc>
              <a:spcBef>
                <a:spcPct val="0"/>
              </a:spcBef>
            </a:pPr>
            <a:r>
              <a:rPr lang="en-US" sz="800" b="1">
                <a:latin typeface="Calibri" charset="0"/>
                <a:cs typeface="ＭＳ Ｐゴシック" charset="0"/>
              </a:rPr>
              <a:t>The ontologies</a:t>
            </a:r>
          </a:p>
          <a:p>
            <a:pPr>
              <a:lnSpc>
                <a:spcPct val="80000"/>
              </a:lnSpc>
              <a:spcBef>
                <a:spcPct val="0"/>
              </a:spcBef>
            </a:pPr>
            <a:r>
              <a:rPr lang="en-US" sz="800">
                <a:latin typeface="Calibri" charset="0"/>
                <a:cs typeface="ＭＳ Ｐゴシック" charset="0"/>
              </a:rPr>
              <a:t>The three organizing principles of GO are </a:t>
            </a:r>
            <a:r>
              <a:rPr lang="en-US" sz="800" b="1">
                <a:latin typeface="Calibri" charset="0"/>
                <a:cs typeface="ＭＳ Ｐゴシック" charset="0"/>
              </a:rPr>
              <a:t>molecular function</a:t>
            </a:r>
            <a:r>
              <a:rPr lang="en-US" sz="800">
                <a:latin typeface="Calibri" charset="0"/>
                <a:cs typeface="ＭＳ Ｐゴシック" charset="0"/>
              </a:rPr>
              <a:t>, </a:t>
            </a:r>
            <a:r>
              <a:rPr lang="en-US" sz="800" b="1">
                <a:latin typeface="Calibri" charset="0"/>
                <a:cs typeface="ＭＳ Ｐゴシック" charset="0"/>
              </a:rPr>
              <a:t>biological process</a:t>
            </a:r>
            <a:r>
              <a:rPr lang="en-US" sz="800">
                <a:latin typeface="Calibri" charset="0"/>
                <a:cs typeface="ＭＳ Ｐゴシック" charset="0"/>
              </a:rPr>
              <a:t> and </a:t>
            </a:r>
            <a:r>
              <a:rPr lang="en-US" sz="800" b="1">
                <a:latin typeface="Calibri" charset="0"/>
                <a:cs typeface="ＭＳ Ｐゴシック" charset="0"/>
              </a:rPr>
              <a:t>cellular component</a:t>
            </a:r>
            <a:r>
              <a:rPr lang="en-US" sz="800">
                <a:latin typeface="Calibri" charset="0"/>
                <a:cs typeface="ＭＳ Ｐゴシック" charset="0"/>
              </a:rPr>
              <a:t>. A gene product has one or more molecular functions and is used in one or more biological processes; it might be associated with one or more cellular components. For example,the gene product cytochrome c can be described by the molecular function term </a:t>
            </a:r>
            <a:r>
              <a:rPr lang="en-US" sz="800" b="1">
                <a:latin typeface="Calibri" charset="0"/>
                <a:cs typeface="ＭＳ Ｐゴシック" charset="0"/>
              </a:rPr>
              <a:t>electron transporter activity</a:t>
            </a:r>
            <a:r>
              <a:rPr lang="en-US" sz="800">
                <a:latin typeface="Calibri" charset="0"/>
                <a:cs typeface="ＭＳ Ｐゴシック" charset="0"/>
              </a:rPr>
              <a:t>, the biological process terms </a:t>
            </a:r>
            <a:r>
              <a:rPr lang="en-US" sz="800" b="1">
                <a:latin typeface="Calibri" charset="0"/>
                <a:cs typeface="ＭＳ Ｐゴシック" charset="0"/>
              </a:rPr>
              <a:t>oxidative phosphorylation</a:t>
            </a:r>
            <a:r>
              <a:rPr lang="en-US" sz="800">
                <a:latin typeface="Calibri" charset="0"/>
                <a:cs typeface="ＭＳ Ｐゴシック" charset="0"/>
              </a:rPr>
              <a:t> and </a:t>
            </a:r>
            <a:r>
              <a:rPr lang="en-US" sz="800" b="1">
                <a:latin typeface="Calibri" charset="0"/>
                <a:cs typeface="ＭＳ Ｐゴシック" charset="0"/>
              </a:rPr>
              <a:t>induction of cell death</a:t>
            </a:r>
            <a:r>
              <a:rPr lang="en-US" sz="800">
                <a:latin typeface="Calibri" charset="0"/>
                <a:cs typeface="ＭＳ Ｐゴシック" charset="0"/>
              </a:rPr>
              <a:t>, and the cellular component terms </a:t>
            </a:r>
            <a:r>
              <a:rPr lang="en-US" sz="800" b="1">
                <a:latin typeface="Calibri" charset="0"/>
                <a:cs typeface="ＭＳ Ｐゴシック" charset="0"/>
              </a:rPr>
              <a:t>mitochondrial matrix</a:t>
            </a:r>
            <a:r>
              <a:rPr lang="en-US" sz="800">
                <a:latin typeface="Calibri" charset="0"/>
                <a:cs typeface="ＭＳ Ｐゴシック" charset="0"/>
              </a:rPr>
              <a:t> and </a:t>
            </a:r>
            <a:r>
              <a:rPr lang="en-US" sz="800" b="1">
                <a:latin typeface="Calibri" charset="0"/>
                <a:cs typeface="ＭＳ Ｐゴシック" charset="0"/>
              </a:rPr>
              <a:t>mitochondrial inner membrane</a:t>
            </a:r>
            <a:r>
              <a:rPr lang="en-US" sz="800">
                <a:latin typeface="Calibri" charset="0"/>
                <a:cs typeface="ＭＳ Ｐゴシック" charset="0"/>
              </a:rPr>
              <a:t>. Before we go any further, here are some definitions that should help you to distinguish a gene product from what it does. </a:t>
            </a:r>
          </a:p>
          <a:p>
            <a:pPr>
              <a:lnSpc>
                <a:spcPct val="80000"/>
              </a:lnSpc>
              <a:spcBef>
                <a:spcPct val="0"/>
              </a:spcBef>
            </a:pPr>
            <a:endParaRPr lang="en-US" sz="800">
              <a:latin typeface="Calibri" charset="0"/>
              <a:cs typeface="ＭＳ Ｐゴシック" charset="0"/>
            </a:endParaRPr>
          </a:p>
          <a:p>
            <a:pPr>
              <a:lnSpc>
                <a:spcPct val="80000"/>
              </a:lnSpc>
              <a:spcBef>
                <a:spcPct val="0"/>
              </a:spcBef>
            </a:pPr>
            <a:r>
              <a:rPr lang="en-US" sz="800" b="1">
                <a:latin typeface="Calibri" charset="0"/>
                <a:cs typeface="ＭＳ Ｐゴシック" charset="0"/>
              </a:rPr>
              <a:t>Molecular function</a:t>
            </a:r>
          </a:p>
          <a:p>
            <a:pPr>
              <a:lnSpc>
                <a:spcPct val="80000"/>
              </a:lnSpc>
              <a:spcBef>
                <a:spcPct val="0"/>
              </a:spcBef>
            </a:pPr>
            <a:r>
              <a:rPr lang="en-US" sz="800">
                <a:latin typeface="Calibri" charset="0"/>
                <a:cs typeface="ＭＳ Ｐゴシック" charset="0"/>
              </a:rPr>
              <a:t>Molecular function describes activities, such as catalytic or binding activities, at the molecular level. GO molecular function terms represent activities rather than the entities (molecules or complexes) that perform the actions, and do not specify where or when, or in what context, the action takes place. Molecular functions generally correspond to activities that can be performed by individual gene products, but some activities are performed by assembled complexes of gene products. Examples of broad functional terms are </a:t>
            </a:r>
            <a:r>
              <a:rPr lang="en-US" sz="800" b="1">
                <a:latin typeface="Calibri" charset="0"/>
                <a:cs typeface="ＭＳ Ｐゴシック" charset="0"/>
              </a:rPr>
              <a:t>catalytic activity</a:t>
            </a:r>
            <a:r>
              <a:rPr lang="en-US" sz="800">
                <a:latin typeface="Calibri" charset="0"/>
                <a:cs typeface="ＭＳ Ｐゴシック" charset="0"/>
              </a:rPr>
              <a:t>, </a:t>
            </a:r>
            <a:r>
              <a:rPr lang="en-US" sz="800" b="1">
                <a:latin typeface="Calibri" charset="0"/>
                <a:cs typeface="ＭＳ Ｐゴシック" charset="0"/>
              </a:rPr>
              <a:t>transporter activity</a:t>
            </a:r>
            <a:r>
              <a:rPr lang="en-US" sz="800">
                <a:latin typeface="Calibri" charset="0"/>
                <a:cs typeface="ＭＳ Ｐゴシック" charset="0"/>
              </a:rPr>
              <a:t>, or </a:t>
            </a:r>
            <a:r>
              <a:rPr lang="en-US" sz="800" b="1">
                <a:latin typeface="Calibri" charset="0"/>
                <a:cs typeface="ＭＳ Ｐゴシック" charset="0"/>
              </a:rPr>
              <a:t>binding</a:t>
            </a:r>
            <a:r>
              <a:rPr lang="en-US" sz="800">
                <a:latin typeface="Calibri" charset="0"/>
                <a:cs typeface="ＭＳ Ｐゴシック" charset="0"/>
              </a:rPr>
              <a:t>; examples of narrower functional terms are </a:t>
            </a:r>
            <a:r>
              <a:rPr lang="en-US" sz="800" b="1">
                <a:latin typeface="Calibri" charset="0"/>
                <a:cs typeface="ＭＳ Ｐゴシック" charset="0"/>
              </a:rPr>
              <a:t>adenylate cyclase activity</a:t>
            </a:r>
            <a:r>
              <a:rPr lang="en-US" sz="800">
                <a:latin typeface="Calibri" charset="0"/>
                <a:cs typeface="ＭＳ Ｐゴシック" charset="0"/>
              </a:rPr>
              <a:t> or </a:t>
            </a:r>
            <a:r>
              <a:rPr lang="en-US" sz="800" b="1">
                <a:latin typeface="Calibri" charset="0"/>
                <a:cs typeface="ＭＳ Ｐゴシック" charset="0"/>
              </a:rPr>
              <a:t>Toll receptor binding</a:t>
            </a:r>
            <a:r>
              <a:rPr lang="en-US" sz="800">
                <a:latin typeface="Calibri" charset="0"/>
                <a:cs typeface="ＭＳ Ｐゴシック" charset="0"/>
              </a:rPr>
              <a:t>. </a:t>
            </a:r>
          </a:p>
          <a:p>
            <a:pPr>
              <a:lnSpc>
                <a:spcPct val="80000"/>
              </a:lnSpc>
              <a:spcBef>
                <a:spcPct val="0"/>
              </a:spcBef>
            </a:pPr>
            <a:r>
              <a:rPr lang="en-US" sz="800">
                <a:latin typeface="Calibri" charset="0"/>
                <a:cs typeface="ＭＳ Ｐゴシック" charset="0"/>
              </a:rPr>
              <a:t>It is easy to confuse a gene product with its molecular function, and for that reason many GO molecular functions are appended with the word "activity". The documentation on </a:t>
            </a:r>
            <a:r>
              <a:rPr lang="en-US" sz="800">
                <a:latin typeface="Calibri" charset="0"/>
                <a:cs typeface="ＭＳ Ｐゴシック" charset="0"/>
                <a:hlinkClick r:id="rId3"/>
              </a:rPr>
              <a:t>gene products</a:t>
            </a:r>
            <a:r>
              <a:rPr lang="en-US" sz="800">
                <a:latin typeface="Calibri" charset="0"/>
                <a:cs typeface="ＭＳ Ｐゴシック" charset="0"/>
              </a:rPr>
              <a:t> (above) explains this confusion in more depth. </a:t>
            </a:r>
          </a:p>
          <a:p>
            <a:pPr>
              <a:lnSpc>
                <a:spcPct val="80000"/>
              </a:lnSpc>
              <a:spcBef>
                <a:spcPct val="0"/>
              </a:spcBef>
            </a:pPr>
            <a:endParaRPr lang="en-US" sz="800" b="1">
              <a:latin typeface="Calibri" charset="0"/>
              <a:cs typeface="ＭＳ Ｐゴシック" charset="0"/>
            </a:endParaRPr>
          </a:p>
          <a:p>
            <a:pPr>
              <a:lnSpc>
                <a:spcPct val="80000"/>
              </a:lnSpc>
              <a:spcBef>
                <a:spcPct val="0"/>
              </a:spcBef>
            </a:pPr>
            <a:r>
              <a:rPr lang="en-US" sz="800" b="1">
                <a:latin typeface="Calibri" charset="0"/>
                <a:cs typeface="ＭＳ Ｐゴシック" charset="0"/>
              </a:rPr>
              <a:t>Biological process</a:t>
            </a:r>
          </a:p>
          <a:p>
            <a:pPr>
              <a:lnSpc>
                <a:spcPct val="80000"/>
              </a:lnSpc>
              <a:spcBef>
                <a:spcPct val="0"/>
              </a:spcBef>
            </a:pPr>
            <a:r>
              <a:rPr lang="en-US" sz="800">
                <a:latin typeface="Calibri" charset="0"/>
                <a:cs typeface="ＭＳ Ｐゴシック" charset="0"/>
              </a:rPr>
              <a:t>A biological process is accomplished by one or more ordered assemblies of molecular functions. Examples of broad biological process terms are </a:t>
            </a:r>
            <a:r>
              <a:rPr lang="en-US" sz="800" b="1">
                <a:latin typeface="Calibri" charset="0"/>
                <a:cs typeface="ＭＳ Ｐゴシック" charset="0"/>
              </a:rPr>
              <a:t>cell growth and maintenance</a:t>
            </a:r>
            <a:r>
              <a:rPr lang="en-US" sz="800">
                <a:latin typeface="Calibri" charset="0"/>
                <a:cs typeface="ＭＳ Ｐゴシック" charset="0"/>
              </a:rPr>
              <a:t> or </a:t>
            </a:r>
            <a:r>
              <a:rPr lang="en-US" sz="800" b="1">
                <a:latin typeface="Calibri" charset="0"/>
                <a:cs typeface="ＭＳ Ｐゴシック" charset="0"/>
              </a:rPr>
              <a:t>signal transduction</a:t>
            </a:r>
            <a:r>
              <a:rPr lang="en-US" sz="800">
                <a:latin typeface="Calibri" charset="0"/>
                <a:cs typeface="ＭＳ Ｐゴシック" charset="0"/>
              </a:rPr>
              <a:t>. Examples of more specific terms are </a:t>
            </a:r>
            <a:r>
              <a:rPr lang="en-US" sz="800" b="1">
                <a:latin typeface="Calibri" charset="0"/>
                <a:cs typeface="ＭＳ Ｐゴシック" charset="0"/>
              </a:rPr>
              <a:t>pyrimidine metabolism</a:t>
            </a:r>
            <a:r>
              <a:rPr lang="en-US" sz="800">
                <a:latin typeface="Calibri" charset="0"/>
                <a:cs typeface="ＭＳ Ｐゴシック" charset="0"/>
              </a:rPr>
              <a:t> or </a:t>
            </a:r>
            <a:r>
              <a:rPr lang="en-US" sz="800" b="1">
                <a:latin typeface="Calibri" charset="0"/>
                <a:cs typeface="ＭＳ Ｐゴシック" charset="0"/>
              </a:rPr>
              <a:t>alpha-glucoside transport</a:t>
            </a:r>
            <a:r>
              <a:rPr lang="en-US" sz="800">
                <a:latin typeface="Calibri" charset="0"/>
                <a:cs typeface="ＭＳ Ｐゴシック" charset="0"/>
              </a:rPr>
              <a:t>. It can be difficult to distinguish between a biological process and a molecular function, but the general rule is that a process must have more than one distinct steps. </a:t>
            </a:r>
          </a:p>
          <a:p>
            <a:pPr>
              <a:lnSpc>
                <a:spcPct val="80000"/>
              </a:lnSpc>
              <a:spcBef>
                <a:spcPct val="0"/>
              </a:spcBef>
            </a:pPr>
            <a:r>
              <a:rPr lang="en-US" sz="800">
                <a:latin typeface="Calibri" charset="0"/>
                <a:cs typeface="ＭＳ Ｐゴシック" charset="0"/>
              </a:rPr>
              <a:t>A biological process is not equivalent to a pathway. We are specifically not capturing or trying to represent any of the dynamics or dependencies that would be required to describe a pathway. </a:t>
            </a:r>
          </a:p>
          <a:p>
            <a:pPr>
              <a:lnSpc>
                <a:spcPct val="80000"/>
              </a:lnSpc>
              <a:spcBef>
                <a:spcPct val="0"/>
              </a:spcBef>
            </a:pPr>
            <a:endParaRPr lang="en-US" sz="800" b="1">
              <a:latin typeface="Calibri" charset="0"/>
              <a:cs typeface="ＭＳ Ｐゴシック" charset="0"/>
            </a:endParaRPr>
          </a:p>
          <a:p>
            <a:pPr>
              <a:lnSpc>
                <a:spcPct val="80000"/>
              </a:lnSpc>
              <a:spcBef>
                <a:spcPct val="0"/>
              </a:spcBef>
            </a:pPr>
            <a:r>
              <a:rPr lang="en-US" sz="800" b="1">
                <a:latin typeface="Calibri" charset="0"/>
                <a:cs typeface="ＭＳ Ｐゴシック" charset="0"/>
              </a:rPr>
              <a:t>Cellular component</a:t>
            </a:r>
          </a:p>
          <a:p>
            <a:pPr>
              <a:lnSpc>
                <a:spcPct val="80000"/>
              </a:lnSpc>
              <a:spcBef>
                <a:spcPct val="0"/>
              </a:spcBef>
            </a:pPr>
            <a:r>
              <a:rPr lang="en-US" sz="800">
                <a:latin typeface="Calibri" charset="0"/>
                <a:cs typeface="ＭＳ Ｐゴシック" charset="0"/>
              </a:rPr>
              <a:t>A cellular component is just that, a component of a cell but with the proviso that it is part of some larger object, which may be an anatomical structure (e.g. </a:t>
            </a:r>
            <a:r>
              <a:rPr lang="en-US" sz="800" b="1">
                <a:latin typeface="Calibri" charset="0"/>
                <a:cs typeface="ＭＳ Ｐゴシック" charset="0"/>
              </a:rPr>
              <a:t>rough endoplasmic reticulum</a:t>
            </a:r>
            <a:r>
              <a:rPr lang="en-US" sz="800">
                <a:latin typeface="Calibri" charset="0"/>
                <a:cs typeface="ＭＳ Ｐゴシック" charset="0"/>
              </a:rPr>
              <a:t> or </a:t>
            </a:r>
            <a:r>
              <a:rPr lang="en-US" sz="800" b="1">
                <a:latin typeface="Calibri" charset="0"/>
                <a:cs typeface="ＭＳ Ｐゴシック" charset="0"/>
              </a:rPr>
              <a:t>nucleus</a:t>
            </a:r>
            <a:r>
              <a:rPr lang="en-US" sz="800">
                <a:latin typeface="Calibri" charset="0"/>
                <a:cs typeface="ＭＳ Ｐゴシック" charset="0"/>
              </a:rPr>
              <a:t>) or a gene product group (e.g. </a:t>
            </a:r>
            <a:r>
              <a:rPr lang="en-US" sz="800" b="1">
                <a:latin typeface="Calibri" charset="0"/>
                <a:cs typeface="ＭＳ Ｐゴシック" charset="0"/>
              </a:rPr>
              <a:t>ribosome</a:t>
            </a:r>
            <a:r>
              <a:rPr lang="en-US" sz="800">
                <a:latin typeface="Calibri" charset="0"/>
                <a:cs typeface="ＭＳ Ｐゴシック" charset="0"/>
              </a:rPr>
              <a:t>, </a:t>
            </a:r>
            <a:r>
              <a:rPr lang="en-US" sz="800" b="1">
                <a:latin typeface="Calibri" charset="0"/>
                <a:cs typeface="ＭＳ Ｐゴシック" charset="0"/>
              </a:rPr>
              <a:t>proteasome</a:t>
            </a:r>
            <a:r>
              <a:rPr lang="en-US" sz="800">
                <a:latin typeface="Calibri" charset="0"/>
                <a:cs typeface="ＭＳ Ｐゴシック" charset="0"/>
              </a:rPr>
              <a:t> or a protein dimer).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Normalized</a:t>
            </a:r>
            <a:r>
              <a:rPr lang="en-US" baseline="0" dirty="0" smtClean="0"/>
              <a:t> ES: how many standard deviations from the normal</a:t>
            </a:r>
            <a:endParaRPr lang="en-US" dirty="0"/>
          </a:p>
        </p:txBody>
      </p:sp>
      <p:sp>
        <p:nvSpPr>
          <p:cNvPr id="4" name="Slide Number Placeholder 3"/>
          <p:cNvSpPr>
            <a:spLocks noGrp="1"/>
          </p:cNvSpPr>
          <p:nvPr>
            <p:ph type="sldNum" sz="quarter" idx="10"/>
          </p:nvPr>
        </p:nvSpPr>
        <p:spPr/>
        <p:txBody>
          <a:bodyPr/>
          <a:lstStyle/>
          <a:p>
            <a:fld id="{55C4BBE4-C2E8-7349-A04A-1F015B84CBE2}" type="slidenum">
              <a:rPr lang="en-US" smtClean="0"/>
              <a:t>13</a:t>
            </a:fld>
            <a:endParaRPr lang="en-US"/>
          </a:p>
        </p:txBody>
      </p:sp>
    </p:spTree>
    <p:extLst>
      <p:ext uri="{BB962C8B-B14F-4D97-AF65-F5344CB8AC3E}">
        <p14:creationId xmlns:p14="http://schemas.microsoft.com/office/powerpoint/2010/main" val="349693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C1FD63-6B0F-1C4C-8730-30BFE7FDBD4F}"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157754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1FD63-6B0F-1C4C-8730-30BFE7FDBD4F}"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45986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1FD63-6B0F-1C4C-8730-30BFE7FDBD4F}"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302626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143000"/>
            <a:ext cx="4038600" cy="49831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4E6376-7114-DE48-8A6F-3090F260C84F}" type="slidenum">
              <a:rPr lang="en-US"/>
              <a:pPr/>
              <a:t>‹#›</a:t>
            </a:fld>
            <a:endParaRPr lang="en-US"/>
          </a:p>
        </p:txBody>
      </p:sp>
    </p:spTree>
    <p:extLst>
      <p:ext uri="{BB962C8B-B14F-4D97-AF65-F5344CB8AC3E}">
        <p14:creationId xmlns:p14="http://schemas.microsoft.com/office/powerpoint/2010/main" val="120385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088272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24909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3" name="Straight Connector 12"/>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1435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fontAlgn="auto" hangingPunct="0">
              <a:spcBef>
                <a:spcPts val="0"/>
              </a:spcBef>
              <a:spcAft>
                <a:spcPts val="0"/>
              </a:spcAft>
              <a:defRPr/>
            </a:pPr>
            <a:endParaRPr lang="en-US" sz="3500">
              <a:latin typeface="Tahoma" charset="0"/>
              <a:ea typeface="+mn-ea"/>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fontAlgn="auto" hangingPunct="0">
              <a:spcBef>
                <a:spcPts val="0"/>
              </a:spcBef>
              <a:spcAft>
                <a:spcPts val="0"/>
              </a:spcAft>
              <a:defRPr/>
            </a:pPr>
            <a:r>
              <a:rPr lang="en-US" sz="1700">
                <a:latin typeface="Tahoma" charset="0"/>
                <a:ea typeface="+mn-ea"/>
              </a:rPr>
              <a:t>The Broad Institute of MIT and Harvard</a:t>
            </a:r>
          </a:p>
        </p:txBody>
      </p:sp>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496844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Tree>
    <p:extLst>
      <p:ext uri="{BB962C8B-B14F-4D97-AF65-F5344CB8AC3E}">
        <p14:creationId xmlns:p14="http://schemas.microsoft.com/office/powerpoint/2010/main" val="2077611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046717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19717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1FD63-6B0F-1C4C-8730-30BFE7FDBD4F}"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682956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833952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a:noFill/>
              </a14:hiddenFill>
            </a:ext>
          </a:ex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88114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1FD63-6B0F-1C4C-8730-30BFE7FDBD4F}" type="datetimeFigureOut">
              <a:rPr lang="en-US" smtClean="0"/>
              <a:t>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420851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C1FD63-6B0F-1C4C-8730-30BFE7FDBD4F}"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37985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C1FD63-6B0F-1C4C-8730-30BFE7FDBD4F}" type="datetimeFigureOut">
              <a:rPr lang="en-US" smtClean="0"/>
              <a:t>2/22/18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46509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C1FD63-6B0F-1C4C-8730-30BFE7FDBD4F}" type="datetimeFigureOut">
              <a:rPr lang="en-US" smtClean="0"/>
              <a:t>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50842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1FD63-6B0F-1C4C-8730-30BFE7FDBD4F}" type="datetimeFigureOut">
              <a:rPr lang="en-US" smtClean="0"/>
              <a:t>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331807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1FD63-6B0F-1C4C-8730-30BFE7FDBD4F}"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418660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1FD63-6B0F-1C4C-8730-30BFE7FDBD4F}" type="datetimeFigureOut">
              <a:rPr lang="en-US" smtClean="0"/>
              <a:t>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55E103-1B4C-EB40-AB4A-49FABA7934A2}" type="slidenum">
              <a:rPr lang="en-US" smtClean="0"/>
              <a:t>‹#›</a:t>
            </a:fld>
            <a:endParaRPr lang="en-US"/>
          </a:p>
        </p:txBody>
      </p:sp>
    </p:spTree>
    <p:extLst>
      <p:ext uri="{BB962C8B-B14F-4D97-AF65-F5344CB8AC3E}">
        <p14:creationId xmlns:p14="http://schemas.microsoft.com/office/powerpoint/2010/main" val="34237293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1FD63-6B0F-1C4C-8730-30BFE7FDBD4F}" type="datetimeFigureOut">
              <a:rPr lang="en-US" smtClean="0"/>
              <a:t>2/22/18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5E103-1B4C-EB40-AB4A-49FABA7934A2}" type="slidenum">
              <a:rPr lang="en-US" smtClean="0"/>
              <a:t>‹#›</a:t>
            </a:fld>
            <a:endParaRPr lang="en-US"/>
          </a:p>
        </p:txBody>
      </p:sp>
    </p:spTree>
    <p:extLst>
      <p:ext uri="{BB962C8B-B14F-4D97-AF65-F5344CB8AC3E}">
        <p14:creationId xmlns:p14="http://schemas.microsoft.com/office/powerpoint/2010/main" val="310410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e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jpg"/><Relationship Id="rId6" Type="http://schemas.openxmlformats.org/officeDocument/2006/relationships/image" Target="../media/image23.gif"/><Relationship Id="rId7" Type="http://schemas.openxmlformats.org/officeDocument/2006/relationships/image" Target="../media/image24.png"/><Relationship Id="rId8" Type="http://schemas.openxmlformats.org/officeDocument/2006/relationships/image" Target="../media/image25.jpg"/><Relationship Id="rId9" Type="http://schemas.openxmlformats.org/officeDocument/2006/relationships/image" Target="../media/image26.gif"/><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hyperlink" Target="http://www.broadinstitute.org/gsea/datasets.jsp" TargetMode="External"/><Relationship Id="rId6" Type="http://schemas.openxmlformats.org/officeDocument/2006/relationships/hyperlink" Target="http://www.broadinstitute.org/gsea/msigdb/collections.jsp" TargetMode="External"/><Relationship Id="rId7" Type="http://schemas.openxmlformats.org/officeDocument/2006/relationships/hyperlink" Target="http://www.broadinstitute.org/gsea/resources/gsea_pnas_results/p53_C2.Gsea/index.html" TargetMode="External"/><Relationship Id="rId8" Type="http://schemas.openxmlformats.org/officeDocument/2006/relationships/image" Target="../media/image36.png"/><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www.broadinstitute.org/gsea/download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www.broadinstitute.org/msigd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idx="4294967295"/>
          </p:nvPr>
        </p:nvSpPr>
        <p:spPr>
          <a:xfrm>
            <a:off x="1752600" y="2133600"/>
            <a:ext cx="7239000" cy="1470025"/>
          </a:xfrm>
        </p:spPr>
        <p:txBody>
          <a:bodyPr/>
          <a:lstStyle/>
          <a:p>
            <a:pPr eaLnBrk="1" hangingPunct="1"/>
            <a:r>
              <a:rPr lang="en-US" sz="3600" b="1" dirty="0" smtClean="0">
                <a:latin typeface="Arial" charset="0"/>
                <a:ea typeface="ＭＳ Ｐゴシック" charset="0"/>
                <a:cs typeface="ＭＳ Ｐゴシック" charset="0"/>
              </a:rPr>
              <a:t>Gene Set Enrichment Analysis (GSEA)</a:t>
            </a:r>
            <a:endParaRPr lang="en-US" sz="3600" b="1" dirty="0">
              <a:latin typeface="Arial" charset="0"/>
              <a:ea typeface="ＭＳ Ｐゴシック" charset="0"/>
              <a:cs typeface="ＭＳ Ｐゴシック"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62200"/>
            <a:ext cx="1114286" cy="1161905"/>
          </a:xfrm>
          <a:prstGeom prst="rect">
            <a:avLst/>
          </a:prstGeom>
        </p:spPr>
      </p:pic>
    </p:spTree>
    <p:extLst>
      <p:ext uri="{BB962C8B-B14F-4D97-AF65-F5344CB8AC3E}">
        <p14:creationId xmlns:p14="http://schemas.microsoft.com/office/powerpoint/2010/main" val="24319896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57400" y="106363"/>
            <a:ext cx="8229600" cy="655637"/>
          </a:xfrm>
          <a:ln/>
        </p:spPr>
        <p:txBody>
          <a:bodyPr/>
          <a:lstStyle/>
          <a:p>
            <a:r>
              <a:rPr lang="en-US">
                <a:latin typeface="Arial" charset="0"/>
                <a:cs typeface="ＭＳ Ｐゴシック" charset="0"/>
              </a:rPr>
              <a:t>Enrichment: KS-score</a:t>
            </a:r>
          </a:p>
        </p:txBody>
      </p:sp>
      <p:grpSp>
        <p:nvGrpSpPr>
          <p:cNvPr id="2" name="Group 6"/>
          <p:cNvGrpSpPr>
            <a:grpSpLocks/>
          </p:cNvGrpSpPr>
          <p:nvPr/>
        </p:nvGrpSpPr>
        <p:grpSpPr bwMode="auto">
          <a:xfrm>
            <a:off x="5530850" y="5065713"/>
            <a:ext cx="3003550" cy="519112"/>
            <a:chOff x="2113" y="3124"/>
            <a:chExt cx="1892" cy="327"/>
          </a:xfrm>
        </p:grpSpPr>
        <p:sp>
          <p:nvSpPr>
            <p:cNvPr id="10268" name="Line 7"/>
            <p:cNvSpPr>
              <a:spLocks noChangeShapeType="1"/>
            </p:cNvSpPr>
            <p:nvPr/>
          </p:nvSpPr>
          <p:spPr bwMode="auto">
            <a:xfrm>
              <a:off x="2113" y="3221"/>
              <a:ext cx="204"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69" name="Line 8"/>
            <p:cNvSpPr>
              <a:spLocks noChangeShapeType="1"/>
            </p:cNvSpPr>
            <p:nvPr/>
          </p:nvSpPr>
          <p:spPr bwMode="auto">
            <a:xfrm>
              <a:off x="2113" y="3350"/>
              <a:ext cx="204"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70" name="Text Box 9"/>
            <p:cNvSpPr txBox="1">
              <a:spLocks noChangeArrowheads="1"/>
            </p:cNvSpPr>
            <p:nvPr/>
          </p:nvSpPr>
          <p:spPr bwMode="auto">
            <a:xfrm>
              <a:off x="2277" y="3124"/>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75000"/>
                </a:lnSpc>
                <a:spcBef>
                  <a:spcPct val="50000"/>
                </a:spcBef>
              </a:pPr>
              <a:r>
                <a:rPr lang="en-US" sz="1400" b="1"/>
                <a:t>hit (member of </a:t>
              </a:r>
              <a:r>
                <a:rPr lang="en-US" sz="1400" b="1" i="1"/>
                <a:t>G</a:t>
              </a:r>
              <a:r>
                <a:rPr lang="en-US" sz="1400" b="1"/>
                <a:t>) </a:t>
              </a:r>
            </a:p>
            <a:p>
              <a:pPr>
                <a:lnSpc>
                  <a:spcPct val="75000"/>
                </a:lnSpc>
                <a:spcBef>
                  <a:spcPct val="50000"/>
                </a:spcBef>
              </a:pPr>
              <a:r>
                <a:rPr lang="en-US" sz="1400" b="1"/>
                <a:t>miss (non-member of </a:t>
              </a:r>
              <a:r>
                <a:rPr lang="en-US" sz="1400" b="1" i="1"/>
                <a:t>G</a:t>
              </a:r>
              <a:r>
                <a:rPr lang="en-US" sz="1400" b="1"/>
                <a:t>)</a:t>
              </a:r>
            </a:p>
          </p:txBody>
        </p:sp>
      </p:grpSp>
      <p:grpSp>
        <p:nvGrpSpPr>
          <p:cNvPr id="3" name="Group 43"/>
          <p:cNvGrpSpPr>
            <a:grpSpLocks/>
          </p:cNvGrpSpPr>
          <p:nvPr/>
        </p:nvGrpSpPr>
        <p:grpSpPr bwMode="auto">
          <a:xfrm>
            <a:off x="4618038" y="3654425"/>
            <a:ext cx="971550" cy="2765425"/>
            <a:chOff x="1538" y="2235"/>
            <a:chExt cx="612" cy="1742"/>
          </a:xfrm>
        </p:grpSpPr>
        <p:sp>
          <p:nvSpPr>
            <p:cNvPr id="10266" name="Text Box 5"/>
            <p:cNvSpPr txBox="1">
              <a:spLocks noChangeArrowheads="1"/>
            </p:cNvSpPr>
            <p:nvPr/>
          </p:nvSpPr>
          <p:spPr bwMode="auto">
            <a:xfrm>
              <a:off x="1538" y="2235"/>
              <a:ext cx="6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50000"/>
                </a:spcBef>
              </a:pPr>
              <a:r>
                <a:rPr lang="en-US"/>
                <a:t>Gene Set </a:t>
              </a:r>
              <a:r>
                <a:rPr lang="en-US" i="1"/>
                <a:t>G</a:t>
              </a:r>
            </a:p>
          </p:txBody>
        </p:sp>
        <p:pic>
          <p:nvPicPr>
            <p:cNvPr id="102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 y="2651"/>
              <a:ext cx="543"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5"/>
          <p:cNvGrpSpPr>
            <a:grpSpLocks/>
          </p:cNvGrpSpPr>
          <p:nvPr/>
        </p:nvGrpSpPr>
        <p:grpSpPr bwMode="auto">
          <a:xfrm>
            <a:off x="5827713" y="1849438"/>
            <a:ext cx="2714625" cy="4619625"/>
            <a:chOff x="2741" y="1130"/>
            <a:chExt cx="1710" cy="2910"/>
          </a:xfrm>
        </p:grpSpPr>
        <p:sp>
          <p:nvSpPr>
            <p:cNvPr id="10254" name="Text Box 16"/>
            <p:cNvSpPr txBox="1">
              <a:spLocks noChangeArrowheads="1"/>
            </p:cNvSpPr>
            <p:nvPr/>
          </p:nvSpPr>
          <p:spPr bwMode="auto">
            <a:xfrm rot="-5400000">
              <a:off x="2240" y="1631"/>
              <a:ext cx="11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50000"/>
                </a:spcBef>
              </a:pPr>
              <a:r>
                <a:rPr lang="en-US" sz="1400" b="1"/>
                <a:t>Enrichment Score </a:t>
              </a:r>
              <a:r>
                <a:rPr lang="en-US" sz="1400" b="1" i="1">
                  <a:latin typeface="Times New Roman" charset="0"/>
                </a:rPr>
                <a:t>S</a:t>
              </a:r>
            </a:p>
          </p:txBody>
        </p:sp>
        <p:sp>
          <p:nvSpPr>
            <p:cNvPr id="10255" name="Text Box 17"/>
            <p:cNvSpPr txBox="1">
              <a:spLocks noChangeArrowheads="1"/>
            </p:cNvSpPr>
            <p:nvPr/>
          </p:nvSpPr>
          <p:spPr bwMode="auto">
            <a:xfrm>
              <a:off x="2958" y="2367"/>
              <a:ext cx="14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50000"/>
                </a:spcBef>
              </a:pPr>
              <a:r>
                <a:rPr lang="en-US" sz="1400" b="1"/>
                <a:t>Gene List Order Index</a:t>
              </a:r>
            </a:p>
          </p:txBody>
        </p:sp>
        <p:grpSp>
          <p:nvGrpSpPr>
            <p:cNvPr id="10256" name="Group 18"/>
            <p:cNvGrpSpPr>
              <a:grpSpLocks/>
            </p:cNvGrpSpPr>
            <p:nvPr/>
          </p:nvGrpSpPr>
          <p:grpSpPr bwMode="auto">
            <a:xfrm>
              <a:off x="2970" y="1260"/>
              <a:ext cx="1449" cy="1099"/>
              <a:chOff x="1367" y="868"/>
              <a:chExt cx="1449" cy="1099"/>
            </a:xfrm>
          </p:grpSpPr>
          <p:sp>
            <p:nvSpPr>
              <p:cNvPr id="10261" name="Line 19"/>
              <p:cNvSpPr>
                <a:spLocks noChangeShapeType="1"/>
              </p:cNvSpPr>
              <p:nvPr/>
            </p:nvSpPr>
            <p:spPr bwMode="auto">
              <a:xfrm flipV="1">
                <a:off x="1367" y="1875"/>
                <a:ext cx="1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20"/>
              <p:cNvSpPr>
                <a:spLocks noChangeShapeType="1"/>
              </p:cNvSpPr>
              <p:nvPr/>
            </p:nvSpPr>
            <p:spPr bwMode="auto">
              <a:xfrm flipV="1">
                <a:off x="1373" y="868"/>
                <a:ext cx="0" cy="10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Line 21"/>
              <p:cNvSpPr>
                <a:spLocks noChangeShapeType="1"/>
              </p:cNvSpPr>
              <p:nvPr/>
            </p:nvSpPr>
            <p:spPr bwMode="auto">
              <a:xfrm flipV="1">
                <a:off x="1763" y="1059"/>
                <a:ext cx="331" cy="56"/>
              </a:xfrm>
              <a:prstGeom prst="line">
                <a:avLst/>
              </a:prstGeom>
              <a:noFill/>
              <a:ln w="190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64" name="Text Box 22"/>
              <p:cNvSpPr txBox="1">
                <a:spLocks noChangeArrowheads="1"/>
              </p:cNvSpPr>
              <p:nvPr/>
            </p:nvSpPr>
            <p:spPr bwMode="auto">
              <a:xfrm>
                <a:off x="2069" y="966"/>
                <a:ext cx="74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50000"/>
                  </a:spcBef>
                </a:pPr>
                <a:r>
                  <a:rPr lang="en-US" sz="1400" b="1"/>
                  <a:t>Max. Enrichment Score </a:t>
                </a:r>
                <a:r>
                  <a:rPr lang="en-US" sz="1400" b="1" i="1">
                    <a:latin typeface="Times New Roman" charset="0"/>
                  </a:rPr>
                  <a:t>ES</a:t>
                </a:r>
              </a:p>
            </p:txBody>
          </p:sp>
          <p:sp>
            <p:nvSpPr>
              <p:cNvPr id="10265" name="Freeform 23"/>
              <p:cNvSpPr>
                <a:spLocks/>
              </p:cNvSpPr>
              <p:nvPr/>
            </p:nvSpPr>
            <p:spPr bwMode="auto">
              <a:xfrm>
                <a:off x="1388" y="1121"/>
                <a:ext cx="1173" cy="846"/>
              </a:xfrm>
              <a:custGeom>
                <a:avLst/>
                <a:gdLst>
                  <a:gd name="T0" fmla="*/ 0 w 1344"/>
                  <a:gd name="T1" fmla="*/ 1 h 1248"/>
                  <a:gd name="T2" fmla="*/ 0 w 1344"/>
                  <a:gd name="T3" fmla="*/ 1 h 1248"/>
                  <a:gd name="T4" fmla="*/ 3 w 1344"/>
                  <a:gd name="T5" fmla="*/ 1 h 1248"/>
                  <a:gd name="T6" fmla="*/ 3 w 1344"/>
                  <a:gd name="T7" fmla="*/ 1 h 1248"/>
                  <a:gd name="T8" fmla="*/ 5 w 1344"/>
                  <a:gd name="T9" fmla="*/ 1 h 1248"/>
                  <a:gd name="T10" fmla="*/ 4 w 1344"/>
                  <a:gd name="T11" fmla="*/ 1 h 1248"/>
                  <a:gd name="T12" fmla="*/ 11 w 1344"/>
                  <a:gd name="T13" fmla="*/ 1 h 1248"/>
                  <a:gd name="T14" fmla="*/ 11 w 1344"/>
                  <a:gd name="T15" fmla="*/ 1 h 1248"/>
                  <a:gd name="T16" fmla="*/ 21 w 1344"/>
                  <a:gd name="T17" fmla="*/ 1 h 1248"/>
                  <a:gd name="T18" fmla="*/ 21 w 1344"/>
                  <a:gd name="T19" fmla="*/ 1 h 1248"/>
                  <a:gd name="T20" fmla="*/ 24 w 1344"/>
                  <a:gd name="T21" fmla="*/ 1 h 1248"/>
                  <a:gd name="T22" fmla="*/ 24 w 1344"/>
                  <a:gd name="T23" fmla="*/ 1 h 1248"/>
                  <a:gd name="T24" fmla="*/ 29 w 1344"/>
                  <a:gd name="T25" fmla="*/ 1 h 1248"/>
                  <a:gd name="T26" fmla="*/ 29 w 1344"/>
                  <a:gd name="T27" fmla="*/ 1 h 1248"/>
                  <a:gd name="T28" fmla="*/ 33 w 1344"/>
                  <a:gd name="T29" fmla="*/ 1 h 1248"/>
                  <a:gd name="T30" fmla="*/ 33 w 1344"/>
                  <a:gd name="T31" fmla="*/ 0 h 1248"/>
                  <a:gd name="T32" fmla="*/ 52 w 1344"/>
                  <a:gd name="T33" fmla="*/ 1 h 1248"/>
                  <a:gd name="T34" fmla="*/ 51 w 1344"/>
                  <a:gd name="T35" fmla="*/ 1 h 1248"/>
                  <a:gd name="T36" fmla="*/ 78 w 1344"/>
                  <a:gd name="T37" fmla="*/ 1 h 1248"/>
                  <a:gd name="T38" fmla="*/ 78 w 1344"/>
                  <a:gd name="T39" fmla="*/ 1 h 1248"/>
                  <a:gd name="T40" fmla="*/ 107 w 1344"/>
                  <a:gd name="T41" fmla="*/ 1 h 1248"/>
                  <a:gd name="T42" fmla="*/ 107 w 1344"/>
                  <a:gd name="T43" fmla="*/ 1 h 1248"/>
                  <a:gd name="T44" fmla="*/ 116 w 1344"/>
                  <a:gd name="T45" fmla="*/ 1 h 1248"/>
                  <a:gd name="T46" fmla="*/ 117 w 1344"/>
                  <a:gd name="T47" fmla="*/ 1 h 12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44"/>
                  <a:gd name="T73" fmla="*/ 0 h 1248"/>
                  <a:gd name="T74" fmla="*/ 1344 w 1344"/>
                  <a:gd name="T75" fmla="*/ 1248 h 12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44" h="1248">
                    <a:moveTo>
                      <a:pt x="0" y="768"/>
                    </a:moveTo>
                    <a:lnTo>
                      <a:pt x="0" y="630"/>
                    </a:lnTo>
                    <a:lnTo>
                      <a:pt x="30" y="696"/>
                    </a:lnTo>
                    <a:lnTo>
                      <a:pt x="30" y="516"/>
                    </a:lnTo>
                    <a:lnTo>
                      <a:pt x="60" y="576"/>
                    </a:lnTo>
                    <a:lnTo>
                      <a:pt x="54" y="318"/>
                    </a:lnTo>
                    <a:lnTo>
                      <a:pt x="126" y="414"/>
                    </a:lnTo>
                    <a:lnTo>
                      <a:pt x="126" y="204"/>
                    </a:lnTo>
                    <a:lnTo>
                      <a:pt x="240" y="330"/>
                    </a:lnTo>
                    <a:lnTo>
                      <a:pt x="240" y="186"/>
                    </a:lnTo>
                    <a:lnTo>
                      <a:pt x="270" y="258"/>
                    </a:lnTo>
                    <a:lnTo>
                      <a:pt x="270" y="102"/>
                    </a:lnTo>
                    <a:lnTo>
                      <a:pt x="336" y="180"/>
                    </a:lnTo>
                    <a:lnTo>
                      <a:pt x="330" y="54"/>
                    </a:lnTo>
                    <a:lnTo>
                      <a:pt x="384" y="150"/>
                    </a:lnTo>
                    <a:lnTo>
                      <a:pt x="384" y="0"/>
                    </a:lnTo>
                    <a:lnTo>
                      <a:pt x="606" y="540"/>
                    </a:lnTo>
                    <a:lnTo>
                      <a:pt x="600" y="390"/>
                    </a:lnTo>
                    <a:lnTo>
                      <a:pt x="900" y="930"/>
                    </a:lnTo>
                    <a:lnTo>
                      <a:pt x="900" y="750"/>
                    </a:lnTo>
                    <a:lnTo>
                      <a:pt x="1248" y="1248"/>
                    </a:lnTo>
                    <a:lnTo>
                      <a:pt x="1254" y="1122"/>
                    </a:lnTo>
                    <a:lnTo>
                      <a:pt x="1338" y="1248"/>
                    </a:lnTo>
                    <a:lnTo>
                      <a:pt x="1344" y="1116"/>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257" name="Group 24"/>
            <p:cNvGrpSpPr>
              <a:grpSpLocks/>
            </p:cNvGrpSpPr>
            <p:nvPr/>
          </p:nvGrpSpPr>
          <p:grpSpPr bwMode="auto">
            <a:xfrm>
              <a:off x="3103" y="3458"/>
              <a:ext cx="600" cy="582"/>
              <a:chOff x="2814" y="3306"/>
              <a:chExt cx="600" cy="582"/>
            </a:xfrm>
          </p:grpSpPr>
          <p:sp>
            <p:nvSpPr>
              <p:cNvPr id="10259" name="AutoShape 25"/>
              <p:cNvSpPr>
                <a:spLocks noChangeArrowheads="1"/>
              </p:cNvSpPr>
              <p:nvPr/>
            </p:nvSpPr>
            <p:spPr bwMode="auto">
              <a:xfrm>
                <a:off x="2814" y="3306"/>
                <a:ext cx="600" cy="5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96 w 21600"/>
                  <a:gd name="T25" fmla="*/ 12359 h 21600"/>
                  <a:gd name="T26" fmla="*/ 18504 w 21600"/>
                  <a:gd name="T27" fmla="*/ 1852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FF7C80"/>
              </a:solidFill>
              <a:ln w="19050">
                <a:solidFill>
                  <a:schemeClr val="tx1"/>
                </a:solidFill>
                <a:miter lim="800000"/>
                <a:headEnd/>
                <a:tailEnd/>
              </a:ln>
            </p:spPr>
            <p:txBody>
              <a:bodyPr wrap="none" anchor="ctr"/>
              <a:lstStyle/>
              <a:p>
                <a:endParaRPr lang="en-US"/>
              </a:p>
            </p:txBody>
          </p:sp>
          <p:sp>
            <p:nvSpPr>
              <p:cNvPr id="10260" name="Line 26"/>
              <p:cNvSpPr>
                <a:spLocks noChangeShapeType="1"/>
              </p:cNvSpPr>
              <p:nvPr/>
            </p:nvSpPr>
            <p:spPr bwMode="auto">
              <a:xfrm>
                <a:off x="3150" y="3492"/>
                <a:ext cx="180" cy="1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0258"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 y="2557"/>
              <a:ext cx="1268"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6" name="Text Box 37"/>
          <p:cNvSpPr txBox="1">
            <a:spLocks noChangeArrowheads="1"/>
          </p:cNvSpPr>
          <p:nvPr/>
        </p:nvSpPr>
        <p:spPr bwMode="auto">
          <a:xfrm>
            <a:off x="6254750" y="6469063"/>
            <a:ext cx="28892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20000"/>
              </a:spcBef>
              <a:spcAft>
                <a:spcPct val="20000"/>
              </a:spcAft>
            </a:pPr>
            <a:r>
              <a:rPr lang="en-US" sz="1200"/>
              <a:t>Mootha et al.,   </a:t>
            </a:r>
            <a:r>
              <a:rPr lang="en-US" sz="1200" i="1"/>
              <a:t>Nature Genetics</a:t>
            </a:r>
            <a:r>
              <a:rPr lang="en-US" sz="1200"/>
              <a:t> 2004</a:t>
            </a:r>
          </a:p>
        </p:txBody>
      </p:sp>
      <p:grpSp>
        <p:nvGrpSpPr>
          <p:cNvPr id="7" name="Group 42"/>
          <p:cNvGrpSpPr>
            <a:grpSpLocks/>
          </p:cNvGrpSpPr>
          <p:nvPr/>
        </p:nvGrpSpPr>
        <p:grpSpPr bwMode="auto">
          <a:xfrm>
            <a:off x="1295400" y="3676650"/>
            <a:ext cx="2667000" cy="2744788"/>
            <a:chOff x="-14" y="2249"/>
            <a:chExt cx="1680" cy="1729"/>
          </a:xfrm>
        </p:grpSpPr>
        <p:pic>
          <p:nvPicPr>
            <p:cNvPr id="10250" name="Picture 39" descr="heatmap"/>
            <p:cNvPicPr>
              <a:picLocks noChangeAspect="1" noChangeArrowheads="1"/>
            </p:cNvPicPr>
            <p:nvPr/>
          </p:nvPicPr>
          <p:blipFill>
            <a:blip r:embed="rId5">
              <a:extLst>
                <a:ext uri="{28A0092B-C50C-407E-A947-70E740481C1C}">
                  <a14:useLocalDpi xmlns:a14="http://schemas.microsoft.com/office/drawing/2010/main" val="0"/>
                </a:ext>
              </a:extLst>
            </a:blip>
            <a:srcRect t="2826" r="15971" b="16112"/>
            <a:stretch>
              <a:fillRect/>
            </a:stretch>
          </p:blipFill>
          <p:spPr bwMode="auto">
            <a:xfrm>
              <a:off x="604" y="2601"/>
              <a:ext cx="876"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3"/>
            <p:cNvSpPr txBox="1">
              <a:spLocks noChangeArrowheads="1"/>
            </p:cNvSpPr>
            <p:nvPr/>
          </p:nvSpPr>
          <p:spPr bwMode="auto">
            <a:xfrm>
              <a:off x="-14" y="2809"/>
              <a:ext cx="68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50000"/>
                </a:spcBef>
              </a:pPr>
              <a:r>
                <a:rPr lang="en-US"/>
                <a:t>Ordered Marker List</a:t>
              </a:r>
            </a:p>
          </p:txBody>
        </p:sp>
        <p:sp>
          <p:nvSpPr>
            <p:cNvPr id="10252" name="Text Box 4"/>
            <p:cNvSpPr txBox="1">
              <a:spLocks noChangeArrowheads="1"/>
            </p:cNvSpPr>
            <p:nvPr/>
          </p:nvSpPr>
          <p:spPr bwMode="auto">
            <a:xfrm>
              <a:off x="478" y="2249"/>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spcBef>
                  <a:spcPct val="50000"/>
                </a:spcBef>
              </a:pPr>
              <a:r>
                <a:rPr lang="en-US"/>
                <a:t>Phenotype</a:t>
              </a:r>
            </a:p>
          </p:txBody>
        </p:sp>
        <p:pic>
          <p:nvPicPr>
            <p:cNvPr id="10253" name="Picture 40" descr="heatmap"/>
            <p:cNvPicPr>
              <a:picLocks noChangeAspect="1" noChangeArrowheads="1"/>
            </p:cNvPicPr>
            <p:nvPr/>
          </p:nvPicPr>
          <p:blipFill>
            <a:blip r:embed="rId5">
              <a:extLst>
                <a:ext uri="{28A0092B-C50C-407E-A947-70E740481C1C}">
                  <a14:useLocalDpi xmlns:a14="http://schemas.microsoft.com/office/drawing/2010/main" val="0"/>
                </a:ext>
              </a:extLst>
            </a:blip>
            <a:srcRect r="15971" b="97116"/>
            <a:stretch>
              <a:fillRect/>
            </a:stretch>
          </p:blipFill>
          <p:spPr bwMode="auto">
            <a:xfrm>
              <a:off x="596" y="2465"/>
              <a:ext cx="89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1593" name="Rectangle 41"/>
          <p:cNvSpPr>
            <a:spLocks noChangeArrowheads="1"/>
          </p:cNvSpPr>
          <p:nvPr/>
        </p:nvSpPr>
        <p:spPr bwMode="auto">
          <a:xfrm>
            <a:off x="609600" y="1219200"/>
            <a:ext cx="53340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66688" indent="-166688">
              <a:spcAft>
                <a:spcPts val="600"/>
              </a:spcAft>
              <a:buFontTx/>
              <a:buChar char="•"/>
            </a:pPr>
            <a:r>
              <a:rPr lang="en-US" sz="2000">
                <a:solidFill>
                  <a:srgbClr val="A50021"/>
                </a:solidFill>
                <a:latin typeface="Calibri" charset="0"/>
                <a:cs typeface="Arial" charset="0"/>
              </a:rPr>
              <a:t>Rank genes</a:t>
            </a:r>
            <a:r>
              <a:rPr lang="en-US" sz="2000">
                <a:latin typeface="Calibri" charset="0"/>
                <a:cs typeface="Arial" charset="0"/>
              </a:rPr>
              <a:t> according to their </a:t>
            </a:r>
            <a:r>
              <a:rPr lang="ja-JP" altLang="en-US" sz="2000">
                <a:latin typeface="Calibri" charset="0"/>
                <a:cs typeface="Arial" charset="0"/>
              </a:rPr>
              <a:t>“</a:t>
            </a:r>
            <a:r>
              <a:rPr lang="en-US" sz="2000">
                <a:latin typeface="Calibri" charset="0"/>
                <a:cs typeface="Arial" charset="0"/>
              </a:rPr>
              <a:t>correlation</a:t>
            </a:r>
            <a:r>
              <a:rPr lang="ja-JP" altLang="en-US" sz="2000">
                <a:latin typeface="Calibri" charset="0"/>
                <a:cs typeface="Arial" charset="0"/>
              </a:rPr>
              <a:t>”</a:t>
            </a:r>
            <a:r>
              <a:rPr lang="en-US" sz="2000">
                <a:latin typeface="Calibri" charset="0"/>
                <a:cs typeface="Arial" charset="0"/>
              </a:rPr>
              <a:t> with the class of interest.</a:t>
            </a:r>
          </a:p>
          <a:p>
            <a:pPr marL="166688" indent="-166688">
              <a:buFontTx/>
              <a:buChar char="•"/>
            </a:pPr>
            <a:r>
              <a:rPr lang="en-US" sz="2000">
                <a:solidFill>
                  <a:srgbClr val="A50021"/>
                </a:solidFill>
                <a:latin typeface="Calibri" charset="0"/>
                <a:cs typeface="Arial" charset="0"/>
              </a:rPr>
              <a:t>Test</a:t>
            </a:r>
            <a:r>
              <a:rPr lang="en-US" sz="2000">
                <a:latin typeface="Calibri" charset="0"/>
                <a:cs typeface="Arial" charset="0"/>
              </a:rPr>
              <a:t> if a gene set (e.g., a GO category, a pathway, a different class signature) is enriched.</a:t>
            </a:r>
          </a:p>
          <a:p>
            <a:pPr marL="166688" indent="-166688">
              <a:buFontTx/>
              <a:buChar char="•"/>
            </a:pPr>
            <a:r>
              <a:rPr lang="en-US" sz="2000">
                <a:latin typeface="Calibri" charset="0"/>
                <a:cs typeface="Arial" charset="0"/>
              </a:rPr>
              <a:t>Use </a:t>
            </a:r>
            <a:r>
              <a:rPr lang="en-US" sz="2000" i="1">
                <a:latin typeface="Calibri" charset="0"/>
                <a:cs typeface="Arial" charset="0"/>
              </a:rPr>
              <a:t>Kolmogorov-Smirnoff</a:t>
            </a:r>
            <a:r>
              <a:rPr lang="en-US" sz="2000">
                <a:latin typeface="Calibri" charset="0"/>
                <a:cs typeface="Arial" charset="0"/>
              </a:rPr>
              <a:t> score to measure enrichment.</a:t>
            </a:r>
          </a:p>
        </p:txBody>
      </p:sp>
      <p:sp>
        <p:nvSpPr>
          <p:cNvPr id="10249" name="Text Box 44"/>
          <p:cNvSpPr txBox="1">
            <a:spLocks noChangeArrowheads="1"/>
          </p:cNvSpPr>
          <p:nvPr/>
        </p:nvSpPr>
        <p:spPr bwMode="auto">
          <a:xfrm>
            <a:off x="457200" y="6430963"/>
            <a:ext cx="209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t>Subramanian et al., PNAS 2005</a:t>
            </a:r>
          </a:p>
        </p:txBody>
      </p:sp>
    </p:spTree>
    <p:extLst>
      <p:ext uri="{BB962C8B-B14F-4D97-AF65-F5344CB8AC3E}">
        <p14:creationId xmlns:p14="http://schemas.microsoft.com/office/powerpoint/2010/main" val="2114199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9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1593">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51593">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bg1"/>
                                      </p:to>
                                    </p:animClr>
                                  </p:sub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3625" y="1073172"/>
            <a:ext cx="749956"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4" name="TextBox 3"/>
          <p:cNvSpPr txBox="1"/>
          <p:nvPr/>
        </p:nvSpPr>
        <p:spPr>
          <a:xfrm>
            <a:off x="3943581" y="1073172"/>
            <a:ext cx="1189285"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pic>
        <p:nvPicPr>
          <p:cNvPr id="8" name="Picture 7"/>
          <p:cNvPicPr>
            <a:picLocks noChangeAspect="1"/>
          </p:cNvPicPr>
          <p:nvPr/>
        </p:nvPicPr>
        <p:blipFill>
          <a:blip r:embed="rId2"/>
          <a:stretch>
            <a:fillRect/>
          </a:stretch>
        </p:blipFill>
        <p:spPr>
          <a:xfrm rot="5400000">
            <a:off x="2801175" y="865434"/>
            <a:ext cx="5715000" cy="5715000"/>
          </a:xfrm>
          <a:prstGeom prst="rect">
            <a:avLst/>
          </a:prstGeom>
        </p:spPr>
      </p:pic>
      <p:pic>
        <p:nvPicPr>
          <p:cNvPr id="10" name="Picture 9"/>
          <p:cNvPicPr>
            <a:picLocks/>
          </p:cNvPicPr>
          <p:nvPr/>
        </p:nvPicPr>
        <p:blipFill>
          <a:blip r:embed="rId3"/>
          <a:stretch>
            <a:fillRect/>
          </a:stretch>
        </p:blipFill>
        <p:spPr>
          <a:xfrm>
            <a:off x="216535" y="1585001"/>
            <a:ext cx="2474595" cy="4697719"/>
          </a:xfrm>
          <a:prstGeom prst="rect">
            <a:avLst/>
          </a:prstGeom>
        </p:spPr>
      </p:pic>
      <p:sp>
        <p:nvSpPr>
          <p:cNvPr id="11" name="TextBox 10"/>
          <p:cNvSpPr txBox="1"/>
          <p:nvPr/>
        </p:nvSpPr>
        <p:spPr>
          <a:xfrm>
            <a:off x="216535" y="1089743"/>
            <a:ext cx="1024093"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12" name="TextBox 11"/>
          <p:cNvSpPr txBox="1"/>
          <p:nvPr/>
        </p:nvSpPr>
        <p:spPr>
          <a:xfrm>
            <a:off x="1240628" y="1089743"/>
            <a:ext cx="1560547"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spTree>
    <p:extLst>
      <p:ext uri="{BB962C8B-B14F-4D97-AF65-F5344CB8AC3E}">
        <p14:creationId xmlns:p14="http://schemas.microsoft.com/office/powerpoint/2010/main" val="742560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3625" y="1073172"/>
            <a:ext cx="749956"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4" name="TextBox 3"/>
          <p:cNvSpPr txBox="1"/>
          <p:nvPr/>
        </p:nvSpPr>
        <p:spPr>
          <a:xfrm>
            <a:off x="3943581" y="1073172"/>
            <a:ext cx="1189285"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pic>
        <p:nvPicPr>
          <p:cNvPr id="10" name="Picture 9"/>
          <p:cNvPicPr>
            <a:picLocks/>
          </p:cNvPicPr>
          <p:nvPr/>
        </p:nvPicPr>
        <p:blipFill>
          <a:blip r:embed="rId2"/>
          <a:stretch>
            <a:fillRect/>
          </a:stretch>
        </p:blipFill>
        <p:spPr>
          <a:xfrm>
            <a:off x="216535" y="1585001"/>
            <a:ext cx="2474595" cy="4697719"/>
          </a:xfrm>
          <a:prstGeom prst="rect">
            <a:avLst/>
          </a:prstGeom>
        </p:spPr>
      </p:pic>
      <p:sp>
        <p:nvSpPr>
          <p:cNvPr id="11" name="TextBox 10"/>
          <p:cNvSpPr txBox="1"/>
          <p:nvPr/>
        </p:nvSpPr>
        <p:spPr>
          <a:xfrm>
            <a:off x="216535" y="1089743"/>
            <a:ext cx="1024093"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12" name="TextBox 11"/>
          <p:cNvSpPr txBox="1"/>
          <p:nvPr/>
        </p:nvSpPr>
        <p:spPr>
          <a:xfrm>
            <a:off x="1240628" y="1089743"/>
            <a:ext cx="1560547"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pic>
        <p:nvPicPr>
          <p:cNvPr id="2" name="Picture 1"/>
          <p:cNvPicPr>
            <a:picLocks noChangeAspect="1"/>
          </p:cNvPicPr>
          <p:nvPr/>
        </p:nvPicPr>
        <p:blipFill>
          <a:blip r:embed="rId3"/>
          <a:stretch>
            <a:fillRect/>
          </a:stretch>
        </p:blipFill>
        <p:spPr>
          <a:xfrm rot="5400000">
            <a:off x="2801175" y="807800"/>
            <a:ext cx="5715000" cy="5715000"/>
          </a:xfrm>
          <a:prstGeom prst="rect">
            <a:avLst/>
          </a:prstGeom>
        </p:spPr>
      </p:pic>
    </p:spTree>
    <p:extLst>
      <p:ext uri="{BB962C8B-B14F-4D97-AF65-F5344CB8AC3E}">
        <p14:creationId xmlns:p14="http://schemas.microsoft.com/office/powerpoint/2010/main" val="34271702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9038" y="1374943"/>
            <a:ext cx="1760220" cy="5029200"/>
          </a:xfrm>
          <a:prstGeom prst="rect">
            <a:avLst/>
          </a:prstGeom>
        </p:spPr>
      </p:pic>
      <p:sp>
        <p:nvSpPr>
          <p:cNvPr id="3" name="TextBox 2"/>
          <p:cNvSpPr txBox="1"/>
          <p:nvPr/>
        </p:nvSpPr>
        <p:spPr>
          <a:xfrm>
            <a:off x="216535" y="905077"/>
            <a:ext cx="1024093"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4" name="TextBox 3"/>
          <p:cNvSpPr txBox="1"/>
          <p:nvPr/>
        </p:nvSpPr>
        <p:spPr>
          <a:xfrm>
            <a:off x="1451391" y="905077"/>
            <a:ext cx="637867"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pic>
        <p:nvPicPr>
          <p:cNvPr id="5" name="Picture 4"/>
          <p:cNvPicPr>
            <a:picLocks noChangeAspect="1"/>
          </p:cNvPicPr>
          <p:nvPr/>
        </p:nvPicPr>
        <p:blipFill>
          <a:blip r:embed="rId4"/>
          <a:stretch>
            <a:fillRect/>
          </a:stretch>
        </p:blipFill>
        <p:spPr>
          <a:xfrm>
            <a:off x="2199612" y="1374943"/>
            <a:ext cx="3175000" cy="3175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152303877"/>
              </p:ext>
            </p:extLst>
          </p:nvPr>
        </p:nvGraphicFramePr>
        <p:xfrm>
          <a:off x="2807294" y="4860037"/>
          <a:ext cx="4374435" cy="1476258"/>
        </p:xfrm>
        <a:graphic>
          <a:graphicData uri="http://schemas.openxmlformats.org/drawingml/2006/table">
            <a:tbl>
              <a:tblPr/>
              <a:tblGrid>
                <a:gridCol w="2908814"/>
                <a:gridCol w="1465621"/>
              </a:tblGrid>
              <a:tr h="333033">
                <a:tc>
                  <a:txBody>
                    <a:bodyPr/>
                    <a:lstStyle/>
                    <a:p>
                      <a:pPr algn="l" fontAlgn="b"/>
                      <a:r>
                        <a:rPr lang="en-US" sz="1100" b="0" i="0" u="none" strike="noStrike">
                          <a:solidFill>
                            <a:srgbClr val="000000"/>
                          </a:solidFill>
                          <a:effectLst/>
                          <a:latin typeface="Verdana"/>
                        </a:rPr>
                        <a:t>Dataset</a:t>
                      </a:r>
                    </a:p>
                  </a:txBody>
                  <a:tcPr marL="12700" marR="12700" marT="12700" marB="0" anchor="b">
                    <a:lnL>
                      <a:noFill/>
                    </a:lnL>
                    <a:lnR>
                      <a:noFill/>
                    </a:lnR>
                    <a:lnT>
                      <a:noFill/>
                    </a:lnT>
                    <a:lnB>
                      <a:noFill/>
                    </a:lnB>
                  </a:tcPr>
                </a:tc>
                <a:tc>
                  <a:txBody>
                    <a:bodyPr/>
                    <a:lstStyle/>
                    <a:p>
                      <a:pPr algn="l" fontAlgn="b"/>
                      <a:r>
                        <a:rPr lang="en-US" sz="1100" b="0" i="0" u="none" strike="noStrike" dirty="0" err="1" smtClean="0">
                          <a:solidFill>
                            <a:srgbClr val="000000"/>
                          </a:solidFill>
                          <a:effectLst/>
                          <a:latin typeface="Verdana"/>
                        </a:rPr>
                        <a:t>myData</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224756">
                <a:tc>
                  <a:txBody>
                    <a:bodyPr/>
                    <a:lstStyle/>
                    <a:p>
                      <a:pPr algn="l" fontAlgn="b"/>
                      <a:r>
                        <a:rPr lang="en-US" sz="1100" b="0" i="0" u="none" strike="noStrike" dirty="0">
                          <a:solidFill>
                            <a:srgbClr val="000000"/>
                          </a:solidFill>
                          <a:effectLst/>
                          <a:latin typeface="Verdana"/>
                        </a:rPr>
                        <a:t>Phenotype</a:t>
                      </a:r>
                    </a:p>
                  </a:txBody>
                  <a:tcPr marL="12700" marR="12700" marT="12700" marB="0" anchor="b">
                    <a:lnL>
                      <a:noFill/>
                    </a:lnL>
                    <a:lnR>
                      <a:noFill/>
                    </a:lnR>
                    <a:lnT>
                      <a:noFill/>
                    </a:lnT>
                    <a:lnB>
                      <a:noFill/>
                    </a:lnB>
                  </a:tcPr>
                </a:tc>
                <a:tc>
                  <a:txBody>
                    <a:bodyPr/>
                    <a:lstStyle/>
                    <a:p>
                      <a:pPr algn="l" fontAlgn="b"/>
                      <a:r>
                        <a:rPr lang="en-US" sz="1100" b="0" i="0" u="none" strike="noStrike" dirty="0" err="1" smtClean="0">
                          <a:solidFill>
                            <a:srgbClr val="000000"/>
                          </a:solidFill>
                          <a:effectLst/>
                          <a:latin typeface="Verdana"/>
                        </a:rPr>
                        <a:t>A_versus_B</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163914">
                <a:tc>
                  <a:txBody>
                    <a:bodyPr/>
                    <a:lstStyle/>
                    <a:p>
                      <a:pPr algn="l" fontAlgn="b"/>
                      <a:r>
                        <a:rPr lang="en-US" sz="1100" b="0" i="0" u="none" strike="noStrike">
                          <a:solidFill>
                            <a:srgbClr val="000000"/>
                          </a:solidFill>
                          <a:effectLst/>
                          <a:latin typeface="Verdana"/>
                        </a:rPr>
                        <a:t>Upregulated in class</a:t>
                      </a:r>
                    </a:p>
                  </a:txBody>
                  <a:tcPr marL="12700" marR="12700" marT="12700" marB="0" anchor="b">
                    <a:lnL>
                      <a:noFill/>
                    </a:lnL>
                    <a:lnR>
                      <a:noFill/>
                    </a:lnR>
                    <a:lnT>
                      <a:noFill/>
                    </a:lnT>
                    <a:lnB>
                      <a:noFill/>
                    </a:lnB>
                  </a:tcPr>
                </a:tc>
                <a:tc>
                  <a:txBody>
                    <a:bodyPr/>
                    <a:lstStyle/>
                    <a:p>
                      <a:pPr algn="l" fontAlgn="b"/>
                      <a:r>
                        <a:rPr lang="en-US" sz="1100" b="0" i="0" u="none" strike="noStrike" dirty="0">
                          <a:solidFill>
                            <a:srgbClr val="000000"/>
                          </a:solidFill>
                          <a:effectLst/>
                          <a:latin typeface="Verdana"/>
                        </a:rPr>
                        <a:t>1</a:t>
                      </a:r>
                    </a:p>
                  </a:txBody>
                  <a:tcPr marL="12700" marR="12700" marT="12700" marB="0" anchor="b">
                    <a:lnL>
                      <a:noFill/>
                    </a:lnL>
                    <a:lnR>
                      <a:noFill/>
                    </a:lnR>
                    <a:lnT>
                      <a:noFill/>
                    </a:lnT>
                    <a:lnB>
                      <a:noFill/>
                    </a:lnB>
                  </a:tcPr>
                </a:tc>
              </a:tr>
              <a:tr h="163914">
                <a:tc>
                  <a:txBody>
                    <a:bodyPr/>
                    <a:lstStyle/>
                    <a:p>
                      <a:pPr algn="l" fontAlgn="b"/>
                      <a:r>
                        <a:rPr lang="en-US" sz="1100" b="0" i="0" u="none" strike="noStrike" dirty="0" err="1">
                          <a:solidFill>
                            <a:srgbClr val="000000"/>
                          </a:solidFill>
                          <a:effectLst/>
                          <a:latin typeface="Verdana"/>
                        </a:rPr>
                        <a:t>GeneSet</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Verdana"/>
                        </a:rPr>
                        <a:t>COOL_GENE_SET</a:t>
                      </a:r>
                    </a:p>
                  </a:txBody>
                  <a:tcPr marL="12700" marR="12700" marT="12700" marB="0" anchor="b">
                    <a:lnL>
                      <a:noFill/>
                    </a:lnL>
                    <a:lnR>
                      <a:noFill/>
                    </a:lnR>
                    <a:lnT>
                      <a:noFill/>
                    </a:lnT>
                    <a:lnB>
                      <a:noFill/>
                    </a:lnB>
                  </a:tcPr>
                </a:tc>
              </a:tr>
              <a:tr h="224756">
                <a:tc>
                  <a:txBody>
                    <a:bodyPr/>
                    <a:lstStyle/>
                    <a:p>
                      <a:pPr algn="l" fontAlgn="b"/>
                      <a:r>
                        <a:rPr lang="en-US" sz="1100" b="0" i="0" u="none" strike="noStrike" dirty="0">
                          <a:solidFill>
                            <a:srgbClr val="000000"/>
                          </a:solidFill>
                          <a:effectLst/>
                          <a:latin typeface="Verdana"/>
                        </a:rPr>
                        <a:t>Enrichment Score (ES)</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Verdana"/>
                        </a:rPr>
                        <a:t>0.82</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333033">
                <a:tc>
                  <a:txBody>
                    <a:bodyPr/>
                    <a:lstStyle/>
                    <a:p>
                      <a:pPr algn="l" fontAlgn="b"/>
                      <a:r>
                        <a:rPr lang="en-US" sz="1100" b="0" i="0" u="none" strike="noStrike">
                          <a:solidFill>
                            <a:srgbClr val="000000"/>
                          </a:solidFill>
                          <a:effectLst/>
                          <a:latin typeface="Verdana"/>
                        </a:rPr>
                        <a:t>Normalized Enrichment Score (NES)</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Verdana"/>
                        </a:rPr>
                        <a:t>2.82</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bl>
          </a:graphicData>
        </a:graphic>
      </p:graphicFrame>
      <p:pic>
        <p:nvPicPr>
          <p:cNvPr id="8" name="Picture 7"/>
          <p:cNvPicPr>
            <a:picLocks noChangeAspect="1"/>
          </p:cNvPicPr>
          <p:nvPr/>
        </p:nvPicPr>
        <p:blipFill>
          <a:blip r:embed="rId5"/>
          <a:stretch>
            <a:fillRect/>
          </a:stretch>
        </p:blipFill>
        <p:spPr>
          <a:xfrm>
            <a:off x="5460550" y="1374943"/>
            <a:ext cx="3175000" cy="3175000"/>
          </a:xfrm>
          <a:prstGeom prst="rect">
            <a:avLst/>
          </a:prstGeom>
        </p:spPr>
      </p:pic>
    </p:spTree>
    <p:extLst>
      <p:ext uri="{BB962C8B-B14F-4D97-AF65-F5344CB8AC3E}">
        <p14:creationId xmlns:p14="http://schemas.microsoft.com/office/powerpoint/2010/main" val="41625760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2624" y="811598"/>
            <a:ext cx="1760220" cy="5713730"/>
          </a:xfrm>
          <a:prstGeom prst="rect">
            <a:avLst/>
          </a:prstGeom>
        </p:spPr>
      </p:pic>
      <p:sp>
        <p:nvSpPr>
          <p:cNvPr id="3" name="TextBox 2"/>
          <p:cNvSpPr txBox="1"/>
          <p:nvPr/>
        </p:nvSpPr>
        <p:spPr>
          <a:xfrm>
            <a:off x="320121" y="360830"/>
            <a:ext cx="1024093"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4" name="TextBox 3"/>
          <p:cNvSpPr txBox="1"/>
          <p:nvPr/>
        </p:nvSpPr>
        <p:spPr>
          <a:xfrm>
            <a:off x="1554977" y="360830"/>
            <a:ext cx="637867"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pic>
        <p:nvPicPr>
          <p:cNvPr id="5" name="Picture 4"/>
          <p:cNvPicPr>
            <a:picLocks noChangeAspect="1"/>
          </p:cNvPicPr>
          <p:nvPr/>
        </p:nvPicPr>
        <p:blipFill>
          <a:blip r:embed="rId4"/>
          <a:stretch>
            <a:fillRect/>
          </a:stretch>
        </p:blipFill>
        <p:spPr>
          <a:xfrm>
            <a:off x="2409681" y="811598"/>
            <a:ext cx="3175000" cy="3175000"/>
          </a:xfrm>
          <a:prstGeom prst="rect">
            <a:avLst/>
          </a:prstGeom>
        </p:spPr>
      </p:pic>
      <p:pic>
        <p:nvPicPr>
          <p:cNvPr id="6" name="Picture 5"/>
          <p:cNvPicPr>
            <a:picLocks noChangeAspect="1"/>
          </p:cNvPicPr>
          <p:nvPr/>
        </p:nvPicPr>
        <p:blipFill>
          <a:blip r:embed="rId5"/>
          <a:stretch>
            <a:fillRect/>
          </a:stretch>
        </p:blipFill>
        <p:spPr>
          <a:xfrm>
            <a:off x="5779818" y="807800"/>
            <a:ext cx="3175000" cy="31750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387834814"/>
              </p:ext>
            </p:extLst>
          </p:nvPr>
        </p:nvGraphicFramePr>
        <p:xfrm>
          <a:off x="2807294" y="4860037"/>
          <a:ext cx="4374435" cy="1476258"/>
        </p:xfrm>
        <a:graphic>
          <a:graphicData uri="http://schemas.openxmlformats.org/drawingml/2006/table">
            <a:tbl>
              <a:tblPr/>
              <a:tblGrid>
                <a:gridCol w="2908814"/>
                <a:gridCol w="1465621"/>
              </a:tblGrid>
              <a:tr h="333033">
                <a:tc>
                  <a:txBody>
                    <a:bodyPr/>
                    <a:lstStyle/>
                    <a:p>
                      <a:pPr algn="l" fontAlgn="b"/>
                      <a:r>
                        <a:rPr lang="en-US" sz="1100" b="0" i="0" u="none" strike="noStrike">
                          <a:solidFill>
                            <a:srgbClr val="000000"/>
                          </a:solidFill>
                          <a:effectLst/>
                          <a:latin typeface="Verdana"/>
                        </a:rPr>
                        <a:t>Dataset</a:t>
                      </a:r>
                    </a:p>
                  </a:txBody>
                  <a:tcPr marL="12700" marR="12700" marT="12700" marB="0" anchor="b">
                    <a:lnL>
                      <a:noFill/>
                    </a:lnL>
                    <a:lnR>
                      <a:noFill/>
                    </a:lnR>
                    <a:lnT>
                      <a:noFill/>
                    </a:lnT>
                    <a:lnB>
                      <a:noFill/>
                    </a:lnB>
                  </a:tcPr>
                </a:tc>
                <a:tc>
                  <a:txBody>
                    <a:bodyPr/>
                    <a:lstStyle/>
                    <a:p>
                      <a:pPr algn="l" fontAlgn="b"/>
                      <a:r>
                        <a:rPr lang="en-US" sz="1100" b="0" i="0" u="none" strike="noStrike" dirty="0" err="1" smtClean="0">
                          <a:solidFill>
                            <a:srgbClr val="000000"/>
                          </a:solidFill>
                          <a:effectLst/>
                          <a:latin typeface="Verdana"/>
                        </a:rPr>
                        <a:t>myData</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224756">
                <a:tc>
                  <a:txBody>
                    <a:bodyPr/>
                    <a:lstStyle/>
                    <a:p>
                      <a:pPr algn="l" fontAlgn="b"/>
                      <a:r>
                        <a:rPr lang="en-US" sz="1100" b="0" i="0" u="none" strike="noStrike" dirty="0">
                          <a:solidFill>
                            <a:srgbClr val="000000"/>
                          </a:solidFill>
                          <a:effectLst/>
                          <a:latin typeface="Verdana"/>
                        </a:rPr>
                        <a:t>Phenotype</a:t>
                      </a:r>
                    </a:p>
                  </a:txBody>
                  <a:tcPr marL="12700" marR="12700" marT="12700" marB="0" anchor="b">
                    <a:lnL>
                      <a:noFill/>
                    </a:lnL>
                    <a:lnR>
                      <a:noFill/>
                    </a:lnR>
                    <a:lnT>
                      <a:noFill/>
                    </a:lnT>
                    <a:lnB>
                      <a:noFill/>
                    </a:lnB>
                  </a:tcPr>
                </a:tc>
                <a:tc>
                  <a:txBody>
                    <a:bodyPr/>
                    <a:lstStyle/>
                    <a:p>
                      <a:pPr algn="l" fontAlgn="b"/>
                      <a:r>
                        <a:rPr lang="en-US" sz="1100" b="0" i="0" u="none" strike="noStrike" dirty="0" err="1" smtClean="0">
                          <a:solidFill>
                            <a:srgbClr val="000000"/>
                          </a:solidFill>
                          <a:effectLst/>
                          <a:latin typeface="Verdana"/>
                        </a:rPr>
                        <a:t>A_versus_B</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163914">
                <a:tc>
                  <a:txBody>
                    <a:bodyPr/>
                    <a:lstStyle/>
                    <a:p>
                      <a:pPr algn="l" fontAlgn="b"/>
                      <a:r>
                        <a:rPr lang="en-US" sz="1100" b="0" i="0" u="none" strike="noStrike">
                          <a:solidFill>
                            <a:srgbClr val="000000"/>
                          </a:solidFill>
                          <a:effectLst/>
                          <a:latin typeface="Verdana"/>
                        </a:rPr>
                        <a:t>Upregulated in class</a:t>
                      </a:r>
                    </a:p>
                  </a:txBody>
                  <a:tcPr marL="12700" marR="12700" marT="12700" marB="0" anchor="b">
                    <a:lnL>
                      <a:noFill/>
                    </a:lnL>
                    <a:lnR>
                      <a:noFill/>
                    </a:lnR>
                    <a:lnT>
                      <a:noFill/>
                    </a:lnT>
                    <a:lnB>
                      <a:noFill/>
                    </a:lnB>
                  </a:tcPr>
                </a:tc>
                <a:tc>
                  <a:txBody>
                    <a:bodyPr/>
                    <a:lstStyle/>
                    <a:p>
                      <a:pPr algn="l" fontAlgn="b"/>
                      <a:r>
                        <a:rPr lang="en-US" sz="1100" b="0" i="0" u="none" strike="noStrike" dirty="0">
                          <a:solidFill>
                            <a:srgbClr val="000000"/>
                          </a:solidFill>
                          <a:effectLst/>
                          <a:latin typeface="Verdana"/>
                        </a:rPr>
                        <a:t>1</a:t>
                      </a:r>
                    </a:p>
                  </a:txBody>
                  <a:tcPr marL="12700" marR="12700" marT="12700" marB="0" anchor="b">
                    <a:lnL>
                      <a:noFill/>
                    </a:lnL>
                    <a:lnR>
                      <a:noFill/>
                    </a:lnR>
                    <a:lnT>
                      <a:noFill/>
                    </a:lnT>
                    <a:lnB>
                      <a:noFill/>
                    </a:lnB>
                  </a:tcPr>
                </a:tc>
              </a:tr>
              <a:tr h="163914">
                <a:tc>
                  <a:txBody>
                    <a:bodyPr/>
                    <a:lstStyle/>
                    <a:p>
                      <a:pPr algn="l" fontAlgn="b"/>
                      <a:r>
                        <a:rPr lang="en-US" sz="1100" b="0" i="0" u="none" strike="noStrike" dirty="0" err="1">
                          <a:solidFill>
                            <a:srgbClr val="000000"/>
                          </a:solidFill>
                          <a:effectLst/>
                          <a:latin typeface="Verdana"/>
                        </a:rPr>
                        <a:t>GeneSet</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Verdana"/>
                        </a:rPr>
                        <a:t>BORING_GENE_SET</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224756">
                <a:tc>
                  <a:txBody>
                    <a:bodyPr/>
                    <a:lstStyle/>
                    <a:p>
                      <a:pPr algn="l" fontAlgn="b"/>
                      <a:r>
                        <a:rPr lang="en-US" sz="1100" b="0" i="0" u="none" strike="noStrike" dirty="0">
                          <a:solidFill>
                            <a:srgbClr val="000000"/>
                          </a:solidFill>
                          <a:effectLst/>
                          <a:latin typeface="Verdana"/>
                        </a:rPr>
                        <a:t>Enrichment Score (ES)</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Verdana"/>
                        </a:rPr>
                        <a:t>0.10</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r h="333033">
                <a:tc>
                  <a:txBody>
                    <a:bodyPr/>
                    <a:lstStyle/>
                    <a:p>
                      <a:pPr algn="l" fontAlgn="b"/>
                      <a:r>
                        <a:rPr lang="en-US" sz="1100" b="0" i="0" u="none" strike="noStrike">
                          <a:solidFill>
                            <a:srgbClr val="000000"/>
                          </a:solidFill>
                          <a:effectLst/>
                          <a:latin typeface="Verdana"/>
                        </a:rPr>
                        <a:t>Normalized Enrichment Score (NES)</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Verdana"/>
                        </a:rPr>
                        <a:t>0.58</a:t>
                      </a:r>
                      <a:endParaRPr lang="en-US" sz="1100" b="0" i="0" u="none" strike="noStrike" dirty="0">
                        <a:solidFill>
                          <a:srgbClr val="000000"/>
                        </a:solidFill>
                        <a:effectLst/>
                        <a:latin typeface="Verdana"/>
                      </a:endParaRP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1945158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many sets by GSEA</a:t>
            </a:r>
            <a:endParaRPr lang="en-US" dirty="0"/>
          </a:p>
        </p:txBody>
      </p:sp>
      <p:sp>
        <p:nvSpPr>
          <p:cNvPr id="3" name="Content Placeholder 2"/>
          <p:cNvSpPr>
            <a:spLocks noGrp="1"/>
          </p:cNvSpPr>
          <p:nvPr>
            <p:ph idx="1"/>
          </p:nvPr>
        </p:nvSpPr>
        <p:spPr/>
        <p:txBody>
          <a:bodyPr/>
          <a:lstStyle/>
          <a:p>
            <a:r>
              <a:rPr lang="en-US" dirty="0" smtClean="0"/>
              <a:t>so far:</a:t>
            </a:r>
          </a:p>
          <a:p>
            <a:pPr lvl="1"/>
            <a:r>
              <a:rPr lang="en-US" dirty="0" smtClean="0"/>
              <a:t>you have a single gene set</a:t>
            </a:r>
          </a:p>
          <a:p>
            <a:pPr lvl="1"/>
            <a:r>
              <a:rPr lang="en-US" dirty="0" smtClean="0"/>
              <a:t>is the set significantly enriched in my data?</a:t>
            </a:r>
          </a:p>
          <a:p>
            <a:pPr lvl="1"/>
            <a:r>
              <a:rPr lang="en-US" dirty="0" smtClean="0"/>
              <a:t>GSEA stats: ES, nominal p-value</a:t>
            </a:r>
          </a:p>
          <a:p>
            <a:r>
              <a:rPr lang="en-US" dirty="0" smtClean="0"/>
              <a:t>now:</a:t>
            </a:r>
          </a:p>
          <a:p>
            <a:pPr lvl="1"/>
            <a:r>
              <a:rPr lang="en-US" dirty="0" smtClean="0"/>
              <a:t>you have many gene sets</a:t>
            </a:r>
          </a:p>
          <a:p>
            <a:pPr lvl="1"/>
            <a:r>
              <a:rPr lang="en-US" dirty="0" smtClean="0"/>
              <a:t>what sets are most significantly enriched?</a:t>
            </a:r>
          </a:p>
          <a:p>
            <a:pPr lvl="1"/>
            <a:r>
              <a:rPr lang="en-US" dirty="0" smtClean="0"/>
              <a:t>GSEA stats: ES, NES, FDR and FWER</a:t>
            </a:r>
            <a:endParaRPr lang="en-US" dirty="0"/>
          </a:p>
        </p:txBody>
      </p:sp>
    </p:spTree>
    <p:extLst>
      <p:ext uri="{BB962C8B-B14F-4D97-AF65-F5344CB8AC3E}">
        <p14:creationId xmlns:p14="http://schemas.microsoft.com/office/powerpoint/2010/main" val="3684285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0448"/>
          </a:xfrm>
        </p:spPr>
        <p:txBody>
          <a:bodyPr>
            <a:normAutofit/>
          </a:bodyPr>
          <a:lstStyle/>
          <a:p>
            <a:r>
              <a:rPr lang="en-US" sz="3600" dirty="0" smtClean="0">
                <a:latin typeface="Arial"/>
                <a:cs typeface="Arial"/>
              </a:rPr>
              <a:t>GSEA mechanics</a:t>
            </a:r>
            <a:endParaRPr lang="en-US" sz="3600" dirty="0">
              <a:latin typeface="Arial"/>
              <a:cs typeface="Arial"/>
            </a:endParaRPr>
          </a:p>
        </p:txBody>
      </p:sp>
      <p:sp>
        <p:nvSpPr>
          <p:cNvPr id="4" name="Rectangle 3"/>
          <p:cNvSpPr/>
          <p:nvPr/>
        </p:nvSpPr>
        <p:spPr>
          <a:xfrm>
            <a:off x="608725" y="1553448"/>
            <a:ext cx="2739265" cy="745235"/>
          </a:xfrm>
          <a:prstGeom prst="rect">
            <a:avLst/>
          </a:prstGeom>
          <a:solidFill>
            <a:schemeClr val="bg1"/>
          </a:solidFill>
          <a:ln w="19050" cmpd="sng">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t>
            </a:r>
            <a:r>
              <a:rPr lang="en-US" dirty="0" smtClean="0">
                <a:solidFill>
                  <a:schemeClr val="tx1"/>
                </a:solidFill>
              </a:rPr>
              <a:t>ene expression matrix (GCT, RES, PCL or TXT file)</a:t>
            </a:r>
            <a:endParaRPr lang="en-US" dirty="0"/>
          </a:p>
        </p:txBody>
      </p:sp>
      <p:sp>
        <p:nvSpPr>
          <p:cNvPr id="5" name="Rectangle 4"/>
          <p:cNvSpPr/>
          <p:nvPr/>
        </p:nvSpPr>
        <p:spPr>
          <a:xfrm>
            <a:off x="608725" y="2546926"/>
            <a:ext cx="2739265" cy="745235"/>
          </a:xfrm>
          <a:prstGeom prst="rect">
            <a:avLst/>
          </a:prstGeom>
          <a:solidFill>
            <a:schemeClr val="bg1"/>
          </a:solidFill>
          <a:ln w="19050" cmpd="sng">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henotype classes</a:t>
            </a:r>
          </a:p>
          <a:p>
            <a:pPr algn="ctr"/>
            <a:r>
              <a:rPr lang="en-US" dirty="0" smtClean="0">
                <a:solidFill>
                  <a:schemeClr val="tx1"/>
                </a:solidFill>
              </a:rPr>
              <a:t>(CLS file)</a:t>
            </a:r>
            <a:endParaRPr lang="en-US" dirty="0"/>
          </a:p>
        </p:txBody>
      </p:sp>
      <p:sp>
        <p:nvSpPr>
          <p:cNvPr id="6" name="Rectangle 5"/>
          <p:cNvSpPr/>
          <p:nvPr/>
        </p:nvSpPr>
        <p:spPr>
          <a:xfrm>
            <a:off x="608725" y="3540404"/>
            <a:ext cx="2739265" cy="745235"/>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t>
            </a:r>
            <a:r>
              <a:rPr lang="en-US" dirty="0" smtClean="0">
                <a:solidFill>
                  <a:schemeClr val="tx1"/>
                </a:solidFill>
              </a:rPr>
              <a:t>ene set(s)</a:t>
            </a:r>
          </a:p>
          <a:p>
            <a:pPr algn="ctr"/>
            <a:r>
              <a:rPr lang="en-US" dirty="0" smtClean="0">
                <a:solidFill>
                  <a:schemeClr val="tx1"/>
                </a:solidFill>
              </a:rPr>
              <a:t>(GRP, GMT or GMX file)</a:t>
            </a:r>
            <a:endParaRPr lang="en-US" dirty="0"/>
          </a:p>
        </p:txBody>
      </p:sp>
      <p:sp>
        <p:nvSpPr>
          <p:cNvPr id="7" name="Rectangle 6"/>
          <p:cNvSpPr/>
          <p:nvPr/>
        </p:nvSpPr>
        <p:spPr>
          <a:xfrm>
            <a:off x="608725" y="4533883"/>
            <a:ext cx="2739265" cy="745235"/>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g</a:t>
            </a:r>
            <a:r>
              <a:rPr lang="en-US" dirty="0" smtClean="0">
                <a:solidFill>
                  <a:schemeClr val="tx1"/>
                </a:solidFill>
              </a:rPr>
              <a:t>ene annotations</a:t>
            </a:r>
          </a:p>
          <a:p>
            <a:pPr algn="ctr"/>
            <a:r>
              <a:rPr lang="en-US" dirty="0" smtClean="0">
                <a:solidFill>
                  <a:schemeClr val="tx1"/>
                </a:solidFill>
              </a:rPr>
              <a:t>(CHIP file)</a:t>
            </a:r>
            <a:endParaRPr lang="en-US" dirty="0"/>
          </a:p>
        </p:txBody>
      </p:sp>
      <p:sp>
        <p:nvSpPr>
          <p:cNvPr id="8" name="Right Brace 7"/>
          <p:cNvSpPr/>
          <p:nvPr/>
        </p:nvSpPr>
        <p:spPr>
          <a:xfrm>
            <a:off x="3423920" y="1553448"/>
            <a:ext cx="274320" cy="173871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Arrow 8"/>
          <p:cNvSpPr/>
          <p:nvPr/>
        </p:nvSpPr>
        <p:spPr>
          <a:xfrm flipV="1">
            <a:off x="3799840" y="2298683"/>
            <a:ext cx="1137920" cy="2482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99840" y="1571228"/>
            <a:ext cx="934879" cy="646331"/>
          </a:xfrm>
          <a:prstGeom prst="rect">
            <a:avLst/>
          </a:prstGeom>
          <a:noFill/>
        </p:spPr>
        <p:txBody>
          <a:bodyPr wrap="square" rtlCol="0">
            <a:spAutoFit/>
          </a:bodyPr>
          <a:lstStyle/>
          <a:p>
            <a:pPr algn="ctr"/>
            <a:r>
              <a:rPr lang="en-US" dirty="0" smtClean="0"/>
              <a:t>ranking metric</a:t>
            </a:r>
            <a:endParaRPr lang="en-US" dirty="0"/>
          </a:p>
        </p:txBody>
      </p:sp>
      <p:sp>
        <p:nvSpPr>
          <p:cNvPr id="11" name="Rectangle 10"/>
          <p:cNvSpPr/>
          <p:nvPr/>
        </p:nvSpPr>
        <p:spPr>
          <a:xfrm>
            <a:off x="5130800" y="1930434"/>
            <a:ext cx="2739265" cy="984740"/>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anked list of all the genes</a:t>
            </a:r>
          </a:p>
          <a:p>
            <a:pPr algn="ctr"/>
            <a:r>
              <a:rPr lang="en-US" dirty="0" smtClean="0">
                <a:solidFill>
                  <a:schemeClr val="bg1">
                    <a:lumMod val="50000"/>
                  </a:schemeClr>
                </a:solidFill>
              </a:rPr>
              <a:t>collapsed to symbols</a:t>
            </a:r>
          </a:p>
          <a:p>
            <a:pPr algn="ctr"/>
            <a:r>
              <a:rPr lang="en-US" dirty="0" smtClean="0">
                <a:solidFill>
                  <a:schemeClr val="bg1">
                    <a:lumMod val="50000"/>
                  </a:schemeClr>
                </a:solidFill>
              </a:rPr>
              <a:t>if necessary</a:t>
            </a:r>
            <a:endParaRPr lang="en-US" dirty="0">
              <a:solidFill>
                <a:schemeClr val="bg1">
                  <a:lumMod val="50000"/>
                </a:schemeClr>
              </a:solidFill>
            </a:endParaRPr>
          </a:p>
        </p:txBody>
      </p:sp>
      <p:sp>
        <p:nvSpPr>
          <p:cNvPr id="17" name="Rectangle 16"/>
          <p:cNvSpPr/>
          <p:nvPr/>
        </p:nvSpPr>
        <p:spPr>
          <a:xfrm>
            <a:off x="5130800" y="3540404"/>
            <a:ext cx="2739265" cy="1738714"/>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 each gene set</a:t>
            </a:r>
          </a:p>
          <a:p>
            <a:pPr algn="ctr"/>
            <a:r>
              <a:rPr lang="en-US" dirty="0" smtClean="0">
                <a:solidFill>
                  <a:schemeClr val="tx1"/>
                </a:solidFill>
              </a:rPr>
              <a:t>compute:</a:t>
            </a:r>
          </a:p>
          <a:p>
            <a:pPr algn="ctr"/>
            <a:r>
              <a:rPr lang="en-US" dirty="0" smtClean="0">
                <a:solidFill>
                  <a:schemeClr val="tx1"/>
                </a:solidFill>
              </a:rPr>
              <a:t>ES</a:t>
            </a:r>
          </a:p>
          <a:p>
            <a:pPr algn="ctr"/>
            <a:r>
              <a:rPr lang="en-US" dirty="0" smtClean="0">
                <a:solidFill>
                  <a:schemeClr val="tx1"/>
                </a:solidFill>
                <a:sym typeface="Wingdings"/>
              </a:rPr>
              <a:t>NES</a:t>
            </a:r>
          </a:p>
          <a:p>
            <a:pPr algn="ctr"/>
            <a:r>
              <a:rPr lang="en-US" dirty="0" smtClean="0">
                <a:solidFill>
                  <a:schemeClr val="tx1"/>
                </a:solidFill>
                <a:sym typeface="Wingdings"/>
              </a:rPr>
              <a:t>nominal p-value</a:t>
            </a:r>
          </a:p>
          <a:p>
            <a:pPr algn="ctr"/>
            <a:r>
              <a:rPr lang="en-US" dirty="0" smtClean="0">
                <a:solidFill>
                  <a:schemeClr val="tx1"/>
                </a:solidFill>
                <a:sym typeface="Wingdings"/>
              </a:rPr>
              <a:t>multiple test correction</a:t>
            </a:r>
            <a:endParaRPr lang="en-US" dirty="0" smtClean="0">
              <a:solidFill>
                <a:schemeClr val="tx1"/>
              </a:solidFill>
            </a:endParaRPr>
          </a:p>
        </p:txBody>
      </p:sp>
      <p:sp>
        <p:nvSpPr>
          <p:cNvPr id="18" name="Right Arrow 17"/>
          <p:cNvSpPr/>
          <p:nvPr/>
        </p:nvSpPr>
        <p:spPr>
          <a:xfrm flipV="1">
            <a:off x="3799840" y="3771883"/>
            <a:ext cx="1137920" cy="2482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5400000" flipV="1">
            <a:off x="6274193" y="3103666"/>
            <a:ext cx="452478" cy="2482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6441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hart 4"/>
          <p:cNvGraphicFramePr>
            <a:graphicFrameLocks noGrp="1"/>
          </p:cNvGraphicFramePr>
          <p:nvPr/>
        </p:nvGraphicFramePr>
        <p:xfrm>
          <a:off x="288568" y="517018"/>
          <a:ext cx="8566864" cy="58239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2636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41216948"/>
              </p:ext>
            </p:extLst>
          </p:nvPr>
        </p:nvGraphicFramePr>
        <p:xfrm>
          <a:off x="624608" y="1552248"/>
          <a:ext cx="7838830" cy="5029199"/>
        </p:xfrm>
        <a:graphic>
          <a:graphicData uri="http://schemas.openxmlformats.org/drawingml/2006/table">
            <a:tbl>
              <a:tblPr firstRow="1" bandRow="1">
                <a:tableStyleId>{2D5ABB26-0587-4C30-8999-92F81FD0307C}</a:tableStyleId>
              </a:tblPr>
              <a:tblGrid>
                <a:gridCol w="771111"/>
                <a:gridCol w="7067719"/>
              </a:tblGrid>
              <a:tr h="370840">
                <a:tc>
                  <a:txBody>
                    <a:bodyPr/>
                    <a:lstStyle/>
                    <a:p>
                      <a:pPr algn="ctr"/>
                      <a:r>
                        <a:rPr lang="en-US" sz="2400" dirty="0" smtClean="0">
                          <a:solidFill>
                            <a:srgbClr val="800000"/>
                          </a:solidFill>
                        </a:rPr>
                        <a:t>H </a:t>
                      </a:r>
                      <a:endParaRPr lang="en-US" sz="2400" dirty="0">
                        <a:solidFill>
                          <a:srgbClr val="800000"/>
                        </a:solidFill>
                      </a:endParaRPr>
                    </a:p>
                  </a:txBody>
                  <a:tcPr anchor="ctr"/>
                </a:tc>
                <a:tc>
                  <a:txBody>
                    <a:bodyPr/>
                    <a:lstStyle/>
                    <a:p>
                      <a:r>
                        <a:rPr lang="en-US" b="1" dirty="0" smtClean="0"/>
                        <a:t>hallmark gene sets</a:t>
                      </a:r>
                      <a:r>
                        <a:rPr lang="en-US" dirty="0" smtClean="0"/>
                        <a:t> are coherently expressed signatures derived by aggregating many </a:t>
                      </a:r>
                      <a:r>
                        <a:rPr lang="en-US" dirty="0" err="1" smtClean="0"/>
                        <a:t>MSigDB</a:t>
                      </a:r>
                      <a:r>
                        <a:rPr lang="en-US" dirty="0" smtClean="0"/>
                        <a:t> gene sets to represent well-defined biological states or processes.</a:t>
                      </a:r>
                      <a:endParaRPr lang="en-US" dirty="0"/>
                    </a:p>
                  </a:txBody>
                  <a:tcPr anchor="ctr"/>
                </a:tc>
              </a:tr>
              <a:tr h="370840">
                <a:tc>
                  <a:txBody>
                    <a:bodyPr/>
                    <a:lstStyle/>
                    <a:p>
                      <a:pPr algn="ctr"/>
                      <a:r>
                        <a:rPr lang="en-US" sz="2400" dirty="0" smtClean="0">
                          <a:solidFill>
                            <a:srgbClr val="800000"/>
                          </a:solidFill>
                        </a:rPr>
                        <a:t>C1</a:t>
                      </a:r>
                      <a:endParaRPr lang="en-US" sz="2400" dirty="0">
                        <a:solidFill>
                          <a:srgbClr val="800000"/>
                        </a:solidFill>
                      </a:endParaRPr>
                    </a:p>
                  </a:txBody>
                  <a:tcPr anchor="ctr"/>
                </a:tc>
                <a:tc>
                  <a:txBody>
                    <a:bodyPr/>
                    <a:lstStyle/>
                    <a:p>
                      <a:r>
                        <a:rPr lang="en-US" b="1" dirty="0" smtClean="0"/>
                        <a:t>positional gene sets</a:t>
                      </a:r>
                      <a:r>
                        <a:rPr lang="en-US" dirty="0" smtClean="0"/>
                        <a:t> for each human chromosome and cytogenetic band.</a:t>
                      </a:r>
                      <a:endParaRPr lang="en-US" dirty="0"/>
                    </a:p>
                  </a:txBody>
                  <a:tcPr anchor="ctr"/>
                </a:tc>
              </a:tr>
              <a:tr h="370840">
                <a:tc>
                  <a:txBody>
                    <a:bodyPr/>
                    <a:lstStyle/>
                    <a:p>
                      <a:pPr algn="ctr"/>
                      <a:r>
                        <a:rPr lang="en-US" sz="2400" dirty="0" smtClean="0">
                          <a:solidFill>
                            <a:srgbClr val="800000"/>
                          </a:solidFill>
                        </a:rPr>
                        <a:t>C2</a:t>
                      </a:r>
                      <a:endParaRPr lang="en-US" sz="2400" dirty="0">
                        <a:solidFill>
                          <a:srgbClr val="800000"/>
                        </a:solidFill>
                      </a:endParaRPr>
                    </a:p>
                  </a:txBody>
                  <a:tcPr anchor="ctr"/>
                </a:tc>
                <a:tc>
                  <a:txBody>
                    <a:bodyPr/>
                    <a:lstStyle/>
                    <a:p>
                      <a:r>
                        <a:rPr lang="en-US" b="1" dirty="0" smtClean="0"/>
                        <a:t>curated gene sets</a:t>
                      </a:r>
                      <a:r>
                        <a:rPr lang="en-US" dirty="0" smtClean="0"/>
                        <a:t> from online pathway databases, publications in PubMed, and knowledge of domain experts.</a:t>
                      </a:r>
                      <a:endParaRPr lang="en-US" dirty="0"/>
                    </a:p>
                  </a:txBody>
                  <a:tcPr anchor="ctr"/>
                </a:tc>
              </a:tr>
              <a:tr h="370840">
                <a:tc>
                  <a:txBody>
                    <a:bodyPr/>
                    <a:lstStyle/>
                    <a:p>
                      <a:pPr algn="ctr"/>
                      <a:r>
                        <a:rPr lang="en-US" sz="2400" dirty="0" smtClean="0">
                          <a:solidFill>
                            <a:srgbClr val="800000"/>
                          </a:solidFill>
                        </a:rPr>
                        <a:t>C3 </a:t>
                      </a:r>
                      <a:endParaRPr lang="en-US" sz="2400" dirty="0">
                        <a:solidFill>
                          <a:srgbClr val="800000"/>
                        </a:solidFill>
                      </a:endParaRPr>
                    </a:p>
                  </a:txBody>
                  <a:tcPr anchor="ctr"/>
                </a:tc>
                <a:tc>
                  <a:txBody>
                    <a:bodyPr/>
                    <a:lstStyle/>
                    <a:p>
                      <a:r>
                        <a:rPr lang="en-US" b="1" dirty="0" smtClean="0"/>
                        <a:t>motif gene sets</a:t>
                      </a:r>
                      <a:r>
                        <a:rPr lang="en-US" dirty="0" smtClean="0"/>
                        <a:t> based on conserved </a:t>
                      </a:r>
                      <a:r>
                        <a:rPr lang="en-US" dirty="0" err="1" smtClean="0"/>
                        <a:t>cis</a:t>
                      </a:r>
                      <a:r>
                        <a:rPr lang="en-US" dirty="0" smtClean="0"/>
                        <a:t>-regulatory motifs from a comparative analysis of the human, mouse, rat, and dog genomes.</a:t>
                      </a:r>
                      <a:endParaRPr lang="en-US" dirty="0"/>
                    </a:p>
                  </a:txBody>
                  <a:tcPr anchor="ctr"/>
                </a:tc>
              </a:tr>
              <a:tr h="370840">
                <a:tc>
                  <a:txBody>
                    <a:bodyPr/>
                    <a:lstStyle/>
                    <a:p>
                      <a:pPr algn="ctr"/>
                      <a:r>
                        <a:rPr lang="en-US" sz="2400" dirty="0" smtClean="0">
                          <a:solidFill>
                            <a:srgbClr val="800000"/>
                          </a:solidFill>
                        </a:rPr>
                        <a:t>C4</a:t>
                      </a:r>
                      <a:endParaRPr lang="en-US" sz="2400" dirty="0">
                        <a:solidFill>
                          <a:srgbClr val="800000"/>
                        </a:solidFill>
                      </a:endParaRPr>
                    </a:p>
                  </a:txBody>
                  <a:tcPr anchor="ctr"/>
                </a:tc>
                <a:tc>
                  <a:txBody>
                    <a:bodyPr/>
                    <a:lstStyle/>
                    <a:p>
                      <a:r>
                        <a:rPr lang="en-US" b="1" dirty="0" smtClean="0"/>
                        <a:t>computational gene sets</a:t>
                      </a:r>
                      <a:r>
                        <a:rPr lang="en-US" dirty="0" smtClean="0"/>
                        <a:t> defined by mining large collections of cancer-oriented microarray data.</a:t>
                      </a:r>
                      <a:endParaRPr lang="en-US" dirty="0"/>
                    </a:p>
                  </a:txBody>
                  <a:tcPr anchor="ctr"/>
                </a:tc>
              </a:tr>
              <a:tr h="370840">
                <a:tc>
                  <a:txBody>
                    <a:bodyPr/>
                    <a:lstStyle/>
                    <a:p>
                      <a:pPr algn="ctr"/>
                      <a:r>
                        <a:rPr lang="en-US" sz="2400" dirty="0" smtClean="0">
                          <a:solidFill>
                            <a:srgbClr val="800000"/>
                          </a:solidFill>
                        </a:rPr>
                        <a:t>C5</a:t>
                      </a:r>
                      <a:endParaRPr lang="en-US" sz="2400" dirty="0">
                        <a:solidFill>
                          <a:srgbClr val="800000"/>
                        </a:solidFill>
                      </a:endParaRPr>
                    </a:p>
                  </a:txBody>
                  <a:tcPr anchor="ctr"/>
                </a:tc>
                <a:tc>
                  <a:txBody>
                    <a:bodyPr/>
                    <a:lstStyle/>
                    <a:p>
                      <a:r>
                        <a:rPr lang="en-US" b="1" dirty="0" smtClean="0"/>
                        <a:t>GO gene sets</a:t>
                      </a:r>
                      <a:r>
                        <a:rPr lang="en-US" dirty="0" smtClean="0"/>
                        <a:t> consist of genes annotated by the same GO terms.</a:t>
                      </a:r>
                      <a:endParaRPr lang="en-US" dirty="0"/>
                    </a:p>
                  </a:txBody>
                  <a:tcPr anchor="ctr"/>
                </a:tc>
              </a:tr>
              <a:tr h="370840">
                <a:tc>
                  <a:txBody>
                    <a:bodyPr/>
                    <a:lstStyle/>
                    <a:p>
                      <a:pPr algn="ctr"/>
                      <a:r>
                        <a:rPr lang="en-US" sz="2400" dirty="0" smtClean="0">
                          <a:solidFill>
                            <a:srgbClr val="800000"/>
                          </a:solidFill>
                        </a:rPr>
                        <a:t>C6</a:t>
                      </a:r>
                      <a:endParaRPr lang="en-US" sz="2400" dirty="0">
                        <a:solidFill>
                          <a:srgbClr val="800000"/>
                        </a:solidFill>
                      </a:endParaRPr>
                    </a:p>
                  </a:txBody>
                  <a:tcPr anchor="ctr"/>
                </a:tc>
                <a:tc>
                  <a:txBody>
                    <a:bodyPr/>
                    <a:lstStyle/>
                    <a:p>
                      <a:r>
                        <a:rPr lang="en-US" b="1" dirty="0" smtClean="0"/>
                        <a:t>oncogenic signatures</a:t>
                      </a:r>
                      <a:r>
                        <a:rPr lang="en-US" dirty="0" smtClean="0"/>
                        <a:t> defined directly from microarray gene expression data from cancer gene perturbations.</a:t>
                      </a:r>
                      <a:endParaRPr lang="en-US" dirty="0"/>
                    </a:p>
                  </a:txBody>
                  <a:tcPr anchor="ctr"/>
                </a:tc>
              </a:tr>
              <a:tr h="370840">
                <a:tc>
                  <a:txBody>
                    <a:bodyPr/>
                    <a:lstStyle/>
                    <a:p>
                      <a:pPr algn="ctr"/>
                      <a:r>
                        <a:rPr lang="en-US" sz="2400" dirty="0" smtClean="0">
                          <a:solidFill>
                            <a:srgbClr val="800000"/>
                          </a:solidFill>
                        </a:rPr>
                        <a:t>C7</a:t>
                      </a:r>
                      <a:endParaRPr lang="en-US" sz="2400" dirty="0">
                        <a:solidFill>
                          <a:srgbClr val="800000"/>
                        </a:solidFill>
                      </a:endParaRPr>
                    </a:p>
                  </a:txBody>
                  <a:tcPr anchor="ctr"/>
                </a:tc>
                <a:tc>
                  <a:txBody>
                    <a:bodyPr/>
                    <a:lstStyle/>
                    <a:p>
                      <a:r>
                        <a:rPr lang="en-US" b="1" dirty="0" smtClean="0"/>
                        <a:t>immunologic signatures</a:t>
                      </a:r>
                      <a:r>
                        <a:rPr lang="en-US" dirty="0" smtClean="0"/>
                        <a:t> defined directly from microarray gene expression data from immunologic studies.</a:t>
                      </a:r>
                      <a:endParaRPr lang="en-US" dirty="0"/>
                    </a:p>
                  </a:txBody>
                  <a:tcPr anchor="ctr"/>
                </a:tc>
              </a:tr>
            </a:tbl>
          </a:graphicData>
        </a:graphic>
      </p:graphicFrame>
      <p:sp>
        <p:nvSpPr>
          <p:cNvPr id="4" name="Title 3"/>
          <p:cNvSpPr>
            <a:spLocks noGrp="1"/>
          </p:cNvSpPr>
          <p:nvPr>
            <p:ph type="title"/>
          </p:nvPr>
        </p:nvSpPr>
        <p:spPr/>
        <p:txBody>
          <a:bodyPr/>
          <a:lstStyle/>
          <a:p>
            <a:r>
              <a:rPr lang="en-US" dirty="0" err="1" smtClean="0"/>
              <a:t>MSigDB</a:t>
            </a:r>
            <a:r>
              <a:rPr lang="en-US" dirty="0" smtClean="0"/>
              <a:t> Gene Set Databases</a:t>
            </a:r>
            <a:endParaRPr lang="en-US" dirty="0"/>
          </a:p>
        </p:txBody>
      </p:sp>
    </p:spTree>
    <p:extLst>
      <p:ext uri="{BB962C8B-B14F-4D97-AF65-F5344CB8AC3E}">
        <p14:creationId xmlns:p14="http://schemas.microsoft.com/office/powerpoint/2010/main" val="215762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z="3200" dirty="0">
                <a:latin typeface="Arial" charset="0"/>
              </a:rPr>
              <a:t>C1 </a:t>
            </a:r>
            <a:r>
              <a:rPr lang="en-US" sz="3200" dirty="0" smtClean="0">
                <a:latin typeface="Arial" charset="0"/>
              </a:rPr>
              <a:t>Collection: positional</a:t>
            </a:r>
            <a:endParaRPr lang="en-US" sz="3200" dirty="0">
              <a:latin typeface="Arial" charset="0"/>
            </a:endParaRPr>
          </a:p>
        </p:txBody>
      </p:sp>
      <p:sp>
        <p:nvSpPr>
          <p:cNvPr id="26629" name="Rectangle 6"/>
          <p:cNvSpPr>
            <a:spLocks noChangeArrowheads="1"/>
          </p:cNvSpPr>
          <p:nvPr/>
        </p:nvSpPr>
        <p:spPr bwMode="auto">
          <a:xfrm>
            <a:off x="437738" y="920953"/>
            <a:ext cx="5590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t>Gene </a:t>
            </a:r>
            <a:r>
              <a:rPr lang="en-US" sz="2400" dirty="0"/>
              <a:t>sets </a:t>
            </a:r>
            <a:r>
              <a:rPr lang="en-US" sz="2400" dirty="0" smtClean="0"/>
              <a:t>correspond to cytogenetic bands</a:t>
            </a:r>
          </a:p>
        </p:txBody>
      </p:sp>
      <p:sp>
        <p:nvSpPr>
          <p:cNvPr id="26630" name="Rectangle 13"/>
          <p:cNvSpPr>
            <a:spLocks noChangeArrowheads="1"/>
          </p:cNvSpPr>
          <p:nvPr/>
        </p:nvSpPr>
        <p:spPr bwMode="auto">
          <a:xfrm>
            <a:off x="1386022" y="6393567"/>
            <a:ext cx="25442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800" dirty="0" err="1">
                <a:latin typeface="Helvetica" charset="0"/>
              </a:rPr>
              <a:t>Idiogram</a:t>
            </a:r>
            <a:r>
              <a:rPr lang="en-US" sz="800" dirty="0">
                <a:latin typeface="Helvetica" charset="0"/>
              </a:rPr>
              <a:t> Album: Human copyright 1994 David Adler</a:t>
            </a:r>
          </a:p>
        </p:txBody>
      </p:sp>
      <p:pic>
        <p:nvPicPr>
          <p:cNvPr id="26627" name="Picture 12" descr="Idiogram_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3298817"/>
            <a:ext cx="2637081" cy="311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AutoShape 35"/>
          <p:cNvSpPr>
            <a:spLocks noChangeArrowheads="1"/>
          </p:cNvSpPr>
          <p:nvPr/>
        </p:nvSpPr>
        <p:spPr bwMode="auto">
          <a:xfrm>
            <a:off x="2698338" y="2190039"/>
            <a:ext cx="1559933" cy="1214145"/>
          </a:xfrm>
          <a:prstGeom prst="wedgeRoundRectCallout">
            <a:avLst>
              <a:gd name="adj1" fmla="val -50010"/>
              <a:gd name="adj2" fmla="val 95441"/>
              <a:gd name="adj3" fmla="val 16667"/>
            </a:avLst>
          </a:prstGeom>
          <a:solidFill>
            <a:srgbClr val="EBEBEB"/>
          </a:solidFill>
          <a:ln w="9525">
            <a:solidFill>
              <a:srgbClr val="FF0000"/>
            </a:solidFill>
            <a:miter lim="800000"/>
            <a:headEnd/>
            <a:tailEnd/>
          </a:ln>
        </p:spPr>
        <p:txBody>
          <a:bodyPr wrap="none" anchor="ctr"/>
          <a:lstStyle/>
          <a:p>
            <a:pPr algn="ctr"/>
            <a:endParaRPr lang="en-US"/>
          </a:p>
        </p:txBody>
      </p:sp>
      <p:grpSp>
        <p:nvGrpSpPr>
          <p:cNvPr id="6" name="Group 5"/>
          <p:cNvGrpSpPr/>
          <p:nvPr/>
        </p:nvGrpSpPr>
        <p:grpSpPr>
          <a:xfrm>
            <a:off x="2825338" y="2247900"/>
            <a:ext cx="685800" cy="1073442"/>
            <a:chOff x="5289138" y="1606842"/>
            <a:chExt cx="762000" cy="1143000"/>
          </a:xfrm>
        </p:grpSpPr>
        <p:grpSp>
          <p:nvGrpSpPr>
            <p:cNvPr id="26632" name="Group 29"/>
            <p:cNvGrpSpPr>
              <a:grpSpLocks/>
            </p:cNvGrpSpPr>
            <p:nvPr/>
          </p:nvGrpSpPr>
          <p:grpSpPr bwMode="auto">
            <a:xfrm>
              <a:off x="5289138" y="1606842"/>
              <a:ext cx="609600" cy="1143000"/>
              <a:chOff x="2208" y="1536"/>
              <a:chExt cx="384" cy="720"/>
            </a:xfrm>
          </p:grpSpPr>
          <p:sp>
            <p:nvSpPr>
              <p:cNvPr id="26649" name="AutoShape 27"/>
              <p:cNvSpPr>
                <a:spLocks noChangeArrowheads="1"/>
              </p:cNvSpPr>
              <p:nvPr/>
            </p:nvSpPr>
            <p:spPr bwMode="auto">
              <a:xfrm>
                <a:off x="2208" y="1536"/>
                <a:ext cx="384" cy="720"/>
              </a:xfrm>
              <a:prstGeom prst="roundRect">
                <a:avLst>
                  <a:gd name="adj" fmla="val 16667"/>
                </a:avLst>
              </a:prstGeom>
              <a:solidFill>
                <a:schemeClr val="bg1"/>
              </a:solidFill>
              <a:ln w="28575">
                <a:solidFill>
                  <a:schemeClr val="tx1"/>
                </a:solidFill>
                <a:round/>
                <a:headEnd/>
                <a:tailEnd/>
              </a:ln>
            </p:spPr>
            <p:txBody>
              <a:bodyPr wrap="none" anchor="ctr"/>
              <a:lstStyle/>
              <a:p>
                <a:endParaRPr lang="en-US"/>
              </a:p>
            </p:txBody>
          </p:sp>
          <p:sp>
            <p:nvSpPr>
              <p:cNvPr id="26650" name="Rectangle 28"/>
              <p:cNvSpPr>
                <a:spLocks noChangeArrowheads="1"/>
              </p:cNvSpPr>
              <p:nvPr/>
            </p:nvSpPr>
            <p:spPr bwMode="auto">
              <a:xfrm>
                <a:off x="2208" y="1824"/>
                <a:ext cx="384" cy="288"/>
              </a:xfrm>
              <a:prstGeom prst="rect">
                <a:avLst/>
              </a:prstGeom>
              <a:solidFill>
                <a:schemeClr val="tx1"/>
              </a:solidFill>
              <a:ln w="28575">
                <a:solidFill>
                  <a:schemeClr val="tx1"/>
                </a:solidFill>
                <a:miter lim="800000"/>
                <a:headEnd/>
                <a:tailEnd/>
              </a:ln>
            </p:spPr>
            <p:txBody>
              <a:bodyPr wrap="none" anchor="ctr"/>
              <a:lstStyle/>
              <a:p>
                <a:endParaRPr lang="en-US"/>
              </a:p>
            </p:txBody>
          </p:sp>
        </p:grpSp>
        <p:sp>
          <p:nvSpPr>
            <p:cNvPr id="26634" name="AutoShape 38"/>
            <p:cNvSpPr>
              <a:spLocks/>
            </p:cNvSpPr>
            <p:nvPr/>
          </p:nvSpPr>
          <p:spPr bwMode="auto">
            <a:xfrm>
              <a:off x="5974938" y="2064042"/>
              <a:ext cx="76200" cy="457200"/>
            </a:xfrm>
            <a:prstGeom prst="righ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6635" name="Text Box 39"/>
          <p:cNvSpPr txBox="1">
            <a:spLocks noChangeArrowheads="1"/>
          </p:cNvSpPr>
          <p:nvPr/>
        </p:nvSpPr>
        <p:spPr bwMode="auto">
          <a:xfrm>
            <a:off x="3517488" y="2713489"/>
            <a:ext cx="7407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chr7p21</a:t>
            </a:r>
          </a:p>
        </p:txBody>
      </p:sp>
      <p:sp>
        <p:nvSpPr>
          <p:cNvPr id="5" name="TextBox 4"/>
          <p:cNvSpPr txBox="1"/>
          <p:nvPr/>
        </p:nvSpPr>
        <p:spPr>
          <a:xfrm>
            <a:off x="407538" y="1458190"/>
            <a:ext cx="4173282" cy="1200329"/>
          </a:xfrm>
          <a:prstGeom prst="rect">
            <a:avLst/>
          </a:prstGeom>
          <a:noFill/>
        </p:spPr>
        <p:txBody>
          <a:bodyPr wrap="square" rtlCol="0">
            <a:spAutoFit/>
          </a:bodyPr>
          <a:lstStyle/>
          <a:p>
            <a:r>
              <a:rPr lang="en-US" dirty="0" smtClean="0"/>
              <a:t>help when studying regional effects, e.g.:</a:t>
            </a:r>
          </a:p>
          <a:p>
            <a:r>
              <a:rPr lang="en-US" dirty="0" smtClean="0"/>
              <a:t>chromosomal deletions or amplifications</a:t>
            </a:r>
          </a:p>
          <a:p>
            <a:r>
              <a:rPr lang="en-US" dirty="0" smtClean="0"/>
              <a:t>dosage compensation</a:t>
            </a:r>
          </a:p>
          <a:p>
            <a:r>
              <a:rPr lang="en-US" dirty="0" smtClean="0"/>
              <a:t>epigenetic silencing</a:t>
            </a:r>
          </a:p>
        </p:txBody>
      </p:sp>
      <p:pic>
        <p:nvPicPr>
          <p:cNvPr id="7" name="Picture 6" descr="c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497" y="2763494"/>
            <a:ext cx="4145701" cy="3650075"/>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185407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57400" y="106363"/>
            <a:ext cx="8229600" cy="655637"/>
          </a:xfrm>
          <a:ln/>
        </p:spPr>
        <p:txBody>
          <a:bodyPr/>
          <a:lstStyle/>
          <a:p>
            <a:r>
              <a:rPr lang="en-US">
                <a:latin typeface="Arial" charset="0"/>
                <a:cs typeface="ＭＳ Ｐゴシック" charset="0"/>
              </a:rPr>
              <a:t>Gene Set Enrichment</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t="9331" r="21698"/>
          <a:stretch>
            <a:fillRect/>
          </a:stretch>
        </p:blipFill>
        <p:spPr bwMode="auto">
          <a:xfrm>
            <a:off x="1006475" y="2209800"/>
            <a:ext cx="1684338"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Line 4"/>
          <p:cNvSpPr>
            <a:spLocks noChangeShapeType="1"/>
          </p:cNvSpPr>
          <p:nvPr/>
        </p:nvSpPr>
        <p:spPr bwMode="auto">
          <a:xfrm>
            <a:off x="1093788" y="2209800"/>
            <a:ext cx="771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5"/>
          <p:cNvSpPr>
            <a:spLocks noChangeShapeType="1"/>
          </p:cNvSpPr>
          <p:nvPr/>
        </p:nvSpPr>
        <p:spPr bwMode="auto">
          <a:xfrm>
            <a:off x="1943100" y="2209800"/>
            <a:ext cx="7524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Text Box 6"/>
          <p:cNvSpPr txBox="1">
            <a:spLocks noChangeArrowheads="1"/>
          </p:cNvSpPr>
          <p:nvPr/>
        </p:nvSpPr>
        <p:spPr bwMode="auto">
          <a:xfrm>
            <a:off x="1001713" y="1866900"/>
            <a:ext cx="2084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50000"/>
              </a:spcBef>
            </a:pPr>
            <a:r>
              <a:rPr lang="en-US" sz="1600"/>
              <a:t>Normal   Diabetic </a:t>
            </a:r>
          </a:p>
        </p:txBody>
      </p:sp>
      <p:sp>
        <p:nvSpPr>
          <p:cNvPr id="9223" name="Rectangle 7"/>
          <p:cNvSpPr>
            <a:spLocks noChangeArrowheads="1"/>
          </p:cNvSpPr>
          <p:nvPr/>
        </p:nvSpPr>
        <p:spPr bwMode="auto">
          <a:xfrm>
            <a:off x="581025" y="1625600"/>
            <a:ext cx="286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charset="0"/>
                <a:cs typeface="Times New Roman" charset="0"/>
              </a:rPr>
              <a:t>Skeletal muscle biopsies </a:t>
            </a:r>
            <a:endParaRPr lang="en-US">
              <a:latin typeface="Calibri" charset="0"/>
            </a:endParaRPr>
          </a:p>
        </p:txBody>
      </p:sp>
      <p:sp>
        <p:nvSpPr>
          <p:cNvPr id="9224" name="Text Box 8"/>
          <p:cNvSpPr txBox="1">
            <a:spLocks noChangeArrowheads="1"/>
          </p:cNvSpPr>
          <p:nvPr/>
        </p:nvSpPr>
        <p:spPr bwMode="auto">
          <a:xfrm>
            <a:off x="3317875" y="1676400"/>
            <a:ext cx="52832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9400" indent="-217488">
              <a:tabLst>
                <a:tab pos="107950" algn="l"/>
              </a:tabLst>
              <a:defRPr>
                <a:solidFill>
                  <a:schemeClr val="tx1"/>
                </a:solidFill>
                <a:latin typeface="Calibri" charset="0"/>
                <a:ea typeface="ＭＳ Ｐゴシック" charset="0"/>
              </a:defRPr>
            </a:lvl1pPr>
            <a:lvl2pPr marL="742950" indent="-285750">
              <a:tabLst>
                <a:tab pos="107950" algn="l"/>
              </a:tabLst>
              <a:defRPr>
                <a:solidFill>
                  <a:schemeClr val="tx1"/>
                </a:solidFill>
                <a:latin typeface="Calibri" charset="0"/>
                <a:ea typeface="ＭＳ Ｐゴシック" charset="0"/>
              </a:defRPr>
            </a:lvl2pPr>
            <a:lvl3pPr marL="1143000" indent="-228600">
              <a:tabLst>
                <a:tab pos="107950" algn="l"/>
              </a:tabLst>
              <a:defRPr>
                <a:solidFill>
                  <a:schemeClr val="tx1"/>
                </a:solidFill>
                <a:latin typeface="Calibri" charset="0"/>
                <a:ea typeface="ＭＳ Ｐゴシック" charset="0"/>
              </a:defRPr>
            </a:lvl3pPr>
            <a:lvl4pPr marL="1600200" indent="-228600">
              <a:tabLst>
                <a:tab pos="107950" algn="l"/>
              </a:tabLst>
              <a:defRPr>
                <a:solidFill>
                  <a:schemeClr val="tx1"/>
                </a:solidFill>
                <a:latin typeface="Calibri" charset="0"/>
                <a:ea typeface="ＭＳ Ｐゴシック" charset="0"/>
              </a:defRPr>
            </a:lvl4pPr>
            <a:lvl5pPr marL="2057400" indent="-228600">
              <a:tabLst>
                <a:tab pos="107950" algn="l"/>
              </a:tabLst>
              <a:defRPr>
                <a:solidFill>
                  <a:schemeClr val="tx1"/>
                </a:solidFill>
                <a:latin typeface="Calibri" charset="0"/>
                <a:ea typeface="ＭＳ Ｐゴシック" charset="0"/>
              </a:defRPr>
            </a:lvl5pPr>
            <a:lvl6pPr marL="2514600" indent="-228600" fontAlgn="base">
              <a:spcBef>
                <a:spcPct val="0"/>
              </a:spcBef>
              <a:spcAft>
                <a:spcPct val="0"/>
              </a:spcAft>
              <a:tabLst>
                <a:tab pos="107950" algn="l"/>
              </a:tabLst>
              <a:defRPr>
                <a:solidFill>
                  <a:schemeClr val="tx1"/>
                </a:solidFill>
                <a:latin typeface="Calibri" charset="0"/>
                <a:ea typeface="ＭＳ Ｐゴシック" charset="0"/>
              </a:defRPr>
            </a:lvl6pPr>
            <a:lvl7pPr marL="2971800" indent="-228600" fontAlgn="base">
              <a:spcBef>
                <a:spcPct val="0"/>
              </a:spcBef>
              <a:spcAft>
                <a:spcPct val="0"/>
              </a:spcAft>
              <a:tabLst>
                <a:tab pos="107950" algn="l"/>
              </a:tabLst>
              <a:defRPr>
                <a:solidFill>
                  <a:schemeClr val="tx1"/>
                </a:solidFill>
                <a:latin typeface="Calibri" charset="0"/>
                <a:ea typeface="ＭＳ Ｐゴシック" charset="0"/>
              </a:defRPr>
            </a:lvl7pPr>
            <a:lvl8pPr marL="3429000" indent="-228600" fontAlgn="base">
              <a:spcBef>
                <a:spcPct val="0"/>
              </a:spcBef>
              <a:spcAft>
                <a:spcPct val="0"/>
              </a:spcAft>
              <a:tabLst>
                <a:tab pos="107950" algn="l"/>
              </a:tabLst>
              <a:defRPr>
                <a:solidFill>
                  <a:schemeClr val="tx1"/>
                </a:solidFill>
                <a:latin typeface="Calibri" charset="0"/>
                <a:ea typeface="ＭＳ Ｐゴシック" charset="0"/>
              </a:defRPr>
            </a:lvl8pPr>
            <a:lvl9pPr marL="3886200" indent="-228600" fontAlgn="base">
              <a:spcBef>
                <a:spcPct val="0"/>
              </a:spcBef>
              <a:spcAft>
                <a:spcPct val="0"/>
              </a:spcAft>
              <a:tabLst>
                <a:tab pos="107950" algn="l"/>
              </a:tabLst>
              <a:defRPr>
                <a:solidFill>
                  <a:schemeClr val="tx1"/>
                </a:solidFill>
                <a:latin typeface="Calibri" charset="0"/>
                <a:ea typeface="ＭＳ Ｐゴシック" charset="0"/>
              </a:defRPr>
            </a:lvl9pPr>
          </a:lstStyle>
          <a:p>
            <a:pPr>
              <a:spcBef>
                <a:spcPct val="50000"/>
              </a:spcBef>
              <a:buFontTx/>
              <a:buChar char="•"/>
            </a:pPr>
            <a:r>
              <a:rPr lang="en-US" sz="2000" dirty="0">
                <a:cs typeface="Arial" charset="0"/>
              </a:rPr>
              <a:t>No single gene was found to be significantly differentially </a:t>
            </a:r>
            <a:r>
              <a:rPr lang="en-US" sz="2000" dirty="0" smtClean="0">
                <a:cs typeface="Arial" charset="0"/>
              </a:rPr>
              <a:t>expressed.</a:t>
            </a:r>
            <a:endParaRPr lang="en-US" sz="2000" dirty="0">
              <a:cs typeface="Arial" charset="0"/>
            </a:endParaRPr>
          </a:p>
          <a:p>
            <a:pPr>
              <a:spcBef>
                <a:spcPct val="50000"/>
              </a:spcBef>
              <a:buFontTx/>
              <a:buChar char="•"/>
            </a:pPr>
            <a:r>
              <a:rPr lang="en-US" sz="2000" dirty="0">
                <a:cs typeface="Arial" charset="0"/>
              </a:rPr>
              <a:t>GSEA was used to assess enrichment of 149 gene sets including 113 pathways from internal </a:t>
            </a:r>
            <a:r>
              <a:rPr lang="en-US" sz="2000" dirty="0" err="1">
                <a:cs typeface="Arial" charset="0"/>
              </a:rPr>
              <a:t>curation</a:t>
            </a:r>
            <a:r>
              <a:rPr lang="en-US" sz="2000" dirty="0">
                <a:cs typeface="Arial" charset="0"/>
              </a:rPr>
              <a:t> and </a:t>
            </a:r>
            <a:r>
              <a:rPr lang="en-US" sz="2000" dirty="0" err="1">
                <a:cs typeface="Arial" charset="0"/>
              </a:rPr>
              <a:t>GenMAPP</a:t>
            </a:r>
            <a:r>
              <a:rPr lang="en-US" sz="2000" dirty="0">
                <a:cs typeface="Arial" charset="0"/>
              </a:rPr>
              <a:t>, and 36 tightly co-expressed clusters from a compendium of mouse gene expression data. </a:t>
            </a:r>
            <a:endParaRPr lang="en-US" sz="2000" dirty="0" smtClean="0">
              <a:cs typeface="Arial" charset="0"/>
            </a:endParaRPr>
          </a:p>
          <a:p>
            <a:pPr>
              <a:spcBef>
                <a:spcPct val="50000"/>
              </a:spcBef>
              <a:buFontTx/>
              <a:buChar char="•"/>
            </a:pPr>
            <a:r>
              <a:rPr lang="en-US" sz="2000" dirty="0" smtClean="0">
                <a:cs typeface="Arial" charset="0"/>
              </a:rPr>
              <a:t>The oxidative phosphorylation pathway genes were found to be coordinately </a:t>
            </a:r>
            <a:r>
              <a:rPr lang="en-US" sz="2000" dirty="0" err="1" smtClean="0">
                <a:cs typeface="Arial" charset="0"/>
              </a:rPr>
              <a:t>downregulated</a:t>
            </a:r>
            <a:r>
              <a:rPr lang="en-US" sz="2000" dirty="0" smtClean="0">
                <a:cs typeface="Arial" charset="0"/>
              </a:rPr>
              <a:t>.</a:t>
            </a:r>
            <a:endParaRPr lang="en-US" sz="2000" dirty="0">
              <a:cs typeface="Arial" charset="0"/>
            </a:endParaRPr>
          </a:p>
        </p:txBody>
      </p:sp>
      <p:sp>
        <p:nvSpPr>
          <p:cNvPr id="9225" name="Text Box 9"/>
          <p:cNvSpPr txBox="1">
            <a:spLocks noChangeArrowheads="1"/>
          </p:cNvSpPr>
          <p:nvPr/>
        </p:nvSpPr>
        <p:spPr bwMode="auto">
          <a:xfrm>
            <a:off x="2834217" y="5983817"/>
            <a:ext cx="460057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50000"/>
              </a:spcBef>
            </a:pPr>
            <a:r>
              <a:rPr lang="en-US" sz="1600" i="1" dirty="0" err="1" smtClean="0">
                <a:cs typeface="Arial" charset="0"/>
              </a:rPr>
              <a:t>Mootha</a:t>
            </a:r>
            <a:r>
              <a:rPr lang="en-US" sz="1600" i="1" dirty="0" smtClean="0">
                <a:cs typeface="Arial" charset="0"/>
              </a:rPr>
              <a:t> </a:t>
            </a:r>
            <a:r>
              <a:rPr lang="en-US" sz="1600" i="1" dirty="0">
                <a:cs typeface="Arial" charset="0"/>
              </a:rPr>
              <a:t>et al. Nature Genetics 15 June 2003, vol. 34 no. 3 </a:t>
            </a:r>
            <a:r>
              <a:rPr lang="en-US" sz="1600" i="1" dirty="0" err="1">
                <a:cs typeface="Arial" charset="0"/>
              </a:rPr>
              <a:t>pp</a:t>
            </a:r>
            <a:r>
              <a:rPr lang="en-US" sz="1600" i="1" dirty="0">
                <a:cs typeface="Arial" charset="0"/>
              </a:rPr>
              <a:t> 267 – 273: </a:t>
            </a:r>
          </a:p>
        </p:txBody>
      </p:sp>
      <p:sp>
        <p:nvSpPr>
          <p:cNvPr id="9226" name="Text Box 10"/>
          <p:cNvSpPr txBox="1">
            <a:spLocks noChangeArrowheads="1"/>
          </p:cNvSpPr>
          <p:nvPr/>
        </p:nvSpPr>
        <p:spPr bwMode="auto">
          <a:xfrm>
            <a:off x="2892956" y="5128684"/>
            <a:ext cx="48736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Bef>
                <a:spcPct val="20000"/>
              </a:spcBef>
              <a:spcAft>
                <a:spcPct val="20000"/>
              </a:spcAft>
            </a:pPr>
            <a:r>
              <a:rPr lang="en-US" i="1" dirty="0">
                <a:latin typeface="Times New Roman" charset="0"/>
              </a:rPr>
              <a:t>PGC-1</a:t>
            </a:r>
            <a:r>
              <a:rPr lang="el-GR" i="1" dirty="0">
                <a:latin typeface="Times New Roman" charset="0"/>
              </a:rPr>
              <a:t>α</a:t>
            </a:r>
            <a:r>
              <a:rPr lang="en-US" i="1" dirty="0">
                <a:latin typeface="Times New Roman" charset="0"/>
              </a:rPr>
              <a:t>-responsive genes involved in oxidative phosphorylation are </a:t>
            </a:r>
            <a:r>
              <a:rPr lang="en-US" b="1" i="1" dirty="0">
                <a:solidFill>
                  <a:schemeClr val="tx2"/>
                </a:solidFill>
                <a:latin typeface="Times New Roman" charset="0"/>
              </a:rPr>
              <a:t>coordinately </a:t>
            </a:r>
            <a:r>
              <a:rPr lang="en-US" b="1" i="1" dirty="0" err="1">
                <a:solidFill>
                  <a:schemeClr val="tx2"/>
                </a:solidFill>
                <a:latin typeface="Times New Roman" charset="0"/>
              </a:rPr>
              <a:t>downregulated</a:t>
            </a:r>
            <a:r>
              <a:rPr lang="en-US" i="1" dirty="0">
                <a:latin typeface="Times New Roman" charset="0"/>
              </a:rPr>
              <a:t> in human diabetes</a:t>
            </a:r>
          </a:p>
        </p:txBody>
      </p:sp>
      <p:sp>
        <p:nvSpPr>
          <p:cNvPr id="9227" name="TextBox 35"/>
          <p:cNvSpPr txBox="1">
            <a:spLocks noChangeArrowheads="1"/>
          </p:cNvSpPr>
          <p:nvPr/>
        </p:nvSpPr>
        <p:spPr bwMode="auto">
          <a:xfrm>
            <a:off x="2057400" y="7620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800" b="1"/>
              <a:t>Example: human diabetes</a:t>
            </a:r>
          </a:p>
        </p:txBody>
      </p:sp>
    </p:spTree>
    <p:extLst>
      <p:ext uri="{BB962C8B-B14F-4D97-AF65-F5344CB8AC3E}">
        <p14:creationId xmlns:p14="http://schemas.microsoft.com/office/powerpoint/2010/main" val="11771303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74638"/>
            <a:ext cx="8229600" cy="800902"/>
          </a:xfrm>
        </p:spPr>
        <p:txBody>
          <a:bodyPr>
            <a:normAutofit/>
          </a:bodyPr>
          <a:lstStyle/>
          <a:p>
            <a:pPr eaLnBrk="1" hangingPunct="1"/>
            <a:r>
              <a:rPr lang="en-US" dirty="0">
                <a:latin typeface="Arial" charset="0"/>
              </a:rPr>
              <a:t>C2  Collection</a:t>
            </a:r>
          </a:p>
        </p:txBody>
      </p:sp>
      <p:sp>
        <p:nvSpPr>
          <p:cNvPr id="7" name="Text Placeholder 6"/>
          <p:cNvSpPr>
            <a:spLocks noGrp="1"/>
          </p:cNvSpPr>
          <p:nvPr>
            <p:ph type="body" idx="1"/>
          </p:nvPr>
        </p:nvSpPr>
        <p:spPr>
          <a:xfrm>
            <a:off x="457200" y="1335093"/>
            <a:ext cx="4040188" cy="639762"/>
          </a:xfrm>
        </p:spPr>
        <p:txBody>
          <a:bodyPr>
            <a:noAutofit/>
          </a:bodyPr>
          <a:lstStyle/>
          <a:p>
            <a:r>
              <a:rPr lang="en-US" sz="1800" dirty="0" smtClean="0"/>
              <a:t>GCP: Genetic &amp; Chemical Perturbations (papers &amp; labs)</a:t>
            </a:r>
          </a:p>
        </p:txBody>
      </p:sp>
      <p:sp>
        <p:nvSpPr>
          <p:cNvPr id="9" name="Text Placeholder 8"/>
          <p:cNvSpPr>
            <a:spLocks noGrp="1"/>
          </p:cNvSpPr>
          <p:nvPr>
            <p:ph type="body" sz="quarter" idx="3"/>
          </p:nvPr>
        </p:nvSpPr>
        <p:spPr>
          <a:xfrm>
            <a:off x="4645025" y="1335093"/>
            <a:ext cx="4041775" cy="639762"/>
          </a:xfrm>
        </p:spPr>
        <p:txBody>
          <a:bodyPr>
            <a:normAutofit fontScale="77500" lnSpcReduction="20000"/>
          </a:bodyPr>
          <a:lstStyle/>
          <a:p>
            <a:r>
              <a:rPr lang="en-US" dirty="0" smtClean="0"/>
              <a:t>CP: Canonical Pathways</a:t>
            </a:r>
          </a:p>
          <a:p>
            <a:r>
              <a:rPr lang="en-US" dirty="0" smtClean="0"/>
              <a:t>(wiring diagrams and cartoons)</a:t>
            </a:r>
            <a:endParaRPr lang="en-US" dirty="0"/>
          </a:p>
        </p:txBody>
      </p:sp>
      <p:sp>
        <p:nvSpPr>
          <p:cNvPr id="13" name="Content Placeholder 12"/>
          <p:cNvSpPr>
            <a:spLocks noGrp="1"/>
          </p:cNvSpPr>
          <p:nvPr>
            <p:ph sz="quarter" idx="4"/>
          </p:nvPr>
        </p:nvSpPr>
        <p:spPr>
          <a:xfrm>
            <a:off x="4645025" y="2086256"/>
            <a:ext cx="3866722" cy="1044556"/>
          </a:xfrm>
        </p:spPr>
        <p:txBody>
          <a:bodyPr>
            <a:normAutofit/>
          </a:bodyPr>
          <a:lstStyle/>
          <a:p>
            <a:pPr>
              <a:lnSpc>
                <a:spcPct val="80000"/>
              </a:lnSpc>
            </a:pPr>
            <a:r>
              <a:rPr lang="en-US" sz="2000" dirty="0" smtClean="0"/>
              <a:t>KEGG (enzyme reactions)</a:t>
            </a:r>
          </a:p>
          <a:p>
            <a:pPr>
              <a:lnSpc>
                <a:spcPct val="80000"/>
              </a:lnSpc>
            </a:pPr>
            <a:r>
              <a:rPr lang="en-US" sz="2000" dirty="0" err="1" smtClean="0"/>
              <a:t>Reactome</a:t>
            </a:r>
            <a:r>
              <a:rPr lang="en-US" sz="2000" dirty="0" smtClean="0"/>
              <a:t> (biol. processes)</a:t>
            </a:r>
          </a:p>
          <a:p>
            <a:pPr>
              <a:lnSpc>
                <a:spcPct val="80000"/>
              </a:lnSpc>
            </a:pPr>
            <a:r>
              <a:rPr lang="en-US" sz="2000" dirty="0" err="1" smtClean="0"/>
              <a:t>BioCarta</a:t>
            </a:r>
            <a:r>
              <a:rPr lang="en-US" sz="2000" dirty="0" smtClean="0"/>
              <a:t> (pathway cartoons)</a:t>
            </a:r>
            <a:endParaRPr lang="en-US" sz="2000" dirty="0"/>
          </a:p>
        </p:txBody>
      </p:sp>
      <p:grpSp>
        <p:nvGrpSpPr>
          <p:cNvPr id="4" name="Group 3"/>
          <p:cNvGrpSpPr/>
          <p:nvPr/>
        </p:nvGrpSpPr>
        <p:grpSpPr>
          <a:xfrm>
            <a:off x="457200" y="2520865"/>
            <a:ext cx="1300162" cy="1138238"/>
            <a:chOff x="2362201" y="1600200"/>
            <a:chExt cx="1300162" cy="1138238"/>
          </a:xfrm>
        </p:grpSpPr>
        <p:pic>
          <p:nvPicPr>
            <p:cNvPr id="17" name="Picture 6" descr="j02747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600200"/>
              <a:ext cx="6953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j02747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1903413"/>
              <a:ext cx="4667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Text Box 80"/>
          <p:cNvSpPr txBox="1">
            <a:spLocks noChangeArrowheads="1"/>
          </p:cNvSpPr>
          <p:nvPr/>
        </p:nvSpPr>
        <p:spPr bwMode="auto">
          <a:xfrm>
            <a:off x="857200" y="2011519"/>
            <a:ext cx="615335"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solidFill>
                  <a:srgbClr val="FF0000"/>
                </a:solidFill>
                <a:latin typeface="Comic Sans MS" charset="0"/>
              </a:rPr>
              <a:t>l</a:t>
            </a:r>
            <a:r>
              <a:rPr lang="en-US" sz="1800" dirty="0" smtClean="0">
                <a:solidFill>
                  <a:srgbClr val="FF0000"/>
                </a:solidFill>
                <a:latin typeface="Comic Sans MS" charset="0"/>
              </a:rPr>
              <a:t>abs</a:t>
            </a:r>
            <a:endParaRPr lang="en-US" sz="1800" dirty="0">
              <a:solidFill>
                <a:srgbClr val="FF0000"/>
              </a:solidFill>
              <a:latin typeface="Comic Sans MS" charset="0"/>
            </a:endParaRPr>
          </a:p>
        </p:txBody>
      </p:sp>
      <p:sp>
        <p:nvSpPr>
          <p:cNvPr id="22" name="Text Box 80"/>
          <p:cNvSpPr txBox="1">
            <a:spLocks noChangeArrowheads="1"/>
          </p:cNvSpPr>
          <p:nvPr/>
        </p:nvSpPr>
        <p:spPr bwMode="auto">
          <a:xfrm>
            <a:off x="2447166" y="2003892"/>
            <a:ext cx="1057075" cy="3667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smtClean="0">
                <a:solidFill>
                  <a:srgbClr val="FF0000"/>
                </a:solidFill>
                <a:latin typeface="Comic Sans MS" charset="0"/>
              </a:rPr>
              <a:t>journals</a:t>
            </a:r>
            <a:endParaRPr lang="en-US" sz="1800" dirty="0">
              <a:solidFill>
                <a:srgbClr val="FF0000"/>
              </a:solidFill>
              <a:latin typeface="Comic Sans MS" charset="0"/>
            </a:endParaRPr>
          </a:p>
        </p:txBody>
      </p:sp>
      <p:grpSp>
        <p:nvGrpSpPr>
          <p:cNvPr id="20" name="Group 19"/>
          <p:cNvGrpSpPr/>
          <p:nvPr/>
        </p:nvGrpSpPr>
        <p:grpSpPr>
          <a:xfrm>
            <a:off x="2623750" y="2520865"/>
            <a:ext cx="1058418" cy="1156154"/>
            <a:chOff x="3197620" y="2928573"/>
            <a:chExt cx="1058418" cy="1156154"/>
          </a:xfrm>
        </p:grpSpPr>
        <p:pic>
          <p:nvPicPr>
            <p:cNvPr id="5" name="Picture 4" descr="cover_natur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7620" y="2928573"/>
              <a:ext cx="704850" cy="925703"/>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6" name="Picture 5" descr="cell.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902" y="3170327"/>
              <a:ext cx="707136" cy="914400"/>
            </a:xfrm>
            <a:prstGeom prst="rect">
              <a:avLst/>
            </a:prstGeom>
            <a:ln>
              <a:solidFill>
                <a:schemeClr val="bg1">
                  <a:lumMod val="50000"/>
                </a:schemeClr>
              </a:solidFill>
            </a:ln>
            <a:effectLst>
              <a:outerShdw blurRad="50800" dist="38100" dir="2700000" algn="tl" rotWithShape="0">
                <a:srgbClr val="000000">
                  <a:alpha val="43000"/>
                </a:srgbClr>
              </a:outerShdw>
            </a:effectLst>
          </p:spPr>
        </p:pic>
      </p:grpSp>
      <p:sp>
        <p:nvSpPr>
          <p:cNvPr id="21" name="Down Arrow 20"/>
          <p:cNvSpPr/>
          <p:nvPr/>
        </p:nvSpPr>
        <p:spPr>
          <a:xfrm>
            <a:off x="1882834" y="3854903"/>
            <a:ext cx="564332" cy="4010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descr="c2cg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4547989"/>
            <a:ext cx="3328600" cy="1531669"/>
          </a:xfrm>
          <a:prstGeom prst="rect">
            <a:avLst/>
          </a:prstGeom>
        </p:spPr>
      </p:pic>
      <p:pic>
        <p:nvPicPr>
          <p:cNvPr id="25" name="Picture 24" descr="pathwa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0164" y="4804167"/>
            <a:ext cx="2324682" cy="1091467"/>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26" name="Picture 25" descr="h_ace2Pathway.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5025" y="3351996"/>
            <a:ext cx="2396818" cy="1807886"/>
          </a:xfrm>
          <a:prstGeom prst="rect">
            <a:avLst/>
          </a:prstGeom>
        </p:spPr>
      </p:pic>
    </p:spTree>
    <p:extLst>
      <p:ext uri="{BB962C8B-B14F-4D97-AF65-F5344CB8AC3E}">
        <p14:creationId xmlns:p14="http://schemas.microsoft.com/office/powerpoint/2010/main" val="3813383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 name="Group 31"/>
          <p:cNvGrpSpPr/>
          <p:nvPr/>
        </p:nvGrpSpPr>
        <p:grpSpPr>
          <a:xfrm>
            <a:off x="350010" y="5129862"/>
            <a:ext cx="3357279" cy="92394"/>
            <a:chOff x="350010" y="5176059"/>
            <a:chExt cx="3357279" cy="92394"/>
          </a:xfrm>
        </p:grpSpPr>
        <p:cxnSp>
          <p:nvCxnSpPr>
            <p:cNvPr id="25" name="Straight Connector 24"/>
            <p:cNvCxnSpPr/>
            <p:nvPr/>
          </p:nvCxnSpPr>
          <p:spPr>
            <a:xfrm>
              <a:off x="350010" y="5176059"/>
              <a:ext cx="33572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0010" y="5268453"/>
              <a:ext cx="3357279"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8" name="Straight Connector 27"/>
          <p:cNvCxnSpPr/>
          <p:nvPr/>
        </p:nvCxnSpPr>
        <p:spPr>
          <a:xfrm>
            <a:off x="4941535" y="5176059"/>
            <a:ext cx="3357279"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8"/>
            <a:ext cx="8229600" cy="995455"/>
          </a:xfrm>
        </p:spPr>
        <p:txBody>
          <a:bodyPr/>
          <a:lstStyle/>
          <a:p>
            <a:r>
              <a:rPr lang="en-US" dirty="0" smtClean="0"/>
              <a:t>C3: motifs</a:t>
            </a:r>
            <a:endParaRPr lang="en-US" dirty="0"/>
          </a:p>
        </p:txBody>
      </p:sp>
      <p:pic>
        <p:nvPicPr>
          <p:cNvPr id="8" name="Picture 7" descr="mot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953" y="1587852"/>
            <a:ext cx="2100127" cy="1220699"/>
          </a:xfrm>
          <a:prstGeom prst="rect">
            <a:avLst/>
          </a:prstGeom>
          <a:ln>
            <a:solidFill>
              <a:srgbClr val="7F7F7F"/>
            </a:solidFill>
          </a:ln>
          <a:effectLst>
            <a:outerShdw blurRad="50800" dist="38100" dir="2700000" algn="tl" rotWithShape="0">
              <a:prstClr val="black">
                <a:alpha val="40000"/>
              </a:prstClr>
            </a:outerShdw>
          </a:effectLst>
        </p:spPr>
      </p:pic>
      <p:sp>
        <p:nvSpPr>
          <p:cNvPr id="11" name="TextBox 10"/>
          <p:cNvSpPr txBox="1"/>
          <p:nvPr/>
        </p:nvSpPr>
        <p:spPr>
          <a:xfrm>
            <a:off x="457200" y="3460252"/>
            <a:ext cx="3250089" cy="646331"/>
          </a:xfrm>
          <a:prstGeom prst="rect">
            <a:avLst/>
          </a:prstGeom>
          <a:noFill/>
        </p:spPr>
        <p:txBody>
          <a:bodyPr wrap="square" rtlCol="0">
            <a:spAutoFit/>
          </a:bodyPr>
          <a:lstStyle/>
          <a:p>
            <a:pPr algn="ctr"/>
            <a:r>
              <a:rPr lang="en-US" dirty="0" smtClean="0"/>
              <a:t>upstream (promoters): transcription factor binding sites</a:t>
            </a:r>
          </a:p>
        </p:txBody>
      </p:sp>
      <p:sp>
        <p:nvSpPr>
          <p:cNvPr id="12" name="TextBox 11"/>
          <p:cNvSpPr txBox="1"/>
          <p:nvPr/>
        </p:nvSpPr>
        <p:spPr>
          <a:xfrm>
            <a:off x="5219726" y="3460252"/>
            <a:ext cx="2780493" cy="646331"/>
          </a:xfrm>
          <a:prstGeom prst="rect">
            <a:avLst/>
          </a:prstGeom>
          <a:noFill/>
        </p:spPr>
        <p:txBody>
          <a:bodyPr wrap="square" rtlCol="0">
            <a:spAutoFit/>
          </a:bodyPr>
          <a:lstStyle/>
          <a:p>
            <a:pPr algn="ctr"/>
            <a:r>
              <a:rPr lang="en-US" dirty="0" smtClean="0"/>
              <a:t>downstream (3’-UTR): microRNA binding sites</a:t>
            </a:r>
          </a:p>
        </p:txBody>
      </p:sp>
      <p:sp>
        <p:nvSpPr>
          <p:cNvPr id="15" name="Trapezoid 14"/>
          <p:cNvSpPr/>
          <p:nvPr/>
        </p:nvSpPr>
        <p:spPr>
          <a:xfrm>
            <a:off x="880024" y="4395169"/>
            <a:ext cx="710019" cy="350026"/>
          </a:xfrm>
          <a:prstGeom prst="trapezoid">
            <a:avLst/>
          </a:prstGeom>
          <a:gradFill flip="none" rotWithShape="1">
            <a:gsLst>
              <a:gs pos="0">
                <a:srgbClr val="FF0000"/>
              </a:gs>
              <a:gs pos="100000">
                <a:srgbClr val="FFFFFF"/>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TF</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8" name="Elbow Connector 17"/>
          <p:cNvCxnSpPr/>
          <p:nvPr/>
        </p:nvCxnSpPr>
        <p:spPr>
          <a:xfrm rot="5400000" flipH="1" flipV="1">
            <a:off x="2258305" y="4604284"/>
            <a:ext cx="515719" cy="52782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20" name="Picture 19" descr="mot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172" y="4835201"/>
            <a:ext cx="1172844" cy="681716"/>
          </a:xfrm>
          <a:prstGeom prst="rect">
            <a:avLst/>
          </a:prstGeom>
          <a:ln>
            <a:solidFill>
              <a:srgbClr val="7F7F7F"/>
            </a:solidFill>
          </a:ln>
          <a:effectLst>
            <a:outerShdw blurRad="50800" dist="38100" dir="2700000" algn="tl" rotWithShape="0">
              <a:prstClr val="black">
                <a:alpha val="40000"/>
              </a:prstClr>
            </a:outerShdw>
          </a:effectLst>
        </p:spPr>
      </p:pic>
      <p:pic>
        <p:nvPicPr>
          <p:cNvPr id="14" name="Picture 13" descr="mot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05" y="4835201"/>
            <a:ext cx="1172844" cy="681716"/>
          </a:xfrm>
          <a:prstGeom prst="rect">
            <a:avLst/>
          </a:prstGeom>
          <a:ln>
            <a:solidFill>
              <a:srgbClr val="7F7F7F"/>
            </a:solidFill>
          </a:ln>
          <a:effectLst>
            <a:outerShdw blurRad="50800" dist="38100" dir="2700000" algn="tl" rotWithShape="0">
              <a:prstClr val="black">
                <a:alpha val="40000"/>
              </a:prstClr>
            </a:outerShdw>
          </a:effectLst>
        </p:spPr>
      </p:pic>
      <p:sp>
        <p:nvSpPr>
          <p:cNvPr id="27" name="TextBox 26"/>
          <p:cNvSpPr txBox="1"/>
          <p:nvPr/>
        </p:nvSpPr>
        <p:spPr>
          <a:xfrm>
            <a:off x="2690073" y="4991393"/>
            <a:ext cx="569387" cy="369332"/>
          </a:xfrm>
          <a:prstGeom prst="rect">
            <a:avLst/>
          </a:prstGeom>
          <a:solidFill>
            <a:schemeClr val="bg1"/>
          </a:solidFill>
          <a:ln>
            <a:solidFill>
              <a:schemeClr val="bg1">
                <a:lumMod val="50000"/>
              </a:schemeClr>
            </a:solidFill>
          </a:ln>
        </p:spPr>
        <p:txBody>
          <a:bodyPr wrap="none" rtlCol="0">
            <a:spAutoFit/>
          </a:bodyPr>
          <a:lstStyle/>
          <a:p>
            <a:r>
              <a:rPr lang="en-US" dirty="0" smtClean="0"/>
              <a:t>ORF</a:t>
            </a:r>
            <a:endParaRPr lang="en-US" dirty="0"/>
          </a:p>
        </p:txBody>
      </p:sp>
      <p:sp>
        <p:nvSpPr>
          <p:cNvPr id="29" name="TextBox 28"/>
          <p:cNvSpPr txBox="1"/>
          <p:nvPr/>
        </p:nvSpPr>
        <p:spPr>
          <a:xfrm>
            <a:off x="5122535" y="4991393"/>
            <a:ext cx="569387" cy="369332"/>
          </a:xfrm>
          <a:prstGeom prst="rect">
            <a:avLst/>
          </a:prstGeom>
          <a:solidFill>
            <a:schemeClr val="bg1"/>
          </a:solidFill>
          <a:ln>
            <a:solidFill>
              <a:schemeClr val="bg1">
                <a:lumMod val="50000"/>
              </a:schemeClr>
            </a:solidFill>
          </a:ln>
        </p:spPr>
        <p:txBody>
          <a:bodyPr wrap="none" rtlCol="0">
            <a:spAutoFit/>
          </a:bodyPr>
          <a:lstStyle/>
          <a:p>
            <a:r>
              <a:rPr lang="en-US" dirty="0" smtClean="0"/>
              <a:t>ORF</a:t>
            </a:r>
            <a:endParaRPr lang="en-US" dirty="0"/>
          </a:p>
        </p:txBody>
      </p:sp>
      <p:sp>
        <p:nvSpPr>
          <p:cNvPr id="44" name="TextBox 43"/>
          <p:cNvSpPr txBox="1"/>
          <p:nvPr/>
        </p:nvSpPr>
        <p:spPr>
          <a:xfrm>
            <a:off x="6510172" y="4306053"/>
            <a:ext cx="1129749" cy="369332"/>
          </a:xfrm>
          <a:prstGeom prst="rect">
            <a:avLst/>
          </a:prstGeom>
          <a:noFill/>
          <a:ln>
            <a:solidFill>
              <a:schemeClr val="bg1">
                <a:lumMod val="50000"/>
              </a:schemeClr>
            </a:solidFill>
          </a:ln>
        </p:spPr>
        <p:txBody>
          <a:bodyPr wrap="none" rtlCol="0">
            <a:spAutoFit/>
          </a:bodyPr>
          <a:lstStyle/>
          <a:p>
            <a:r>
              <a:rPr lang="en-US" dirty="0" smtClean="0"/>
              <a:t>microRNA</a:t>
            </a:r>
            <a:endParaRPr lang="en-US" dirty="0"/>
          </a:p>
        </p:txBody>
      </p:sp>
      <p:sp>
        <p:nvSpPr>
          <p:cNvPr id="47" name="Rectangle 46"/>
          <p:cNvSpPr/>
          <p:nvPr/>
        </p:nvSpPr>
        <p:spPr>
          <a:xfrm>
            <a:off x="6390175" y="4610337"/>
            <a:ext cx="1410038" cy="134858"/>
          </a:xfrm>
          <a:prstGeom prst="rect">
            <a:avLst/>
          </a:prstGeom>
          <a:gradFill flip="none" rotWithShape="1">
            <a:gsLst>
              <a:gs pos="0">
                <a:srgbClr val="FF0000"/>
              </a:gs>
              <a:gs pos="100000">
                <a:srgbClr val="FFFFFF"/>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789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C4, C6, C7: computational</a:t>
            </a:r>
            <a:endParaRPr lang="en-US" dirty="0"/>
          </a:p>
        </p:txBody>
      </p:sp>
      <p:sp>
        <p:nvSpPr>
          <p:cNvPr id="3" name="Content Placeholder 2"/>
          <p:cNvSpPr>
            <a:spLocks noGrp="1"/>
          </p:cNvSpPr>
          <p:nvPr>
            <p:ph idx="1"/>
          </p:nvPr>
        </p:nvSpPr>
        <p:spPr>
          <a:xfrm>
            <a:off x="457200" y="1510193"/>
            <a:ext cx="8229600" cy="4525963"/>
          </a:xfrm>
        </p:spPr>
        <p:txBody>
          <a:bodyPr/>
          <a:lstStyle/>
          <a:p>
            <a:r>
              <a:rPr lang="en-US" dirty="0" smtClean="0"/>
              <a:t>clusters of similarly expressed genes</a:t>
            </a:r>
            <a:endParaRPr lang="en-US" dirty="0"/>
          </a:p>
        </p:txBody>
      </p:sp>
      <p:pic>
        <p:nvPicPr>
          <p:cNvPr id="4" name="Picture 3" descr="heat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748" y="2710197"/>
            <a:ext cx="3193497" cy="2621698"/>
          </a:xfrm>
          <a:prstGeom prst="rect">
            <a:avLst/>
          </a:prstGeom>
        </p:spPr>
      </p:pic>
      <p:sp>
        <p:nvSpPr>
          <p:cNvPr id="5" name="Right Brace 4"/>
          <p:cNvSpPr/>
          <p:nvPr/>
        </p:nvSpPr>
        <p:spPr>
          <a:xfrm>
            <a:off x="6179245" y="2820205"/>
            <a:ext cx="290930" cy="183013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4609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Arial" charset="0"/>
              </a:rPr>
              <a:t>C5: Gene ontology (GO) terms</a:t>
            </a:r>
          </a:p>
        </p:txBody>
      </p:sp>
      <p:sp>
        <p:nvSpPr>
          <p:cNvPr id="2" name="Content Placeholder 1"/>
          <p:cNvSpPr>
            <a:spLocks noGrp="1"/>
          </p:cNvSpPr>
          <p:nvPr>
            <p:ph sz="half" idx="2"/>
          </p:nvPr>
        </p:nvSpPr>
        <p:spPr/>
        <p:txBody>
          <a:bodyPr>
            <a:normAutofit/>
          </a:bodyPr>
          <a:lstStyle/>
          <a:p>
            <a:pPr>
              <a:lnSpc>
                <a:spcPct val="140000"/>
              </a:lnSpc>
              <a:spcBef>
                <a:spcPct val="0"/>
              </a:spcBef>
              <a:buFont typeface="Times" charset="0"/>
              <a:buChar char="•"/>
            </a:pPr>
            <a:r>
              <a:rPr lang="en-US" sz="1600" dirty="0" smtClean="0">
                <a:latin typeface="Arial" charset="0"/>
              </a:rPr>
              <a:t>Gene sets are consist of genes annotated with a particular GO term</a:t>
            </a:r>
          </a:p>
          <a:p>
            <a:pPr>
              <a:lnSpc>
                <a:spcPct val="140000"/>
              </a:lnSpc>
              <a:spcBef>
                <a:spcPct val="0"/>
              </a:spcBef>
              <a:buFont typeface="Times" charset="0"/>
              <a:buChar char="•"/>
            </a:pPr>
            <a:r>
              <a:rPr lang="en-US" sz="1600" dirty="0" smtClean="0">
                <a:latin typeface="Arial" charset="0"/>
              </a:rPr>
              <a:t>Consists of 3 </a:t>
            </a:r>
            <a:r>
              <a:rPr lang="en-US" sz="1600" dirty="0" err="1" smtClean="0">
                <a:latin typeface="Arial" charset="0"/>
              </a:rPr>
              <a:t>subcollections</a:t>
            </a:r>
            <a:r>
              <a:rPr lang="en-US" sz="1600" dirty="0" smtClean="0">
                <a:latin typeface="Arial" charset="0"/>
              </a:rPr>
              <a:t>:</a:t>
            </a:r>
          </a:p>
          <a:p>
            <a:pPr lvl="1">
              <a:lnSpc>
                <a:spcPct val="140000"/>
              </a:lnSpc>
              <a:spcBef>
                <a:spcPct val="0"/>
              </a:spcBef>
              <a:buFont typeface="Times" charset="0"/>
              <a:buChar char="•"/>
            </a:pPr>
            <a:r>
              <a:rPr lang="en-US" sz="1600" b="1" dirty="0" smtClean="0">
                <a:solidFill>
                  <a:schemeClr val="accent2"/>
                </a:solidFill>
                <a:latin typeface="Arial" charset="0"/>
                <a:ea typeface="ＭＳ Ｐゴシック" charset="0"/>
              </a:rPr>
              <a:t>CC: GO Cellular Component (WHERE)</a:t>
            </a:r>
            <a:r>
              <a:rPr lang="en-US" sz="1600" dirty="0" smtClean="0">
                <a:latin typeface="Arial" charset="0"/>
                <a:ea typeface="ＭＳ Ｐゴシック" charset="0"/>
              </a:rPr>
              <a:t> (233 gene sets)</a:t>
            </a:r>
          </a:p>
          <a:p>
            <a:pPr lvl="1">
              <a:lnSpc>
                <a:spcPct val="140000"/>
              </a:lnSpc>
              <a:spcBef>
                <a:spcPct val="0"/>
              </a:spcBef>
              <a:buFont typeface="Times" charset="0"/>
              <a:buChar char="•"/>
            </a:pPr>
            <a:r>
              <a:rPr lang="en-US" sz="1600" b="1" dirty="0" smtClean="0">
                <a:solidFill>
                  <a:schemeClr val="accent2"/>
                </a:solidFill>
                <a:latin typeface="Arial" charset="0"/>
                <a:ea typeface="ＭＳ Ｐゴシック" charset="0"/>
              </a:rPr>
              <a:t>MF: GO Molecular function (WHAT)</a:t>
            </a:r>
            <a:r>
              <a:rPr lang="en-US" sz="1600" dirty="0" smtClean="0">
                <a:latin typeface="Arial" charset="0"/>
                <a:ea typeface="ＭＳ Ｐゴシック" charset="0"/>
              </a:rPr>
              <a:t> (396 gene sets)</a:t>
            </a:r>
          </a:p>
          <a:p>
            <a:pPr lvl="1">
              <a:lnSpc>
                <a:spcPct val="140000"/>
              </a:lnSpc>
              <a:spcBef>
                <a:spcPct val="0"/>
              </a:spcBef>
              <a:buFont typeface="Times" charset="0"/>
              <a:buChar char="•"/>
            </a:pPr>
            <a:r>
              <a:rPr lang="en-US" sz="1600" b="1" dirty="0" smtClean="0">
                <a:solidFill>
                  <a:schemeClr val="accent2"/>
                </a:solidFill>
                <a:latin typeface="Arial" charset="0"/>
                <a:ea typeface="ＭＳ Ｐゴシック" charset="0"/>
              </a:rPr>
              <a:t>BP: GO Biological process (HOW)</a:t>
            </a:r>
            <a:r>
              <a:rPr lang="en-US" sz="1600" dirty="0" smtClean="0">
                <a:latin typeface="Arial" charset="0"/>
                <a:ea typeface="ＭＳ Ｐゴシック" charset="0"/>
              </a:rPr>
              <a:t> (825 gene sets)</a:t>
            </a:r>
          </a:p>
        </p:txBody>
      </p:sp>
      <p:sp>
        <p:nvSpPr>
          <p:cNvPr id="38915" name="Rectangle 3"/>
          <p:cNvSpPr>
            <a:spLocks noChangeArrowheads="1"/>
          </p:cNvSpPr>
          <p:nvPr/>
        </p:nvSpPr>
        <p:spPr bwMode="auto">
          <a:xfrm>
            <a:off x="1092200" y="1316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38917" name="Rectangle 6"/>
          <p:cNvSpPr>
            <a:spLocks noChangeArrowheads="1"/>
          </p:cNvSpPr>
          <p:nvPr/>
        </p:nvSpPr>
        <p:spPr bwMode="auto">
          <a:xfrm>
            <a:off x="457200" y="6096000"/>
            <a:ext cx="2164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dirty="0"/>
              <a:t>Nature Genet. (2000) 25: 25-29 </a:t>
            </a:r>
          </a:p>
        </p:txBody>
      </p:sp>
      <p:pic>
        <p:nvPicPr>
          <p:cNvPr id="8" name="Picture 2"/>
          <p:cNvPicPr>
            <a:picLocks noGrp="1" noChangeAspect="1" noChangeArrowheads="1"/>
          </p:cNvPicPr>
          <p:nvPr>
            <p:ph sz="half" idx="1"/>
          </p:nvPr>
        </p:nvPicPr>
        <p:blipFill>
          <a:blip r:embed="rId3" cstate="print"/>
          <a:srcRect t="-31292" b="-31292"/>
          <a:stretch>
            <a:fillRect/>
          </a:stretch>
        </p:blipFill>
        <p:spPr bwMode="auto">
          <a:xfrm>
            <a:off x="457200" y="1600200"/>
            <a:ext cx="4377690" cy="4906005"/>
          </a:xfrm>
          <a:prstGeom prst="rect">
            <a:avLst/>
          </a:prstGeom>
          <a:noFill/>
          <a:ln w="9525">
            <a:noFill/>
            <a:miter lim="800000"/>
            <a:headEnd/>
            <a:tailEnd/>
          </a:ln>
        </p:spPr>
      </p:pic>
    </p:spTree>
    <p:extLst>
      <p:ext uri="{BB962C8B-B14F-4D97-AF65-F5344CB8AC3E}">
        <p14:creationId xmlns:p14="http://schemas.microsoft.com/office/powerpoint/2010/main" val="171533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Group 24"/>
          <p:cNvGrpSpPr>
            <a:grpSpLocks/>
          </p:cNvGrpSpPr>
          <p:nvPr/>
        </p:nvGrpSpPr>
        <p:grpSpPr bwMode="auto">
          <a:xfrm>
            <a:off x="471488" y="4114800"/>
            <a:ext cx="4598987" cy="2041525"/>
            <a:chOff x="297" y="2485"/>
            <a:chExt cx="2897" cy="1286"/>
          </a:xfrm>
        </p:grpSpPr>
        <p:pic>
          <p:nvPicPr>
            <p:cNvPr id="29707" name="Picture 4" descr="permutation"/>
            <p:cNvPicPr>
              <a:picLocks noChangeAspect="1" noChangeArrowheads="1"/>
            </p:cNvPicPr>
            <p:nvPr/>
          </p:nvPicPr>
          <p:blipFill>
            <a:blip r:embed="rId3">
              <a:extLst>
                <a:ext uri="{28A0092B-C50C-407E-A947-70E740481C1C}">
                  <a14:useLocalDpi xmlns:a14="http://schemas.microsoft.com/office/drawing/2010/main" val="0"/>
                </a:ext>
              </a:extLst>
            </a:blip>
            <a:srcRect l="11580" t="12657" r="16382" b="4956"/>
            <a:stretch>
              <a:fillRect/>
            </a:stretch>
          </p:blipFill>
          <p:spPr bwMode="auto">
            <a:xfrm>
              <a:off x="2113" y="2515"/>
              <a:ext cx="1081"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Rectangle 6"/>
            <p:cNvSpPr>
              <a:spLocks noChangeArrowheads="1"/>
            </p:cNvSpPr>
            <p:nvPr/>
          </p:nvSpPr>
          <p:spPr bwMode="auto">
            <a:xfrm>
              <a:off x="2155" y="3608"/>
              <a:ext cx="1036" cy="130"/>
            </a:xfrm>
            <a:prstGeom prst="rect">
              <a:avLst/>
            </a:prstGeom>
            <a:solidFill>
              <a:schemeClr val="bg1"/>
            </a:solidFill>
            <a:ln w="9525">
              <a:solidFill>
                <a:schemeClr val="bg1"/>
              </a:solidFill>
              <a:miter lim="800000"/>
              <a:headEnd/>
              <a:tailEnd/>
            </a:ln>
          </p:spPr>
          <p:txBody>
            <a:bodyPr wrap="none" anchor="ctr"/>
            <a:lstStyle/>
            <a:p>
              <a:endParaRPr lang="en-US" sz="1800">
                <a:latin typeface="Calibri" charset="0"/>
              </a:endParaRPr>
            </a:p>
          </p:txBody>
        </p:sp>
        <p:sp>
          <p:nvSpPr>
            <p:cNvPr id="29709" name="Text Box 7"/>
            <p:cNvSpPr txBox="1">
              <a:spLocks noChangeArrowheads="1"/>
            </p:cNvSpPr>
            <p:nvPr/>
          </p:nvSpPr>
          <p:spPr bwMode="auto">
            <a:xfrm>
              <a:off x="2375" y="3540"/>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chemeClr val="tx2"/>
                  </a:solidFill>
                  <a:latin typeface="Comic Sans MS" charset="0"/>
                </a:rPr>
                <a:t>scores</a:t>
              </a:r>
              <a:endParaRPr lang="en-US" sz="1800">
                <a:solidFill>
                  <a:schemeClr val="bg2"/>
                </a:solidFill>
                <a:latin typeface="Comic Sans MS" charset="0"/>
              </a:endParaRPr>
            </a:p>
          </p:txBody>
        </p:sp>
        <p:sp>
          <p:nvSpPr>
            <p:cNvPr id="29710" name="Rectangle 13"/>
            <p:cNvSpPr>
              <a:spLocks noChangeArrowheads="1"/>
            </p:cNvSpPr>
            <p:nvPr/>
          </p:nvSpPr>
          <p:spPr bwMode="auto">
            <a:xfrm>
              <a:off x="2209" y="2485"/>
              <a:ext cx="56" cy="10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nvGrpSpPr>
            <p:cNvPr id="29711" name="Group 14"/>
            <p:cNvGrpSpPr>
              <a:grpSpLocks/>
            </p:cNvGrpSpPr>
            <p:nvPr/>
          </p:nvGrpSpPr>
          <p:grpSpPr bwMode="auto">
            <a:xfrm>
              <a:off x="297" y="3062"/>
              <a:ext cx="2023" cy="577"/>
              <a:chOff x="424" y="3631"/>
              <a:chExt cx="2023" cy="577"/>
            </a:xfrm>
          </p:grpSpPr>
          <p:sp>
            <p:nvSpPr>
              <p:cNvPr id="29712" name="Text Box 15"/>
              <p:cNvSpPr txBox="1">
                <a:spLocks noChangeArrowheads="1"/>
              </p:cNvSpPr>
              <p:nvPr/>
            </p:nvSpPr>
            <p:spPr bwMode="auto">
              <a:xfrm>
                <a:off x="424" y="3631"/>
                <a:ext cx="17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tx2"/>
                    </a:solidFill>
                    <a:latin typeface="Comic Sans MS" charset="0"/>
                  </a:rPr>
                  <a:t>Distribution of permuted scores for given gene</a:t>
                </a:r>
              </a:p>
            </p:txBody>
          </p:sp>
          <p:sp>
            <p:nvSpPr>
              <p:cNvPr id="29713" name="Line 16"/>
              <p:cNvSpPr>
                <a:spLocks noChangeShapeType="1"/>
              </p:cNvSpPr>
              <p:nvPr/>
            </p:nvSpPr>
            <p:spPr bwMode="auto">
              <a:xfrm flipV="1">
                <a:off x="1988" y="3770"/>
                <a:ext cx="459" cy="3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698" name="Rectangle 2"/>
          <p:cNvSpPr>
            <a:spLocks noGrp="1" noChangeArrowheads="1"/>
          </p:cNvSpPr>
          <p:nvPr>
            <p:ph type="title"/>
          </p:nvPr>
        </p:nvSpPr>
        <p:spPr>
          <a:xfrm>
            <a:off x="2057400" y="106363"/>
            <a:ext cx="8229600" cy="655637"/>
          </a:xfrm>
          <a:ln/>
        </p:spPr>
        <p:txBody>
          <a:bodyPr/>
          <a:lstStyle/>
          <a:p>
            <a:r>
              <a:rPr lang="en-US">
                <a:latin typeface="Arial" charset="0"/>
                <a:ea typeface="ＭＳ Ｐゴシック" charset="0"/>
                <a:cs typeface="ＭＳ Ｐゴシック" charset="0"/>
              </a:rPr>
              <a:t>P-value calculation</a:t>
            </a:r>
          </a:p>
        </p:txBody>
      </p:sp>
      <p:sp>
        <p:nvSpPr>
          <p:cNvPr id="191491" name="Rectangle 3"/>
          <p:cNvSpPr>
            <a:spLocks noGrp="1" noChangeArrowheads="1"/>
          </p:cNvSpPr>
          <p:nvPr>
            <p:ph type="body" idx="4294967295"/>
          </p:nvPr>
        </p:nvSpPr>
        <p:spPr>
          <a:xfrm>
            <a:off x="633413" y="1219200"/>
            <a:ext cx="8510587" cy="2870200"/>
          </a:xfrm>
        </p:spPr>
        <p:txBody>
          <a:bodyPr>
            <a:normAutofit/>
          </a:bodyPr>
          <a:lstStyle/>
          <a:p>
            <a:pPr>
              <a:defRPr/>
            </a:pPr>
            <a:r>
              <a:rPr lang="en-US" sz="2000">
                <a:latin typeface="Arial" pitchFamily="-107" charset="0"/>
                <a:ea typeface="ＭＳ Ｐゴシック" pitchFamily="-107" charset="-128"/>
                <a:cs typeface="ＭＳ Ｐゴシック" pitchFamily="-107" charset="-128"/>
              </a:rPr>
              <a:t>If a gene is normally distributed the t-score follows the t-distribution</a:t>
            </a:r>
          </a:p>
          <a:p>
            <a:pPr lvl="1">
              <a:defRPr/>
            </a:pPr>
            <a:r>
              <a:rPr lang="en-US" sz="1800">
                <a:latin typeface="Arial" pitchFamily="-107" charset="0"/>
                <a:ea typeface="ＭＳ Ｐゴシック" pitchFamily="-107" charset="-128"/>
                <a:cs typeface="ＭＳ Ｐゴシック" pitchFamily="-107" charset="-128"/>
              </a:rPr>
              <a:t>What if they aren’t normally distributed?</a:t>
            </a:r>
          </a:p>
          <a:p>
            <a:pPr>
              <a:defRPr/>
            </a:pPr>
            <a:r>
              <a:rPr lang="en-US" sz="2000">
                <a:latin typeface="Arial" pitchFamily="-107" charset="0"/>
                <a:ea typeface="ＭＳ Ｐゴシック" pitchFamily="-107" charset="-128"/>
                <a:cs typeface="ＭＳ Ｐゴシック" pitchFamily="-107" charset="-128"/>
              </a:rPr>
              <a:t>Permutation Test:</a:t>
            </a:r>
          </a:p>
          <a:p>
            <a:pPr lvl="1">
              <a:defRPr/>
            </a:pPr>
            <a:r>
              <a:rPr lang="en-US" sz="1800">
                <a:latin typeface="Arial" pitchFamily="-107" charset="0"/>
                <a:ea typeface="ＭＳ Ｐゴシック" pitchFamily="-107" charset="-128"/>
                <a:cs typeface="ＭＳ Ｐゴシック" pitchFamily="-107" charset="-128"/>
              </a:rPr>
              <a:t>shuffle labels (class membership)</a:t>
            </a:r>
          </a:p>
          <a:p>
            <a:pPr lvl="1">
              <a:defRPr/>
            </a:pPr>
            <a:r>
              <a:rPr lang="en-US" sz="1800">
                <a:latin typeface="Arial" pitchFamily="-107" charset="0"/>
                <a:ea typeface="ＭＳ Ｐゴシック" pitchFamily="-107" charset="-128"/>
                <a:cs typeface="ＭＳ Ｐゴシック" pitchFamily="-107" charset="-128"/>
              </a:rPr>
              <a:t>compute score for each gene (t-score, SNR, .. )</a:t>
            </a:r>
          </a:p>
          <a:p>
            <a:pPr lvl="1">
              <a:defRPr/>
            </a:pPr>
            <a:r>
              <a:rPr lang="en-US" sz="1800">
                <a:latin typeface="Arial" pitchFamily="-107" charset="0"/>
                <a:ea typeface="ＭＳ Ｐゴシック" pitchFamily="-107" charset="-128"/>
                <a:cs typeface="ＭＳ Ｐゴシック" pitchFamily="-107" charset="-128"/>
              </a:rPr>
              <a:t>repeat many times</a:t>
            </a:r>
          </a:p>
          <a:p>
            <a:pPr>
              <a:buFont typeface="Wingdings" pitchFamily="-107" charset="2"/>
              <a:buNone/>
              <a:defRPr/>
            </a:pPr>
            <a:r>
              <a:rPr lang="en-US" sz="2000">
                <a:solidFill>
                  <a:schemeClr val="tx2"/>
                </a:solidFill>
                <a:effectLst>
                  <a:outerShdw blurRad="38100" dist="38100" dir="2700000" algn="tl">
                    <a:srgbClr val="DDDDDD"/>
                  </a:outerShdw>
                </a:effectLst>
                <a:latin typeface="Arial" pitchFamily="-107" charset="0"/>
                <a:ea typeface="ＭＳ Ｐゴシック" pitchFamily="-107" charset="-128"/>
                <a:cs typeface="ＭＳ Ｐゴシック" pitchFamily="-107" charset="-128"/>
              </a:rPr>
              <a:t>	Result: Empirical null distribution</a:t>
            </a:r>
            <a:r>
              <a:rPr lang="en-US" sz="2000">
                <a:latin typeface="Arial" pitchFamily="-107" charset="0"/>
                <a:ea typeface="ＭＳ Ｐゴシック" pitchFamily="-107" charset="-128"/>
                <a:cs typeface="ＭＳ Ｐゴシック" pitchFamily="-107" charset="-128"/>
              </a:rPr>
              <a:t> of scores for each gene </a:t>
            </a:r>
          </a:p>
          <a:p>
            <a:pPr>
              <a:defRPr/>
            </a:pPr>
            <a:r>
              <a:rPr lang="en-US" sz="2000">
                <a:latin typeface="Arial" pitchFamily="-107" charset="0"/>
                <a:ea typeface="ＭＳ Ｐゴシック" pitchFamily="-107" charset="-128"/>
                <a:cs typeface="ＭＳ Ｐゴシック" pitchFamily="-107" charset="-128"/>
              </a:rPr>
              <a:t>Compare observed score to empirical distribution.</a:t>
            </a:r>
          </a:p>
        </p:txBody>
      </p:sp>
      <p:sp>
        <p:nvSpPr>
          <p:cNvPr id="29700" name="Rectangle 5"/>
          <p:cNvSpPr>
            <a:spLocks noChangeArrowheads="1"/>
          </p:cNvSpPr>
          <p:nvPr/>
        </p:nvSpPr>
        <p:spPr bwMode="auto">
          <a:xfrm>
            <a:off x="4597400" y="4422775"/>
            <a:ext cx="525463" cy="428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nvGrpSpPr>
          <p:cNvPr id="29701" name="Group 9"/>
          <p:cNvGrpSpPr>
            <a:grpSpLocks/>
          </p:cNvGrpSpPr>
          <p:nvPr/>
        </p:nvGrpSpPr>
        <p:grpSpPr bwMode="auto">
          <a:xfrm>
            <a:off x="4797425" y="4029075"/>
            <a:ext cx="3906838" cy="1604963"/>
            <a:chOff x="3022" y="2623"/>
            <a:chExt cx="2461" cy="1011"/>
          </a:xfrm>
        </p:grpSpPr>
        <p:sp>
          <p:nvSpPr>
            <p:cNvPr id="29704" name="Line 10"/>
            <p:cNvSpPr>
              <a:spLocks noChangeShapeType="1"/>
            </p:cNvSpPr>
            <p:nvPr/>
          </p:nvSpPr>
          <p:spPr bwMode="auto">
            <a:xfrm flipV="1">
              <a:off x="3022" y="2623"/>
              <a:ext cx="0" cy="10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5" name="Text Box 11"/>
            <p:cNvSpPr txBox="1">
              <a:spLocks noChangeArrowheads="1"/>
            </p:cNvSpPr>
            <p:nvPr/>
          </p:nvSpPr>
          <p:spPr bwMode="auto">
            <a:xfrm>
              <a:off x="3299" y="3085"/>
              <a:ext cx="2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latin typeface="Comic Sans MS" charset="0"/>
                </a:rPr>
                <a:t>Observed</a:t>
              </a:r>
              <a:r>
                <a:rPr lang="en-US" sz="1800">
                  <a:latin typeface="Comic Sans MS" charset="0"/>
                </a:rPr>
                <a:t> score of gene</a:t>
              </a:r>
            </a:p>
          </p:txBody>
        </p:sp>
        <p:sp>
          <p:nvSpPr>
            <p:cNvPr id="29706" name="Line 12"/>
            <p:cNvSpPr>
              <a:spLocks noChangeShapeType="1"/>
            </p:cNvSpPr>
            <p:nvPr/>
          </p:nvSpPr>
          <p:spPr bwMode="auto">
            <a:xfrm flipH="1" flipV="1">
              <a:off x="3046" y="3036"/>
              <a:ext cx="449" cy="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9702" name="Text Box 17"/>
          <p:cNvSpPr txBox="1">
            <a:spLocks noChangeArrowheads="1"/>
          </p:cNvSpPr>
          <p:nvPr/>
        </p:nvSpPr>
        <p:spPr bwMode="auto">
          <a:xfrm>
            <a:off x="5857875" y="5405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a:latin typeface="Calibri" charset="0"/>
            </a:endParaRPr>
          </a:p>
        </p:txBody>
      </p:sp>
      <p:sp>
        <p:nvSpPr>
          <p:cNvPr id="191507" name="Text Box 19"/>
          <p:cNvSpPr txBox="1">
            <a:spLocks noChangeArrowheads="1"/>
          </p:cNvSpPr>
          <p:nvPr/>
        </p:nvSpPr>
        <p:spPr bwMode="auto">
          <a:xfrm>
            <a:off x="701675" y="6172200"/>
            <a:ext cx="7680325" cy="36671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smtClean="0">
                <a:solidFill>
                  <a:srgbClr val="CC0066"/>
                </a:solidFill>
                <a:effectLst>
                  <a:outerShdw blurRad="38100" dist="38100" dir="2700000" algn="tl">
                    <a:srgbClr val="DDDDDD"/>
                  </a:outerShdw>
                </a:effectLst>
                <a:latin typeface="Calibri" charset="0"/>
              </a:rPr>
              <a:t>No distributional assumptions are made - compute gene-specific p-values </a:t>
            </a:r>
          </a:p>
        </p:txBody>
      </p:sp>
    </p:spTree>
    <p:extLst>
      <p:ext uri="{BB962C8B-B14F-4D97-AF65-F5344CB8AC3E}">
        <p14:creationId xmlns:p14="http://schemas.microsoft.com/office/powerpoint/2010/main" val="1149895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41"/>
          <p:cNvSpPr>
            <a:spLocks noGrp="1" noChangeArrowheads="1"/>
          </p:cNvSpPr>
          <p:nvPr>
            <p:ph type="title"/>
          </p:nvPr>
        </p:nvSpPr>
        <p:spPr>
          <a:xfrm>
            <a:off x="1981200" y="228600"/>
            <a:ext cx="6781800" cy="884238"/>
          </a:xfrm>
        </p:spPr>
        <p:txBody>
          <a:bodyPr>
            <a:normAutofit fontScale="90000"/>
          </a:bodyPr>
          <a:lstStyle/>
          <a:p>
            <a:pPr>
              <a:defRPr/>
            </a:pPr>
            <a:r>
              <a:rPr lang="en-US" dirty="0" smtClean="0">
                <a:latin typeface="Arial" charset="0"/>
                <a:ea typeface="ＭＳ Ｐゴシック" charset="-128"/>
                <a:cs typeface="ＭＳ Ｐゴシック" charset="-128"/>
              </a:rPr>
              <a:t>Marker Selection Process</a:t>
            </a:r>
            <a:br>
              <a:rPr lang="en-US" dirty="0" smtClean="0">
                <a:latin typeface="Arial" charset="0"/>
                <a:ea typeface="ＭＳ Ｐゴシック" charset="-128"/>
                <a:cs typeface="ＭＳ Ｐゴシック" charset="-128"/>
              </a:rPr>
            </a:br>
            <a:endParaRPr lang="en-US" dirty="0" smtClean="0">
              <a:latin typeface="Arial" charset="0"/>
              <a:ea typeface="ＭＳ Ｐゴシック" charset="-128"/>
              <a:cs typeface="ＭＳ Ｐゴシック" charset="-128"/>
            </a:endParaRPr>
          </a:p>
        </p:txBody>
      </p:sp>
      <p:grpSp>
        <p:nvGrpSpPr>
          <p:cNvPr id="31746" name="Group 39"/>
          <p:cNvGrpSpPr>
            <a:grpSpLocks/>
          </p:cNvGrpSpPr>
          <p:nvPr/>
        </p:nvGrpSpPr>
        <p:grpSpPr bwMode="auto">
          <a:xfrm>
            <a:off x="228600" y="1905000"/>
            <a:ext cx="1828800" cy="1905000"/>
            <a:chOff x="457200" y="1905000"/>
            <a:chExt cx="1828800" cy="1905001"/>
          </a:xfrm>
        </p:grpSpPr>
        <p:sp>
          <p:nvSpPr>
            <p:cNvPr id="177159" name="Text Box 7"/>
            <p:cNvSpPr txBox="1">
              <a:spLocks noChangeArrowheads="1"/>
            </p:cNvSpPr>
            <p:nvPr/>
          </p:nvSpPr>
          <p:spPr bwMode="auto">
            <a:xfrm>
              <a:off x="857250" y="2376488"/>
              <a:ext cx="971550" cy="3667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smtClean="0">
                  <a:effectLst>
                    <a:outerShdw blurRad="38100" dist="38100" dir="2700000" algn="tl">
                      <a:srgbClr val="DDDDDD"/>
                    </a:outerShdw>
                  </a:effectLst>
                  <a:latin typeface="Calibri" charset="0"/>
                </a:rPr>
                <a:t>Dataset</a:t>
              </a:r>
            </a:p>
          </p:txBody>
        </p:sp>
        <p:sp>
          <p:nvSpPr>
            <p:cNvPr id="31766" name="AutoShape 8"/>
            <p:cNvSpPr>
              <a:spLocks noChangeArrowheads="1"/>
            </p:cNvSpPr>
            <p:nvPr/>
          </p:nvSpPr>
          <p:spPr bwMode="auto">
            <a:xfrm>
              <a:off x="457200" y="1905000"/>
              <a:ext cx="18288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sp>
          <p:nvSpPr>
            <p:cNvPr id="177184" name="Text Box 32"/>
            <p:cNvSpPr txBox="1">
              <a:spLocks noChangeArrowheads="1"/>
            </p:cNvSpPr>
            <p:nvPr/>
          </p:nvSpPr>
          <p:spPr bwMode="auto">
            <a:xfrm>
              <a:off x="685800" y="2971801"/>
              <a:ext cx="1365250" cy="6413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smtClean="0">
                  <a:effectLst>
                    <a:outerShdw blurRad="38100" dist="38100" dir="2700000" algn="tl">
                      <a:srgbClr val="DDDDDD"/>
                    </a:outerShdw>
                  </a:effectLst>
                  <a:latin typeface="Calibri" charset="0"/>
                </a:rPr>
                <a:t>Phenotype/</a:t>
              </a:r>
            </a:p>
            <a:p>
              <a:pPr algn="ctr" eaLnBrk="1" hangingPunct="1">
                <a:defRPr/>
              </a:pPr>
              <a:r>
                <a:rPr lang="en-US" sz="1800" smtClean="0">
                  <a:effectLst>
                    <a:outerShdw blurRad="38100" dist="38100" dir="2700000" algn="tl">
                      <a:srgbClr val="DDDDDD"/>
                    </a:outerShdw>
                  </a:effectLst>
                  <a:latin typeface="Calibri" charset="0"/>
                </a:rPr>
                <a:t>class labels</a:t>
              </a:r>
            </a:p>
          </p:txBody>
        </p:sp>
        <p:pic>
          <p:nvPicPr>
            <p:cNvPr id="31768" name="Picture 39" descr="ALL_AML_pheno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103346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1" name="AutoShape 41"/>
            <p:cNvSpPr>
              <a:spLocks noChangeArrowheads="1"/>
            </p:cNvSpPr>
            <p:nvPr/>
          </p:nvSpPr>
          <p:spPr bwMode="auto">
            <a:xfrm>
              <a:off x="933450" y="2057400"/>
              <a:ext cx="762000" cy="304800"/>
            </a:xfrm>
            <a:prstGeom prst="can">
              <a:avLst>
                <a:gd name="adj" fmla="val 25000"/>
              </a:avLst>
            </a:prstGeom>
            <a:solidFill>
              <a:schemeClr val="accent1"/>
            </a:solidFill>
            <a:ln w="9525">
              <a:noFill/>
              <a:round/>
              <a:headEnd/>
              <a:tailEnd/>
            </a:ln>
            <a:effectLst>
              <a:prstShdw prst="shdw17" dist="17961" dir="2700000">
                <a:schemeClr val="accent1">
                  <a:gamma/>
                  <a:shade val="60000"/>
                  <a:invGamma/>
                  <a:alpha val="74998"/>
                </a:schemeClr>
              </a:prstShdw>
            </a:effectLst>
          </p:spPr>
          <p:txBody>
            <a:bodyPr wrap="none" anchor="ctr"/>
            <a:lstStyle/>
            <a:p>
              <a:pPr>
                <a:defRPr/>
              </a:pPr>
              <a:endParaRPr lang="en-US" sz="1800">
                <a:ea typeface="ＭＳ Ｐゴシック" charset="-128"/>
                <a:cs typeface="ＭＳ Ｐゴシック" charset="-128"/>
              </a:endParaRPr>
            </a:p>
          </p:txBody>
        </p:sp>
      </p:grpSp>
      <p:grpSp>
        <p:nvGrpSpPr>
          <p:cNvPr id="31747" name="Group 51"/>
          <p:cNvGrpSpPr>
            <a:grpSpLocks/>
          </p:cNvGrpSpPr>
          <p:nvPr/>
        </p:nvGrpSpPr>
        <p:grpSpPr bwMode="auto">
          <a:xfrm>
            <a:off x="6705600" y="1828800"/>
            <a:ext cx="2057400" cy="1905000"/>
            <a:chOff x="6705600" y="1828800"/>
            <a:chExt cx="2057400" cy="1905000"/>
          </a:xfrm>
        </p:grpSpPr>
        <p:sp>
          <p:nvSpPr>
            <p:cNvPr id="177168" name="Text Box 16"/>
            <p:cNvSpPr txBox="1">
              <a:spLocks noChangeArrowheads="1"/>
            </p:cNvSpPr>
            <p:nvPr/>
          </p:nvSpPr>
          <p:spPr bwMode="auto">
            <a:xfrm>
              <a:off x="7164388" y="1828800"/>
              <a:ext cx="1173162" cy="584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600" b="1" smtClean="0">
                  <a:solidFill>
                    <a:srgbClr val="000066"/>
                  </a:solidFill>
                  <a:effectLst>
                    <a:outerShdw blurRad="38100" dist="38100" dir="2700000" algn="tl">
                      <a:srgbClr val="DDDDDD"/>
                    </a:outerShdw>
                  </a:effectLst>
                  <a:latin typeface="Calibri" charset="0"/>
                </a:rPr>
                <a:t>Measure of </a:t>
              </a:r>
            </a:p>
            <a:p>
              <a:pPr algn="ctr" eaLnBrk="1" hangingPunct="1">
                <a:defRPr/>
              </a:pPr>
              <a:r>
                <a:rPr lang="en-US" sz="1600" b="1" smtClean="0">
                  <a:solidFill>
                    <a:srgbClr val="000066"/>
                  </a:solidFill>
                  <a:effectLst>
                    <a:outerShdw blurRad="38100" dist="38100" dir="2700000" algn="tl">
                      <a:srgbClr val="DDDDDD"/>
                    </a:outerShdw>
                  </a:effectLst>
                  <a:latin typeface="Calibri" charset="0"/>
                </a:rPr>
                <a:t>significance</a:t>
              </a:r>
            </a:p>
          </p:txBody>
        </p:sp>
        <p:sp>
          <p:nvSpPr>
            <p:cNvPr id="31763" name="AutoShape 17"/>
            <p:cNvSpPr>
              <a:spLocks noChangeArrowheads="1"/>
            </p:cNvSpPr>
            <p:nvPr/>
          </p:nvSpPr>
          <p:spPr bwMode="auto">
            <a:xfrm>
              <a:off x="6705600" y="1828800"/>
              <a:ext cx="2057400" cy="1905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pic>
          <p:nvPicPr>
            <p:cNvPr id="31764" name="Picture 36" descr="permutati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14601"/>
              <a:ext cx="168664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48" name="Group 32"/>
          <p:cNvGrpSpPr>
            <a:grpSpLocks/>
          </p:cNvGrpSpPr>
          <p:nvPr/>
        </p:nvGrpSpPr>
        <p:grpSpPr bwMode="auto">
          <a:xfrm>
            <a:off x="2184400" y="1905000"/>
            <a:ext cx="1171575" cy="1754188"/>
            <a:chOff x="2184400" y="1905000"/>
            <a:chExt cx="1171575" cy="1754188"/>
          </a:xfrm>
        </p:grpSpPr>
        <p:sp>
          <p:nvSpPr>
            <p:cNvPr id="31760" name="TextBox 41"/>
            <p:cNvSpPr txBox="1">
              <a:spLocks noChangeArrowheads="1"/>
            </p:cNvSpPr>
            <p:nvPr/>
          </p:nvSpPr>
          <p:spPr bwMode="auto">
            <a:xfrm>
              <a:off x="2184400" y="1905000"/>
              <a:ext cx="11715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Compute </a:t>
              </a:r>
            </a:p>
            <a:p>
              <a:pPr algn="ctr" eaLnBrk="1" hangingPunct="1"/>
              <a:r>
                <a:rPr lang="en-US" sz="1800"/>
                <a:t>score:</a:t>
              </a:r>
            </a:p>
            <a:p>
              <a:pPr algn="ctr" eaLnBrk="1" hangingPunct="1"/>
              <a:endParaRPr lang="en-US" sz="1800"/>
            </a:p>
            <a:p>
              <a:pPr algn="ctr" eaLnBrk="1" hangingPunct="1"/>
              <a:endParaRPr lang="en-US" sz="1800"/>
            </a:p>
            <a:p>
              <a:pPr algn="ctr" eaLnBrk="1" hangingPunct="1"/>
              <a:r>
                <a:rPr lang="en-US" sz="1800"/>
                <a:t>t-test, </a:t>
              </a:r>
            </a:p>
            <a:p>
              <a:pPr algn="ctr" eaLnBrk="1" hangingPunct="1"/>
              <a:r>
                <a:rPr lang="en-US" sz="1800"/>
                <a:t>SNR, etc.</a:t>
              </a:r>
            </a:p>
          </p:txBody>
        </p:sp>
        <p:sp>
          <p:nvSpPr>
            <p:cNvPr id="31761" name="AutoShape 18"/>
            <p:cNvSpPr>
              <a:spLocks noChangeArrowheads="1"/>
            </p:cNvSpPr>
            <p:nvPr/>
          </p:nvSpPr>
          <p:spPr bwMode="auto">
            <a:xfrm>
              <a:off x="22860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1749" name="Group 28"/>
          <p:cNvGrpSpPr>
            <a:grpSpLocks/>
          </p:cNvGrpSpPr>
          <p:nvPr/>
        </p:nvGrpSpPr>
        <p:grpSpPr bwMode="auto">
          <a:xfrm>
            <a:off x="5251450" y="1981200"/>
            <a:ext cx="1454150" cy="1754188"/>
            <a:chOff x="5251450" y="1981200"/>
            <a:chExt cx="1454150" cy="1754188"/>
          </a:xfrm>
        </p:grpSpPr>
        <p:sp>
          <p:nvSpPr>
            <p:cNvPr id="31758" name="TextBox 42"/>
            <p:cNvSpPr txBox="1">
              <a:spLocks noChangeArrowheads="1"/>
            </p:cNvSpPr>
            <p:nvPr/>
          </p:nvSpPr>
          <p:spPr bwMode="auto">
            <a:xfrm>
              <a:off x="5251450" y="1981200"/>
              <a:ext cx="14541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Measure</a:t>
              </a:r>
            </a:p>
            <a:p>
              <a:pPr algn="ctr" eaLnBrk="1" hangingPunct="1"/>
              <a:r>
                <a:rPr lang="en-US" sz="1800"/>
                <a:t>significance:</a:t>
              </a:r>
            </a:p>
            <a:p>
              <a:pPr algn="ctr" eaLnBrk="1" hangingPunct="1"/>
              <a:endParaRPr lang="en-US" sz="1800"/>
            </a:p>
            <a:p>
              <a:pPr algn="ctr" eaLnBrk="1" hangingPunct="1"/>
              <a:endParaRPr lang="en-US" sz="1800"/>
            </a:p>
            <a:p>
              <a:pPr algn="ctr" eaLnBrk="1" hangingPunct="1"/>
              <a:r>
                <a:rPr lang="en-US" sz="1800"/>
                <a:t>permutation</a:t>
              </a:r>
            </a:p>
            <a:p>
              <a:pPr algn="ctr" eaLnBrk="1" hangingPunct="1"/>
              <a:r>
                <a:rPr lang="en-US" sz="1800"/>
                <a:t>test</a:t>
              </a:r>
            </a:p>
          </p:txBody>
        </p:sp>
        <p:sp>
          <p:nvSpPr>
            <p:cNvPr id="31759" name="AutoShape 18"/>
            <p:cNvSpPr>
              <a:spLocks noChangeArrowheads="1"/>
            </p:cNvSpPr>
            <p:nvPr/>
          </p:nvSpPr>
          <p:spPr bwMode="auto">
            <a:xfrm>
              <a:off x="54864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1750" name="Group 38"/>
          <p:cNvGrpSpPr>
            <a:grpSpLocks/>
          </p:cNvGrpSpPr>
          <p:nvPr/>
        </p:nvGrpSpPr>
        <p:grpSpPr bwMode="auto">
          <a:xfrm>
            <a:off x="3276600" y="1905000"/>
            <a:ext cx="1905000" cy="1905000"/>
            <a:chOff x="3124200" y="1904999"/>
            <a:chExt cx="1905000" cy="1905001"/>
          </a:xfrm>
        </p:grpSpPr>
        <p:grpSp>
          <p:nvGrpSpPr>
            <p:cNvPr id="31752" name="Group 10"/>
            <p:cNvGrpSpPr>
              <a:grpSpLocks/>
            </p:cNvGrpSpPr>
            <p:nvPr/>
          </p:nvGrpSpPr>
          <p:grpSpPr bwMode="auto">
            <a:xfrm>
              <a:off x="3584154" y="2514600"/>
              <a:ext cx="1209585" cy="917575"/>
              <a:chOff x="2216" y="1546"/>
              <a:chExt cx="803" cy="759"/>
            </a:xfrm>
          </p:grpSpPr>
          <p:pic>
            <p:nvPicPr>
              <p:cNvPr id="31755" name="Picture 11" descr="prostate_tn_3f25d10m"/>
              <p:cNvPicPr>
                <a:picLocks noChangeAspect="1" noChangeArrowheads="1"/>
              </p:cNvPicPr>
              <p:nvPr/>
            </p:nvPicPr>
            <p:blipFill>
              <a:blip r:embed="rId5">
                <a:extLst>
                  <a:ext uri="{28A0092B-C50C-407E-A947-70E740481C1C}">
                    <a14:useLocalDpi xmlns:a14="http://schemas.microsoft.com/office/drawing/2010/main" val="0"/>
                  </a:ext>
                </a:extLst>
              </a:blip>
              <a:srcRect l="5409" t="10094" r="800" b="1129"/>
              <a:stretch>
                <a:fillRect/>
              </a:stretch>
            </p:blipFill>
            <p:spPr bwMode="auto">
              <a:xfrm>
                <a:off x="2315" y="1546"/>
                <a:ext cx="70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AutoShape 12"/>
              <p:cNvSpPr>
                <a:spLocks noChangeArrowheads="1"/>
              </p:cNvSpPr>
              <p:nvPr/>
            </p:nvSpPr>
            <p:spPr bwMode="auto">
              <a:xfrm flipH="1" flipV="1">
                <a:off x="2216" y="1555"/>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sp>
            <p:nvSpPr>
              <p:cNvPr id="31757" name="AutoShape 13"/>
              <p:cNvSpPr>
                <a:spLocks noChangeArrowheads="1"/>
              </p:cNvSpPr>
              <p:nvPr/>
            </p:nvSpPr>
            <p:spPr bwMode="auto">
              <a:xfrm flipH="1" flipV="1">
                <a:off x="2219" y="1930"/>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grpSp>
        <p:sp>
          <p:nvSpPr>
            <p:cNvPr id="35" name="Text Box 15"/>
            <p:cNvSpPr txBox="1">
              <a:spLocks noChangeArrowheads="1"/>
            </p:cNvSpPr>
            <p:nvPr/>
          </p:nvSpPr>
          <p:spPr bwMode="auto">
            <a:xfrm rot="16200000">
              <a:off x="2994025" y="2797175"/>
              <a:ext cx="749300" cy="3365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b="1" smtClean="0">
                  <a:solidFill>
                    <a:srgbClr val="000066"/>
                  </a:solidFill>
                  <a:effectLst>
                    <a:outerShdw blurRad="38100" dist="38100" dir="2700000" algn="tl">
                      <a:srgbClr val="DDDDDD"/>
                    </a:outerShdw>
                  </a:effectLst>
                  <a:latin typeface="Calibri" charset="0"/>
                </a:rPr>
                <a:t>Score</a:t>
              </a:r>
            </a:p>
          </p:txBody>
        </p:sp>
        <p:sp>
          <p:nvSpPr>
            <p:cNvPr id="31754" name="AutoShape 17"/>
            <p:cNvSpPr>
              <a:spLocks noChangeArrowheads="1"/>
            </p:cNvSpPr>
            <p:nvPr/>
          </p:nvSpPr>
          <p:spPr bwMode="auto">
            <a:xfrm>
              <a:off x="3124200" y="1904999"/>
              <a:ext cx="19050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grpSp>
      <p:sp>
        <p:nvSpPr>
          <p:cNvPr id="40" name="Text Box 7"/>
          <p:cNvSpPr txBox="1">
            <a:spLocks noChangeArrowheads="1"/>
          </p:cNvSpPr>
          <p:nvPr/>
        </p:nvSpPr>
        <p:spPr bwMode="auto">
          <a:xfrm>
            <a:off x="3468688" y="2100263"/>
            <a:ext cx="1712912" cy="33813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smtClean="0">
                <a:effectLst>
                  <a:outerShdw blurRad="38100" dist="38100" dir="2700000" algn="tl">
                    <a:srgbClr val="DDDDDD"/>
                  </a:outerShdw>
                </a:effectLst>
                <a:latin typeface="Calibri" charset="0"/>
              </a:rPr>
              <a:t>Ranked gene list</a:t>
            </a:r>
          </a:p>
        </p:txBody>
      </p:sp>
    </p:spTree>
    <p:extLst>
      <p:ext uri="{BB962C8B-B14F-4D97-AF65-F5344CB8AC3E}">
        <p14:creationId xmlns:p14="http://schemas.microsoft.com/office/powerpoint/2010/main" val="134248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Straight Connector 30"/>
          <p:cNvCxnSpPr>
            <a:cxnSpLocks noChangeShapeType="1"/>
          </p:cNvCxnSpPr>
          <p:nvPr/>
        </p:nvCxnSpPr>
        <p:spPr bwMode="auto">
          <a:xfrm rot="5400000">
            <a:off x="6362701" y="4076700"/>
            <a:ext cx="3886200" cy="3175"/>
          </a:xfrm>
          <a:prstGeom prst="line">
            <a:avLst/>
          </a:prstGeom>
          <a:noFill/>
          <a:ln w="381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0" name="Rectangle 39"/>
          <p:cNvSpPr>
            <a:spLocks noChangeArrowheads="1"/>
          </p:cNvSpPr>
          <p:nvPr/>
        </p:nvSpPr>
        <p:spPr bwMode="auto">
          <a:xfrm flipV="1">
            <a:off x="8331200" y="3835400"/>
            <a:ext cx="274638"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1" name="Rectangle 40"/>
          <p:cNvSpPr>
            <a:spLocks noChangeArrowheads="1"/>
          </p:cNvSpPr>
          <p:nvPr/>
        </p:nvSpPr>
        <p:spPr bwMode="auto">
          <a:xfrm flipV="1">
            <a:off x="8331200" y="3048000"/>
            <a:ext cx="274638"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2" name="Rectangle 41"/>
          <p:cNvSpPr>
            <a:spLocks noChangeArrowheads="1"/>
          </p:cNvSpPr>
          <p:nvPr/>
        </p:nvSpPr>
        <p:spPr bwMode="auto">
          <a:xfrm flipV="1">
            <a:off x="8331200" y="3251200"/>
            <a:ext cx="182563"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3" name="Rectangle 42"/>
          <p:cNvSpPr>
            <a:spLocks noChangeArrowheads="1"/>
          </p:cNvSpPr>
          <p:nvPr/>
        </p:nvSpPr>
        <p:spPr bwMode="auto">
          <a:xfrm flipV="1">
            <a:off x="8331200" y="3435350"/>
            <a:ext cx="368300"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4" name="Rectangle 43"/>
          <p:cNvSpPr>
            <a:spLocks noChangeArrowheads="1"/>
          </p:cNvSpPr>
          <p:nvPr/>
        </p:nvSpPr>
        <p:spPr bwMode="auto">
          <a:xfrm flipV="1">
            <a:off x="8331200" y="3638550"/>
            <a:ext cx="182563"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6" name="Rectangle 45"/>
          <p:cNvSpPr>
            <a:spLocks noChangeArrowheads="1"/>
          </p:cNvSpPr>
          <p:nvPr/>
        </p:nvSpPr>
        <p:spPr bwMode="auto">
          <a:xfrm flipV="1">
            <a:off x="8331200" y="4038600"/>
            <a:ext cx="92075"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7" name="Rectangle 46"/>
          <p:cNvSpPr>
            <a:spLocks noChangeArrowheads="1"/>
          </p:cNvSpPr>
          <p:nvPr/>
        </p:nvSpPr>
        <p:spPr bwMode="auto">
          <a:xfrm flipV="1">
            <a:off x="8331200" y="4229100"/>
            <a:ext cx="92075"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8" name="Rectangle 47"/>
          <p:cNvSpPr>
            <a:spLocks noChangeArrowheads="1"/>
          </p:cNvSpPr>
          <p:nvPr/>
        </p:nvSpPr>
        <p:spPr bwMode="auto">
          <a:xfrm flipV="1">
            <a:off x="8331200" y="4432300"/>
            <a:ext cx="549275"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9" name="Rectangle 48"/>
          <p:cNvSpPr>
            <a:spLocks noChangeArrowheads="1"/>
          </p:cNvSpPr>
          <p:nvPr/>
        </p:nvSpPr>
        <p:spPr bwMode="auto">
          <a:xfrm flipV="1">
            <a:off x="8331200" y="4610100"/>
            <a:ext cx="503238"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50" name="Rectangle 49"/>
          <p:cNvSpPr>
            <a:spLocks noChangeArrowheads="1"/>
          </p:cNvSpPr>
          <p:nvPr/>
        </p:nvSpPr>
        <p:spPr bwMode="auto">
          <a:xfrm flipV="1">
            <a:off x="8331200" y="4800600"/>
            <a:ext cx="368300"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45" name="Rectangle 44"/>
          <p:cNvSpPr>
            <a:spLocks noChangeArrowheads="1"/>
          </p:cNvSpPr>
          <p:nvPr/>
        </p:nvSpPr>
        <p:spPr bwMode="auto">
          <a:xfrm flipH="1" flipV="1">
            <a:off x="8335963" y="5003800"/>
            <a:ext cx="274637" cy="101600"/>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51" name="Rectangle 50"/>
          <p:cNvSpPr>
            <a:spLocks noChangeArrowheads="1"/>
          </p:cNvSpPr>
          <p:nvPr/>
        </p:nvSpPr>
        <p:spPr bwMode="auto">
          <a:xfrm flipH="1" flipV="1">
            <a:off x="8335963" y="5207000"/>
            <a:ext cx="14287" cy="101600"/>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53" name="Rectangle 52"/>
          <p:cNvSpPr>
            <a:spLocks noChangeArrowheads="1"/>
          </p:cNvSpPr>
          <p:nvPr/>
        </p:nvSpPr>
        <p:spPr bwMode="auto">
          <a:xfrm flipH="1" flipV="1">
            <a:off x="8335963" y="5410200"/>
            <a:ext cx="457200" cy="101600"/>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54" name="Rectangle 53"/>
          <p:cNvSpPr>
            <a:spLocks noChangeArrowheads="1"/>
          </p:cNvSpPr>
          <p:nvPr/>
        </p:nvSpPr>
        <p:spPr bwMode="auto">
          <a:xfrm flipH="1" flipV="1">
            <a:off x="8335963" y="5605463"/>
            <a:ext cx="211137" cy="101600"/>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55" name="Rectangle 54"/>
          <p:cNvSpPr>
            <a:spLocks noChangeArrowheads="1"/>
          </p:cNvSpPr>
          <p:nvPr/>
        </p:nvSpPr>
        <p:spPr bwMode="auto">
          <a:xfrm flipH="1" flipV="1">
            <a:off x="8335963" y="5791200"/>
            <a:ext cx="138112" cy="101600"/>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graphicFrame>
        <p:nvGraphicFramePr>
          <p:cNvPr id="12" name="Table 11"/>
          <p:cNvGraphicFramePr>
            <a:graphicFrameLocks noGrp="1"/>
          </p:cNvGraphicFramePr>
          <p:nvPr/>
        </p:nvGraphicFramePr>
        <p:xfrm>
          <a:off x="2286000" y="2438400"/>
          <a:ext cx="5715000" cy="3514734"/>
        </p:xfrm>
        <a:graphic>
          <a:graphicData uri="http://schemas.openxmlformats.org/drawingml/2006/table">
            <a:tbl>
              <a:tblPr/>
              <a:tblGrid>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tblGrid>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chemeClr val="tx1"/>
                          </a:solidFill>
                          <a:effectLst/>
                          <a:latin typeface="Verdana" charset="0"/>
                          <a:ea typeface="ＭＳ Ｐゴシック" charset="0"/>
                          <a:cs typeface="ＭＳ Ｐゴシック" charset="0"/>
                        </a:rPr>
                        <a:t> </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3</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6</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8</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r>
              <a:tr h="1952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2</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1</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4</a:t>
                      </a:r>
                    </a:p>
                  </a:txBody>
                  <a:tcPr marL="8311" marR="8311" marT="8311" marB="0" anchor="b" horzOverflow="overflow">
                    <a:lnL>
                      <a:noFill/>
                    </a:lnL>
                    <a:lnR>
                      <a:noFill/>
                    </a:lnR>
                    <a:lnT>
                      <a:noFill/>
                    </a:lnT>
                    <a:lnB>
                      <a:noFill/>
                    </a:lnB>
                    <a:lnTlToBr>
                      <a:noFill/>
                    </a:lnTlToBr>
                    <a:lnBlToTr>
                      <a:noFill/>
                    </a:lnBlToTr>
                    <a:solidFill>
                      <a:srgbClr val="FCF305"/>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10</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9</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6411"/>
                          </a:solidFill>
                          <a:effectLst/>
                          <a:latin typeface="Verdana" charset="0"/>
                          <a:ea typeface="ＭＳ Ｐゴシック" charset="0"/>
                          <a:cs typeface="ＭＳ Ｐゴシック" charset="0"/>
                        </a:rPr>
                        <a:t>7</a:t>
                      </a:r>
                    </a:p>
                  </a:txBody>
                  <a:tcPr marL="8311" marR="8311" marT="8311" marB="0" anchor="b" horzOverflow="overflow">
                    <a:lnL>
                      <a:noFill/>
                    </a:lnL>
                    <a:lnR>
                      <a:noFill/>
                    </a:lnR>
                    <a:lnT>
                      <a:noFill/>
                    </a:lnT>
                    <a:lnB>
                      <a:noFill/>
                    </a:lnB>
                    <a:lnTlToBr>
                      <a:noFill/>
                    </a:lnTlToBr>
                    <a:lnBlToTr>
                      <a:noFill/>
                    </a:lnBlToTr>
                    <a:solidFill>
                      <a:srgbClr val="00641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FCF305"/>
                          </a:solidFill>
                          <a:effectLst/>
                          <a:latin typeface="Verdana" charset="0"/>
                          <a:ea typeface="ＭＳ Ｐゴシック" charset="0"/>
                          <a:cs typeface="ＭＳ Ｐゴシック" charset="0"/>
                        </a:rPr>
                        <a:t>5</a:t>
                      </a:r>
                    </a:p>
                  </a:txBody>
                  <a:tcPr marL="8311" marR="8311" marT="8311" marB="0" anchor="b" horzOverflow="overflow">
                    <a:lnL>
                      <a:noFill/>
                    </a:lnL>
                    <a:lnR>
                      <a:noFill/>
                    </a:lnR>
                    <a:lnT>
                      <a:noFill/>
                    </a:lnT>
                    <a:lnB>
                      <a:noFill/>
                    </a:lnB>
                    <a:lnTlToBr>
                      <a:noFill/>
                    </a:lnTlToBr>
                    <a:lnBlToTr>
                      <a:noFill/>
                    </a:lnBlToTr>
                    <a:solidFill>
                      <a:srgbClr val="FCF305"/>
                    </a:solidFill>
                  </a:tcPr>
                </a:tc>
              </a:tr>
            </a:tbl>
          </a:graphicData>
        </a:graphic>
      </p:graphicFrame>
      <p:cxnSp>
        <p:nvCxnSpPr>
          <p:cNvPr id="34170" name="Straight Connector 36"/>
          <p:cNvCxnSpPr>
            <a:cxnSpLocks noChangeShapeType="1"/>
          </p:cNvCxnSpPr>
          <p:nvPr/>
        </p:nvCxnSpPr>
        <p:spPr bwMode="auto">
          <a:xfrm rot="5400000" flipH="1" flipV="1">
            <a:off x="3188494" y="4075906"/>
            <a:ext cx="3886200" cy="1588"/>
          </a:xfrm>
          <a:prstGeom prst="line">
            <a:avLst/>
          </a:prstGeom>
          <a:noFill/>
          <a:ln w="381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Rectangle 23"/>
          <p:cNvSpPr/>
          <p:nvPr/>
        </p:nvSpPr>
        <p:spPr>
          <a:xfrm>
            <a:off x="2286000" y="2590800"/>
            <a:ext cx="6629400" cy="3429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800"/>
          </a:p>
        </p:txBody>
      </p:sp>
      <p:sp>
        <p:nvSpPr>
          <p:cNvPr id="34172" name="Title 2"/>
          <p:cNvSpPr>
            <a:spLocks noGrp="1"/>
          </p:cNvSpPr>
          <p:nvPr>
            <p:ph type="title"/>
          </p:nvPr>
        </p:nvSpPr>
        <p:spPr>
          <a:xfrm>
            <a:off x="2057400" y="106363"/>
            <a:ext cx="7086600" cy="655637"/>
          </a:xfrm>
          <a:ln/>
        </p:spPr>
        <p:txBody>
          <a:bodyPr/>
          <a:lstStyle/>
          <a:p>
            <a:r>
              <a:rPr lang="en-US">
                <a:latin typeface="Arial" charset="0"/>
                <a:ea typeface="ＭＳ Ｐゴシック" charset="0"/>
                <a:cs typeface="ＭＳ Ｐゴシック" charset="0"/>
              </a:rPr>
              <a:t>Permutation test and P-value</a:t>
            </a:r>
          </a:p>
        </p:txBody>
      </p:sp>
      <p:cxnSp>
        <p:nvCxnSpPr>
          <p:cNvPr id="34173" name="Straight Arrow Connector 8"/>
          <p:cNvCxnSpPr>
            <a:cxnSpLocks noChangeShapeType="1"/>
          </p:cNvCxnSpPr>
          <p:nvPr/>
        </p:nvCxnSpPr>
        <p:spPr bwMode="auto">
          <a:xfrm>
            <a:off x="1600200" y="2513013"/>
            <a:ext cx="609600" cy="1587"/>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174" name="TextBox 12"/>
          <p:cNvSpPr txBox="1">
            <a:spLocks noChangeArrowheads="1"/>
          </p:cNvSpPr>
          <p:nvPr/>
        </p:nvSpPr>
        <p:spPr bwMode="auto">
          <a:xfrm>
            <a:off x="0" y="1295400"/>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Class A</a:t>
            </a:r>
          </a:p>
        </p:txBody>
      </p:sp>
      <p:sp>
        <p:nvSpPr>
          <p:cNvPr id="34175" name="TextBox 13"/>
          <p:cNvSpPr txBox="1">
            <a:spLocks noChangeArrowheads="1"/>
          </p:cNvSpPr>
          <p:nvPr/>
        </p:nvSpPr>
        <p:spPr bwMode="auto">
          <a:xfrm>
            <a:off x="0" y="16002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Class B</a:t>
            </a:r>
          </a:p>
        </p:txBody>
      </p:sp>
      <p:sp>
        <p:nvSpPr>
          <p:cNvPr id="15" name="Rectangle 14"/>
          <p:cNvSpPr>
            <a:spLocks noChangeArrowheads="1"/>
          </p:cNvSpPr>
          <p:nvPr/>
        </p:nvSpPr>
        <p:spPr bwMode="auto">
          <a:xfrm>
            <a:off x="1371600" y="1436688"/>
            <a:ext cx="762000" cy="152400"/>
          </a:xfrm>
          <a:prstGeom prst="rect">
            <a:avLst/>
          </a:prstGeom>
          <a:solidFill>
            <a:srgbClr val="FEF500"/>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16" name="Rectangle 15"/>
          <p:cNvSpPr>
            <a:spLocks noChangeArrowheads="1"/>
          </p:cNvSpPr>
          <p:nvPr/>
        </p:nvSpPr>
        <p:spPr bwMode="auto">
          <a:xfrm>
            <a:off x="1371600" y="1752600"/>
            <a:ext cx="762000" cy="152400"/>
          </a:xfrm>
          <a:prstGeom prst="rect">
            <a:avLst/>
          </a:prstGeom>
          <a:solidFill>
            <a:srgbClr val="006600"/>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34178" name="TextBox 18"/>
          <p:cNvSpPr txBox="1">
            <a:spLocks noChangeArrowheads="1"/>
          </p:cNvSpPr>
          <p:nvPr/>
        </p:nvSpPr>
        <p:spPr bwMode="auto">
          <a:xfrm>
            <a:off x="0" y="2286000"/>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1800"/>
              <a:t>“</a:t>
            </a:r>
            <a:r>
              <a:rPr lang="en-US" altLang="ja-JP" sz="1800"/>
              <a:t>True</a:t>
            </a:r>
            <a:r>
              <a:rPr lang="ja-JP" altLang="en-US" sz="1800"/>
              <a:t>”</a:t>
            </a:r>
            <a:r>
              <a:rPr lang="en-US" altLang="ja-JP" sz="1800"/>
              <a:t> classes</a:t>
            </a:r>
            <a:endParaRPr lang="en-US" sz="1800"/>
          </a:p>
        </p:txBody>
      </p:sp>
      <p:cxnSp>
        <p:nvCxnSpPr>
          <p:cNvPr id="20" name="Straight Arrow Connector 19"/>
          <p:cNvCxnSpPr>
            <a:cxnSpLocks noChangeShapeType="1"/>
          </p:cNvCxnSpPr>
          <p:nvPr/>
        </p:nvCxnSpPr>
        <p:spPr bwMode="auto">
          <a:xfrm flipV="1">
            <a:off x="1600200" y="2667000"/>
            <a:ext cx="609600" cy="161925"/>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0" y="2678113"/>
            <a:ext cx="162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Permutation 1</a:t>
            </a:r>
          </a:p>
        </p:txBody>
      </p:sp>
      <p:sp>
        <p:nvSpPr>
          <p:cNvPr id="22" name="TextBox 21"/>
          <p:cNvSpPr txBox="1">
            <a:spLocks noChangeArrowheads="1"/>
          </p:cNvSpPr>
          <p:nvPr/>
        </p:nvSpPr>
        <p:spPr bwMode="auto">
          <a:xfrm>
            <a:off x="0" y="3048000"/>
            <a:ext cx="162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Permutation 2</a:t>
            </a:r>
          </a:p>
        </p:txBody>
      </p:sp>
      <p:cxnSp>
        <p:nvCxnSpPr>
          <p:cNvPr id="23" name="Straight Arrow Connector 22"/>
          <p:cNvCxnSpPr>
            <a:cxnSpLocks noChangeShapeType="1"/>
          </p:cNvCxnSpPr>
          <p:nvPr/>
        </p:nvCxnSpPr>
        <p:spPr bwMode="auto">
          <a:xfrm flipV="1">
            <a:off x="1600200" y="2819400"/>
            <a:ext cx="609600" cy="45720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53975" y="5715000"/>
            <a:ext cx="162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Permutation n</a:t>
            </a:r>
          </a:p>
        </p:txBody>
      </p:sp>
      <p:cxnSp>
        <p:nvCxnSpPr>
          <p:cNvPr id="29" name="Straight Arrow Connector 28"/>
          <p:cNvCxnSpPr>
            <a:cxnSpLocks noChangeShapeType="1"/>
            <a:stCxn id="28" idx="3"/>
          </p:cNvCxnSpPr>
          <p:nvPr/>
        </p:nvCxnSpPr>
        <p:spPr bwMode="auto">
          <a:xfrm flipV="1">
            <a:off x="1676400" y="5867400"/>
            <a:ext cx="587375" cy="3175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185" name="TextBox 32"/>
          <p:cNvSpPr txBox="1">
            <a:spLocks noChangeArrowheads="1"/>
          </p:cNvSpPr>
          <p:nvPr/>
        </p:nvSpPr>
        <p:spPr bwMode="auto">
          <a:xfrm>
            <a:off x="2286000" y="838200"/>
            <a:ext cx="624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Aim: Determine the significance of gene</a:t>
            </a:r>
            <a:r>
              <a:rPr lang="ja-JP" altLang="en-US" sz="1800"/>
              <a:t>’</a:t>
            </a:r>
            <a:r>
              <a:rPr lang="en-US" altLang="ja-JP" sz="1800"/>
              <a:t>s statistical score</a:t>
            </a:r>
            <a:endParaRPr lang="en-US" sz="1800"/>
          </a:p>
        </p:txBody>
      </p:sp>
      <p:sp>
        <p:nvSpPr>
          <p:cNvPr id="34186" name="TextBox 33"/>
          <p:cNvSpPr txBox="1">
            <a:spLocks noChangeArrowheads="1"/>
          </p:cNvSpPr>
          <p:nvPr/>
        </p:nvSpPr>
        <p:spPr bwMode="auto">
          <a:xfrm>
            <a:off x="2198688" y="2057400"/>
            <a:ext cx="2595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Known class A samples</a:t>
            </a:r>
          </a:p>
        </p:txBody>
      </p:sp>
      <p:sp>
        <p:nvSpPr>
          <p:cNvPr id="34187" name="TextBox 34"/>
          <p:cNvSpPr txBox="1">
            <a:spLocks noChangeArrowheads="1"/>
          </p:cNvSpPr>
          <p:nvPr/>
        </p:nvSpPr>
        <p:spPr bwMode="auto">
          <a:xfrm>
            <a:off x="5486400" y="2057400"/>
            <a:ext cx="262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Known class B samples</a:t>
            </a:r>
          </a:p>
        </p:txBody>
      </p:sp>
      <p:sp>
        <p:nvSpPr>
          <p:cNvPr id="26" name="Rectangle 25"/>
          <p:cNvSpPr/>
          <p:nvPr/>
        </p:nvSpPr>
        <p:spPr>
          <a:xfrm>
            <a:off x="2286000" y="2819400"/>
            <a:ext cx="6629400" cy="32004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800"/>
          </a:p>
        </p:txBody>
      </p:sp>
      <p:sp>
        <p:nvSpPr>
          <p:cNvPr id="34189" name="TextBox 29"/>
          <p:cNvSpPr txBox="1">
            <a:spLocks noChangeArrowheads="1"/>
          </p:cNvSpPr>
          <p:nvPr/>
        </p:nvSpPr>
        <p:spPr bwMode="auto">
          <a:xfrm>
            <a:off x="8356600" y="20574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Score</a:t>
            </a:r>
          </a:p>
        </p:txBody>
      </p:sp>
      <p:sp>
        <p:nvSpPr>
          <p:cNvPr id="27" name="Rectangle 26"/>
          <p:cNvSpPr/>
          <p:nvPr/>
        </p:nvSpPr>
        <p:spPr>
          <a:xfrm>
            <a:off x="2286000" y="2971800"/>
            <a:ext cx="6629400" cy="3048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800"/>
          </a:p>
        </p:txBody>
      </p:sp>
      <p:sp>
        <p:nvSpPr>
          <p:cNvPr id="36" name="Rectangle 35"/>
          <p:cNvSpPr>
            <a:spLocks noChangeArrowheads="1"/>
          </p:cNvSpPr>
          <p:nvPr/>
        </p:nvSpPr>
        <p:spPr bwMode="auto">
          <a:xfrm flipV="1">
            <a:off x="8324850" y="2476500"/>
            <a:ext cx="533400" cy="92075"/>
          </a:xfrm>
          <a:prstGeom prst="rect">
            <a:avLst/>
          </a:prstGeom>
          <a:solidFill>
            <a:srgbClr val="FF0000"/>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38" name="Rectangle 37"/>
          <p:cNvSpPr>
            <a:spLocks noChangeArrowheads="1"/>
          </p:cNvSpPr>
          <p:nvPr/>
        </p:nvSpPr>
        <p:spPr bwMode="auto">
          <a:xfrm flipV="1">
            <a:off x="8324850" y="2655888"/>
            <a:ext cx="92075" cy="90487"/>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39" name="Rectangle 38"/>
          <p:cNvSpPr>
            <a:spLocks noChangeArrowheads="1"/>
          </p:cNvSpPr>
          <p:nvPr/>
        </p:nvSpPr>
        <p:spPr bwMode="auto">
          <a:xfrm flipV="1">
            <a:off x="8331200" y="2844800"/>
            <a:ext cx="274638" cy="92075"/>
          </a:xfrm>
          <a:prstGeom prst="rect">
            <a:avLst/>
          </a:prstGeom>
          <a:solidFill>
            <a:srgbClr val="0000FF"/>
          </a:solidFill>
          <a:ln w="38100">
            <a:no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1" name="TextBox 60"/>
          <p:cNvSpPr txBox="1">
            <a:spLocks noChangeArrowheads="1"/>
          </p:cNvSpPr>
          <p:nvPr/>
        </p:nvSpPr>
        <p:spPr bwMode="auto">
          <a:xfrm>
            <a:off x="2286000" y="6030913"/>
            <a:ext cx="5548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Generates a </a:t>
            </a:r>
            <a:r>
              <a:rPr lang="ja-JP" altLang="en-US" sz="1800"/>
              <a:t>“</a:t>
            </a:r>
            <a:r>
              <a:rPr lang="en-US" altLang="ja-JP" sz="1800"/>
              <a:t>null distribution</a:t>
            </a:r>
            <a:r>
              <a:rPr lang="ja-JP" altLang="en-US" sz="1800"/>
              <a:t>”</a:t>
            </a:r>
            <a:r>
              <a:rPr lang="en-US" altLang="ja-JP" sz="1800"/>
              <a:t> of scores for this gene</a:t>
            </a:r>
            <a:endParaRPr lang="en-US" sz="1800"/>
          </a:p>
        </p:txBody>
      </p:sp>
      <p:grpSp>
        <p:nvGrpSpPr>
          <p:cNvPr id="2" name="Group 75"/>
          <p:cNvGrpSpPr>
            <a:grpSpLocks/>
          </p:cNvGrpSpPr>
          <p:nvPr/>
        </p:nvGrpSpPr>
        <p:grpSpPr bwMode="auto">
          <a:xfrm>
            <a:off x="8134350" y="6172200"/>
            <a:ext cx="615950" cy="457200"/>
            <a:chOff x="8134604" y="6172200"/>
            <a:chExt cx="615696" cy="457200"/>
          </a:xfrm>
        </p:grpSpPr>
        <p:sp>
          <p:nvSpPr>
            <p:cNvPr id="62" name="Rectangle 61"/>
            <p:cNvSpPr>
              <a:spLocks noChangeArrowheads="1"/>
            </p:cNvSpPr>
            <p:nvPr/>
          </p:nvSpPr>
          <p:spPr bwMode="auto">
            <a:xfrm flipH="1" flipV="1">
              <a:off x="8134604" y="6537325"/>
              <a:ext cx="82516" cy="92075"/>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3" name="Rectangle 62"/>
            <p:cNvSpPr>
              <a:spLocks noChangeArrowheads="1"/>
            </p:cNvSpPr>
            <p:nvPr/>
          </p:nvSpPr>
          <p:spPr bwMode="auto">
            <a:xfrm flipH="1" flipV="1">
              <a:off x="8223467" y="6400800"/>
              <a:ext cx="82516" cy="228600"/>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4" name="Rectangle 63"/>
            <p:cNvSpPr>
              <a:spLocks noChangeArrowheads="1"/>
            </p:cNvSpPr>
            <p:nvPr/>
          </p:nvSpPr>
          <p:spPr bwMode="auto">
            <a:xfrm flipH="1" flipV="1">
              <a:off x="8312331" y="6264275"/>
              <a:ext cx="82516" cy="365125"/>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5" name="Rectangle 64"/>
            <p:cNvSpPr>
              <a:spLocks noChangeArrowheads="1"/>
            </p:cNvSpPr>
            <p:nvPr/>
          </p:nvSpPr>
          <p:spPr bwMode="auto">
            <a:xfrm flipH="1" flipV="1">
              <a:off x="8401194" y="6400800"/>
              <a:ext cx="82516" cy="228600"/>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6" name="Rectangle 65"/>
            <p:cNvSpPr>
              <a:spLocks noChangeArrowheads="1"/>
            </p:cNvSpPr>
            <p:nvPr/>
          </p:nvSpPr>
          <p:spPr bwMode="auto">
            <a:xfrm flipH="1" flipV="1">
              <a:off x="8490057" y="6172200"/>
              <a:ext cx="82516" cy="457200"/>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7" name="Rectangle 66"/>
            <p:cNvSpPr>
              <a:spLocks noChangeArrowheads="1"/>
            </p:cNvSpPr>
            <p:nvPr/>
          </p:nvSpPr>
          <p:spPr bwMode="auto">
            <a:xfrm flipH="1" flipV="1">
              <a:off x="8578921" y="6354763"/>
              <a:ext cx="82516" cy="274637"/>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sp>
          <p:nvSpPr>
            <p:cNvPr id="68" name="Rectangle 67"/>
            <p:cNvSpPr>
              <a:spLocks noChangeArrowheads="1"/>
            </p:cNvSpPr>
            <p:nvPr/>
          </p:nvSpPr>
          <p:spPr bwMode="auto">
            <a:xfrm flipH="1" flipV="1">
              <a:off x="8667784" y="6400800"/>
              <a:ext cx="82516" cy="228600"/>
            </a:xfrm>
            <a:prstGeom prst="rect">
              <a:avLst/>
            </a:prstGeom>
            <a:solidFill>
              <a:schemeClr val="tx2"/>
            </a:solidFill>
            <a:ln w="6350">
              <a:solidFill>
                <a:schemeClr val="tx1"/>
              </a:solidFill>
              <a:round/>
              <a:headEnd/>
              <a:tailEnd/>
            </a:ln>
            <a:effectLst>
              <a:outerShdw dist="23000" dir="5400000" rotWithShape="0">
                <a:srgbClr val="808080">
                  <a:alpha val="34999"/>
                </a:srgbClr>
              </a:outerShdw>
            </a:effectLst>
          </p:spPr>
          <p:txBody>
            <a:bodyPr anchor="ctr"/>
            <a:lstStyle/>
            <a:p>
              <a:pPr algn="ctr">
                <a:defRPr/>
              </a:pPr>
              <a:endParaRPr lang="en-US" sz="1800">
                <a:solidFill>
                  <a:schemeClr val="lt1"/>
                </a:solidFill>
                <a:latin typeface="+mn-lt"/>
                <a:ea typeface="+mn-ea"/>
                <a:cs typeface="+mn-cs"/>
              </a:endParaRPr>
            </a:p>
          </p:txBody>
        </p:sp>
      </p:grpSp>
      <p:sp>
        <p:nvSpPr>
          <p:cNvPr id="69" name="TextBox 68"/>
          <p:cNvSpPr txBox="1">
            <a:spLocks noChangeArrowheads="1"/>
          </p:cNvSpPr>
          <p:nvPr/>
        </p:nvSpPr>
        <p:spPr bwMode="auto">
          <a:xfrm>
            <a:off x="2286000" y="6335713"/>
            <a:ext cx="4175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Compare with </a:t>
            </a:r>
            <a:r>
              <a:rPr lang="ja-JP" altLang="en-US" sz="1800"/>
              <a:t>“</a:t>
            </a:r>
            <a:r>
              <a:rPr lang="en-US" altLang="ja-JP" sz="1800"/>
              <a:t>real</a:t>
            </a:r>
            <a:r>
              <a:rPr lang="ja-JP" altLang="en-US" sz="1800"/>
              <a:t>”</a:t>
            </a:r>
            <a:r>
              <a:rPr lang="en-US" altLang="ja-JP" sz="1800"/>
              <a:t> score for this gene</a:t>
            </a:r>
            <a:endParaRPr lang="en-US" sz="1800"/>
          </a:p>
        </p:txBody>
      </p:sp>
      <p:cxnSp>
        <p:nvCxnSpPr>
          <p:cNvPr id="71" name="Straight Connector 70"/>
          <p:cNvCxnSpPr>
            <a:cxnSpLocks noChangeShapeType="1"/>
          </p:cNvCxnSpPr>
          <p:nvPr/>
        </p:nvCxnSpPr>
        <p:spPr bwMode="auto">
          <a:xfrm rot="5400000" flipH="1" flipV="1">
            <a:off x="8380413" y="6372225"/>
            <a:ext cx="639762" cy="26988"/>
          </a:xfrm>
          <a:prstGeom prst="line">
            <a:avLst/>
          </a:prstGeom>
          <a:noFill/>
          <a:ln w="25400">
            <a:solidFill>
              <a:srgbClr val="FF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448670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45" grpId="0" animBg="1"/>
      <p:bldP spid="51" grpId="0" animBg="1"/>
      <p:bldP spid="53" grpId="0" animBg="1"/>
      <p:bldP spid="54" grpId="0" animBg="1"/>
      <p:bldP spid="55" grpId="0" animBg="1"/>
      <p:bldP spid="24" grpId="0" animBg="1"/>
      <p:bldP spid="21" grpId="0"/>
      <p:bldP spid="22" grpId="0"/>
      <p:bldP spid="28" grpId="0"/>
      <p:bldP spid="26" grpId="0" animBg="1"/>
      <p:bldP spid="26" grpId="1" animBg="1"/>
      <p:bldP spid="27" grpId="0" animBg="1"/>
      <p:bldP spid="27" grpId="1" animBg="1"/>
      <p:bldP spid="38" grpId="0" animBg="1"/>
      <p:bldP spid="39" grpId="0" animBg="1"/>
      <p:bldP spid="61"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41"/>
          <p:cNvSpPr>
            <a:spLocks noGrp="1" noChangeArrowheads="1"/>
          </p:cNvSpPr>
          <p:nvPr>
            <p:ph type="title"/>
          </p:nvPr>
        </p:nvSpPr>
        <p:spPr>
          <a:xfrm>
            <a:off x="1981200" y="228600"/>
            <a:ext cx="6781800" cy="884238"/>
          </a:xfrm>
        </p:spPr>
        <p:txBody>
          <a:bodyPr>
            <a:normAutofit fontScale="90000"/>
          </a:bodyPr>
          <a:lstStyle/>
          <a:p>
            <a:pPr>
              <a:defRPr/>
            </a:pPr>
            <a:r>
              <a:rPr lang="en-US" dirty="0" smtClean="0">
                <a:latin typeface="Arial" charset="0"/>
                <a:ea typeface="ＭＳ Ｐゴシック" charset="-128"/>
                <a:cs typeface="ＭＳ Ｐゴシック" charset="-128"/>
              </a:rPr>
              <a:t>Marker Selection Process</a:t>
            </a:r>
            <a:br>
              <a:rPr lang="en-US" dirty="0" smtClean="0">
                <a:latin typeface="Arial" charset="0"/>
                <a:ea typeface="ＭＳ Ｐゴシック" charset="-128"/>
                <a:cs typeface="ＭＳ Ｐゴシック" charset="-128"/>
              </a:rPr>
            </a:br>
            <a:endParaRPr lang="en-US" dirty="0" smtClean="0">
              <a:latin typeface="Arial" charset="0"/>
              <a:ea typeface="ＭＳ Ｐゴシック" charset="-128"/>
              <a:cs typeface="ＭＳ Ｐゴシック" charset="-128"/>
            </a:endParaRPr>
          </a:p>
        </p:txBody>
      </p:sp>
      <p:grpSp>
        <p:nvGrpSpPr>
          <p:cNvPr id="35842" name="Group 39"/>
          <p:cNvGrpSpPr>
            <a:grpSpLocks/>
          </p:cNvGrpSpPr>
          <p:nvPr/>
        </p:nvGrpSpPr>
        <p:grpSpPr bwMode="auto">
          <a:xfrm>
            <a:off x="228600" y="1905000"/>
            <a:ext cx="1828800" cy="1905000"/>
            <a:chOff x="457200" y="1905000"/>
            <a:chExt cx="1828800" cy="1905001"/>
          </a:xfrm>
        </p:grpSpPr>
        <p:sp>
          <p:nvSpPr>
            <p:cNvPr id="177159" name="Text Box 7"/>
            <p:cNvSpPr txBox="1">
              <a:spLocks noChangeArrowheads="1"/>
            </p:cNvSpPr>
            <p:nvPr/>
          </p:nvSpPr>
          <p:spPr bwMode="auto">
            <a:xfrm>
              <a:off x="857250" y="2376488"/>
              <a:ext cx="971550" cy="3667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smtClean="0">
                  <a:effectLst>
                    <a:outerShdw blurRad="38100" dist="38100" dir="2700000" algn="tl">
                      <a:srgbClr val="DDDDDD"/>
                    </a:outerShdw>
                  </a:effectLst>
                  <a:latin typeface="Calibri" charset="0"/>
                </a:rPr>
                <a:t>Dataset</a:t>
              </a:r>
            </a:p>
          </p:txBody>
        </p:sp>
        <p:sp>
          <p:nvSpPr>
            <p:cNvPr id="35862" name="AutoShape 8"/>
            <p:cNvSpPr>
              <a:spLocks noChangeArrowheads="1"/>
            </p:cNvSpPr>
            <p:nvPr/>
          </p:nvSpPr>
          <p:spPr bwMode="auto">
            <a:xfrm>
              <a:off x="457200" y="1905000"/>
              <a:ext cx="18288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sp>
          <p:nvSpPr>
            <p:cNvPr id="177184" name="Text Box 32"/>
            <p:cNvSpPr txBox="1">
              <a:spLocks noChangeArrowheads="1"/>
            </p:cNvSpPr>
            <p:nvPr/>
          </p:nvSpPr>
          <p:spPr bwMode="auto">
            <a:xfrm>
              <a:off x="685800" y="2971801"/>
              <a:ext cx="1365250" cy="6413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smtClean="0">
                  <a:effectLst>
                    <a:outerShdw blurRad="38100" dist="38100" dir="2700000" algn="tl">
                      <a:srgbClr val="DDDDDD"/>
                    </a:outerShdw>
                  </a:effectLst>
                  <a:latin typeface="Calibri" charset="0"/>
                </a:rPr>
                <a:t>Phenotype/</a:t>
              </a:r>
            </a:p>
            <a:p>
              <a:pPr algn="ctr" eaLnBrk="1" hangingPunct="1">
                <a:defRPr/>
              </a:pPr>
              <a:r>
                <a:rPr lang="en-US" sz="1800" smtClean="0">
                  <a:effectLst>
                    <a:outerShdw blurRad="38100" dist="38100" dir="2700000" algn="tl">
                      <a:srgbClr val="DDDDDD"/>
                    </a:outerShdw>
                  </a:effectLst>
                  <a:latin typeface="Calibri" charset="0"/>
                </a:rPr>
                <a:t>class labels</a:t>
              </a:r>
            </a:p>
          </p:txBody>
        </p:sp>
        <p:pic>
          <p:nvPicPr>
            <p:cNvPr id="35864" name="Picture 39" descr="ALL_AML_pheno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103346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1" name="AutoShape 41"/>
            <p:cNvSpPr>
              <a:spLocks noChangeArrowheads="1"/>
            </p:cNvSpPr>
            <p:nvPr/>
          </p:nvSpPr>
          <p:spPr bwMode="auto">
            <a:xfrm>
              <a:off x="933450" y="2057400"/>
              <a:ext cx="762000" cy="304800"/>
            </a:xfrm>
            <a:prstGeom prst="can">
              <a:avLst>
                <a:gd name="adj" fmla="val 25000"/>
              </a:avLst>
            </a:prstGeom>
            <a:solidFill>
              <a:schemeClr val="accent1"/>
            </a:solidFill>
            <a:ln w="9525">
              <a:noFill/>
              <a:round/>
              <a:headEnd/>
              <a:tailEnd/>
            </a:ln>
            <a:effectLst>
              <a:prstShdw prst="shdw17" dist="17961" dir="2700000">
                <a:schemeClr val="accent1">
                  <a:gamma/>
                  <a:shade val="60000"/>
                  <a:invGamma/>
                  <a:alpha val="74998"/>
                </a:schemeClr>
              </a:prstShdw>
            </a:effectLst>
          </p:spPr>
          <p:txBody>
            <a:bodyPr wrap="none" anchor="ctr"/>
            <a:lstStyle/>
            <a:p>
              <a:pPr>
                <a:defRPr/>
              </a:pPr>
              <a:endParaRPr lang="en-US" sz="1800">
                <a:ea typeface="ＭＳ Ｐゴシック" charset="-128"/>
                <a:cs typeface="ＭＳ Ｐゴシック" charset="-128"/>
              </a:endParaRPr>
            </a:p>
          </p:txBody>
        </p:sp>
      </p:grpSp>
      <p:grpSp>
        <p:nvGrpSpPr>
          <p:cNvPr id="35843" name="Group 51"/>
          <p:cNvGrpSpPr>
            <a:grpSpLocks/>
          </p:cNvGrpSpPr>
          <p:nvPr/>
        </p:nvGrpSpPr>
        <p:grpSpPr bwMode="auto">
          <a:xfrm>
            <a:off x="6705600" y="1828800"/>
            <a:ext cx="2057400" cy="1905000"/>
            <a:chOff x="6705600" y="1828800"/>
            <a:chExt cx="2057400" cy="1905000"/>
          </a:xfrm>
        </p:grpSpPr>
        <p:sp>
          <p:nvSpPr>
            <p:cNvPr id="177168" name="Text Box 16"/>
            <p:cNvSpPr txBox="1">
              <a:spLocks noChangeArrowheads="1"/>
            </p:cNvSpPr>
            <p:nvPr/>
          </p:nvSpPr>
          <p:spPr bwMode="auto">
            <a:xfrm>
              <a:off x="7164388" y="1828800"/>
              <a:ext cx="1173162" cy="584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600" b="1" smtClean="0">
                  <a:solidFill>
                    <a:srgbClr val="000066"/>
                  </a:solidFill>
                  <a:effectLst>
                    <a:outerShdw blurRad="38100" dist="38100" dir="2700000" algn="tl">
                      <a:srgbClr val="DDDDDD"/>
                    </a:outerShdw>
                  </a:effectLst>
                  <a:latin typeface="Calibri" charset="0"/>
                </a:rPr>
                <a:t>Measure of </a:t>
              </a:r>
            </a:p>
            <a:p>
              <a:pPr algn="ctr" eaLnBrk="1" hangingPunct="1">
                <a:defRPr/>
              </a:pPr>
              <a:r>
                <a:rPr lang="en-US" sz="1600" b="1" smtClean="0">
                  <a:solidFill>
                    <a:srgbClr val="000066"/>
                  </a:solidFill>
                  <a:effectLst>
                    <a:outerShdw blurRad="38100" dist="38100" dir="2700000" algn="tl">
                      <a:srgbClr val="DDDDDD"/>
                    </a:outerShdw>
                  </a:effectLst>
                  <a:latin typeface="Calibri" charset="0"/>
                </a:rPr>
                <a:t>significance</a:t>
              </a:r>
            </a:p>
          </p:txBody>
        </p:sp>
        <p:sp>
          <p:nvSpPr>
            <p:cNvPr id="35859" name="AutoShape 17"/>
            <p:cNvSpPr>
              <a:spLocks noChangeArrowheads="1"/>
            </p:cNvSpPr>
            <p:nvPr/>
          </p:nvSpPr>
          <p:spPr bwMode="auto">
            <a:xfrm>
              <a:off x="6705600" y="1828800"/>
              <a:ext cx="2057400" cy="1905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pic>
          <p:nvPicPr>
            <p:cNvPr id="35860" name="Picture 36" descr="permutati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14601"/>
              <a:ext cx="168664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844" name="Group 32"/>
          <p:cNvGrpSpPr>
            <a:grpSpLocks/>
          </p:cNvGrpSpPr>
          <p:nvPr/>
        </p:nvGrpSpPr>
        <p:grpSpPr bwMode="auto">
          <a:xfrm>
            <a:off x="2184400" y="1905000"/>
            <a:ext cx="1171575" cy="1754188"/>
            <a:chOff x="2184400" y="1905000"/>
            <a:chExt cx="1171575" cy="1754188"/>
          </a:xfrm>
        </p:grpSpPr>
        <p:sp>
          <p:nvSpPr>
            <p:cNvPr id="35856" name="TextBox 41"/>
            <p:cNvSpPr txBox="1">
              <a:spLocks noChangeArrowheads="1"/>
            </p:cNvSpPr>
            <p:nvPr/>
          </p:nvSpPr>
          <p:spPr bwMode="auto">
            <a:xfrm>
              <a:off x="2184400" y="1905000"/>
              <a:ext cx="11715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Compute </a:t>
              </a:r>
            </a:p>
            <a:p>
              <a:pPr algn="ctr" eaLnBrk="1" hangingPunct="1"/>
              <a:r>
                <a:rPr lang="en-US" sz="1800"/>
                <a:t>score:</a:t>
              </a:r>
            </a:p>
            <a:p>
              <a:pPr algn="ctr" eaLnBrk="1" hangingPunct="1"/>
              <a:endParaRPr lang="en-US" sz="1800"/>
            </a:p>
            <a:p>
              <a:pPr algn="ctr" eaLnBrk="1" hangingPunct="1"/>
              <a:endParaRPr lang="en-US" sz="1800"/>
            </a:p>
            <a:p>
              <a:pPr algn="ctr" eaLnBrk="1" hangingPunct="1"/>
              <a:r>
                <a:rPr lang="en-US" sz="1800"/>
                <a:t>t-test, </a:t>
              </a:r>
            </a:p>
            <a:p>
              <a:pPr algn="ctr" eaLnBrk="1" hangingPunct="1"/>
              <a:r>
                <a:rPr lang="en-US" sz="1800"/>
                <a:t>SNR, etc.</a:t>
              </a:r>
            </a:p>
          </p:txBody>
        </p:sp>
        <p:sp>
          <p:nvSpPr>
            <p:cNvPr id="35857" name="AutoShape 18"/>
            <p:cNvSpPr>
              <a:spLocks noChangeArrowheads="1"/>
            </p:cNvSpPr>
            <p:nvPr/>
          </p:nvSpPr>
          <p:spPr bwMode="auto">
            <a:xfrm>
              <a:off x="22860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5845" name="Group 28"/>
          <p:cNvGrpSpPr>
            <a:grpSpLocks/>
          </p:cNvGrpSpPr>
          <p:nvPr/>
        </p:nvGrpSpPr>
        <p:grpSpPr bwMode="auto">
          <a:xfrm>
            <a:off x="5251450" y="1981200"/>
            <a:ext cx="1454150" cy="1754188"/>
            <a:chOff x="5251450" y="1981200"/>
            <a:chExt cx="1454150" cy="1754188"/>
          </a:xfrm>
        </p:grpSpPr>
        <p:sp>
          <p:nvSpPr>
            <p:cNvPr id="35854" name="TextBox 42"/>
            <p:cNvSpPr txBox="1">
              <a:spLocks noChangeArrowheads="1"/>
            </p:cNvSpPr>
            <p:nvPr/>
          </p:nvSpPr>
          <p:spPr bwMode="auto">
            <a:xfrm>
              <a:off x="5251450" y="1981200"/>
              <a:ext cx="14541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Measure</a:t>
              </a:r>
            </a:p>
            <a:p>
              <a:pPr algn="ctr" eaLnBrk="1" hangingPunct="1"/>
              <a:r>
                <a:rPr lang="en-US" sz="1800"/>
                <a:t>significance:</a:t>
              </a:r>
            </a:p>
            <a:p>
              <a:pPr algn="ctr" eaLnBrk="1" hangingPunct="1"/>
              <a:endParaRPr lang="en-US" sz="1800"/>
            </a:p>
            <a:p>
              <a:pPr algn="ctr" eaLnBrk="1" hangingPunct="1"/>
              <a:endParaRPr lang="en-US" sz="1800"/>
            </a:p>
            <a:p>
              <a:pPr algn="ctr" eaLnBrk="1" hangingPunct="1"/>
              <a:r>
                <a:rPr lang="en-US" sz="1800"/>
                <a:t>permutation</a:t>
              </a:r>
            </a:p>
            <a:p>
              <a:pPr algn="ctr" eaLnBrk="1" hangingPunct="1"/>
              <a:r>
                <a:rPr lang="en-US" sz="1800"/>
                <a:t>test</a:t>
              </a:r>
            </a:p>
          </p:txBody>
        </p:sp>
        <p:sp>
          <p:nvSpPr>
            <p:cNvPr id="35855" name="AutoShape 18"/>
            <p:cNvSpPr>
              <a:spLocks noChangeArrowheads="1"/>
            </p:cNvSpPr>
            <p:nvPr/>
          </p:nvSpPr>
          <p:spPr bwMode="auto">
            <a:xfrm>
              <a:off x="54864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5846" name="Group 38"/>
          <p:cNvGrpSpPr>
            <a:grpSpLocks/>
          </p:cNvGrpSpPr>
          <p:nvPr/>
        </p:nvGrpSpPr>
        <p:grpSpPr bwMode="auto">
          <a:xfrm>
            <a:off x="3276600" y="1905000"/>
            <a:ext cx="1905000" cy="1905000"/>
            <a:chOff x="3124200" y="1904999"/>
            <a:chExt cx="1905000" cy="1905001"/>
          </a:xfrm>
        </p:grpSpPr>
        <p:grpSp>
          <p:nvGrpSpPr>
            <p:cNvPr id="35848" name="Group 10"/>
            <p:cNvGrpSpPr>
              <a:grpSpLocks/>
            </p:cNvGrpSpPr>
            <p:nvPr/>
          </p:nvGrpSpPr>
          <p:grpSpPr bwMode="auto">
            <a:xfrm>
              <a:off x="3584154" y="2514600"/>
              <a:ext cx="1209585" cy="917575"/>
              <a:chOff x="2216" y="1546"/>
              <a:chExt cx="803" cy="759"/>
            </a:xfrm>
          </p:grpSpPr>
          <p:pic>
            <p:nvPicPr>
              <p:cNvPr id="35851" name="Picture 11" descr="prostate_tn_3f25d10m"/>
              <p:cNvPicPr>
                <a:picLocks noChangeAspect="1" noChangeArrowheads="1"/>
              </p:cNvPicPr>
              <p:nvPr/>
            </p:nvPicPr>
            <p:blipFill>
              <a:blip r:embed="rId5">
                <a:extLst>
                  <a:ext uri="{28A0092B-C50C-407E-A947-70E740481C1C}">
                    <a14:useLocalDpi xmlns:a14="http://schemas.microsoft.com/office/drawing/2010/main" val="0"/>
                  </a:ext>
                </a:extLst>
              </a:blip>
              <a:srcRect l="5409" t="10094" r="800" b="1129"/>
              <a:stretch>
                <a:fillRect/>
              </a:stretch>
            </p:blipFill>
            <p:spPr bwMode="auto">
              <a:xfrm>
                <a:off x="2315" y="1546"/>
                <a:ext cx="70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2" name="AutoShape 12"/>
              <p:cNvSpPr>
                <a:spLocks noChangeArrowheads="1"/>
              </p:cNvSpPr>
              <p:nvPr/>
            </p:nvSpPr>
            <p:spPr bwMode="auto">
              <a:xfrm flipH="1" flipV="1">
                <a:off x="2216" y="1555"/>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sp>
            <p:nvSpPr>
              <p:cNvPr id="35853" name="AutoShape 13"/>
              <p:cNvSpPr>
                <a:spLocks noChangeArrowheads="1"/>
              </p:cNvSpPr>
              <p:nvPr/>
            </p:nvSpPr>
            <p:spPr bwMode="auto">
              <a:xfrm flipH="1" flipV="1">
                <a:off x="2219" y="1930"/>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grpSp>
        <p:sp>
          <p:nvSpPr>
            <p:cNvPr id="35" name="Text Box 15"/>
            <p:cNvSpPr txBox="1">
              <a:spLocks noChangeArrowheads="1"/>
            </p:cNvSpPr>
            <p:nvPr/>
          </p:nvSpPr>
          <p:spPr bwMode="auto">
            <a:xfrm rot="16200000">
              <a:off x="2994025" y="2797175"/>
              <a:ext cx="749300" cy="3365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b="1" smtClean="0">
                  <a:solidFill>
                    <a:srgbClr val="000066"/>
                  </a:solidFill>
                  <a:effectLst>
                    <a:outerShdw blurRad="38100" dist="38100" dir="2700000" algn="tl">
                      <a:srgbClr val="DDDDDD"/>
                    </a:outerShdw>
                  </a:effectLst>
                  <a:latin typeface="Calibri" charset="0"/>
                </a:rPr>
                <a:t>Score</a:t>
              </a:r>
            </a:p>
          </p:txBody>
        </p:sp>
        <p:sp>
          <p:nvSpPr>
            <p:cNvPr id="35850" name="AutoShape 17"/>
            <p:cNvSpPr>
              <a:spLocks noChangeArrowheads="1"/>
            </p:cNvSpPr>
            <p:nvPr/>
          </p:nvSpPr>
          <p:spPr bwMode="auto">
            <a:xfrm>
              <a:off x="3124200" y="1904999"/>
              <a:ext cx="19050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grpSp>
      <p:sp>
        <p:nvSpPr>
          <p:cNvPr id="40" name="Text Box 7"/>
          <p:cNvSpPr txBox="1">
            <a:spLocks noChangeArrowheads="1"/>
          </p:cNvSpPr>
          <p:nvPr/>
        </p:nvSpPr>
        <p:spPr bwMode="auto">
          <a:xfrm>
            <a:off x="3468688" y="2100263"/>
            <a:ext cx="1712912" cy="33813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smtClean="0">
                <a:effectLst>
                  <a:outerShdw blurRad="38100" dist="38100" dir="2700000" algn="tl">
                    <a:srgbClr val="DDDDDD"/>
                  </a:outerShdw>
                </a:effectLst>
                <a:latin typeface="Calibri" charset="0"/>
              </a:rPr>
              <a:t>Ranked gene list</a:t>
            </a:r>
          </a:p>
        </p:txBody>
      </p:sp>
    </p:spTree>
    <p:extLst>
      <p:ext uri="{BB962C8B-B14F-4D97-AF65-F5344CB8AC3E}">
        <p14:creationId xmlns:p14="http://schemas.microsoft.com/office/powerpoint/2010/main" val="3452095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41"/>
          <p:cNvSpPr>
            <a:spLocks noGrp="1" noChangeArrowheads="1"/>
          </p:cNvSpPr>
          <p:nvPr>
            <p:ph type="title"/>
          </p:nvPr>
        </p:nvSpPr>
        <p:spPr>
          <a:xfrm>
            <a:off x="1981200" y="228600"/>
            <a:ext cx="6781800" cy="884238"/>
          </a:xfrm>
        </p:spPr>
        <p:txBody>
          <a:bodyPr>
            <a:normAutofit fontScale="90000"/>
          </a:bodyPr>
          <a:lstStyle/>
          <a:p>
            <a:pPr>
              <a:defRPr/>
            </a:pPr>
            <a:r>
              <a:rPr lang="en-US" dirty="0" smtClean="0">
                <a:latin typeface="Arial" charset="0"/>
                <a:ea typeface="ＭＳ Ｐゴシック" charset="-128"/>
                <a:cs typeface="ＭＳ Ｐゴシック" charset="-128"/>
              </a:rPr>
              <a:t>Marker Selection Process</a:t>
            </a:r>
            <a:br>
              <a:rPr lang="en-US" dirty="0" smtClean="0">
                <a:latin typeface="Arial" charset="0"/>
                <a:ea typeface="ＭＳ Ｐゴシック" charset="-128"/>
                <a:cs typeface="ＭＳ Ｐゴシック" charset="-128"/>
              </a:rPr>
            </a:br>
            <a:endParaRPr lang="en-US" dirty="0" smtClean="0">
              <a:latin typeface="Arial" charset="0"/>
              <a:ea typeface="ＭＳ Ｐゴシック" charset="-128"/>
              <a:cs typeface="ＭＳ Ｐゴシック" charset="-128"/>
            </a:endParaRPr>
          </a:p>
        </p:txBody>
      </p:sp>
      <p:grpSp>
        <p:nvGrpSpPr>
          <p:cNvPr id="37890" name="Group 39"/>
          <p:cNvGrpSpPr>
            <a:grpSpLocks/>
          </p:cNvGrpSpPr>
          <p:nvPr/>
        </p:nvGrpSpPr>
        <p:grpSpPr bwMode="auto">
          <a:xfrm>
            <a:off x="228600" y="1905000"/>
            <a:ext cx="1828800" cy="1905000"/>
            <a:chOff x="457200" y="1905000"/>
            <a:chExt cx="1828800" cy="1905001"/>
          </a:xfrm>
        </p:grpSpPr>
        <p:sp>
          <p:nvSpPr>
            <p:cNvPr id="177159" name="Text Box 7"/>
            <p:cNvSpPr txBox="1">
              <a:spLocks noChangeArrowheads="1"/>
            </p:cNvSpPr>
            <p:nvPr/>
          </p:nvSpPr>
          <p:spPr bwMode="auto">
            <a:xfrm>
              <a:off x="857250" y="2376488"/>
              <a:ext cx="971550" cy="3667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smtClean="0">
                  <a:effectLst>
                    <a:outerShdw blurRad="38100" dist="38100" dir="2700000" algn="tl">
                      <a:srgbClr val="DDDDDD"/>
                    </a:outerShdw>
                  </a:effectLst>
                  <a:latin typeface="Calibri" charset="0"/>
                </a:rPr>
                <a:t>Dataset</a:t>
              </a:r>
            </a:p>
          </p:txBody>
        </p:sp>
        <p:sp>
          <p:nvSpPr>
            <p:cNvPr id="37917" name="AutoShape 8"/>
            <p:cNvSpPr>
              <a:spLocks noChangeArrowheads="1"/>
            </p:cNvSpPr>
            <p:nvPr/>
          </p:nvSpPr>
          <p:spPr bwMode="auto">
            <a:xfrm>
              <a:off x="457200" y="1905000"/>
              <a:ext cx="18288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sp>
          <p:nvSpPr>
            <p:cNvPr id="177184" name="Text Box 32"/>
            <p:cNvSpPr txBox="1">
              <a:spLocks noChangeArrowheads="1"/>
            </p:cNvSpPr>
            <p:nvPr/>
          </p:nvSpPr>
          <p:spPr bwMode="auto">
            <a:xfrm>
              <a:off x="685800" y="2971801"/>
              <a:ext cx="1365250" cy="6413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smtClean="0">
                  <a:effectLst>
                    <a:outerShdw blurRad="38100" dist="38100" dir="2700000" algn="tl">
                      <a:srgbClr val="DDDDDD"/>
                    </a:outerShdw>
                  </a:effectLst>
                  <a:latin typeface="Calibri" charset="0"/>
                </a:rPr>
                <a:t>Phenotype/</a:t>
              </a:r>
            </a:p>
            <a:p>
              <a:pPr algn="ctr" eaLnBrk="1" hangingPunct="1">
                <a:defRPr/>
              </a:pPr>
              <a:r>
                <a:rPr lang="en-US" sz="1800" smtClean="0">
                  <a:effectLst>
                    <a:outerShdw blurRad="38100" dist="38100" dir="2700000" algn="tl">
                      <a:srgbClr val="DDDDDD"/>
                    </a:outerShdw>
                  </a:effectLst>
                  <a:latin typeface="Calibri" charset="0"/>
                </a:rPr>
                <a:t>class labels</a:t>
              </a:r>
            </a:p>
          </p:txBody>
        </p:sp>
        <p:pic>
          <p:nvPicPr>
            <p:cNvPr id="37919" name="Picture 39" descr="ALL_AML_pheno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103346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1" name="AutoShape 41"/>
            <p:cNvSpPr>
              <a:spLocks noChangeArrowheads="1"/>
            </p:cNvSpPr>
            <p:nvPr/>
          </p:nvSpPr>
          <p:spPr bwMode="auto">
            <a:xfrm>
              <a:off x="933450" y="2057400"/>
              <a:ext cx="762000" cy="304800"/>
            </a:xfrm>
            <a:prstGeom prst="can">
              <a:avLst>
                <a:gd name="adj" fmla="val 25000"/>
              </a:avLst>
            </a:prstGeom>
            <a:solidFill>
              <a:schemeClr val="accent1"/>
            </a:solidFill>
            <a:ln w="9525">
              <a:noFill/>
              <a:round/>
              <a:headEnd/>
              <a:tailEnd/>
            </a:ln>
            <a:effectLst>
              <a:prstShdw prst="shdw17" dist="17961" dir="2700000">
                <a:schemeClr val="accent1">
                  <a:gamma/>
                  <a:shade val="60000"/>
                  <a:invGamma/>
                  <a:alpha val="74998"/>
                </a:schemeClr>
              </a:prstShdw>
            </a:effectLst>
          </p:spPr>
          <p:txBody>
            <a:bodyPr wrap="none" anchor="ctr"/>
            <a:lstStyle/>
            <a:p>
              <a:pPr>
                <a:defRPr/>
              </a:pPr>
              <a:endParaRPr lang="en-US" sz="1800">
                <a:ea typeface="ＭＳ Ｐゴシック" charset="-128"/>
                <a:cs typeface="ＭＳ Ｐゴシック" charset="-128"/>
              </a:endParaRPr>
            </a:p>
          </p:txBody>
        </p:sp>
      </p:grpSp>
      <p:grpSp>
        <p:nvGrpSpPr>
          <p:cNvPr id="37891" name="Group 51"/>
          <p:cNvGrpSpPr>
            <a:grpSpLocks/>
          </p:cNvGrpSpPr>
          <p:nvPr/>
        </p:nvGrpSpPr>
        <p:grpSpPr bwMode="auto">
          <a:xfrm>
            <a:off x="6705600" y="1828800"/>
            <a:ext cx="2057400" cy="1905000"/>
            <a:chOff x="6705600" y="1828800"/>
            <a:chExt cx="2057400" cy="1905000"/>
          </a:xfrm>
        </p:grpSpPr>
        <p:sp>
          <p:nvSpPr>
            <p:cNvPr id="177168" name="Text Box 16"/>
            <p:cNvSpPr txBox="1">
              <a:spLocks noChangeArrowheads="1"/>
            </p:cNvSpPr>
            <p:nvPr/>
          </p:nvSpPr>
          <p:spPr bwMode="auto">
            <a:xfrm>
              <a:off x="7164388" y="1828800"/>
              <a:ext cx="1173162" cy="5842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600" b="1" smtClean="0">
                  <a:solidFill>
                    <a:srgbClr val="000066"/>
                  </a:solidFill>
                  <a:effectLst>
                    <a:outerShdw blurRad="38100" dist="38100" dir="2700000" algn="tl">
                      <a:srgbClr val="DDDDDD"/>
                    </a:outerShdw>
                  </a:effectLst>
                  <a:latin typeface="Calibri" charset="0"/>
                </a:rPr>
                <a:t>Measure of </a:t>
              </a:r>
            </a:p>
            <a:p>
              <a:pPr algn="ctr" eaLnBrk="1" hangingPunct="1">
                <a:defRPr/>
              </a:pPr>
              <a:r>
                <a:rPr lang="en-US" sz="1600" b="1" smtClean="0">
                  <a:solidFill>
                    <a:srgbClr val="000066"/>
                  </a:solidFill>
                  <a:effectLst>
                    <a:outerShdw blurRad="38100" dist="38100" dir="2700000" algn="tl">
                      <a:srgbClr val="DDDDDD"/>
                    </a:outerShdw>
                  </a:effectLst>
                  <a:latin typeface="Calibri" charset="0"/>
                </a:rPr>
                <a:t>significance</a:t>
              </a:r>
            </a:p>
          </p:txBody>
        </p:sp>
        <p:sp>
          <p:nvSpPr>
            <p:cNvPr id="37914" name="AutoShape 17"/>
            <p:cNvSpPr>
              <a:spLocks noChangeArrowheads="1"/>
            </p:cNvSpPr>
            <p:nvPr/>
          </p:nvSpPr>
          <p:spPr bwMode="auto">
            <a:xfrm>
              <a:off x="6705600" y="1828800"/>
              <a:ext cx="2057400" cy="1905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pic>
          <p:nvPicPr>
            <p:cNvPr id="37915" name="Picture 36" descr="permutati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514601"/>
              <a:ext cx="168664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892" name="Group 32"/>
          <p:cNvGrpSpPr>
            <a:grpSpLocks/>
          </p:cNvGrpSpPr>
          <p:nvPr/>
        </p:nvGrpSpPr>
        <p:grpSpPr bwMode="auto">
          <a:xfrm>
            <a:off x="2184400" y="1905000"/>
            <a:ext cx="1171575" cy="1754188"/>
            <a:chOff x="2184400" y="1905000"/>
            <a:chExt cx="1171575" cy="1754188"/>
          </a:xfrm>
        </p:grpSpPr>
        <p:sp>
          <p:nvSpPr>
            <p:cNvPr id="37911" name="TextBox 41"/>
            <p:cNvSpPr txBox="1">
              <a:spLocks noChangeArrowheads="1"/>
            </p:cNvSpPr>
            <p:nvPr/>
          </p:nvSpPr>
          <p:spPr bwMode="auto">
            <a:xfrm>
              <a:off x="2184400" y="1905000"/>
              <a:ext cx="11715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Compute </a:t>
              </a:r>
            </a:p>
            <a:p>
              <a:pPr algn="ctr" eaLnBrk="1" hangingPunct="1"/>
              <a:r>
                <a:rPr lang="en-US" sz="1800"/>
                <a:t>score:</a:t>
              </a:r>
            </a:p>
            <a:p>
              <a:pPr algn="ctr" eaLnBrk="1" hangingPunct="1"/>
              <a:endParaRPr lang="en-US" sz="1800"/>
            </a:p>
            <a:p>
              <a:pPr algn="ctr" eaLnBrk="1" hangingPunct="1"/>
              <a:endParaRPr lang="en-US" sz="1800"/>
            </a:p>
            <a:p>
              <a:pPr algn="ctr" eaLnBrk="1" hangingPunct="1"/>
              <a:r>
                <a:rPr lang="en-US" sz="1800"/>
                <a:t>t-test, </a:t>
              </a:r>
            </a:p>
            <a:p>
              <a:pPr algn="ctr" eaLnBrk="1" hangingPunct="1"/>
              <a:r>
                <a:rPr lang="en-US" sz="1800"/>
                <a:t>SNR, etc.</a:t>
              </a:r>
            </a:p>
          </p:txBody>
        </p:sp>
        <p:sp>
          <p:nvSpPr>
            <p:cNvPr id="37912" name="AutoShape 18"/>
            <p:cNvSpPr>
              <a:spLocks noChangeArrowheads="1"/>
            </p:cNvSpPr>
            <p:nvPr/>
          </p:nvSpPr>
          <p:spPr bwMode="auto">
            <a:xfrm>
              <a:off x="22860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7893" name="Group 28"/>
          <p:cNvGrpSpPr>
            <a:grpSpLocks/>
          </p:cNvGrpSpPr>
          <p:nvPr/>
        </p:nvGrpSpPr>
        <p:grpSpPr bwMode="auto">
          <a:xfrm>
            <a:off x="5251450" y="1981200"/>
            <a:ext cx="1454150" cy="1754188"/>
            <a:chOff x="5251450" y="1981200"/>
            <a:chExt cx="1454150" cy="1754188"/>
          </a:xfrm>
        </p:grpSpPr>
        <p:sp>
          <p:nvSpPr>
            <p:cNvPr id="37909" name="TextBox 42"/>
            <p:cNvSpPr txBox="1">
              <a:spLocks noChangeArrowheads="1"/>
            </p:cNvSpPr>
            <p:nvPr/>
          </p:nvSpPr>
          <p:spPr bwMode="auto">
            <a:xfrm>
              <a:off x="5251450" y="1981200"/>
              <a:ext cx="14541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Measure</a:t>
              </a:r>
            </a:p>
            <a:p>
              <a:pPr algn="ctr" eaLnBrk="1" hangingPunct="1"/>
              <a:r>
                <a:rPr lang="en-US" sz="1800"/>
                <a:t>significance:</a:t>
              </a:r>
            </a:p>
            <a:p>
              <a:pPr algn="ctr" eaLnBrk="1" hangingPunct="1"/>
              <a:endParaRPr lang="en-US" sz="1800"/>
            </a:p>
            <a:p>
              <a:pPr algn="ctr" eaLnBrk="1" hangingPunct="1"/>
              <a:endParaRPr lang="en-US" sz="1800"/>
            </a:p>
            <a:p>
              <a:pPr algn="ctr" eaLnBrk="1" hangingPunct="1"/>
              <a:r>
                <a:rPr lang="en-US" sz="1800"/>
                <a:t>permutation</a:t>
              </a:r>
            </a:p>
            <a:p>
              <a:pPr algn="ctr" eaLnBrk="1" hangingPunct="1"/>
              <a:r>
                <a:rPr lang="en-US" sz="1800"/>
                <a:t>test</a:t>
              </a:r>
            </a:p>
          </p:txBody>
        </p:sp>
        <p:sp>
          <p:nvSpPr>
            <p:cNvPr id="37910" name="AutoShape 18"/>
            <p:cNvSpPr>
              <a:spLocks noChangeArrowheads="1"/>
            </p:cNvSpPr>
            <p:nvPr/>
          </p:nvSpPr>
          <p:spPr bwMode="auto">
            <a:xfrm>
              <a:off x="5486400" y="2609850"/>
              <a:ext cx="990600" cy="438150"/>
            </a:xfrm>
            <a:prstGeom prst="rightArrow">
              <a:avLst>
                <a:gd name="adj1" fmla="val 50000"/>
                <a:gd name="adj2" fmla="val 69857"/>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latin typeface="Calibri" charset="0"/>
              </a:endParaRPr>
            </a:p>
          </p:txBody>
        </p:sp>
      </p:grpSp>
      <p:grpSp>
        <p:nvGrpSpPr>
          <p:cNvPr id="37894" name="Group 29"/>
          <p:cNvGrpSpPr>
            <a:grpSpLocks/>
          </p:cNvGrpSpPr>
          <p:nvPr/>
        </p:nvGrpSpPr>
        <p:grpSpPr bwMode="auto">
          <a:xfrm>
            <a:off x="5715000" y="3886200"/>
            <a:ext cx="2133600" cy="2108200"/>
            <a:chOff x="5715000" y="3886200"/>
            <a:chExt cx="2133600" cy="2108200"/>
          </a:xfrm>
        </p:grpSpPr>
        <p:sp>
          <p:nvSpPr>
            <p:cNvPr id="47" name="Bent-Up Arrow 46"/>
            <p:cNvSpPr/>
            <p:nvPr/>
          </p:nvSpPr>
          <p:spPr>
            <a:xfrm rot="16200000" flipH="1">
              <a:off x="6019800" y="3581400"/>
              <a:ext cx="1524000" cy="2133600"/>
            </a:xfrm>
            <a:prstGeom prst="bentUpArrow">
              <a:avLst>
                <a:gd name="adj1" fmla="val 18519"/>
                <a:gd name="adj2" fmla="val 23148"/>
                <a:gd name="adj3" fmla="val 26852"/>
              </a:avLst>
            </a:prstGeom>
            <a:solidFill>
              <a:srgbClr val="3366FF"/>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37908" name="TextBox 49"/>
            <p:cNvSpPr txBox="1">
              <a:spLocks noChangeArrowheads="1"/>
            </p:cNvSpPr>
            <p:nvPr/>
          </p:nvSpPr>
          <p:spPr bwMode="auto">
            <a:xfrm>
              <a:off x="5943600" y="3962400"/>
              <a:ext cx="1828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Correct for multiple hypotheses:</a:t>
              </a:r>
            </a:p>
            <a:p>
              <a:pPr algn="ctr" eaLnBrk="1" hangingPunct="1"/>
              <a:endParaRPr lang="en-US" sz="1800"/>
            </a:p>
            <a:p>
              <a:pPr algn="ctr" eaLnBrk="1" hangingPunct="1"/>
              <a:endParaRPr lang="en-US" sz="1800"/>
            </a:p>
            <a:p>
              <a:pPr algn="ctr" eaLnBrk="1" hangingPunct="1"/>
              <a:r>
                <a:rPr lang="en-US" sz="1800"/>
                <a:t>FDR, FWER, etc.</a:t>
              </a:r>
            </a:p>
          </p:txBody>
        </p:sp>
      </p:grpSp>
      <p:grpSp>
        <p:nvGrpSpPr>
          <p:cNvPr id="37895" name="Group 31"/>
          <p:cNvGrpSpPr>
            <a:grpSpLocks/>
          </p:cNvGrpSpPr>
          <p:nvPr/>
        </p:nvGrpSpPr>
        <p:grpSpPr bwMode="auto">
          <a:xfrm>
            <a:off x="3352800" y="4038600"/>
            <a:ext cx="1905000" cy="2514600"/>
            <a:chOff x="3352800" y="4038600"/>
            <a:chExt cx="1905000" cy="2514600"/>
          </a:xfrm>
        </p:grpSpPr>
        <p:sp>
          <p:nvSpPr>
            <p:cNvPr id="177158" name="Text Box 6"/>
            <p:cNvSpPr txBox="1">
              <a:spLocks noChangeArrowheads="1"/>
            </p:cNvSpPr>
            <p:nvPr/>
          </p:nvSpPr>
          <p:spPr bwMode="auto">
            <a:xfrm>
              <a:off x="3581400" y="5867400"/>
              <a:ext cx="1524000" cy="5238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2800" smtClean="0">
                  <a:effectLst>
                    <a:outerShdw blurRad="38100" dist="38100" dir="2700000" algn="tl">
                      <a:srgbClr val="DDDDDD"/>
                    </a:outerShdw>
                  </a:effectLst>
                  <a:latin typeface="Calibri" charset="0"/>
                </a:rPr>
                <a:t>Markers</a:t>
              </a:r>
            </a:p>
          </p:txBody>
        </p:sp>
        <p:pic>
          <p:nvPicPr>
            <p:cNvPr id="37905" name="Picture 38" descr="ALL_A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267200"/>
              <a:ext cx="1100138"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6" name="AutoShape 17"/>
            <p:cNvSpPr>
              <a:spLocks noChangeArrowheads="1"/>
            </p:cNvSpPr>
            <p:nvPr/>
          </p:nvSpPr>
          <p:spPr bwMode="auto">
            <a:xfrm>
              <a:off x="3352800" y="4038600"/>
              <a:ext cx="1905000" cy="2514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grpSp>
      <p:grpSp>
        <p:nvGrpSpPr>
          <p:cNvPr id="37896" name="Group 38"/>
          <p:cNvGrpSpPr>
            <a:grpSpLocks/>
          </p:cNvGrpSpPr>
          <p:nvPr/>
        </p:nvGrpSpPr>
        <p:grpSpPr bwMode="auto">
          <a:xfrm>
            <a:off x="3276600" y="1905000"/>
            <a:ext cx="1905000" cy="1905000"/>
            <a:chOff x="3124200" y="1904999"/>
            <a:chExt cx="1905000" cy="1905001"/>
          </a:xfrm>
        </p:grpSpPr>
        <p:grpSp>
          <p:nvGrpSpPr>
            <p:cNvPr id="37898" name="Group 10"/>
            <p:cNvGrpSpPr>
              <a:grpSpLocks/>
            </p:cNvGrpSpPr>
            <p:nvPr/>
          </p:nvGrpSpPr>
          <p:grpSpPr bwMode="auto">
            <a:xfrm>
              <a:off x="3584154" y="2514600"/>
              <a:ext cx="1209585" cy="917575"/>
              <a:chOff x="2216" y="1546"/>
              <a:chExt cx="803" cy="759"/>
            </a:xfrm>
          </p:grpSpPr>
          <p:pic>
            <p:nvPicPr>
              <p:cNvPr id="37901" name="Picture 11" descr="prostate_tn_3f25d10m"/>
              <p:cNvPicPr>
                <a:picLocks noChangeAspect="1" noChangeArrowheads="1"/>
              </p:cNvPicPr>
              <p:nvPr/>
            </p:nvPicPr>
            <p:blipFill>
              <a:blip r:embed="rId6">
                <a:extLst>
                  <a:ext uri="{28A0092B-C50C-407E-A947-70E740481C1C}">
                    <a14:useLocalDpi xmlns:a14="http://schemas.microsoft.com/office/drawing/2010/main" val="0"/>
                  </a:ext>
                </a:extLst>
              </a:blip>
              <a:srcRect l="5409" t="10094" r="800" b="1129"/>
              <a:stretch>
                <a:fillRect/>
              </a:stretch>
            </p:blipFill>
            <p:spPr bwMode="auto">
              <a:xfrm>
                <a:off x="2315" y="1546"/>
                <a:ext cx="70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AutoShape 12"/>
              <p:cNvSpPr>
                <a:spLocks noChangeArrowheads="1"/>
              </p:cNvSpPr>
              <p:nvPr/>
            </p:nvSpPr>
            <p:spPr bwMode="auto">
              <a:xfrm flipH="1" flipV="1">
                <a:off x="2216" y="1555"/>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sp>
            <p:nvSpPr>
              <p:cNvPr id="37903" name="AutoShape 13"/>
              <p:cNvSpPr>
                <a:spLocks noChangeArrowheads="1"/>
              </p:cNvSpPr>
              <p:nvPr/>
            </p:nvSpPr>
            <p:spPr bwMode="auto">
              <a:xfrm flipH="1" flipV="1">
                <a:off x="2219" y="1930"/>
                <a:ext cx="96" cy="372"/>
              </a:xfrm>
              <a:prstGeom prst="rtTriangle">
                <a:avLst/>
              </a:prstGeom>
              <a:solidFill>
                <a:srgbClr val="0000CC"/>
              </a:solidFill>
              <a:ln w="9525">
                <a:solidFill>
                  <a:schemeClr val="tx1"/>
                </a:solidFill>
                <a:miter lim="800000"/>
                <a:headEnd/>
                <a:tailEnd/>
              </a:ln>
            </p:spPr>
            <p:txBody>
              <a:bodyPr wrap="none" anchor="ctr"/>
              <a:lstStyle/>
              <a:p>
                <a:endParaRPr lang="en-US" sz="1800">
                  <a:latin typeface="Calibri" charset="0"/>
                </a:endParaRPr>
              </a:p>
            </p:txBody>
          </p:sp>
        </p:grpSp>
        <p:sp>
          <p:nvSpPr>
            <p:cNvPr id="35" name="Text Box 15"/>
            <p:cNvSpPr txBox="1">
              <a:spLocks noChangeArrowheads="1"/>
            </p:cNvSpPr>
            <p:nvPr/>
          </p:nvSpPr>
          <p:spPr bwMode="auto">
            <a:xfrm rot="16200000">
              <a:off x="2994025" y="2797175"/>
              <a:ext cx="749300" cy="33655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b="1" smtClean="0">
                  <a:solidFill>
                    <a:srgbClr val="000066"/>
                  </a:solidFill>
                  <a:effectLst>
                    <a:outerShdw blurRad="38100" dist="38100" dir="2700000" algn="tl">
                      <a:srgbClr val="DDDDDD"/>
                    </a:outerShdw>
                  </a:effectLst>
                  <a:latin typeface="Calibri" charset="0"/>
                </a:rPr>
                <a:t>Score</a:t>
              </a:r>
            </a:p>
          </p:txBody>
        </p:sp>
        <p:sp>
          <p:nvSpPr>
            <p:cNvPr id="37900" name="AutoShape 17"/>
            <p:cNvSpPr>
              <a:spLocks noChangeArrowheads="1"/>
            </p:cNvSpPr>
            <p:nvPr/>
          </p:nvSpPr>
          <p:spPr bwMode="auto">
            <a:xfrm>
              <a:off x="3124200" y="1904999"/>
              <a:ext cx="1905000" cy="190500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latin typeface="Calibri" charset="0"/>
              </a:endParaRPr>
            </a:p>
          </p:txBody>
        </p:sp>
      </p:grpSp>
      <p:sp>
        <p:nvSpPr>
          <p:cNvPr id="40" name="Text Box 7"/>
          <p:cNvSpPr txBox="1">
            <a:spLocks noChangeArrowheads="1"/>
          </p:cNvSpPr>
          <p:nvPr/>
        </p:nvSpPr>
        <p:spPr bwMode="auto">
          <a:xfrm>
            <a:off x="3468688" y="2100263"/>
            <a:ext cx="1712912" cy="33813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600" smtClean="0">
                <a:effectLst>
                  <a:outerShdw blurRad="38100" dist="38100" dir="2700000" algn="tl">
                    <a:srgbClr val="DDDDDD"/>
                  </a:outerShdw>
                </a:effectLst>
                <a:latin typeface="Calibri" charset="0"/>
              </a:rPr>
              <a:t>Ranked gene list</a:t>
            </a:r>
          </a:p>
        </p:txBody>
      </p:sp>
    </p:spTree>
    <p:extLst>
      <p:ext uri="{BB962C8B-B14F-4D97-AF65-F5344CB8AC3E}">
        <p14:creationId xmlns:p14="http://schemas.microsoft.com/office/powerpoint/2010/main" val="325709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057400" y="106363"/>
            <a:ext cx="6172200" cy="655637"/>
          </a:xfrm>
          <a:ln/>
        </p:spPr>
        <p:txBody>
          <a:bodyPr>
            <a:normAutofit fontScale="90000"/>
          </a:bodyPr>
          <a:lstStyle/>
          <a:p>
            <a:r>
              <a:rPr lang="en-US">
                <a:latin typeface="Arial" charset="0"/>
                <a:ea typeface="ＭＳ Ｐゴシック" charset="0"/>
                <a:cs typeface="ＭＳ Ｐゴシック" charset="0"/>
              </a:rPr>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Multiple Hypotheses</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208899" name="Rectangle 3"/>
          <p:cNvSpPr>
            <a:spLocks noGrp="1" noChangeArrowheads="1"/>
          </p:cNvSpPr>
          <p:nvPr>
            <p:ph type="body" idx="4294967295"/>
          </p:nvPr>
        </p:nvSpPr>
        <p:spPr>
          <a:xfrm>
            <a:off x="457200" y="1905000"/>
            <a:ext cx="8229600" cy="4343400"/>
          </a:xfrm>
        </p:spPr>
        <p:txBody>
          <a:bodyPr/>
          <a:lstStyle/>
          <a:p>
            <a:r>
              <a:rPr lang="en-US" sz="2000">
                <a:solidFill>
                  <a:srgbClr val="0000CC"/>
                </a:solidFill>
                <a:latin typeface="Arial" charset="0"/>
                <a:ea typeface="ＭＳ Ｐゴシック" charset="0"/>
                <a:cs typeface="ＭＳ Ｐゴシック" charset="0"/>
                <a:sym typeface="Symbol" charset="0"/>
              </a:rPr>
              <a:t>FDR (</a:t>
            </a:r>
            <a:r>
              <a:rPr lang="en-US" sz="2000" u="sng">
                <a:solidFill>
                  <a:srgbClr val="0000CC"/>
                </a:solidFill>
                <a:latin typeface="Arial" charset="0"/>
                <a:ea typeface="ＭＳ Ｐゴシック" charset="0"/>
                <a:cs typeface="ＭＳ Ｐゴシック" charset="0"/>
                <a:sym typeface="Symbol" charset="0"/>
              </a:rPr>
              <a:t>F</a:t>
            </a:r>
            <a:r>
              <a:rPr lang="en-US" sz="2000">
                <a:solidFill>
                  <a:srgbClr val="0000CC"/>
                </a:solidFill>
                <a:latin typeface="Arial" charset="0"/>
                <a:ea typeface="ＭＳ Ｐゴシック" charset="0"/>
                <a:cs typeface="ＭＳ Ｐゴシック" charset="0"/>
                <a:sym typeface="Symbol" charset="0"/>
              </a:rPr>
              <a:t>alse </a:t>
            </a:r>
            <a:r>
              <a:rPr lang="en-US" sz="2000" u="sng">
                <a:solidFill>
                  <a:srgbClr val="0000CC"/>
                </a:solidFill>
                <a:latin typeface="Arial" charset="0"/>
                <a:ea typeface="ＭＳ Ｐゴシック" charset="0"/>
                <a:cs typeface="ＭＳ Ｐゴシック" charset="0"/>
                <a:sym typeface="Symbol" charset="0"/>
              </a:rPr>
              <a:t>D</a:t>
            </a:r>
            <a:r>
              <a:rPr lang="en-US" sz="2000">
                <a:solidFill>
                  <a:srgbClr val="0000CC"/>
                </a:solidFill>
                <a:latin typeface="Arial" charset="0"/>
                <a:ea typeface="ＭＳ Ｐゴシック" charset="0"/>
                <a:cs typeface="ＭＳ Ｐゴシック" charset="0"/>
                <a:sym typeface="Symbol" charset="0"/>
              </a:rPr>
              <a:t>iscovery </a:t>
            </a:r>
            <a:r>
              <a:rPr lang="en-US" sz="2000" u="sng">
                <a:solidFill>
                  <a:srgbClr val="0000CC"/>
                </a:solidFill>
                <a:latin typeface="Arial" charset="0"/>
                <a:ea typeface="ＭＳ Ｐゴシック" charset="0"/>
                <a:cs typeface="ＭＳ Ｐゴシック" charset="0"/>
                <a:sym typeface="Symbol" charset="0"/>
              </a:rPr>
              <a:t>R</a:t>
            </a:r>
            <a:r>
              <a:rPr lang="en-US" sz="2000">
                <a:solidFill>
                  <a:srgbClr val="0000CC"/>
                </a:solidFill>
                <a:latin typeface="Arial" charset="0"/>
                <a:ea typeface="ＭＳ Ｐゴシック" charset="0"/>
                <a:cs typeface="ＭＳ Ｐゴシック" charset="0"/>
                <a:sym typeface="Symbol" charset="0"/>
              </a:rPr>
              <a:t>ate)</a:t>
            </a:r>
            <a:r>
              <a:rPr lang="en-US" sz="2000">
                <a:solidFill>
                  <a:srgbClr val="FF0000"/>
                </a:solidFill>
                <a:latin typeface="Arial" charset="0"/>
                <a:ea typeface="ＭＳ Ｐゴシック" charset="0"/>
                <a:cs typeface="ＭＳ Ｐゴシック" charset="0"/>
                <a:sym typeface="Symbol" charset="0"/>
              </a:rPr>
              <a:t>:</a:t>
            </a:r>
            <a:r>
              <a:rPr lang="en-US" sz="2000">
                <a:latin typeface="Arial" charset="0"/>
                <a:ea typeface="ＭＳ Ｐゴシック" charset="0"/>
                <a:cs typeface="ＭＳ Ｐゴシック" charset="0"/>
                <a:sym typeface="Symbol" charset="0"/>
              </a:rPr>
              <a:t> the expected proportion of false positives among all significant hypotheses/features</a:t>
            </a:r>
          </a:p>
          <a:p>
            <a:pPr>
              <a:buFontTx/>
              <a:buNone/>
            </a:pPr>
            <a:endParaRPr lang="en-US" sz="2000">
              <a:latin typeface="Arial" charset="0"/>
              <a:ea typeface="ＭＳ Ｐゴシック" charset="0"/>
              <a:cs typeface="ＭＳ Ｐゴシック" charset="0"/>
              <a:sym typeface="Symbol" charset="0"/>
            </a:endParaRPr>
          </a:p>
          <a:p>
            <a:r>
              <a:rPr lang="en-US" sz="2000">
                <a:solidFill>
                  <a:srgbClr val="0000CC"/>
                </a:solidFill>
                <a:latin typeface="Arial" charset="0"/>
                <a:ea typeface="ＭＳ Ｐゴシック" charset="0"/>
                <a:cs typeface="ＭＳ Ｐゴシック" charset="0"/>
                <a:sym typeface="Symbol" charset="0"/>
              </a:rPr>
              <a:t>FWER (</a:t>
            </a:r>
            <a:r>
              <a:rPr lang="en-US" sz="2000" u="sng">
                <a:solidFill>
                  <a:srgbClr val="0000CC"/>
                </a:solidFill>
                <a:latin typeface="Arial" charset="0"/>
                <a:ea typeface="ＭＳ Ｐゴシック" charset="0"/>
                <a:cs typeface="ＭＳ Ｐゴシック" charset="0"/>
                <a:sym typeface="Symbol" charset="0"/>
              </a:rPr>
              <a:t>F</a:t>
            </a:r>
            <a:r>
              <a:rPr lang="en-US" sz="2000">
                <a:solidFill>
                  <a:srgbClr val="0000CC"/>
                </a:solidFill>
                <a:latin typeface="Arial" charset="0"/>
                <a:ea typeface="ＭＳ Ｐゴシック" charset="0"/>
                <a:cs typeface="ＭＳ Ｐゴシック" charset="0"/>
                <a:sym typeface="Symbol" charset="0"/>
              </a:rPr>
              <a:t>amily-</a:t>
            </a:r>
            <a:r>
              <a:rPr lang="en-US" sz="2000" u="sng">
                <a:solidFill>
                  <a:srgbClr val="0000CC"/>
                </a:solidFill>
                <a:latin typeface="Arial" charset="0"/>
                <a:ea typeface="ＭＳ Ｐゴシック" charset="0"/>
                <a:cs typeface="ＭＳ Ｐゴシック" charset="0"/>
                <a:sym typeface="Symbol" charset="0"/>
              </a:rPr>
              <a:t>W</a:t>
            </a:r>
            <a:r>
              <a:rPr lang="en-US" sz="2000">
                <a:solidFill>
                  <a:srgbClr val="0000CC"/>
                </a:solidFill>
                <a:latin typeface="Arial" charset="0"/>
                <a:ea typeface="ＭＳ Ｐゴシック" charset="0"/>
                <a:cs typeface="ＭＳ Ｐゴシック" charset="0"/>
                <a:sym typeface="Symbol" charset="0"/>
              </a:rPr>
              <a:t>ise </a:t>
            </a:r>
            <a:r>
              <a:rPr lang="en-US" sz="2000" u="sng">
                <a:solidFill>
                  <a:srgbClr val="0000CC"/>
                </a:solidFill>
                <a:latin typeface="Arial" charset="0"/>
                <a:ea typeface="ＭＳ Ｐゴシック" charset="0"/>
                <a:cs typeface="ＭＳ Ｐゴシック" charset="0"/>
                <a:sym typeface="Symbol" charset="0"/>
              </a:rPr>
              <a:t>E</a:t>
            </a:r>
            <a:r>
              <a:rPr lang="en-US" sz="2000">
                <a:solidFill>
                  <a:srgbClr val="0000CC"/>
                </a:solidFill>
                <a:latin typeface="Arial" charset="0"/>
                <a:ea typeface="ＭＳ Ｐゴシック" charset="0"/>
                <a:cs typeface="ＭＳ Ｐゴシック" charset="0"/>
                <a:sym typeface="Symbol" charset="0"/>
              </a:rPr>
              <a:t>rror </a:t>
            </a:r>
            <a:r>
              <a:rPr lang="en-US" sz="2000" u="sng">
                <a:solidFill>
                  <a:srgbClr val="0000CC"/>
                </a:solidFill>
                <a:latin typeface="Arial" charset="0"/>
                <a:ea typeface="ＭＳ Ｐゴシック" charset="0"/>
                <a:cs typeface="ＭＳ Ｐゴシック" charset="0"/>
                <a:sym typeface="Symbol" charset="0"/>
              </a:rPr>
              <a:t>R</a:t>
            </a:r>
            <a:r>
              <a:rPr lang="en-US" sz="2000">
                <a:solidFill>
                  <a:srgbClr val="0000CC"/>
                </a:solidFill>
                <a:latin typeface="Arial" charset="0"/>
                <a:ea typeface="ＭＳ Ｐゴシック" charset="0"/>
                <a:cs typeface="ＭＳ Ｐゴシック" charset="0"/>
                <a:sym typeface="Symbol" charset="0"/>
              </a:rPr>
              <a:t>ate)</a:t>
            </a:r>
            <a:r>
              <a:rPr lang="en-US" sz="2000">
                <a:latin typeface="Arial" charset="0"/>
                <a:ea typeface="ＭＳ Ｐゴシック" charset="0"/>
                <a:cs typeface="ＭＳ Ｐゴシック" charset="0"/>
                <a:sym typeface="Symbol" charset="0"/>
              </a:rPr>
              <a:t>: the probability of making one or more false discoveries among all the hypotheses/features</a:t>
            </a:r>
          </a:p>
          <a:p>
            <a:pPr>
              <a:buFontTx/>
              <a:buNone/>
            </a:pPr>
            <a:endParaRPr lang="en-US" sz="2000">
              <a:latin typeface="Arial" charset="0"/>
              <a:ea typeface="ＭＳ Ｐゴシック" charset="0"/>
              <a:cs typeface="ＭＳ Ｐゴシック" charset="0"/>
              <a:sym typeface="Symbol" charset="0"/>
            </a:endParaRPr>
          </a:p>
          <a:p>
            <a:r>
              <a:rPr lang="en-US" sz="2000">
                <a:solidFill>
                  <a:srgbClr val="0000CC"/>
                </a:solidFill>
                <a:latin typeface="Arial" charset="0"/>
                <a:ea typeface="ＭＳ Ｐゴシック" charset="0"/>
                <a:cs typeface="ＭＳ Ｐゴシック" charset="0"/>
                <a:sym typeface="Symbol" charset="0"/>
              </a:rPr>
              <a:t>Bonferroni Correction: </a:t>
            </a:r>
            <a:endParaRPr lang="en-US" sz="1600">
              <a:solidFill>
                <a:srgbClr val="0000CC"/>
              </a:solidFill>
              <a:latin typeface="Arial" charset="0"/>
              <a:ea typeface="ＭＳ Ｐゴシック" charset="0"/>
              <a:cs typeface="ＭＳ Ｐゴシック" charset="0"/>
              <a:sym typeface="Symbol" charset="0"/>
            </a:endParaRPr>
          </a:p>
          <a:p>
            <a:pPr lvl="1"/>
            <a:r>
              <a:rPr lang="en-US" sz="2000">
                <a:latin typeface="Arial" charset="0"/>
                <a:ea typeface="ＭＳ Ｐゴシック" charset="0"/>
                <a:cs typeface="ＭＳ Ｐゴシック" charset="0"/>
                <a:sym typeface="Symbol" charset="0"/>
              </a:rPr>
              <a:t>Divides the p-value by the number of hypotheses/features</a:t>
            </a:r>
          </a:p>
          <a:p>
            <a:pPr lvl="1"/>
            <a:r>
              <a:rPr lang="en-US" sz="2000">
                <a:latin typeface="Arial" charset="0"/>
                <a:ea typeface="ＭＳ Ｐゴシック" charset="0"/>
                <a:cs typeface="ＭＳ Ｐゴシック" charset="0"/>
                <a:sym typeface="Symbol" charset="0"/>
              </a:rPr>
              <a:t>Most conservative metric </a:t>
            </a:r>
          </a:p>
          <a:p>
            <a:pPr lvl="1">
              <a:buFontTx/>
              <a:buNone/>
            </a:pPr>
            <a:endParaRPr lang="en-US" sz="2000">
              <a:latin typeface="Arial" charset="0"/>
              <a:ea typeface="ＭＳ Ｐゴシック" charset="0"/>
              <a:cs typeface="ＭＳ Ｐゴシック" charset="0"/>
              <a:sym typeface="Symbol" charset="0"/>
            </a:endParaRPr>
          </a:p>
          <a:p>
            <a:r>
              <a:rPr lang="en-US" sz="2000" b="1">
                <a:latin typeface="Arial" charset="0"/>
                <a:ea typeface="ＭＳ Ｐゴシック" charset="0"/>
                <a:cs typeface="ＭＳ Ｐゴシック" charset="0"/>
                <a:sym typeface="Symbol" charset="0"/>
              </a:rPr>
              <a:t>Try to reduce the number of hypotheses tested in the first place </a:t>
            </a:r>
            <a:r>
              <a:rPr lang="en-US" sz="2000">
                <a:latin typeface="Arial" charset="0"/>
                <a:ea typeface="ＭＳ Ｐゴシック" charset="0"/>
                <a:cs typeface="ＭＳ Ｐゴシック" charset="0"/>
                <a:sym typeface="Symbol" charset="0"/>
              </a:rPr>
              <a:t>(i.e. filtering)</a:t>
            </a:r>
          </a:p>
        </p:txBody>
      </p:sp>
      <p:sp>
        <p:nvSpPr>
          <p:cNvPr id="39939" name="TextBox 35"/>
          <p:cNvSpPr txBox="1">
            <a:spLocks noChangeArrowheads="1"/>
          </p:cNvSpPr>
          <p:nvPr/>
        </p:nvSpPr>
        <p:spPr bwMode="auto">
          <a:xfrm>
            <a:off x="2286000" y="762000"/>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800" b="1"/>
              <a:t>What to control</a:t>
            </a:r>
          </a:p>
        </p:txBody>
      </p:sp>
    </p:spTree>
    <p:extLst>
      <p:ext uri="{BB962C8B-B14F-4D97-AF65-F5344CB8AC3E}">
        <p14:creationId xmlns:p14="http://schemas.microsoft.com/office/powerpoint/2010/main" val="4449193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947342"/>
          </a:xfrm>
        </p:spPr>
        <p:txBody>
          <a:bodyPr>
            <a:normAutofit/>
          </a:bodyPr>
          <a:lstStyle/>
          <a:p>
            <a:pPr eaLnBrk="1" hangingPunct="1"/>
            <a:r>
              <a:rPr lang="en-US" sz="3600" dirty="0" smtClean="0">
                <a:latin typeface="Arial"/>
                <a:cs typeface="Arial"/>
              </a:rPr>
              <a:t>GSEA outline</a:t>
            </a:r>
            <a:endParaRPr lang="en-US" sz="3600" dirty="0">
              <a:latin typeface="Arial"/>
              <a:cs typeface="Arial"/>
            </a:endParaRPr>
          </a:p>
        </p:txBody>
      </p:sp>
      <p:sp>
        <p:nvSpPr>
          <p:cNvPr id="5" name="Content Placeholder 4"/>
          <p:cNvSpPr>
            <a:spLocks noGrp="1"/>
          </p:cNvSpPr>
          <p:nvPr>
            <p:ph idx="1"/>
          </p:nvPr>
        </p:nvSpPr>
        <p:spPr>
          <a:xfrm>
            <a:off x="457200" y="1600201"/>
            <a:ext cx="8229600" cy="3480156"/>
          </a:xfrm>
        </p:spPr>
        <p:txBody>
          <a:bodyPr rtlCol="0">
            <a:normAutofit/>
          </a:bodyPr>
          <a:lstStyle/>
          <a:p>
            <a:pPr eaLnBrk="1" fontAlgn="auto" hangingPunct="1">
              <a:spcAft>
                <a:spcPts val="600"/>
              </a:spcAft>
              <a:buFont typeface="Arial" pitchFamily="34" charset="0"/>
              <a:buChar char="•"/>
              <a:defRPr/>
            </a:pPr>
            <a:r>
              <a:rPr lang="en-US" sz="2400" dirty="0" smtClean="0">
                <a:latin typeface="Arial"/>
                <a:ea typeface="+mn-ea"/>
                <a:cs typeface="Arial"/>
              </a:rPr>
              <a:t>Take gene expression data from two different groups and rank </a:t>
            </a:r>
            <a:r>
              <a:rPr lang="en-US" sz="2400" b="1" dirty="0" smtClean="0">
                <a:solidFill>
                  <a:srgbClr val="0000FF"/>
                </a:solidFill>
                <a:latin typeface="Arial"/>
                <a:ea typeface="+mn-ea"/>
                <a:cs typeface="Arial"/>
              </a:rPr>
              <a:t>all </a:t>
            </a:r>
            <a:r>
              <a:rPr lang="en-US" sz="2400" b="1" dirty="0" smtClean="0">
                <a:solidFill>
                  <a:srgbClr val="0000FF"/>
                </a:solidFill>
                <a:latin typeface="Arial"/>
                <a:cs typeface="Arial"/>
              </a:rPr>
              <a:t>genes </a:t>
            </a:r>
            <a:r>
              <a:rPr lang="en-US" sz="2400" dirty="0" smtClean="0">
                <a:latin typeface="Arial"/>
                <a:cs typeface="Arial"/>
              </a:rPr>
              <a:t>according</a:t>
            </a:r>
            <a:r>
              <a:rPr lang="en-US" sz="2400" dirty="0" smtClean="0">
                <a:latin typeface="Arial"/>
                <a:ea typeface="+mn-ea"/>
                <a:cs typeface="Arial"/>
              </a:rPr>
              <a:t> to the differential expression across the groups.</a:t>
            </a:r>
          </a:p>
          <a:p>
            <a:pPr eaLnBrk="1" fontAlgn="auto" hangingPunct="1">
              <a:spcAft>
                <a:spcPts val="600"/>
              </a:spcAft>
              <a:buFont typeface="Arial" pitchFamily="34" charset="0"/>
              <a:buChar char="•"/>
              <a:defRPr/>
            </a:pPr>
            <a:r>
              <a:rPr lang="en-US" sz="2400" dirty="0" smtClean="0">
                <a:latin typeface="Arial"/>
                <a:ea typeface="+mn-ea"/>
                <a:cs typeface="Arial"/>
              </a:rPr>
              <a:t>Take a </a:t>
            </a:r>
            <a:r>
              <a:rPr lang="en-US" sz="2400" b="1" dirty="0" smtClean="0">
                <a:solidFill>
                  <a:srgbClr val="0000FF"/>
                </a:solidFill>
                <a:latin typeface="Arial"/>
                <a:cs typeface="Arial"/>
              </a:rPr>
              <a:t>group</a:t>
            </a:r>
            <a:r>
              <a:rPr lang="en-US" sz="2400" b="1" dirty="0" smtClean="0">
                <a:solidFill>
                  <a:srgbClr val="0000FF"/>
                </a:solidFill>
                <a:latin typeface="Arial"/>
                <a:ea typeface="+mn-ea"/>
                <a:cs typeface="Arial"/>
              </a:rPr>
              <a:t> of genes</a:t>
            </a:r>
            <a:r>
              <a:rPr lang="en-US" sz="2400" dirty="0" smtClean="0">
                <a:latin typeface="Arial"/>
                <a:ea typeface="+mn-ea"/>
                <a:cs typeface="Arial"/>
              </a:rPr>
              <a:t> and determine whether they are differentially expressed </a:t>
            </a:r>
            <a:r>
              <a:rPr lang="en-US" b="1" dirty="0" smtClean="0">
                <a:latin typeface="Arial"/>
                <a:ea typeface="+mn-ea"/>
                <a:cs typeface="Arial"/>
              </a:rPr>
              <a:t>as a set</a:t>
            </a:r>
            <a:r>
              <a:rPr lang="en-US" sz="2400" dirty="0" smtClean="0">
                <a:latin typeface="Arial"/>
                <a:ea typeface="+mn-ea"/>
                <a:cs typeface="Arial"/>
              </a:rPr>
              <a:t>.</a:t>
            </a:r>
          </a:p>
          <a:p>
            <a:pPr eaLnBrk="1" fontAlgn="auto" hangingPunct="1">
              <a:spcAft>
                <a:spcPts val="600"/>
              </a:spcAft>
              <a:buFont typeface="Arial" pitchFamily="34" charset="0"/>
              <a:buChar char="•"/>
              <a:defRPr/>
            </a:pPr>
            <a:r>
              <a:rPr lang="en-US" sz="2400" dirty="0" smtClean="0">
                <a:latin typeface="Arial"/>
                <a:ea typeface="+mn-ea"/>
                <a:cs typeface="Arial"/>
              </a:rPr>
              <a:t>Randomly swap the gene-set labels of the data and repeat the test many times as a gauge of significance of the enrichment analysis results.</a:t>
            </a:r>
            <a:endParaRPr lang="en-US" sz="2400" dirty="0">
              <a:latin typeface="Arial"/>
              <a:ea typeface="+mn-ea"/>
              <a:cs typeface="Arial"/>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7BD035-9E27-7C42-A6EF-BE5FB92AE948}" type="slidenum">
              <a:rPr lang="en-US">
                <a:solidFill>
                  <a:srgbClr val="898989"/>
                </a:solidFill>
                <a:latin typeface="Calibri" charset="0"/>
              </a:rPr>
              <a:pPr eaLnBrk="1" hangingPunct="1"/>
              <a:t>3</a:t>
            </a:fld>
            <a:endParaRPr lang="en-US">
              <a:solidFill>
                <a:srgbClr val="898989"/>
              </a:solidFill>
              <a:latin typeface="Calibri" charset="0"/>
            </a:endParaRPr>
          </a:p>
        </p:txBody>
      </p:sp>
    </p:spTree>
    <p:extLst>
      <p:ext uri="{BB962C8B-B14F-4D97-AF65-F5344CB8AC3E}">
        <p14:creationId xmlns:p14="http://schemas.microsoft.com/office/powerpoint/2010/main" val="17375976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Multiple hypothesis testing</a:t>
            </a:r>
            <a:endParaRPr lang="en-US" dirty="0"/>
          </a:p>
        </p:txBody>
      </p:sp>
      <p:sp>
        <p:nvSpPr>
          <p:cNvPr id="6" name="Content Placeholder 5"/>
          <p:cNvSpPr>
            <a:spLocks noGrp="1"/>
          </p:cNvSpPr>
          <p:nvPr>
            <p:ph idx="1"/>
          </p:nvPr>
        </p:nvSpPr>
        <p:spPr/>
        <p:txBody>
          <a:bodyPr/>
          <a:lstStyle/>
          <a:p>
            <a:r>
              <a:rPr lang="en-US" dirty="0" smtClean="0"/>
              <a:t>GSEA: a gene set is </a:t>
            </a:r>
            <a:r>
              <a:rPr lang="en-US" b="1" dirty="0" smtClean="0"/>
              <a:t>significantly</a:t>
            </a:r>
            <a:r>
              <a:rPr lang="en-US" dirty="0"/>
              <a:t> </a:t>
            </a:r>
            <a:r>
              <a:rPr lang="en-US" dirty="0" smtClean="0"/>
              <a:t>enriched if the nominal p-value of the ES statistic is smaller than 0.05</a:t>
            </a:r>
          </a:p>
          <a:p>
            <a:r>
              <a:rPr lang="en-US" dirty="0" smtClean="0"/>
              <a:t>Multiple testing problem: if you ran GSEA on 200 sets then 10 sets will have nominal p-value lower than 0.05 </a:t>
            </a:r>
            <a:r>
              <a:rPr lang="en-US" b="1" dirty="0" smtClean="0"/>
              <a:t>PURELY BY CHANCE</a:t>
            </a:r>
            <a:r>
              <a:rPr lang="en-US" dirty="0" smtClean="0"/>
              <a:t>!</a:t>
            </a:r>
          </a:p>
          <a:p>
            <a:r>
              <a:rPr lang="en-US" dirty="0" smtClean="0"/>
              <a:t>Conservative approach (FWER)</a:t>
            </a:r>
          </a:p>
        </p:txBody>
      </p:sp>
    </p:spTree>
    <p:extLst>
      <p:ext uri="{BB962C8B-B14F-4D97-AF65-F5344CB8AC3E}">
        <p14:creationId xmlns:p14="http://schemas.microsoft.com/office/powerpoint/2010/main" val="15939556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9"/>
          <p:cNvSpPr>
            <a:spLocks noChangeArrowheads="1"/>
          </p:cNvSpPr>
          <p:nvPr/>
        </p:nvSpPr>
        <p:spPr bwMode="auto">
          <a:xfrm>
            <a:off x="2057400" y="106363"/>
            <a:ext cx="6934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00" tIns="22850" rIns="45700" bIns="22850">
            <a:spAutoFit/>
          </a:bodyPr>
          <a:lstStyle/>
          <a:p>
            <a:r>
              <a:rPr lang="en-US" sz="3600" b="1">
                <a:latin typeface="Calibri" charset="0"/>
              </a:rPr>
              <a:t>GSEA input files</a:t>
            </a:r>
          </a:p>
        </p:txBody>
      </p:sp>
      <p:sp>
        <p:nvSpPr>
          <p:cNvPr id="4" name="Rectangle 3"/>
          <p:cNvSpPr/>
          <p:nvPr/>
        </p:nvSpPr>
        <p:spPr>
          <a:xfrm>
            <a:off x="914400" y="1435100"/>
            <a:ext cx="8077200" cy="6381750"/>
          </a:xfrm>
          <a:prstGeom prst="rect">
            <a:avLst/>
          </a:prstGeom>
        </p:spPr>
        <p:txBody>
          <a:bodyPr>
            <a:spAutoFit/>
          </a:bodyPr>
          <a:lstStyle/>
          <a:p>
            <a:pPr marL="457200" indent="-457200">
              <a:spcAft>
                <a:spcPts val="600"/>
              </a:spcAft>
              <a:buFontTx/>
              <a:buAutoNum type="arabicParenR"/>
            </a:pPr>
            <a:r>
              <a:rPr lang="en-US">
                <a:latin typeface="Calibri" charset="0"/>
              </a:rPr>
              <a:t>Gene expression dataset</a:t>
            </a:r>
          </a:p>
          <a:p>
            <a:pPr marL="914400" lvl="1" indent="-223838">
              <a:spcAft>
                <a:spcPts val="600"/>
              </a:spcAft>
              <a:buFont typeface="Arial" charset="0"/>
              <a:buChar char="•"/>
            </a:pPr>
            <a:r>
              <a:rPr lang="en-US" sz="2000">
                <a:latin typeface="Calibri" charset="0"/>
              </a:rPr>
              <a:t>[or alternatively, a ranked list of genes]</a:t>
            </a:r>
          </a:p>
          <a:p>
            <a:pPr marL="457200" indent="-457200">
              <a:spcBef>
                <a:spcPts val="1200"/>
              </a:spcBef>
              <a:spcAft>
                <a:spcPts val="600"/>
              </a:spcAft>
              <a:buFontTx/>
              <a:buAutoNum type="arabicParenR"/>
            </a:pPr>
            <a:r>
              <a:rPr lang="en-US">
                <a:latin typeface="Calibri" charset="0"/>
              </a:rPr>
              <a:t>Phenotype labels </a:t>
            </a:r>
          </a:p>
          <a:p>
            <a:pPr marL="914400" lvl="1" indent="-223838">
              <a:spcAft>
                <a:spcPts val="600"/>
              </a:spcAft>
              <a:buFont typeface="Arial" charset="0"/>
              <a:buChar char="•"/>
            </a:pPr>
            <a:r>
              <a:rPr lang="en-US" sz="2000">
                <a:latin typeface="Calibri" charset="0"/>
              </a:rPr>
              <a:t>Discrete phenotypes – two or more</a:t>
            </a:r>
          </a:p>
          <a:p>
            <a:pPr marL="914400" lvl="1" indent="-223838">
              <a:spcAft>
                <a:spcPts val="600"/>
              </a:spcAft>
              <a:buFont typeface="Arial" charset="0"/>
              <a:buChar char="•"/>
            </a:pPr>
            <a:r>
              <a:rPr lang="en-US" sz="2000">
                <a:latin typeface="Calibri" charset="0"/>
              </a:rPr>
              <a:t>Continuous phenotypes, e.g. time series</a:t>
            </a:r>
          </a:p>
          <a:p>
            <a:pPr marL="457200" indent="-457200">
              <a:spcBef>
                <a:spcPts val="1200"/>
              </a:spcBef>
              <a:spcAft>
                <a:spcPts val="600"/>
              </a:spcAft>
              <a:buFontTx/>
              <a:buAutoNum type="arabicParenR"/>
            </a:pPr>
            <a:r>
              <a:rPr lang="en-US">
                <a:latin typeface="Calibri" charset="0"/>
              </a:rPr>
              <a:t>Gene sets </a:t>
            </a:r>
          </a:p>
          <a:p>
            <a:pPr marL="914400" lvl="1" indent="-223838">
              <a:spcAft>
                <a:spcPts val="600"/>
              </a:spcAft>
              <a:buFont typeface="Arial" charset="0"/>
              <a:buChar char="•"/>
            </a:pPr>
            <a:r>
              <a:rPr lang="en-US" sz="2000">
                <a:latin typeface="Calibri" charset="0"/>
              </a:rPr>
              <a:t>Select an MSigDB gene set collection</a:t>
            </a:r>
          </a:p>
          <a:p>
            <a:pPr marL="914400" lvl="1" indent="-223838">
              <a:spcAft>
                <a:spcPts val="600"/>
              </a:spcAft>
              <a:buFont typeface="Arial" charset="0"/>
              <a:buChar char="•"/>
            </a:pPr>
            <a:r>
              <a:rPr lang="en-US" sz="2000">
                <a:latin typeface="Calibri" charset="0"/>
              </a:rPr>
              <a:t>Or supply a gene set file	</a:t>
            </a:r>
            <a:endParaRPr lang="en-US">
              <a:latin typeface="Calibri" charset="0"/>
            </a:endParaRPr>
          </a:p>
          <a:p>
            <a:pPr marL="457200" indent="-457200">
              <a:spcBef>
                <a:spcPts val="1200"/>
              </a:spcBef>
              <a:spcAft>
                <a:spcPts val="600"/>
              </a:spcAft>
              <a:buFontTx/>
              <a:buAutoNum type="arabicParenR"/>
            </a:pPr>
            <a:r>
              <a:rPr lang="en-US">
                <a:latin typeface="Calibri" charset="0"/>
              </a:rPr>
              <a:t>Chip annotations</a:t>
            </a:r>
          </a:p>
          <a:p>
            <a:pPr marL="914400" lvl="1" indent="-223838">
              <a:spcAft>
                <a:spcPts val="600"/>
              </a:spcAft>
              <a:buFont typeface="Arial" charset="0"/>
              <a:buChar char="•"/>
            </a:pPr>
            <a:r>
              <a:rPr lang="en-US" sz="2000">
                <a:latin typeface="Calibri" charset="0"/>
              </a:rPr>
              <a:t>Used to (optionally) collapse expression values into one value per gene</a:t>
            </a:r>
          </a:p>
          <a:p>
            <a:pPr marL="914400" lvl="1" indent="-223838">
              <a:spcAft>
                <a:spcPts val="600"/>
              </a:spcAft>
              <a:buFont typeface="Arial" charset="0"/>
              <a:buChar char="•"/>
            </a:pPr>
            <a:r>
              <a:rPr lang="en-US" sz="2000">
                <a:latin typeface="Calibri" charset="0"/>
              </a:rPr>
              <a:t>Used to annotate genes in the analysis report </a:t>
            </a:r>
            <a:endParaRPr lang="en-US">
              <a:latin typeface="Calibri" charset="0"/>
            </a:endParaRPr>
          </a:p>
          <a:p>
            <a:pPr marL="457200" indent="-457200"/>
            <a:endParaRPr lang="en-US">
              <a:latin typeface="Calibri" charset="0"/>
            </a:endParaRPr>
          </a:p>
          <a:p>
            <a:pPr marL="914400" lvl="1" indent="-223838"/>
            <a:endParaRPr lang="en-US">
              <a:latin typeface="Calibri" charset="0"/>
            </a:endParaRPr>
          </a:p>
          <a:p>
            <a:pPr marL="914400" lvl="1" indent="-223838"/>
            <a:r>
              <a:rPr lang="en-US">
                <a:latin typeface="Calibri" charset="0"/>
              </a:rPr>
              <a:t> </a:t>
            </a:r>
          </a:p>
        </p:txBody>
      </p:sp>
    </p:spTree>
    <p:extLst>
      <p:ext uri="{BB962C8B-B14F-4D97-AF65-F5344CB8AC3E}">
        <p14:creationId xmlns:p14="http://schemas.microsoft.com/office/powerpoint/2010/main" val="29740629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p:cNvSpPr>
            <a:spLocks noChangeArrowheads="1"/>
          </p:cNvSpPr>
          <p:nvPr/>
        </p:nvSpPr>
        <p:spPr bwMode="auto">
          <a:xfrm>
            <a:off x="0" y="6553200"/>
            <a:ext cx="9144000" cy="304800"/>
          </a:xfrm>
          <a:prstGeom prst="rect">
            <a:avLst/>
          </a:prstGeom>
          <a:solidFill>
            <a:srgbClr val="DFDF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charset="0"/>
            </a:endParaRPr>
          </a:p>
        </p:txBody>
      </p:sp>
      <p:pic>
        <p:nvPicPr>
          <p:cNvPr id="13315" name="Picture 9" descr="broad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91300"/>
            <a:ext cx="2111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0"/>
          <p:cNvSpPr txBox="1">
            <a:spLocks noChangeArrowheads="1"/>
          </p:cNvSpPr>
          <p:nvPr/>
        </p:nvSpPr>
        <p:spPr bwMode="auto">
          <a:xfrm>
            <a:off x="6602413" y="6591300"/>
            <a:ext cx="20462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b="1"/>
              <a:t>The Broad Institute of MIT and Harvard</a:t>
            </a:r>
          </a:p>
        </p:txBody>
      </p:sp>
      <p:pic>
        <p:nvPicPr>
          <p:cNvPr id="13317"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1143000"/>
            <a:ext cx="58674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90" name="Rectangle 58"/>
          <p:cNvSpPr>
            <a:spLocks noChangeArrowheads="1"/>
          </p:cNvSpPr>
          <p:nvPr/>
        </p:nvSpPr>
        <p:spPr bwMode="auto">
          <a:xfrm>
            <a:off x="228600" y="2133600"/>
            <a:ext cx="8915400" cy="1555750"/>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p>
            <a:pPr fontAlgn="auto">
              <a:spcBef>
                <a:spcPts val="0"/>
              </a:spcBef>
              <a:spcAft>
                <a:spcPts val="0"/>
              </a:spcAft>
              <a:defRPr/>
            </a:pPr>
            <a:r>
              <a:rPr lang="en-US" sz="2000" dirty="0">
                <a:latin typeface="Calibri" charset="0"/>
                <a:ea typeface="+mn-ea"/>
              </a:rPr>
              <a:t>Datasets: </a:t>
            </a:r>
            <a:r>
              <a:rPr lang="en-US" dirty="0">
                <a:latin typeface="Calibri" charset="0"/>
                <a:ea typeface="+mn-ea"/>
                <a:hlinkClick r:id="rId5"/>
              </a:rPr>
              <a:t>http://www.broadinstitute.org/gsea/datasets.jsp</a:t>
            </a:r>
            <a:endParaRPr lang="en-US" dirty="0">
              <a:latin typeface="Calibri" charset="0"/>
              <a:ea typeface="+mn-ea"/>
            </a:endParaRPr>
          </a:p>
          <a:p>
            <a:pPr fontAlgn="auto">
              <a:spcBef>
                <a:spcPts val="0"/>
              </a:spcBef>
              <a:spcAft>
                <a:spcPts val="0"/>
              </a:spcAft>
              <a:defRPr/>
            </a:pPr>
            <a:r>
              <a:rPr lang="en-US" sz="2000" dirty="0">
                <a:latin typeface="Calibri" charset="0"/>
                <a:ea typeface="+mn-ea"/>
              </a:rPr>
              <a:t>Gene sets: </a:t>
            </a:r>
            <a:r>
              <a:rPr lang="en-US" dirty="0">
                <a:latin typeface="Calibri" charset="0"/>
                <a:ea typeface="+mn-ea"/>
                <a:hlinkClick r:id="rId6"/>
              </a:rPr>
              <a:t>http://www.broadinstitute.org/gsea/msigdb/collections.jsp</a:t>
            </a:r>
            <a:endParaRPr lang="en-US" dirty="0">
              <a:latin typeface="Calibri" charset="0"/>
              <a:ea typeface="+mn-ea"/>
            </a:endParaRPr>
          </a:p>
          <a:p>
            <a:pPr fontAlgn="auto">
              <a:spcBef>
                <a:spcPts val="0"/>
              </a:spcBef>
              <a:spcAft>
                <a:spcPts val="0"/>
              </a:spcAft>
              <a:defRPr/>
            </a:pPr>
            <a:r>
              <a:rPr lang="en-US" sz="2000" dirty="0">
                <a:latin typeface="Calibri" charset="0"/>
                <a:ea typeface="+mn-ea"/>
              </a:rPr>
              <a:t>Analysis results: </a:t>
            </a:r>
            <a:r>
              <a:rPr lang="en-US" dirty="0">
                <a:latin typeface="Calibri" charset="0"/>
                <a:ea typeface="+mn-ea"/>
                <a:hlinkClick r:id="rId7"/>
              </a:rPr>
              <a:t>http://www.broadinstitute.org/gsea/resources/gsea_pnas_results/p53_C2.Gsea/index.html</a:t>
            </a:r>
            <a:endParaRPr lang="en-US" dirty="0">
              <a:latin typeface="Calibri" charset="0"/>
              <a:ea typeface="+mn-ea"/>
            </a:endParaRPr>
          </a:p>
          <a:p>
            <a:pPr fontAlgn="auto">
              <a:spcBef>
                <a:spcPts val="0"/>
              </a:spcBef>
              <a:spcAft>
                <a:spcPts val="0"/>
              </a:spcAft>
              <a:defRPr/>
            </a:pPr>
            <a:endParaRPr lang="en-US" dirty="0">
              <a:latin typeface="Calibri" charset="0"/>
              <a:ea typeface="+mn-ea"/>
            </a:endParaRPr>
          </a:p>
        </p:txBody>
      </p:sp>
      <p:pic>
        <p:nvPicPr>
          <p:cNvPr id="13319"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352800"/>
            <a:ext cx="3173413"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92" name="Text Box 60"/>
          <p:cNvSpPr txBox="1">
            <a:spLocks noChangeArrowheads="1"/>
          </p:cNvSpPr>
          <p:nvPr/>
        </p:nvSpPr>
        <p:spPr bwMode="auto">
          <a:xfrm>
            <a:off x="1371600" y="4648200"/>
            <a:ext cx="2743200" cy="641350"/>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spAutoFit/>
          </a:bodyPr>
          <a:lstStyle/>
          <a:p>
            <a:pPr fontAlgn="auto">
              <a:spcBef>
                <a:spcPts val="0"/>
              </a:spcBef>
              <a:spcAft>
                <a:spcPts val="0"/>
              </a:spcAft>
              <a:defRPr/>
            </a:pPr>
            <a:r>
              <a:rPr lang="en-US">
                <a:latin typeface="+mn-lt"/>
                <a:ea typeface="+mn-ea"/>
              </a:rPr>
              <a:t>Histogram of # gene sets</a:t>
            </a:r>
          </a:p>
          <a:p>
            <a:pPr fontAlgn="auto">
              <a:spcBef>
                <a:spcPts val="0"/>
              </a:spcBef>
              <a:spcAft>
                <a:spcPts val="0"/>
              </a:spcAft>
              <a:defRPr/>
            </a:pPr>
            <a:r>
              <a:rPr lang="en-US">
                <a:latin typeface="+mn-lt"/>
                <a:ea typeface="+mn-ea"/>
              </a:rPr>
              <a:t>vs. enrichment score</a:t>
            </a:r>
          </a:p>
        </p:txBody>
      </p:sp>
      <p:sp>
        <p:nvSpPr>
          <p:cNvPr id="13321" name="Title 14"/>
          <p:cNvSpPr>
            <a:spLocks noGrp="1"/>
          </p:cNvSpPr>
          <p:nvPr>
            <p:ph type="title"/>
          </p:nvPr>
        </p:nvSpPr>
        <p:spPr>
          <a:xfrm>
            <a:off x="2057400" y="106363"/>
            <a:ext cx="8229600" cy="655637"/>
          </a:xfrm>
          <a:ln/>
        </p:spPr>
        <p:txBody>
          <a:bodyPr/>
          <a:lstStyle/>
          <a:p>
            <a:r>
              <a:rPr lang="en-US">
                <a:latin typeface="Arial" charset="0"/>
                <a:cs typeface="ＭＳ Ｐゴシック" charset="0"/>
              </a:rPr>
              <a:t>GSEA Example: p53</a:t>
            </a:r>
          </a:p>
        </p:txBody>
      </p:sp>
    </p:spTree>
    <p:extLst>
      <p:ext uri="{BB962C8B-B14F-4D97-AF65-F5344CB8AC3E}">
        <p14:creationId xmlns:p14="http://schemas.microsoft.com/office/powerpoint/2010/main" val="33463825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GSEA community</a:t>
            </a:r>
            <a:endParaRPr lang="en-US" dirty="0"/>
          </a:p>
        </p:txBody>
      </p:sp>
      <p:sp>
        <p:nvSpPr>
          <p:cNvPr id="3" name="Content Placeholder 3"/>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Over 92,000 registered users of the GSEA desktop software</a:t>
            </a:r>
          </a:p>
          <a:p>
            <a:endParaRPr lang="en-US" dirty="0" smtClean="0"/>
          </a:p>
          <a:p>
            <a:r>
              <a:rPr lang="en-US" dirty="0" smtClean="0"/>
              <a:t>Over 300 new registrations per week</a:t>
            </a:r>
            <a:br>
              <a:rPr lang="en-US" dirty="0" smtClean="0"/>
            </a:br>
            <a:endParaRPr lang="en-US" dirty="0" smtClean="0"/>
          </a:p>
          <a:p>
            <a:r>
              <a:rPr lang="en-US" dirty="0" smtClean="0"/>
              <a:t>Cited by </a:t>
            </a:r>
            <a:r>
              <a:rPr lang="en-US" b="1" dirty="0" smtClean="0"/>
              <a:t>9310 publications</a:t>
            </a:r>
            <a:r>
              <a:rPr lang="en-US" dirty="0" smtClean="0"/>
              <a:t> as of 6/2016</a:t>
            </a:r>
          </a:p>
          <a:p>
            <a:endParaRPr lang="en-US" dirty="0"/>
          </a:p>
        </p:txBody>
      </p:sp>
    </p:spTree>
    <p:extLst>
      <p:ext uri="{BB962C8B-B14F-4D97-AF65-F5344CB8AC3E}">
        <p14:creationId xmlns:p14="http://schemas.microsoft.com/office/powerpoint/2010/main" val="260321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19"/>
          <p:cNvSpPr>
            <a:spLocks noChangeArrowheads="1"/>
          </p:cNvSpPr>
          <p:nvPr/>
        </p:nvSpPr>
        <p:spPr bwMode="auto">
          <a:xfrm>
            <a:off x="2057400" y="106363"/>
            <a:ext cx="6934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00" tIns="22850" rIns="45700" bIns="22850">
            <a:spAutoFit/>
          </a:bodyPr>
          <a:lstStyle/>
          <a:p>
            <a:r>
              <a:rPr lang="en-US" sz="3600" b="1">
                <a:latin typeface="Calibri" charset="0"/>
              </a:rPr>
              <a:t>Options for running GSEA</a:t>
            </a:r>
          </a:p>
        </p:txBody>
      </p:sp>
      <p:sp>
        <p:nvSpPr>
          <p:cNvPr id="14339" name="Rectangle 5"/>
          <p:cNvSpPr>
            <a:spLocks noChangeArrowheads="1"/>
          </p:cNvSpPr>
          <p:nvPr/>
        </p:nvSpPr>
        <p:spPr bwMode="auto">
          <a:xfrm>
            <a:off x="762000" y="1232983"/>
            <a:ext cx="7543800" cy="483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Tx/>
              <a:buAutoNum type="arabicParenR"/>
            </a:pPr>
            <a:r>
              <a:rPr lang="en-US" sz="2800" dirty="0" err="1" smtClean="0">
                <a:latin typeface="Calibri" charset="0"/>
              </a:rPr>
              <a:t>GenePattern</a:t>
            </a:r>
            <a:r>
              <a:rPr lang="en-US" sz="2800" dirty="0" smtClean="0">
                <a:latin typeface="Calibri" charset="0"/>
              </a:rPr>
              <a:t> </a:t>
            </a:r>
            <a:r>
              <a:rPr lang="en-US" sz="2800" dirty="0">
                <a:latin typeface="Calibri" charset="0"/>
              </a:rPr>
              <a:t>module</a:t>
            </a:r>
          </a:p>
          <a:p>
            <a:pPr marL="457200" indent="-457200">
              <a:buFontTx/>
              <a:buAutoNum type="arabicParenR"/>
            </a:pPr>
            <a:endParaRPr lang="en-US" sz="2800" dirty="0">
              <a:latin typeface="Calibri" charset="0"/>
            </a:endParaRPr>
          </a:p>
          <a:p>
            <a:pPr marL="457200" indent="-457200">
              <a:buFontTx/>
              <a:buAutoNum type="arabicParenR"/>
            </a:pPr>
            <a:r>
              <a:rPr lang="en-US" sz="2800" dirty="0" smtClean="0">
                <a:latin typeface="Calibri" charset="0"/>
              </a:rPr>
              <a:t>Stand</a:t>
            </a:r>
            <a:r>
              <a:rPr lang="en-US" sz="2800" dirty="0">
                <a:latin typeface="Calibri" charset="0"/>
              </a:rPr>
              <a:t>-alone desktop application</a:t>
            </a:r>
          </a:p>
          <a:p>
            <a:pPr marL="914400" lvl="1" indent="-457200"/>
            <a:r>
              <a:rPr lang="en-US" sz="2800" dirty="0">
                <a:latin typeface="Calibri" charset="0"/>
              </a:rPr>
              <a:t>	</a:t>
            </a:r>
          </a:p>
          <a:p>
            <a:pPr marL="457200" indent="-457200">
              <a:buFontTx/>
              <a:buAutoNum type="arabicParenR"/>
            </a:pPr>
            <a:r>
              <a:rPr lang="en-US" sz="2800" dirty="0" smtClean="0">
                <a:latin typeface="Calibri" charset="0"/>
              </a:rPr>
              <a:t>R </a:t>
            </a:r>
            <a:r>
              <a:rPr lang="en-US" sz="2800" dirty="0">
                <a:latin typeface="Calibri" charset="0"/>
              </a:rPr>
              <a:t>implementation</a:t>
            </a:r>
          </a:p>
          <a:p>
            <a:pPr marL="914400" lvl="1" indent="-457200"/>
            <a:r>
              <a:rPr lang="en-US" sz="2800" dirty="0">
                <a:latin typeface="Calibri" charset="0"/>
              </a:rPr>
              <a:t>	</a:t>
            </a:r>
            <a:endParaRPr lang="en-US" sz="2800" dirty="0" smtClean="0">
              <a:latin typeface="Calibri" charset="0"/>
            </a:endParaRPr>
          </a:p>
          <a:p>
            <a:pPr marL="914400" lvl="1" indent="-457200" algn="ctr"/>
            <a:r>
              <a:rPr lang="en-US" sz="2800" dirty="0" smtClean="0">
                <a:latin typeface="Calibri" charset="0"/>
              </a:rPr>
              <a:t>2 and 3 are available at </a:t>
            </a:r>
          </a:p>
          <a:p>
            <a:pPr marL="914400" lvl="1" indent="-457200" algn="ctr"/>
            <a:r>
              <a:rPr lang="en-US" sz="2800" dirty="0" smtClean="0">
                <a:latin typeface="Calibri" charset="0"/>
                <a:hlinkClick r:id="rId3"/>
              </a:rPr>
              <a:t>www.broadinstitute.org</a:t>
            </a:r>
            <a:r>
              <a:rPr lang="en-US" sz="2800" dirty="0">
                <a:latin typeface="Calibri" charset="0"/>
                <a:hlinkClick r:id="rId3"/>
              </a:rPr>
              <a:t>/gsea/</a:t>
            </a:r>
            <a:r>
              <a:rPr lang="en-US" sz="2800" dirty="0" smtClean="0">
                <a:latin typeface="Calibri" charset="0"/>
                <a:hlinkClick r:id="rId3"/>
              </a:rPr>
              <a:t>downloads</a:t>
            </a:r>
            <a:endParaRPr lang="en-US" sz="2800" dirty="0">
              <a:latin typeface="Calibri" charset="0"/>
            </a:endParaRPr>
          </a:p>
          <a:p>
            <a:pPr marL="914400" lvl="1" indent="-457200"/>
            <a:endParaRPr lang="en-US" sz="2800" dirty="0">
              <a:latin typeface="Calibri" charset="0"/>
            </a:endParaRPr>
          </a:p>
          <a:p>
            <a:pPr marL="914400" lvl="1" indent="-457200"/>
            <a:endParaRPr lang="en-US" sz="2800" dirty="0">
              <a:latin typeface="Calibri" charset="0"/>
            </a:endParaRPr>
          </a:p>
          <a:p>
            <a:pPr marL="914400" lvl="1" indent="-457200"/>
            <a:r>
              <a:rPr lang="en-US" sz="2800" dirty="0">
                <a:latin typeface="Calibri" charset="0"/>
              </a:rPr>
              <a:t> </a:t>
            </a:r>
          </a:p>
        </p:txBody>
      </p:sp>
    </p:spTree>
    <p:extLst>
      <p:ext uri="{BB962C8B-B14F-4D97-AF65-F5344CB8AC3E}">
        <p14:creationId xmlns:p14="http://schemas.microsoft.com/office/powerpoint/2010/main" val="1380778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5" descr="Screen shot 2010-09-20 at 8.09.48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14600"/>
            <a:ext cx="6870700"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9"/>
          <p:cNvSpPr>
            <a:spLocks noChangeArrowheads="1"/>
          </p:cNvSpPr>
          <p:nvPr/>
        </p:nvSpPr>
        <p:spPr bwMode="auto">
          <a:xfrm>
            <a:off x="2057400" y="106363"/>
            <a:ext cx="6934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00" tIns="22850" rIns="45700" bIns="22850">
            <a:spAutoFit/>
          </a:bodyPr>
          <a:lstStyle/>
          <a:p>
            <a:r>
              <a:rPr lang="en-US" sz="3600" b="1">
                <a:latin typeface="Calibri" charset="0"/>
              </a:rPr>
              <a:t>Leading edge analysis</a:t>
            </a:r>
          </a:p>
        </p:txBody>
      </p:sp>
      <p:sp>
        <p:nvSpPr>
          <p:cNvPr id="15364" name="Rectangle 3"/>
          <p:cNvSpPr>
            <a:spLocks noChangeArrowheads="1"/>
          </p:cNvSpPr>
          <p:nvPr/>
        </p:nvSpPr>
        <p:spPr bwMode="auto">
          <a:xfrm>
            <a:off x="152400" y="1511300"/>
            <a:ext cx="83820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223838">
              <a:spcAft>
                <a:spcPts val="600"/>
              </a:spcAft>
              <a:buFont typeface="Arial" charset="0"/>
              <a:buChar char="•"/>
            </a:pPr>
            <a:r>
              <a:rPr lang="en-US">
                <a:latin typeface="Calibri" charset="0"/>
              </a:rPr>
              <a:t>Leading edge subset of a gene set = the genes that appear in the ranked list before the running sum reaches the max value.</a:t>
            </a:r>
          </a:p>
          <a:p>
            <a:pPr marL="457200" indent="-223838">
              <a:spcAft>
                <a:spcPts val="600"/>
              </a:spcAft>
            </a:pPr>
            <a:endParaRPr lang="en-US">
              <a:latin typeface="Calibri" charset="0"/>
            </a:endParaRPr>
          </a:p>
          <a:p>
            <a:pPr marL="1371600" lvl="2" indent="-457200">
              <a:spcAft>
                <a:spcPts val="600"/>
              </a:spcAft>
            </a:pPr>
            <a:r>
              <a:rPr lang="en-US">
                <a:latin typeface="Calibri" charset="0"/>
              </a:rPr>
              <a:t>  </a:t>
            </a: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1371600" lvl="2" indent="-457200">
              <a:spcAft>
                <a:spcPts val="600"/>
              </a:spcAft>
            </a:pPr>
            <a:endParaRPr lang="en-US">
              <a:latin typeface="Calibri" charset="0"/>
            </a:endParaRPr>
          </a:p>
          <a:p>
            <a:pPr marL="457200" indent="-223838">
              <a:spcAft>
                <a:spcPts val="600"/>
              </a:spcAft>
              <a:buFont typeface="Arial" charset="0"/>
              <a:buChar char="•"/>
            </a:pPr>
            <a:r>
              <a:rPr lang="en-US">
                <a:latin typeface="Calibri" charset="0"/>
              </a:rPr>
              <a:t>Leading edge analysis = examine the genes that are in the leading edge subsets of the enriched gene sets.</a:t>
            </a:r>
          </a:p>
          <a:p>
            <a:pPr marL="1371600" lvl="2" indent="-457200">
              <a:spcAft>
                <a:spcPts val="600"/>
              </a:spcAft>
              <a:buFont typeface="Arial" charset="0"/>
              <a:buChar char="•"/>
            </a:pPr>
            <a:endParaRPr lang="en-US">
              <a:latin typeface="Calibri" charset="0"/>
            </a:endParaRPr>
          </a:p>
          <a:p>
            <a:pPr marL="914400" lvl="1" indent="-457200"/>
            <a:r>
              <a:rPr lang="en-US">
                <a:latin typeface="Calibri" charset="0"/>
              </a:rPr>
              <a:t> </a:t>
            </a:r>
          </a:p>
        </p:txBody>
      </p:sp>
    </p:spTree>
    <p:extLst>
      <p:ext uri="{BB962C8B-B14F-4D97-AF65-F5344CB8AC3E}">
        <p14:creationId xmlns:p14="http://schemas.microsoft.com/office/powerpoint/2010/main" val="1784992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p:cNvSpPr>
            <a:spLocks noChangeArrowheads="1"/>
          </p:cNvSpPr>
          <p:nvPr/>
        </p:nvSpPr>
        <p:spPr bwMode="auto">
          <a:xfrm>
            <a:off x="2057400" y="106363"/>
            <a:ext cx="6934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00" tIns="22850" rIns="45700" bIns="22850">
            <a:spAutoFit/>
          </a:bodyPr>
          <a:lstStyle/>
          <a:p>
            <a:r>
              <a:rPr lang="en-US" sz="3600" b="1">
                <a:latin typeface="Calibri" charset="0"/>
              </a:rPr>
              <a:t>MSigDB web site</a:t>
            </a:r>
          </a:p>
        </p:txBody>
      </p:sp>
      <p:sp>
        <p:nvSpPr>
          <p:cNvPr id="17411" name="Rectangle 5"/>
          <p:cNvSpPr>
            <a:spLocks noChangeArrowheads="1"/>
          </p:cNvSpPr>
          <p:nvPr/>
        </p:nvSpPr>
        <p:spPr bwMode="auto">
          <a:xfrm>
            <a:off x="1897229" y="1486692"/>
            <a:ext cx="5687971"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buFont typeface="Arial"/>
              <a:buChar char="•"/>
            </a:pPr>
            <a:r>
              <a:rPr lang="en-US" sz="2800" dirty="0" smtClean="0">
                <a:latin typeface="Calibri" charset="0"/>
              </a:rPr>
              <a:t>Search </a:t>
            </a:r>
            <a:r>
              <a:rPr lang="en-US" sz="2800" dirty="0">
                <a:latin typeface="Calibri" charset="0"/>
              </a:rPr>
              <a:t>for gene </a:t>
            </a:r>
            <a:r>
              <a:rPr lang="en-US" sz="2800" dirty="0" smtClean="0">
                <a:latin typeface="Calibri" charset="0"/>
              </a:rPr>
              <a:t>sets</a:t>
            </a:r>
            <a:endParaRPr lang="en-US" sz="2800" dirty="0">
              <a:latin typeface="Calibri" charset="0"/>
            </a:endParaRPr>
          </a:p>
          <a:p>
            <a:pPr marL="342900" indent="-342900">
              <a:spcBef>
                <a:spcPts val="1200"/>
              </a:spcBef>
              <a:buFont typeface="Arial"/>
              <a:buChar char="•"/>
            </a:pPr>
            <a:r>
              <a:rPr lang="en-US" sz="2800" dirty="0" smtClean="0">
                <a:latin typeface="Calibri" charset="0"/>
              </a:rPr>
              <a:t>View </a:t>
            </a:r>
            <a:r>
              <a:rPr lang="en-US" sz="2800" dirty="0">
                <a:latin typeface="Calibri" charset="0"/>
              </a:rPr>
              <a:t>gene set </a:t>
            </a:r>
            <a:r>
              <a:rPr lang="en-US" sz="2800" dirty="0" smtClean="0">
                <a:latin typeface="Calibri" charset="0"/>
              </a:rPr>
              <a:t>details</a:t>
            </a:r>
          </a:p>
          <a:p>
            <a:pPr marL="342900" indent="-342900">
              <a:spcBef>
                <a:spcPts val="1200"/>
              </a:spcBef>
              <a:buFont typeface="Arial"/>
              <a:buChar char="•"/>
            </a:pPr>
            <a:r>
              <a:rPr lang="en-US" sz="2800" dirty="0" smtClean="0">
                <a:latin typeface="Calibri" charset="0"/>
              </a:rPr>
              <a:t>Download </a:t>
            </a:r>
            <a:r>
              <a:rPr lang="en-US" sz="2800" dirty="0">
                <a:latin typeface="Calibri" charset="0"/>
              </a:rPr>
              <a:t>gene sets</a:t>
            </a:r>
          </a:p>
          <a:p>
            <a:pPr marL="342900" indent="-342900">
              <a:spcBef>
                <a:spcPts val="1200"/>
              </a:spcBef>
              <a:buFont typeface="Arial"/>
              <a:buChar char="•"/>
            </a:pPr>
            <a:r>
              <a:rPr lang="en-US" sz="2800" dirty="0" smtClean="0">
                <a:latin typeface="Calibri" charset="0"/>
              </a:rPr>
              <a:t>Compute </a:t>
            </a:r>
            <a:r>
              <a:rPr lang="en-US" sz="2800" dirty="0">
                <a:latin typeface="Calibri" charset="0"/>
              </a:rPr>
              <a:t>overlaps between your gene set and gene sets in </a:t>
            </a:r>
            <a:r>
              <a:rPr lang="en-US" sz="2800" dirty="0" err="1" smtClean="0">
                <a:latin typeface="Calibri" charset="0"/>
              </a:rPr>
              <a:t>MSigDB</a:t>
            </a:r>
            <a:endParaRPr lang="en-US" sz="2800" dirty="0">
              <a:latin typeface="Calibri" charset="0"/>
            </a:endParaRPr>
          </a:p>
          <a:p>
            <a:pPr>
              <a:spcBef>
                <a:spcPts val="1200"/>
              </a:spcBef>
            </a:pPr>
            <a:r>
              <a:rPr lang="en-US" sz="2800" dirty="0">
                <a:latin typeface="Calibri" charset="0"/>
              </a:rPr>
              <a:t> </a:t>
            </a:r>
          </a:p>
        </p:txBody>
      </p:sp>
      <p:sp>
        <p:nvSpPr>
          <p:cNvPr id="2" name="Rectangle 1"/>
          <p:cNvSpPr/>
          <p:nvPr/>
        </p:nvSpPr>
        <p:spPr>
          <a:xfrm>
            <a:off x="1613143" y="5348092"/>
            <a:ext cx="6349602" cy="523220"/>
          </a:xfrm>
          <a:prstGeom prst="rect">
            <a:avLst/>
          </a:prstGeom>
        </p:spPr>
        <p:txBody>
          <a:bodyPr wrap="square">
            <a:spAutoFit/>
          </a:bodyPr>
          <a:lstStyle/>
          <a:p>
            <a:pPr>
              <a:spcBef>
                <a:spcPts val="1200"/>
              </a:spcBef>
            </a:pPr>
            <a:r>
              <a:rPr lang="en-US" sz="2800" b="1" dirty="0">
                <a:latin typeface="Calibri" charset="0"/>
                <a:hlinkClick r:id="rId3"/>
              </a:rPr>
              <a:t>http://www.broadinstitute.org/msigdb</a:t>
            </a:r>
            <a:endParaRPr lang="en-US" sz="2800" dirty="0">
              <a:latin typeface="Calibri" charset="0"/>
            </a:endParaRPr>
          </a:p>
        </p:txBody>
      </p:sp>
    </p:spTree>
    <p:extLst>
      <p:ext uri="{BB962C8B-B14F-4D97-AF65-F5344CB8AC3E}">
        <p14:creationId xmlns:p14="http://schemas.microsoft.com/office/powerpoint/2010/main" val="21500066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idx="4294967295"/>
          </p:nvPr>
        </p:nvSpPr>
        <p:spPr>
          <a:xfrm>
            <a:off x="635039" y="2057400"/>
            <a:ext cx="7924761" cy="1470025"/>
          </a:xfrm>
        </p:spPr>
        <p:txBody>
          <a:bodyPr/>
          <a:lstStyle/>
          <a:p>
            <a:pPr eaLnBrk="1" hangingPunct="1"/>
            <a:r>
              <a:rPr lang="en-US" altLang="en-US" b="1" dirty="0" smtClean="0">
                <a:ea typeface="ＭＳ Ｐゴシック" pitchFamily="34" charset="-128"/>
              </a:rPr>
              <a:t>GSEA Exercise</a:t>
            </a:r>
          </a:p>
        </p:txBody>
      </p:sp>
      <p:pic>
        <p:nvPicPr>
          <p:cNvPr id="256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2266950"/>
            <a:ext cx="111283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5371" y="3521332"/>
            <a:ext cx="8312715" cy="461665"/>
          </a:xfrm>
          <a:prstGeom prst="rect">
            <a:avLst/>
          </a:prstGeom>
        </p:spPr>
        <p:txBody>
          <a:bodyPr wrap="square">
            <a:spAutoFit/>
          </a:bodyPr>
          <a:lstStyle/>
          <a:p>
            <a:pPr algn="ctr"/>
            <a:r>
              <a:rPr lang="en-US" sz="2400" dirty="0"/>
              <a:t>Run </a:t>
            </a:r>
            <a:r>
              <a:rPr lang="en-US" sz="2400" dirty="0" smtClean="0"/>
              <a:t>the </a:t>
            </a:r>
            <a:r>
              <a:rPr lang="en-US" sz="2400" dirty="0" smtClean="0"/>
              <a:t>2018-03-14_07_GSEA </a:t>
            </a:r>
            <a:r>
              <a:rPr lang="en-US" sz="2400" dirty="0" smtClean="0"/>
              <a:t>notebook</a:t>
            </a:r>
            <a:endParaRPr lang="en-US" sz="2400" dirty="0"/>
          </a:p>
        </p:txBody>
      </p:sp>
    </p:spTree>
    <p:extLst>
      <p:ext uri="{BB962C8B-B14F-4D97-AF65-F5344CB8AC3E}">
        <p14:creationId xmlns:p14="http://schemas.microsoft.com/office/powerpoint/2010/main" val="5952620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9029"/>
          </a:xfrm>
        </p:spPr>
        <p:txBody>
          <a:bodyPr>
            <a:normAutofit/>
          </a:bodyPr>
          <a:lstStyle/>
          <a:p>
            <a:pPr algn="ctr"/>
            <a:r>
              <a:rPr lang="en-US" sz="3600" dirty="0" smtClean="0">
                <a:latin typeface="Arial"/>
                <a:cs typeface="Arial"/>
              </a:rPr>
              <a:t>Gene by gene analysis</a:t>
            </a:r>
            <a:endParaRPr lang="en-US" sz="3600" dirty="0">
              <a:latin typeface="Arial"/>
              <a:cs typeface="Arial"/>
            </a:endParaRPr>
          </a:p>
        </p:txBody>
      </p:sp>
      <p:sp>
        <p:nvSpPr>
          <p:cNvPr id="15" name="TextBox 14"/>
          <p:cNvSpPr txBox="1"/>
          <p:nvPr/>
        </p:nvSpPr>
        <p:spPr>
          <a:xfrm>
            <a:off x="2844139" y="1061997"/>
            <a:ext cx="1024093"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16" name="TextBox 15"/>
          <p:cNvSpPr txBox="1"/>
          <p:nvPr/>
        </p:nvSpPr>
        <p:spPr>
          <a:xfrm>
            <a:off x="3487490" y="1061997"/>
            <a:ext cx="1560547"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sp>
        <p:nvSpPr>
          <p:cNvPr id="25" name="TextBox 24"/>
          <p:cNvSpPr txBox="1"/>
          <p:nvPr/>
        </p:nvSpPr>
        <p:spPr>
          <a:xfrm>
            <a:off x="645401" y="5442180"/>
            <a:ext cx="1327544" cy="307777"/>
          </a:xfrm>
          <a:prstGeom prst="rect">
            <a:avLst/>
          </a:prstGeom>
          <a:noFill/>
          <a:ln w="12700" cmpd="sng">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latin typeface="Arial"/>
                <a:cs typeface="Arial"/>
              </a:rPr>
              <a:t>p-value &lt; 0.05</a:t>
            </a:r>
            <a:endParaRPr lang="en-US" sz="1400" dirty="0">
              <a:solidFill>
                <a:schemeClr val="tx1"/>
              </a:solidFill>
              <a:latin typeface="Arial"/>
              <a:cs typeface="Arial"/>
            </a:endParaRPr>
          </a:p>
        </p:txBody>
      </p:sp>
      <p:sp>
        <p:nvSpPr>
          <p:cNvPr id="36" name="TextBox 35"/>
          <p:cNvSpPr txBox="1"/>
          <p:nvPr/>
        </p:nvSpPr>
        <p:spPr>
          <a:xfrm>
            <a:off x="935555" y="3282024"/>
            <a:ext cx="1113030" cy="892552"/>
          </a:xfrm>
          <a:prstGeom prst="rect">
            <a:avLst/>
          </a:prstGeom>
          <a:noFill/>
        </p:spPr>
        <p:txBody>
          <a:bodyPr wrap="none" rtlCol="0">
            <a:spAutoFit/>
          </a:bodyPr>
          <a:lstStyle/>
          <a:p>
            <a:pPr algn="ctr">
              <a:spcAft>
                <a:spcPts val="600"/>
              </a:spcAft>
            </a:pPr>
            <a:r>
              <a:rPr lang="en-US" sz="1400" dirty="0" smtClean="0">
                <a:latin typeface="Arial"/>
                <a:cs typeface="Arial"/>
              </a:rPr>
              <a:t>fold change</a:t>
            </a:r>
          </a:p>
          <a:p>
            <a:pPr algn="ctr">
              <a:spcAft>
                <a:spcPts val="600"/>
              </a:spcAft>
            </a:pPr>
            <a:r>
              <a:rPr lang="en-US" sz="1400" dirty="0" smtClean="0">
                <a:latin typeface="Arial"/>
                <a:cs typeface="Arial"/>
              </a:rPr>
              <a:t>SNR</a:t>
            </a:r>
          </a:p>
          <a:p>
            <a:pPr algn="ctr">
              <a:spcAft>
                <a:spcPts val="600"/>
              </a:spcAft>
            </a:pPr>
            <a:r>
              <a:rPr lang="en-US" sz="1400" dirty="0" smtClean="0">
                <a:latin typeface="Arial"/>
                <a:cs typeface="Arial"/>
              </a:rPr>
              <a:t>t-test</a:t>
            </a:r>
            <a:endParaRPr lang="en-US" sz="1400" dirty="0">
              <a:latin typeface="Arial"/>
              <a:cs typeface="Arial"/>
            </a:endParaRPr>
          </a:p>
        </p:txBody>
      </p:sp>
      <p:sp>
        <p:nvSpPr>
          <p:cNvPr id="38" name="Up Arrow 37"/>
          <p:cNvSpPr/>
          <p:nvPr/>
        </p:nvSpPr>
        <p:spPr>
          <a:xfrm>
            <a:off x="806270" y="2041748"/>
            <a:ext cx="1371600" cy="1143308"/>
          </a:xfrm>
          <a:prstGeom prst="upArrow">
            <a:avLst/>
          </a:prstGeom>
          <a:gradFill flip="none" rotWithShape="1">
            <a:gsLst>
              <a:gs pos="0">
                <a:srgbClr val="FF0000"/>
              </a:gs>
              <a:gs pos="100000">
                <a:srgbClr val="FFFFFF"/>
              </a:gs>
            </a:gsLst>
            <a:lin ang="5400000" scaled="0"/>
            <a:tileRec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p:cNvSpPr/>
          <p:nvPr/>
        </p:nvSpPr>
        <p:spPr>
          <a:xfrm flipV="1">
            <a:off x="806270" y="4209990"/>
            <a:ext cx="1371600" cy="1143308"/>
          </a:xfrm>
          <a:prstGeom prst="upArrow">
            <a:avLst/>
          </a:prstGeom>
          <a:gradFill flip="none" rotWithShape="1">
            <a:gsLst>
              <a:gs pos="0">
                <a:srgbClr val="0000FF"/>
              </a:gs>
              <a:gs pos="100000">
                <a:srgbClr val="FFFFFF"/>
              </a:gs>
            </a:gsLst>
            <a:lin ang="5400000" scaled="0"/>
            <a:tileRect/>
          </a:gra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394960" y="1461809"/>
            <a:ext cx="3291840" cy="3648782"/>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Uses signal-to-noise ratio (SNR) to score genes: </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r>
              <a:rPr lang="en-US" sz="1600" dirty="0" smtClean="0">
                <a:solidFill>
                  <a:schemeClr val="tx2">
                    <a:lumMod val="60000"/>
                    <a:lumOff val="40000"/>
                  </a:schemeClr>
                </a:solidFill>
              </a:rPr>
              <a:t>max </a:t>
            </a:r>
            <a:r>
              <a:rPr lang="en-US" sz="1600" dirty="0" smtClean="0">
                <a:solidFill>
                  <a:schemeClr val="bg1">
                    <a:lumMod val="50000"/>
                  </a:schemeClr>
                </a:solidFill>
              </a:rPr>
              <a:t>difference in mean expression between two groups</a:t>
            </a:r>
          </a:p>
          <a:p>
            <a:endParaRPr lang="en-US" sz="1600" dirty="0" smtClean="0">
              <a:solidFill>
                <a:schemeClr val="bg1">
                  <a:lumMod val="50000"/>
                </a:schemeClr>
              </a:solidFill>
            </a:endParaRPr>
          </a:p>
          <a:p>
            <a:r>
              <a:rPr lang="en-US" sz="1600" dirty="0" smtClean="0">
                <a:solidFill>
                  <a:srgbClr val="558ED5"/>
                </a:solidFill>
              </a:rPr>
              <a:t>min</a:t>
            </a:r>
            <a:r>
              <a:rPr lang="en-US" sz="1600" dirty="0" smtClean="0">
                <a:solidFill>
                  <a:schemeClr val="bg1">
                    <a:lumMod val="50000"/>
                  </a:schemeClr>
                </a:solidFill>
              </a:rPr>
              <a:t> variation of expression within each group</a:t>
            </a:r>
          </a:p>
        </p:txBody>
      </p:sp>
      <p:pic>
        <p:nvPicPr>
          <p:cNvPr id="5" name="Picture 4"/>
          <p:cNvPicPr>
            <a:picLocks noChangeAspect="1"/>
          </p:cNvPicPr>
          <p:nvPr/>
        </p:nvPicPr>
        <p:blipFill>
          <a:blip r:embed="rId2"/>
          <a:stretch>
            <a:fillRect/>
          </a:stretch>
        </p:blipFill>
        <p:spPr>
          <a:xfrm>
            <a:off x="2844140" y="1431329"/>
            <a:ext cx="2121535" cy="4986020"/>
          </a:xfrm>
          <a:prstGeom prst="rect">
            <a:avLst/>
          </a:prstGeom>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288756" y="2552052"/>
            <a:ext cx="1179186" cy="729972"/>
          </a:xfrm>
          <a:prstGeom prst="rect">
            <a:avLst/>
          </a:prstGeom>
        </p:spPr>
      </p:pic>
    </p:spTree>
    <p:extLst>
      <p:ext uri="{BB962C8B-B14F-4D97-AF65-F5344CB8AC3E}">
        <p14:creationId xmlns:p14="http://schemas.microsoft.com/office/powerpoint/2010/main" val="11458550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9029"/>
          </a:xfrm>
        </p:spPr>
        <p:txBody>
          <a:bodyPr>
            <a:normAutofit/>
          </a:bodyPr>
          <a:lstStyle/>
          <a:p>
            <a:pPr algn="ctr"/>
            <a:r>
              <a:rPr lang="en-US" sz="3600" dirty="0" smtClean="0">
                <a:latin typeface="Arial"/>
                <a:cs typeface="Arial"/>
              </a:rPr>
              <a:t>Gene by gene analysis</a:t>
            </a:r>
            <a:endParaRPr lang="en-US" sz="3600" dirty="0">
              <a:latin typeface="Arial"/>
              <a:cs typeface="Arial"/>
            </a:endParaRPr>
          </a:p>
        </p:txBody>
      </p:sp>
      <p:sp>
        <p:nvSpPr>
          <p:cNvPr id="15" name="TextBox 14"/>
          <p:cNvSpPr txBox="1"/>
          <p:nvPr/>
        </p:nvSpPr>
        <p:spPr>
          <a:xfrm>
            <a:off x="3193625" y="1073172"/>
            <a:ext cx="749956" cy="369332"/>
          </a:xfrm>
          <a:prstGeom prst="rect">
            <a:avLst/>
          </a:prstGeom>
          <a:noFill/>
          <a:ln>
            <a:noFill/>
          </a:ln>
        </p:spPr>
        <p:txBody>
          <a:bodyPr wrap="square" rtlCol="0">
            <a:spAutoFit/>
          </a:bodyPr>
          <a:lstStyle/>
          <a:p>
            <a:pPr algn="ctr"/>
            <a:r>
              <a:rPr lang="en-US" dirty="0" smtClean="0">
                <a:latin typeface="Arial"/>
                <a:cs typeface="Arial"/>
              </a:rPr>
              <a:t>A</a:t>
            </a:r>
            <a:endParaRPr lang="en-US" dirty="0">
              <a:latin typeface="Arial"/>
              <a:cs typeface="Arial"/>
            </a:endParaRPr>
          </a:p>
        </p:txBody>
      </p:sp>
      <p:sp>
        <p:nvSpPr>
          <p:cNvPr id="16" name="TextBox 15"/>
          <p:cNvSpPr txBox="1"/>
          <p:nvPr/>
        </p:nvSpPr>
        <p:spPr>
          <a:xfrm>
            <a:off x="3943581" y="1073172"/>
            <a:ext cx="1189285" cy="369332"/>
          </a:xfrm>
          <a:prstGeom prst="rect">
            <a:avLst/>
          </a:prstGeom>
          <a:noFill/>
          <a:ln>
            <a:noFill/>
          </a:ln>
        </p:spPr>
        <p:txBody>
          <a:bodyPr wrap="square" rtlCol="0">
            <a:spAutoFit/>
          </a:bodyPr>
          <a:lstStyle/>
          <a:p>
            <a:pPr algn="ctr"/>
            <a:r>
              <a:rPr lang="en-US" dirty="0" smtClean="0">
                <a:latin typeface="Arial"/>
                <a:cs typeface="Arial"/>
              </a:rPr>
              <a:t>B</a:t>
            </a:r>
            <a:endParaRPr lang="en-US" dirty="0">
              <a:latin typeface="Arial"/>
              <a:cs typeface="Arial"/>
            </a:endParaRPr>
          </a:p>
        </p:txBody>
      </p:sp>
      <p:grpSp>
        <p:nvGrpSpPr>
          <p:cNvPr id="5" name="Group 4"/>
          <p:cNvGrpSpPr/>
          <p:nvPr/>
        </p:nvGrpSpPr>
        <p:grpSpPr>
          <a:xfrm>
            <a:off x="1356355" y="1453679"/>
            <a:ext cx="1837270" cy="554201"/>
            <a:chOff x="645401" y="1453679"/>
            <a:chExt cx="1837270" cy="554201"/>
          </a:xfrm>
        </p:grpSpPr>
        <p:sp>
          <p:nvSpPr>
            <p:cNvPr id="26" name="Rectangle 25"/>
            <p:cNvSpPr/>
            <p:nvPr/>
          </p:nvSpPr>
          <p:spPr>
            <a:xfrm>
              <a:off x="1940804" y="1453679"/>
              <a:ext cx="541867" cy="539244"/>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645401" y="1984067"/>
              <a:ext cx="1475939" cy="1732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45401" y="1700103"/>
              <a:ext cx="1327544" cy="307777"/>
            </a:xfrm>
            <a:prstGeom prst="rect">
              <a:avLst/>
            </a:prstGeom>
            <a:noFill/>
            <a:ln w="12700" cmpd="sng">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latin typeface="Arial"/>
                  <a:cs typeface="Arial"/>
                </a:rPr>
                <a:t>p-value &lt; 0.05</a:t>
              </a:r>
              <a:endParaRPr lang="en-US" sz="1400" dirty="0">
                <a:solidFill>
                  <a:schemeClr val="tx1"/>
                </a:solidFill>
                <a:latin typeface="Arial"/>
                <a:cs typeface="Arial"/>
              </a:endParaRPr>
            </a:p>
          </p:txBody>
        </p:sp>
      </p:grpSp>
      <p:grpSp>
        <p:nvGrpSpPr>
          <p:cNvPr id="7" name="Group 6"/>
          <p:cNvGrpSpPr/>
          <p:nvPr/>
        </p:nvGrpSpPr>
        <p:grpSpPr>
          <a:xfrm>
            <a:off x="1244354" y="5387295"/>
            <a:ext cx="1949271" cy="646514"/>
            <a:chOff x="533400" y="5387295"/>
            <a:chExt cx="1949271" cy="646514"/>
          </a:xfrm>
        </p:grpSpPr>
        <p:cxnSp>
          <p:nvCxnSpPr>
            <p:cNvPr id="34" name="Straight Connector 33"/>
            <p:cNvCxnSpPr/>
            <p:nvPr/>
          </p:nvCxnSpPr>
          <p:spPr>
            <a:xfrm flipV="1">
              <a:off x="533400" y="5390990"/>
              <a:ext cx="1681077" cy="17322"/>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40804" y="5387295"/>
              <a:ext cx="541867" cy="646514"/>
            </a:xfrm>
            <a:prstGeom prst="rect">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45401" y="5442180"/>
              <a:ext cx="1327544" cy="307777"/>
            </a:xfrm>
            <a:prstGeom prst="rect">
              <a:avLst/>
            </a:prstGeom>
            <a:noFill/>
            <a:ln w="12700" cmpd="sng">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latin typeface="Arial"/>
                  <a:cs typeface="Arial"/>
                </a:rPr>
                <a:t>p-value &lt; 0.05</a:t>
              </a:r>
              <a:endParaRPr lang="en-US" sz="1400" dirty="0">
                <a:solidFill>
                  <a:schemeClr val="tx1"/>
                </a:solidFill>
                <a:latin typeface="Arial"/>
                <a:cs typeface="Arial"/>
              </a:endParaRPr>
            </a:p>
          </p:txBody>
        </p:sp>
      </p:grpSp>
      <p:sp>
        <p:nvSpPr>
          <p:cNvPr id="36" name="TextBox 35"/>
          <p:cNvSpPr txBox="1"/>
          <p:nvPr/>
        </p:nvSpPr>
        <p:spPr>
          <a:xfrm>
            <a:off x="1646509" y="3282024"/>
            <a:ext cx="1113030" cy="892552"/>
          </a:xfrm>
          <a:prstGeom prst="rect">
            <a:avLst/>
          </a:prstGeom>
          <a:noFill/>
        </p:spPr>
        <p:txBody>
          <a:bodyPr wrap="none" rtlCol="0">
            <a:spAutoFit/>
          </a:bodyPr>
          <a:lstStyle/>
          <a:p>
            <a:pPr algn="ctr">
              <a:spcAft>
                <a:spcPts val="600"/>
              </a:spcAft>
            </a:pPr>
            <a:r>
              <a:rPr lang="en-US" sz="1400" dirty="0" smtClean="0">
                <a:latin typeface="Arial"/>
                <a:cs typeface="Arial"/>
              </a:rPr>
              <a:t>fold change</a:t>
            </a:r>
          </a:p>
          <a:p>
            <a:pPr algn="ctr">
              <a:spcAft>
                <a:spcPts val="600"/>
              </a:spcAft>
            </a:pPr>
            <a:r>
              <a:rPr lang="en-US" sz="1400" dirty="0" smtClean="0">
                <a:latin typeface="Arial"/>
                <a:cs typeface="Arial"/>
              </a:rPr>
              <a:t>t test</a:t>
            </a:r>
          </a:p>
          <a:p>
            <a:pPr algn="ctr">
              <a:spcAft>
                <a:spcPts val="600"/>
              </a:spcAft>
            </a:pPr>
            <a:r>
              <a:rPr lang="en-US" sz="1400" dirty="0" smtClean="0">
                <a:latin typeface="Arial"/>
                <a:cs typeface="Arial"/>
              </a:rPr>
              <a:t>SNR</a:t>
            </a:r>
            <a:endParaRPr lang="en-US" sz="1400" dirty="0">
              <a:latin typeface="Arial"/>
              <a:cs typeface="Arial"/>
            </a:endParaRPr>
          </a:p>
        </p:txBody>
      </p:sp>
      <p:sp>
        <p:nvSpPr>
          <p:cNvPr id="38" name="Up Arrow 37"/>
          <p:cNvSpPr/>
          <p:nvPr/>
        </p:nvSpPr>
        <p:spPr>
          <a:xfrm>
            <a:off x="1517224" y="2041748"/>
            <a:ext cx="1371600" cy="1143308"/>
          </a:xfrm>
          <a:prstGeom prst="upArrow">
            <a:avLst/>
          </a:prstGeom>
          <a:gradFill flip="none" rotWithShape="1">
            <a:gsLst>
              <a:gs pos="0">
                <a:srgbClr val="FF0000"/>
              </a:gs>
              <a:gs pos="100000">
                <a:srgbClr val="FFFFFF"/>
              </a:gs>
            </a:gsLst>
            <a:lin ang="5400000" scaled="0"/>
            <a:tileRec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p:cNvSpPr/>
          <p:nvPr/>
        </p:nvSpPr>
        <p:spPr>
          <a:xfrm flipV="1">
            <a:off x="1517224" y="4209990"/>
            <a:ext cx="1371600" cy="1143308"/>
          </a:xfrm>
          <a:prstGeom prst="upArrow">
            <a:avLst/>
          </a:prstGeom>
          <a:gradFill flip="none" rotWithShape="1">
            <a:gsLst>
              <a:gs pos="0">
                <a:srgbClr val="0000FF"/>
              </a:gs>
              <a:gs pos="100000">
                <a:srgbClr val="FFFFFF"/>
              </a:gs>
            </a:gsLst>
            <a:lin ang="5400000" scaled="0"/>
            <a:tileRect/>
          </a:gra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697875" y="1431328"/>
            <a:ext cx="728133" cy="830997"/>
          </a:xfrm>
          <a:prstGeom prst="rect">
            <a:avLst/>
          </a:prstGeom>
          <a:solidFill>
            <a:srgbClr val="FFFFFF"/>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1200" dirty="0" smtClean="0">
                <a:solidFill>
                  <a:srgbClr val="000000"/>
                </a:solidFill>
                <a:latin typeface="Arial"/>
                <a:cs typeface="Arial"/>
              </a:rPr>
              <a:t>gene1</a:t>
            </a:r>
          </a:p>
          <a:p>
            <a:pPr algn="ctr"/>
            <a:r>
              <a:rPr lang="en-US" sz="1200" dirty="0" smtClean="0">
                <a:solidFill>
                  <a:srgbClr val="000000"/>
                </a:solidFill>
                <a:latin typeface="Arial"/>
                <a:cs typeface="Arial"/>
              </a:rPr>
              <a:t>gene2</a:t>
            </a:r>
          </a:p>
          <a:p>
            <a:pPr algn="ctr"/>
            <a:r>
              <a:rPr lang="en-US" sz="1200" dirty="0" smtClean="0">
                <a:solidFill>
                  <a:srgbClr val="000000"/>
                </a:solidFill>
                <a:latin typeface="Arial"/>
                <a:cs typeface="Arial"/>
              </a:rPr>
              <a:t>gene3</a:t>
            </a:r>
          </a:p>
          <a:p>
            <a:pPr algn="ctr"/>
            <a:r>
              <a:rPr lang="en-US" sz="1200" dirty="0" smtClean="0">
                <a:solidFill>
                  <a:srgbClr val="000000"/>
                </a:solidFill>
                <a:latin typeface="Arial"/>
                <a:cs typeface="Arial"/>
              </a:rPr>
              <a:t>gene4</a:t>
            </a:r>
            <a:endParaRPr lang="en-US" sz="1200" dirty="0">
              <a:solidFill>
                <a:srgbClr val="000000"/>
              </a:solidFill>
              <a:latin typeface="Arial"/>
              <a:cs typeface="Arial"/>
            </a:endParaRPr>
          </a:p>
        </p:txBody>
      </p:sp>
      <p:sp>
        <p:nvSpPr>
          <p:cNvPr id="48" name="TextBox 47"/>
          <p:cNvSpPr txBox="1"/>
          <p:nvPr/>
        </p:nvSpPr>
        <p:spPr>
          <a:xfrm>
            <a:off x="5783813" y="3081867"/>
            <a:ext cx="2557110" cy="1215718"/>
          </a:xfrm>
          <a:prstGeom prst="rect">
            <a:avLst/>
          </a:prstGeom>
          <a:solidFill>
            <a:srgbClr val="FFFFFF"/>
          </a:solidFill>
          <a:ln>
            <a:solidFill>
              <a:schemeClr val="bg1">
                <a:lumMod val="50000"/>
              </a:schemeClr>
            </a:solidFill>
          </a:ln>
          <a:effectLst>
            <a:outerShdw blurRad="50800" dist="38100" dir="2700000" algn="tl" rotWithShape="0">
              <a:prstClr val="black">
                <a:alpha val="40000"/>
              </a:prstClr>
            </a:outerShdw>
          </a:effectLst>
        </p:spPr>
        <p:txBody>
          <a:bodyPr wrap="none" rtlCol="0">
            <a:spAutoFit/>
          </a:bodyPr>
          <a:lstStyle/>
          <a:p>
            <a:pPr>
              <a:spcAft>
                <a:spcPts val="600"/>
              </a:spcAft>
            </a:pPr>
            <a:r>
              <a:rPr lang="en-US" sz="1600" dirty="0" smtClean="0">
                <a:latin typeface="Arial"/>
                <a:cs typeface="Arial"/>
              </a:rPr>
              <a:t>other issues:</a:t>
            </a:r>
          </a:p>
          <a:p>
            <a:pPr marL="285750" indent="-285750">
              <a:spcAft>
                <a:spcPts val="600"/>
              </a:spcAft>
              <a:buFontTx/>
              <a:buChar char="-"/>
            </a:pPr>
            <a:r>
              <a:rPr lang="en-US" sz="1400" dirty="0" smtClean="0">
                <a:latin typeface="Arial"/>
                <a:cs typeface="Arial"/>
              </a:rPr>
              <a:t>nothing passed the cutoffs</a:t>
            </a:r>
          </a:p>
          <a:p>
            <a:pPr marL="285750" indent="-285750">
              <a:spcAft>
                <a:spcPts val="600"/>
              </a:spcAft>
              <a:buFontTx/>
              <a:buChar char="-"/>
            </a:pPr>
            <a:r>
              <a:rPr lang="en-US" sz="1400" dirty="0" smtClean="0">
                <a:latin typeface="Arial"/>
                <a:cs typeface="Arial"/>
              </a:rPr>
              <a:t>too many genes found</a:t>
            </a:r>
          </a:p>
          <a:p>
            <a:pPr marL="285750" indent="-285750">
              <a:spcAft>
                <a:spcPts val="600"/>
              </a:spcAft>
              <a:buFontTx/>
              <a:buChar char="-"/>
            </a:pPr>
            <a:r>
              <a:rPr lang="en-US" sz="1400" dirty="0" smtClean="0">
                <a:latin typeface="Arial"/>
                <a:cs typeface="Arial"/>
              </a:rPr>
              <a:t>the results disagree</a:t>
            </a:r>
            <a:endParaRPr lang="en-US" sz="1400" dirty="0">
              <a:latin typeface="Arial"/>
              <a:cs typeface="Arial"/>
            </a:endParaRPr>
          </a:p>
        </p:txBody>
      </p:sp>
      <p:cxnSp>
        <p:nvCxnSpPr>
          <p:cNvPr id="6" name="Straight Connector 5"/>
          <p:cNvCxnSpPr/>
          <p:nvPr/>
        </p:nvCxnSpPr>
        <p:spPr>
          <a:xfrm flipV="1">
            <a:off x="5229469" y="1431328"/>
            <a:ext cx="468406" cy="1"/>
          </a:xfrm>
          <a:prstGeom prst="line">
            <a:avLst/>
          </a:prstGeom>
          <a:ln w="635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212535" y="1984067"/>
            <a:ext cx="485340" cy="278258"/>
          </a:xfrm>
          <a:prstGeom prst="line">
            <a:avLst/>
          </a:prstGeom>
          <a:ln w="6350"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1" name="Right Brace 10"/>
          <p:cNvSpPr/>
          <p:nvPr/>
        </p:nvSpPr>
        <p:spPr>
          <a:xfrm>
            <a:off x="6558088" y="1431328"/>
            <a:ext cx="314960" cy="830997"/>
          </a:xfrm>
          <a:prstGeom prst="rightBrace">
            <a:avLst/>
          </a:prstGeom>
          <a:ln>
            <a:solidFill>
              <a:srgbClr val="7F7F7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6944345" y="1424552"/>
            <a:ext cx="1310640" cy="923330"/>
          </a:xfrm>
          <a:prstGeom prst="rect">
            <a:avLst/>
          </a:prstGeom>
          <a:solidFill>
            <a:schemeClr val="bg1"/>
          </a:solidFill>
          <a:ln>
            <a:solidFill>
              <a:srgbClr val="7F7F7F"/>
            </a:solidFill>
          </a:ln>
          <a:effectLst>
            <a:outerShdw blurRad="50800" dist="38100" dir="2700000" algn="tl" rotWithShape="0">
              <a:prstClr val="black">
                <a:alpha val="40000"/>
              </a:prstClr>
            </a:outerShdw>
          </a:effectLst>
        </p:spPr>
        <p:txBody>
          <a:bodyPr wrap="square" rtlCol="0">
            <a:spAutoFit/>
          </a:bodyPr>
          <a:lstStyle/>
          <a:p>
            <a:pPr algn="ctr"/>
            <a:r>
              <a:rPr lang="en-US" b="1" dirty="0" smtClean="0">
                <a:solidFill>
                  <a:srgbClr val="FF0000"/>
                </a:solidFill>
              </a:rPr>
              <a:t>what’s the biological meaning?</a:t>
            </a:r>
            <a:endParaRPr lang="en-US" b="1" dirty="0">
              <a:solidFill>
                <a:srgbClr val="FF0000"/>
              </a:solidFill>
            </a:endParaRPr>
          </a:p>
        </p:txBody>
      </p:sp>
      <p:grpSp>
        <p:nvGrpSpPr>
          <p:cNvPr id="8" name="Group 7"/>
          <p:cNvGrpSpPr/>
          <p:nvPr/>
        </p:nvGrpSpPr>
        <p:grpSpPr>
          <a:xfrm>
            <a:off x="3174527" y="1431329"/>
            <a:ext cx="1977438" cy="4602480"/>
            <a:chOff x="2463573" y="1431329"/>
            <a:chExt cx="1977438" cy="4602480"/>
          </a:xfrm>
        </p:grpSpPr>
        <p:pic>
          <p:nvPicPr>
            <p:cNvPr id="3" name="Picture 2"/>
            <p:cNvPicPr>
              <a:picLocks noChangeAspect="1"/>
            </p:cNvPicPr>
            <p:nvPr/>
          </p:nvPicPr>
          <p:blipFill>
            <a:blip r:embed="rId2"/>
            <a:stretch>
              <a:fillRect/>
            </a:stretch>
          </p:blipFill>
          <p:spPr>
            <a:xfrm>
              <a:off x="2482671" y="1431329"/>
              <a:ext cx="1958340" cy="4602480"/>
            </a:xfrm>
            <a:prstGeom prst="rect">
              <a:avLst/>
            </a:prstGeom>
            <a:effectLst>
              <a:outerShdw blurRad="50800" dist="38100" dir="2700000" algn="tl" rotWithShape="0">
                <a:srgbClr val="000000">
                  <a:alpha val="43000"/>
                </a:srgbClr>
              </a:outerShdw>
            </a:effectLst>
          </p:spPr>
        </p:pic>
        <p:sp>
          <p:nvSpPr>
            <p:cNvPr id="17" name="Rectangle 16"/>
            <p:cNvSpPr/>
            <p:nvPr/>
          </p:nvSpPr>
          <p:spPr>
            <a:xfrm>
              <a:off x="2463573" y="2001502"/>
              <a:ext cx="1958339" cy="3389988"/>
            </a:xfrm>
            <a:prstGeom prst="rect">
              <a:avLst/>
            </a:prstGeom>
            <a:solidFill>
              <a:schemeClr val="bg1">
                <a:alpha val="6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351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34366"/>
            <a:ext cx="8229600" cy="864970"/>
          </a:xfrm>
        </p:spPr>
        <p:txBody>
          <a:bodyPr>
            <a:normAutofit/>
          </a:bodyPr>
          <a:lstStyle/>
          <a:p>
            <a:pPr eaLnBrk="1" hangingPunct="1"/>
            <a:r>
              <a:rPr lang="en-US" sz="3600" b="1" dirty="0" smtClean="0">
                <a:solidFill>
                  <a:srgbClr val="0000FF"/>
                </a:solidFill>
                <a:latin typeface="Arial" charset="0"/>
              </a:rPr>
              <a:t>GENE SET</a:t>
            </a:r>
            <a:endParaRPr lang="en-US" sz="3600" b="1" dirty="0">
              <a:solidFill>
                <a:srgbClr val="0000FF"/>
              </a:solidFill>
              <a:latin typeface="Arial" charset="0"/>
            </a:endParaRPr>
          </a:p>
        </p:txBody>
      </p:sp>
      <p:sp>
        <p:nvSpPr>
          <p:cNvPr id="4" name="Rectangle 3"/>
          <p:cNvSpPr/>
          <p:nvPr/>
        </p:nvSpPr>
        <p:spPr>
          <a:xfrm>
            <a:off x="2028569" y="1288469"/>
            <a:ext cx="5009687" cy="1112099"/>
          </a:xfrm>
          <a:prstGeom prst="rect">
            <a:avLst/>
          </a:prstGeom>
          <a:solidFill>
            <a:srgbClr val="FFFFFF"/>
          </a:solidFill>
          <a:ln w="6350" cmpd="sng">
            <a:solidFill>
              <a:srgbClr val="7F7F7F"/>
            </a:solidFill>
          </a:ln>
          <a:effectLst>
            <a:outerShdw blurRad="50800" dist="38100" dir="2700000" algn="tl" rotWithShape="0">
              <a:prstClr val="black">
                <a:alpha val="40000"/>
              </a:prstClr>
            </a:outerShdw>
          </a:effectLst>
        </p:spPr>
        <p:txBody>
          <a:bodyPr wrap="square" anchor="b" anchorCtr="0">
            <a:spAutoFit/>
          </a:bodyPr>
          <a:lstStyle/>
          <a:p>
            <a:pPr algn="ctr">
              <a:lnSpc>
                <a:spcPct val="120000"/>
              </a:lnSpc>
              <a:spcAft>
                <a:spcPts val="1200"/>
              </a:spcAft>
            </a:pPr>
            <a:r>
              <a:rPr lang="en-US" sz="2800" dirty="0" smtClean="0">
                <a:effectLst/>
                <a:latin typeface="Arial"/>
                <a:cs typeface="Arial"/>
              </a:rPr>
              <a:t>a group of genes that have something in common</a:t>
            </a:r>
          </a:p>
        </p:txBody>
      </p:sp>
      <p:sp>
        <p:nvSpPr>
          <p:cNvPr id="9" name="TextBox 8"/>
          <p:cNvSpPr txBox="1"/>
          <p:nvPr/>
        </p:nvSpPr>
        <p:spPr>
          <a:xfrm>
            <a:off x="2286758" y="2734384"/>
            <a:ext cx="4570482" cy="1629164"/>
          </a:xfrm>
          <a:prstGeom prst="rect">
            <a:avLst/>
          </a:prstGeom>
          <a:noFill/>
        </p:spPr>
        <p:txBody>
          <a:bodyPr wrap="none" rtlCol="0">
            <a:spAutoFit/>
          </a:bodyPr>
          <a:lstStyle/>
          <a:p>
            <a:pPr algn="ctr">
              <a:lnSpc>
                <a:spcPct val="120000"/>
              </a:lnSpc>
            </a:pPr>
            <a:r>
              <a:rPr lang="en-US" sz="2800" dirty="0" smtClean="0">
                <a:latin typeface="Arial"/>
                <a:cs typeface="Arial"/>
              </a:rPr>
              <a:t>it is just a bag of genes</a:t>
            </a:r>
          </a:p>
          <a:p>
            <a:pPr marL="457200" indent="-457200" algn="ctr">
              <a:lnSpc>
                <a:spcPct val="120000"/>
              </a:lnSpc>
              <a:buFont typeface="Wingdings" charset="0"/>
              <a:buChar char="è"/>
            </a:pPr>
            <a:r>
              <a:rPr lang="en-US" sz="2800" dirty="0" smtClean="0">
                <a:latin typeface="Arial"/>
                <a:cs typeface="Arial"/>
              </a:rPr>
              <a:t>no internal order </a:t>
            </a:r>
            <a:r>
              <a:rPr lang="en-US" sz="2800" dirty="0" smtClean="0">
                <a:latin typeface="Arial"/>
                <a:cs typeface="Arial"/>
                <a:sym typeface="Wingdings"/>
              </a:rPr>
              <a:t></a:t>
            </a:r>
            <a:endParaRPr lang="en-US" sz="2800" dirty="0" smtClean="0">
              <a:latin typeface="Arial"/>
              <a:cs typeface="Arial"/>
            </a:endParaRPr>
          </a:p>
          <a:p>
            <a:pPr marL="457200" indent="-457200" algn="ctr">
              <a:lnSpc>
                <a:spcPct val="120000"/>
              </a:lnSpc>
              <a:buFont typeface="Wingdings" charset="0"/>
              <a:buChar char="è"/>
            </a:pPr>
            <a:r>
              <a:rPr lang="en-US" sz="2800" dirty="0" smtClean="0">
                <a:latin typeface="Arial"/>
                <a:cs typeface="Arial"/>
              </a:rPr>
              <a:t> no numbers attached </a:t>
            </a:r>
            <a:r>
              <a:rPr lang="en-US" sz="2800" dirty="0" smtClean="0">
                <a:latin typeface="Arial"/>
                <a:cs typeface="Arial"/>
                <a:sym typeface="Wingdings"/>
              </a:rPr>
              <a:t></a:t>
            </a:r>
            <a:r>
              <a:rPr lang="en-US" sz="2800" dirty="0" smtClean="0">
                <a:latin typeface="Arial"/>
                <a:cs typeface="Arial"/>
              </a:rPr>
              <a:t> </a:t>
            </a:r>
          </a:p>
        </p:txBody>
      </p:sp>
    </p:spTree>
    <p:extLst>
      <p:ext uri="{BB962C8B-B14F-4D97-AF65-F5344CB8AC3E}">
        <p14:creationId xmlns:p14="http://schemas.microsoft.com/office/powerpoint/2010/main" val="19673817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SEA-homegraphic.gi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27656" y="1284113"/>
            <a:ext cx="6888688" cy="4289774"/>
          </a:xfrm>
          <a:prstGeom prst="rect">
            <a:avLst/>
          </a:prstGeom>
        </p:spPr>
      </p:pic>
    </p:spTree>
    <p:extLst>
      <p:ext uri="{BB962C8B-B14F-4D97-AF65-F5344CB8AC3E}">
        <p14:creationId xmlns:p14="http://schemas.microsoft.com/office/powerpoint/2010/main" val="5321103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238807" y="1219200"/>
            <a:ext cx="6173208" cy="4524315"/>
          </a:xfrm>
          <a:prstGeom prst="rect">
            <a:avLst/>
          </a:prstGeom>
          <a:solidFill>
            <a:srgbClr val="FFFFFF"/>
          </a:solidFill>
          <a:ln w="9525">
            <a:noFill/>
            <a:miter lim="800000"/>
            <a:headEnd/>
            <a:tailEnd/>
          </a:ln>
          <a:effectLst/>
        </p:spPr>
        <p:txBody>
          <a:bodyPr wrap="square">
            <a:spAutoFit/>
          </a:bodyPr>
          <a:lstStyle>
            <a:lvl1pPr marL="342900" indent="-342900"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just" eaLnBrk="1" hangingPunct="1">
              <a:spcBef>
                <a:spcPct val="50000"/>
              </a:spcBef>
              <a:buFont typeface="Arial"/>
              <a:buChar char="•"/>
            </a:pPr>
            <a:r>
              <a:rPr lang="en-US" sz="2400" dirty="0" smtClean="0">
                <a:cs typeface="Times New Roman" charset="0"/>
              </a:rPr>
              <a:t>Accepts </a:t>
            </a:r>
            <a:r>
              <a:rPr lang="en-US" sz="2400" dirty="0">
                <a:cs typeface="Times New Roman" charset="0"/>
              </a:rPr>
              <a:t>any type of </a:t>
            </a:r>
            <a:r>
              <a:rPr lang="en-US" sz="2400" dirty="0" smtClean="0">
                <a:cs typeface="Times New Roman" charset="0"/>
              </a:rPr>
              <a:t>gene set </a:t>
            </a:r>
            <a:r>
              <a:rPr lang="en-US" sz="2400" dirty="0">
                <a:cs typeface="Times New Roman" charset="0"/>
              </a:rPr>
              <a:t>or source of </a:t>
            </a:r>
            <a:r>
              <a:rPr lang="en-US" sz="2400" dirty="0" smtClean="0">
                <a:cs typeface="Times New Roman" charset="0"/>
              </a:rPr>
              <a:t>annotation</a:t>
            </a:r>
          </a:p>
          <a:p>
            <a:pPr algn="just" eaLnBrk="1" hangingPunct="1">
              <a:spcBef>
                <a:spcPct val="50000"/>
              </a:spcBef>
              <a:buFont typeface="Arial"/>
              <a:buChar char="•"/>
            </a:pPr>
            <a:r>
              <a:rPr lang="en-US" sz="2400" dirty="0" smtClean="0">
                <a:cs typeface="Times New Roman" charset="0"/>
              </a:rPr>
              <a:t>Operates on the entire list of genes (no filtering or trimming!)</a:t>
            </a:r>
            <a:endParaRPr lang="en-US" sz="2400" dirty="0">
              <a:cs typeface="Times New Roman" charset="0"/>
            </a:endParaRPr>
          </a:p>
          <a:p>
            <a:pPr algn="just" eaLnBrk="1" hangingPunct="1">
              <a:spcBef>
                <a:spcPct val="50000"/>
              </a:spcBef>
              <a:buFont typeface="Arial"/>
              <a:buChar char="•"/>
            </a:pPr>
            <a:r>
              <a:rPr lang="en-US" sz="2400" dirty="0">
                <a:cs typeface="Times New Roman" charset="0"/>
              </a:rPr>
              <a:t>Operates on any ordered </a:t>
            </a:r>
            <a:r>
              <a:rPr lang="en-US" sz="2400" dirty="0" smtClean="0">
                <a:cs typeface="Times New Roman" charset="0"/>
              </a:rPr>
              <a:t>gene </a:t>
            </a:r>
            <a:r>
              <a:rPr lang="en-US" sz="2400" dirty="0">
                <a:cs typeface="Times New Roman" charset="0"/>
              </a:rPr>
              <a:t>l</a:t>
            </a:r>
            <a:r>
              <a:rPr lang="en-US" sz="2400" dirty="0" smtClean="0">
                <a:cs typeface="Times New Roman" charset="0"/>
              </a:rPr>
              <a:t>ist</a:t>
            </a:r>
            <a:endParaRPr lang="en-US" sz="2400" dirty="0">
              <a:cs typeface="Times New Roman" charset="0"/>
            </a:endParaRPr>
          </a:p>
          <a:p>
            <a:pPr eaLnBrk="1" hangingPunct="1">
              <a:spcBef>
                <a:spcPct val="50000"/>
              </a:spcBef>
              <a:buFont typeface="Arial"/>
              <a:buChar char="•"/>
            </a:pPr>
            <a:r>
              <a:rPr lang="en-US" sz="2400" dirty="0" smtClean="0">
                <a:cs typeface="Times New Roman" charset="0"/>
              </a:rPr>
              <a:t>Uses </a:t>
            </a:r>
            <a:r>
              <a:rPr lang="en-US" sz="2400" dirty="0">
                <a:cs typeface="Times New Roman" charset="0"/>
              </a:rPr>
              <a:t>distribution-free, non-parametric, permutation-based </a:t>
            </a:r>
            <a:r>
              <a:rPr lang="en-US" sz="2400" dirty="0" smtClean="0">
                <a:cs typeface="Times New Roman" charset="0"/>
              </a:rPr>
              <a:t>test procedures</a:t>
            </a:r>
            <a:r>
              <a:rPr lang="en-US" sz="2400" dirty="0">
                <a:cs typeface="Times New Roman" charset="0"/>
              </a:rPr>
              <a:t>.</a:t>
            </a:r>
          </a:p>
          <a:p>
            <a:pPr eaLnBrk="1" hangingPunct="1">
              <a:spcBef>
                <a:spcPct val="50000"/>
              </a:spcBef>
              <a:buFont typeface="Arial"/>
              <a:buChar char="•"/>
            </a:pPr>
            <a:r>
              <a:rPr lang="en-US" sz="2400" dirty="0" smtClean="0">
                <a:cs typeface="Times New Roman" charset="0"/>
              </a:rPr>
              <a:t>Preserves </a:t>
            </a:r>
            <a:r>
              <a:rPr lang="en-US" sz="2400" dirty="0">
                <a:cs typeface="Times New Roman" charset="0"/>
              </a:rPr>
              <a:t>the </a:t>
            </a:r>
            <a:r>
              <a:rPr lang="ja-JP" altLang="en-US" sz="2400" dirty="0">
                <a:cs typeface="Times New Roman" charset="0"/>
              </a:rPr>
              <a:t>“</a:t>
            </a:r>
            <a:r>
              <a:rPr lang="en-US" sz="2400" dirty="0">
                <a:cs typeface="Times New Roman" charset="0"/>
              </a:rPr>
              <a:t>biological</a:t>
            </a:r>
            <a:r>
              <a:rPr lang="ja-JP" altLang="en-US" sz="2400" dirty="0">
                <a:cs typeface="Times New Roman" charset="0"/>
              </a:rPr>
              <a:t>”</a:t>
            </a:r>
            <a:r>
              <a:rPr lang="en-US" sz="2400" dirty="0">
                <a:cs typeface="Times New Roman" charset="0"/>
              </a:rPr>
              <a:t> correlation structure of the markers when evaluating significance.</a:t>
            </a:r>
          </a:p>
        </p:txBody>
      </p:sp>
      <p:sp>
        <p:nvSpPr>
          <p:cNvPr id="107524" name="Rectangle 4"/>
          <p:cNvSpPr>
            <a:spLocks noGrp="1" noChangeArrowheads="1"/>
          </p:cNvSpPr>
          <p:nvPr>
            <p:ph type="title"/>
          </p:nvPr>
        </p:nvSpPr>
        <p:spPr>
          <a:xfrm>
            <a:off x="685799" y="243840"/>
            <a:ext cx="7591425" cy="781768"/>
          </a:xfrm>
          <a:effectLst/>
        </p:spPr>
        <p:txBody>
          <a:bodyPr>
            <a:noAutofit/>
          </a:bodyPr>
          <a:lstStyle/>
          <a:p>
            <a:pPr eaLnBrk="1" hangingPunct="1">
              <a:defRPr/>
            </a:pPr>
            <a:r>
              <a:rPr lang="en-US" sz="3600" dirty="0" smtClean="0">
                <a:solidFill>
                  <a:schemeClr val="tx1"/>
                </a:solidFill>
                <a:latin typeface="Arial"/>
                <a:ea typeface="+mj-ea"/>
                <a:cs typeface="Arial"/>
              </a:rPr>
              <a:t>Advantages of GSEA</a:t>
            </a:r>
          </a:p>
        </p:txBody>
      </p:sp>
    </p:spTree>
    <p:extLst>
      <p:ext uri="{BB962C8B-B14F-4D97-AF65-F5344CB8AC3E}">
        <p14:creationId xmlns:p14="http://schemas.microsoft.com/office/powerpoint/2010/main" val="29728021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Text Box 5"/>
          <p:cNvSpPr txBox="1">
            <a:spLocks noChangeArrowheads="1"/>
          </p:cNvSpPr>
          <p:nvPr/>
        </p:nvSpPr>
        <p:spPr bwMode="auto">
          <a:xfrm>
            <a:off x="641454" y="4757539"/>
            <a:ext cx="753872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spcBef>
                <a:spcPct val="50000"/>
              </a:spcBef>
              <a:buFont typeface="Arial"/>
              <a:buChar char="•"/>
            </a:pPr>
            <a:r>
              <a:rPr lang="en-US" sz="1600" dirty="0">
                <a:latin typeface="Arial"/>
                <a:cs typeface="Arial"/>
              </a:rPr>
              <a:t>Every </a:t>
            </a:r>
            <a:r>
              <a:rPr lang="en-US" sz="1600" dirty="0" smtClean="0">
                <a:latin typeface="Arial"/>
                <a:cs typeface="Arial"/>
              </a:rPr>
              <a:t>hit</a:t>
            </a:r>
            <a:r>
              <a:rPr lang="en-US" sz="1600" dirty="0">
                <a:latin typeface="Arial"/>
                <a:cs typeface="Arial"/>
              </a:rPr>
              <a:t> </a:t>
            </a:r>
            <a:r>
              <a:rPr lang="en-US" sz="1600" dirty="0" smtClean="0">
                <a:latin typeface="Arial"/>
                <a:cs typeface="Arial"/>
              </a:rPr>
              <a:t>adds a bit to the score (</a:t>
            </a:r>
            <a:r>
              <a:rPr lang="en-US" sz="1600" dirty="0">
                <a:cs typeface="Arial" charset="0"/>
              </a:rPr>
              <a:t>1/</a:t>
            </a:r>
            <a:r>
              <a:rPr lang="en-US" sz="1600" dirty="0" smtClean="0">
                <a:cs typeface="Arial" charset="0"/>
              </a:rPr>
              <a:t>N</a:t>
            </a:r>
            <a:r>
              <a:rPr lang="en-US" sz="1600" baseline="-25000" dirty="0" smtClean="0">
                <a:cs typeface="Arial" charset="0"/>
              </a:rPr>
              <a:t>H</a:t>
            </a:r>
            <a:r>
              <a:rPr lang="en-US" sz="1600" dirty="0" smtClean="0">
                <a:latin typeface="Arial"/>
                <a:cs typeface="Arial"/>
              </a:rPr>
              <a:t>)</a:t>
            </a:r>
          </a:p>
          <a:p>
            <a:pPr marL="285750" indent="-285750">
              <a:spcBef>
                <a:spcPct val="50000"/>
              </a:spcBef>
              <a:buFont typeface="Arial"/>
              <a:buChar char="•"/>
            </a:pPr>
            <a:r>
              <a:rPr lang="en-US" sz="1600" dirty="0" smtClean="0">
                <a:latin typeface="Arial"/>
                <a:cs typeface="Arial"/>
              </a:rPr>
              <a:t>Every </a:t>
            </a:r>
            <a:r>
              <a:rPr lang="en-US" sz="1600" dirty="0">
                <a:latin typeface="Arial"/>
                <a:cs typeface="Arial"/>
              </a:rPr>
              <a:t>miss </a:t>
            </a:r>
            <a:r>
              <a:rPr lang="en-US" sz="1600" dirty="0" smtClean="0">
                <a:latin typeface="Arial"/>
                <a:cs typeface="Arial"/>
              </a:rPr>
              <a:t>subtracts a bit from the score (</a:t>
            </a:r>
            <a:r>
              <a:rPr lang="en-US" sz="1600" dirty="0">
                <a:cs typeface="Arial" charset="0"/>
              </a:rPr>
              <a:t>1/</a:t>
            </a:r>
            <a:r>
              <a:rPr lang="en-US" sz="1600" dirty="0" smtClean="0">
                <a:cs typeface="Arial" charset="0"/>
              </a:rPr>
              <a:t>N</a:t>
            </a:r>
            <a:r>
              <a:rPr lang="en-US" sz="1600" baseline="-25000" dirty="0" smtClean="0">
                <a:cs typeface="Arial" charset="0"/>
              </a:rPr>
              <a:t>M</a:t>
            </a:r>
            <a:r>
              <a:rPr lang="en-US" sz="1600" dirty="0" smtClean="0">
                <a:latin typeface="Arial"/>
                <a:cs typeface="Arial"/>
              </a:rPr>
              <a:t>)</a:t>
            </a:r>
          </a:p>
          <a:p>
            <a:pPr marL="285750" indent="-285750">
              <a:spcBef>
                <a:spcPct val="50000"/>
              </a:spcBef>
              <a:buFont typeface="Arial"/>
              <a:buChar char="•"/>
            </a:pPr>
            <a:r>
              <a:rPr lang="en-US" sz="1600" dirty="0" smtClean="0">
                <a:latin typeface="Arial"/>
                <a:cs typeface="Arial"/>
              </a:rPr>
              <a:t>Enrichment Score (ES) </a:t>
            </a:r>
            <a:r>
              <a:rPr lang="en-US" sz="1600" dirty="0">
                <a:latin typeface="Arial"/>
                <a:cs typeface="Arial"/>
              </a:rPr>
              <a:t>= maximum </a:t>
            </a:r>
            <a:r>
              <a:rPr lang="en-US" sz="1600" dirty="0" smtClean="0">
                <a:latin typeface="Arial"/>
                <a:cs typeface="Arial"/>
              </a:rPr>
              <a:t>height</a:t>
            </a:r>
            <a:endParaRPr lang="en-US" sz="1600" dirty="0">
              <a:latin typeface="Arial"/>
              <a:cs typeface="Arial"/>
            </a:endParaRPr>
          </a:p>
          <a:p>
            <a:pPr>
              <a:spcBef>
                <a:spcPct val="50000"/>
              </a:spcBef>
            </a:pPr>
            <a:r>
              <a:rPr lang="en-US" sz="1600" dirty="0">
                <a:latin typeface="Arial"/>
                <a:cs typeface="Arial"/>
              </a:rPr>
              <a:t>The size of the step </a:t>
            </a:r>
            <a:r>
              <a:rPr lang="en-US" sz="1600" dirty="0" smtClean="0">
                <a:latin typeface="Arial"/>
                <a:cs typeface="Arial"/>
              </a:rPr>
              <a:t>depends on correlation (current, weighted mode), </a:t>
            </a:r>
            <a:r>
              <a:rPr lang="en-US" sz="1600" dirty="0">
                <a:latin typeface="Arial"/>
                <a:cs typeface="Arial"/>
              </a:rPr>
              <a:t>so early hits get larger steps than hits to the middle of the gene list</a:t>
            </a:r>
          </a:p>
        </p:txBody>
      </p:sp>
      <p:sp>
        <p:nvSpPr>
          <p:cNvPr id="205830" name="Text Box 6"/>
          <p:cNvSpPr txBox="1">
            <a:spLocks noChangeArrowheads="1"/>
          </p:cNvSpPr>
          <p:nvPr/>
        </p:nvSpPr>
        <p:spPr bwMode="auto">
          <a:xfrm>
            <a:off x="838200" y="863600"/>
            <a:ext cx="701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dirty="0"/>
              <a:t>            </a:t>
            </a:r>
            <a:r>
              <a:rPr lang="en-US" b="1" i="1" dirty="0"/>
              <a:t>Enriched Gene Set                 </a:t>
            </a:r>
            <a:r>
              <a:rPr lang="en-US" b="1" i="1" dirty="0" smtClean="0"/>
              <a:t>             </a:t>
            </a:r>
            <a:r>
              <a:rPr lang="en-US" b="1" i="1" dirty="0"/>
              <a:t>Un-enriched Gene Set</a:t>
            </a:r>
          </a:p>
        </p:txBody>
      </p:sp>
      <p:grpSp>
        <p:nvGrpSpPr>
          <p:cNvPr id="205831" name="Group 7"/>
          <p:cNvGrpSpPr>
            <a:grpSpLocks/>
          </p:cNvGrpSpPr>
          <p:nvPr/>
        </p:nvGrpSpPr>
        <p:grpSpPr bwMode="auto">
          <a:xfrm>
            <a:off x="4895850" y="3265488"/>
            <a:ext cx="1827213" cy="768350"/>
            <a:chOff x="3165" y="1868"/>
            <a:chExt cx="1476" cy="513"/>
          </a:xfrm>
        </p:grpSpPr>
        <p:sp>
          <p:nvSpPr>
            <p:cNvPr id="205832" name="Rectangle 8"/>
            <p:cNvSpPr>
              <a:spLocks noChangeArrowheads="1"/>
            </p:cNvSpPr>
            <p:nvPr/>
          </p:nvSpPr>
          <p:spPr bwMode="auto">
            <a:xfrm>
              <a:off x="3165" y="1868"/>
              <a:ext cx="1476" cy="51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33" name="Line 9"/>
            <p:cNvSpPr>
              <a:spLocks noChangeShapeType="1"/>
            </p:cNvSpPr>
            <p:nvPr/>
          </p:nvSpPr>
          <p:spPr bwMode="auto">
            <a:xfrm>
              <a:off x="3316"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4" name="Line 10"/>
            <p:cNvSpPr>
              <a:spLocks noChangeShapeType="1"/>
            </p:cNvSpPr>
            <p:nvPr/>
          </p:nvSpPr>
          <p:spPr bwMode="auto">
            <a:xfrm>
              <a:off x="3199"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5" name="Line 11"/>
            <p:cNvSpPr>
              <a:spLocks noChangeShapeType="1"/>
            </p:cNvSpPr>
            <p:nvPr/>
          </p:nvSpPr>
          <p:spPr bwMode="auto">
            <a:xfrm>
              <a:off x="4082"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6" name="Line 12"/>
            <p:cNvSpPr>
              <a:spLocks noChangeShapeType="1"/>
            </p:cNvSpPr>
            <p:nvPr/>
          </p:nvSpPr>
          <p:spPr bwMode="auto">
            <a:xfrm>
              <a:off x="3769"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7" name="Line 13"/>
            <p:cNvSpPr>
              <a:spLocks noChangeShapeType="1"/>
            </p:cNvSpPr>
            <p:nvPr/>
          </p:nvSpPr>
          <p:spPr bwMode="auto">
            <a:xfrm>
              <a:off x="3470"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8" name="Line 14"/>
            <p:cNvSpPr>
              <a:spLocks noChangeShapeType="1"/>
            </p:cNvSpPr>
            <p:nvPr/>
          </p:nvSpPr>
          <p:spPr bwMode="auto">
            <a:xfrm>
              <a:off x="357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39" name="Line 15"/>
            <p:cNvSpPr>
              <a:spLocks noChangeShapeType="1"/>
            </p:cNvSpPr>
            <p:nvPr/>
          </p:nvSpPr>
          <p:spPr bwMode="auto">
            <a:xfrm>
              <a:off x="385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0" name="Line 16"/>
            <p:cNvSpPr>
              <a:spLocks noChangeShapeType="1"/>
            </p:cNvSpPr>
            <p:nvPr/>
          </p:nvSpPr>
          <p:spPr bwMode="auto">
            <a:xfrm>
              <a:off x="363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1" name="Line 17"/>
            <p:cNvSpPr>
              <a:spLocks noChangeShapeType="1"/>
            </p:cNvSpPr>
            <p:nvPr/>
          </p:nvSpPr>
          <p:spPr bwMode="auto">
            <a:xfrm>
              <a:off x="4004"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2" name="Line 18"/>
            <p:cNvSpPr>
              <a:spLocks noChangeShapeType="1"/>
            </p:cNvSpPr>
            <p:nvPr/>
          </p:nvSpPr>
          <p:spPr bwMode="auto">
            <a:xfrm>
              <a:off x="422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3" name="Line 19"/>
            <p:cNvSpPr>
              <a:spLocks noChangeShapeType="1"/>
            </p:cNvSpPr>
            <p:nvPr/>
          </p:nvSpPr>
          <p:spPr bwMode="auto">
            <a:xfrm>
              <a:off x="4332"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4" name="Line 20"/>
            <p:cNvSpPr>
              <a:spLocks noChangeShapeType="1"/>
            </p:cNvSpPr>
            <p:nvPr/>
          </p:nvSpPr>
          <p:spPr bwMode="auto">
            <a:xfrm>
              <a:off x="4595" y="1877"/>
              <a:ext cx="0" cy="49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05845" name="Line 21"/>
          <p:cNvSpPr>
            <a:spLocks noChangeShapeType="1"/>
          </p:cNvSpPr>
          <p:nvPr/>
        </p:nvSpPr>
        <p:spPr bwMode="auto">
          <a:xfrm flipV="1">
            <a:off x="4870450" y="2816225"/>
            <a:ext cx="2065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6" name="Line 22"/>
          <p:cNvSpPr>
            <a:spLocks noChangeShapeType="1"/>
          </p:cNvSpPr>
          <p:nvPr/>
        </p:nvSpPr>
        <p:spPr bwMode="auto">
          <a:xfrm flipV="1">
            <a:off x="4870450" y="1344613"/>
            <a:ext cx="0" cy="14716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47" name="Text Box 23"/>
          <p:cNvSpPr txBox="1">
            <a:spLocks noChangeArrowheads="1"/>
          </p:cNvSpPr>
          <p:nvPr/>
        </p:nvSpPr>
        <p:spPr bwMode="auto">
          <a:xfrm rot="16200000">
            <a:off x="3709987" y="1752600"/>
            <a:ext cx="1928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Enrichment Score </a:t>
            </a:r>
            <a:r>
              <a:rPr lang="en-US" sz="1400" b="1" i="1">
                <a:latin typeface="Times New Roman" charset="0"/>
              </a:rPr>
              <a:t>S</a:t>
            </a:r>
          </a:p>
        </p:txBody>
      </p:sp>
      <p:sp>
        <p:nvSpPr>
          <p:cNvPr id="205848" name="Text Box 24"/>
          <p:cNvSpPr txBox="1">
            <a:spLocks noChangeArrowheads="1"/>
          </p:cNvSpPr>
          <p:nvPr/>
        </p:nvSpPr>
        <p:spPr bwMode="auto">
          <a:xfrm>
            <a:off x="6357938" y="1638300"/>
            <a:ext cx="12620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Max. Enrichment Score </a:t>
            </a:r>
            <a:r>
              <a:rPr lang="en-US" sz="1400" b="1" i="1">
                <a:latin typeface="Times New Roman" charset="0"/>
              </a:rPr>
              <a:t>ES</a:t>
            </a:r>
          </a:p>
        </p:txBody>
      </p:sp>
      <p:sp>
        <p:nvSpPr>
          <p:cNvPr id="205849" name="Freeform 25"/>
          <p:cNvSpPr>
            <a:spLocks/>
          </p:cNvSpPr>
          <p:nvPr/>
        </p:nvSpPr>
        <p:spPr bwMode="auto">
          <a:xfrm>
            <a:off x="4886325" y="2573338"/>
            <a:ext cx="1909763" cy="582613"/>
          </a:xfrm>
          <a:custGeom>
            <a:avLst/>
            <a:gdLst>
              <a:gd name="T0" fmla="*/ 0 w 1542"/>
              <a:gd name="T1" fmla="*/ 132 h 366"/>
              <a:gd name="T2" fmla="*/ 48 w 1542"/>
              <a:gd name="T3" fmla="*/ 0 h 366"/>
              <a:gd name="T4" fmla="*/ 156 w 1542"/>
              <a:gd name="T5" fmla="*/ 216 h 366"/>
              <a:gd name="T6" fmla="*/ 156 w 1542"/>
              <a:gd name="T7" fmla="*/ 54 h 366"/>
              <a:gd name="T8" fmla="*/ 324 w 1542"/>
              <a:gd name="T9" fmla="*/ 330 h 366"/>
              <a:gd name="T10" fmla="*/ 330 w 1542"/>
              <a:gd name="T11" fmla="*/ 204 h 366"/>
              <a:gd name="T12" fmla="*/ 414 w 1542"/>
              <a:gd name="T13" fmla="*/ 366 h 366"/>
              <a:gd name="T14" fmla="*/ 420 w 1542"/>
              <a:gd name="T15" fmla="*/ 234 h 366"/>
              <a:gd name="T16" fmla="*/ 462 w 1542"/>
              <a:gd name="T17" fmla="*/ 318 h 366"/>
              <a:gd name="T18" fmla="*/ 468 w 1542"/>
              <a:gd name="T19" fmla="*/ 126 h 366"/>
              <a:gd name="T20" fmla="*/ 588 w 1542"/>
              <a:gd name="T21" fmla="*/ 276 h 366"/>
              <a:gd name="T22" fmla="*/ 582 w 1542"/>
              <a:gd name="T23" fmla="*/ 54 h 366"/>
              <a:gd name="T24" fmla="*/ 672 w 1542"/>
              <a:gd name="T25" fmla="*/ 186 h 366"/>
              <a:gd name="T26" fmla="*/ 678 w 1542"/>
              <a:gd name="T27" fmla="*/ 0 h 366"/>
              <a:gd name="T28" fmla="*/ 840 w 1542"/>
              <a:gd name="T29" fmla="*/ 222 h 366"/>
              <a:gd name="T30" fmla="*/ 852 w 1542"/>
              <a:gd name="T31" fmla="*/ 18 h 366"/>
              <a:gd name="T32" fmla="*/ 918 w 1542"/>
              <a:gd name="T33" fmla="*/ 216 h 366"/>
              <a:gd name="T34" fmla="*/ 942 w 1542"/>
              <a:gd name="T35" fmla="*/ 30 h 366"/>
              <a:gd name="T36" fmla="*/ 1080 w 1542"/>
              <a:gd name="T37" fmla="*/ 288 h 366"/>
              <a:gd name="T38" fmla="*/ 1080 w 1542"/>
              <a:gd name="T39" fmla="*/ 66 h 366"/>
              <a:gd name="T40" fmla="*/ 1182 w 1542"/>
              <a:gd name="T41" fmla="*/ 288 h 366"/>
              <a:gd name="T42" fmla="*/ 1182 w 1542"/>
              <a:gd name="T43" fmla="*/ 18 h 366"/>
              <a:gd name="T44" fmla="*/ 1458 w 1542"/>
              <a:gd name="T45" fmla="*/ 306 h 366"/>
              <a:gd name="T46" fmla="*/ 1458 w 1542"/>
              <a:gd name="T47" fmla="*/ 78 h 366"/>
              <a:gd name="T48" fmla="*/ 1542 w 1542"/>
              <a:gd name="T49" fmla="*/ 15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2" h="366">
                <a:moveTo>
                  <a:pt x="0" y="132"/>
                </a:moveTo>
                <a:cubicBezTo>
                  <a:pt x="47" y="100"/>
                  <a:pt x="8" y="40"/>
                  <a:pt x="48" y="0"/>
                </a:cubicBezTo>
                <a:lnTo>
                  <a:pt x="156" y="216"/>
                </a:lnTo>
                <a:lnTo>
                  <a:pt x="156" y="54"/>
                </a:lnTo>
                <a:lnTo>
                  <a:pt x="324" y="330"/>
                </a:lnTo>
                <a:lnTo>
                  <a:pt x="330" y="204"/>
                </a:lnTo>
                <a:lnTo>
                  <a:pt x="414" y="366"/>
                </a:lnTo>
                <a:lnTo>
                  <a:pt x="420" y="234"/>
                </a:lnTo>
                <a:lnTo>
                  <a:pt x="462" y="318"/>
                </a:lnTo>
                <a:lnTo>
                  <a:pt x="468" y="126"/>
                </a:lnTo>
                <a:lnTo>
                  <a:pt x="588" y="276"/>
                </a:lnTo>
                <a:lnTo>
                  <a:pt x="582" y="54"/>
                </a:lnTo>
                <a:lnTo>
                  <a:pt x="672" y="186"/>
                </a:lnTo>
                <a:lnTo>
                  <a:pt x="678" y="0"/>
                </a:lnTo>
                <a:lnTo>
                  <a:pt x="840" y="222"/>
                </a:lnTo>
                <a:lnTo>
                  <a:pt x="852" y="18"/>
                </a:lnTo>
                <a:lnTo>
                  <a:pt x="918" y="216"/>
                </a:lnTo>
                <a:lnTo>
                  <a:pt x="942" y="30"/>
                </a:lnTo>
                <a:lnTo>
                  <a:pt x="1080" y="288"/>
                </a:lnTo>
                <a:lnTo>
                  <a:pt x="1080" y="66"/>
                </a:lnTo>
                <a:lnTo>
                  <a:pt x="1182" y="288"/>
                </a:lnTo>
                <a:lnTo>
                  <a:pt x="1182" y="18"/>
                </a:lnTo>
                <a:lnTo>
                  <a:pt x="1458" y="306"/>
                </a:lnTo>
                <a:lnTo>
                  <a:pt x="1458" y="78"/>
                </a:lnTo>
                <a:lnTo>
                  <a:pt x="1542" y="150"/>
                </a:ln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0" name="Line 26"/>
          <p:cNvSpPr>
            <a:spLocks noChangeShapeType="1"/>
          </p:cNvSpPr>
          <p:nvPr/>
        </p:nvSpPr>
        <p:spPr bwMode="auto">
          <a:xfrm flipV="1">
            <a:off x="5740400" y="1882775"/>
            <a:ext cx="593725" cy="627063"/>
          </a:xfrm>
          <a:prstGeom prst="line">
            <a:avLst/>
          </a:prstGeom>
          <a:noFill/>
          <a:ln w="1905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1" name="Text Box 27"/>
          <p:cNvSpPr txBox="1">
            <a:spLocks noChangeArrowheads="1"/>
          </p:cNvSpPr>
          <p:nvPr/>
        </p:nvSpPr>
        <p:spPr bwMode="auto">
          <a:xfrm>
            <a:off x="4878388" y="4003675"/>
            <a:ext cx="2182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smtClean="0"/>
              <a:t>Ranked list of genes</a:t>
            </a:r>
            <a:endParaRPr lang="en-US" sz="1400" b="1" dirty="0"/>
          </a:p>
        </p:txBody>
      </p:sp>
      <p:sp>
        <p:nvSpPr>
          <p:cNvPr id="205852" name="Line 28"/>
          <p:cNvSpPr>
            <a:spLocks noChangeShapeType="1"/>
          </p:cNvSpPr>
          <p:nvPr/>
        </p:nvSpPr>
        <p:spPr bwMode="auto">
          <a:xfrm flipV="1">
            <a:off x="1693863" y="2835275"/>
            <a:ext cx="20923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3" name="Line 29"/>
          <p:cNvSpPr>
            <a:spLocks noChangeShapeType="1"/>
          </p:cNvSpPr>
          <p:nvPr/>
        </p:nvSpPr>
        <p:spPr bwMode="auto">
          <a:xfrm flipV="1">
            <a:off x="1701800" y="1374775"/>
            <a:ext cx="0" cy="14525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4" name="Text Box 30"/>
          <p:cNvSpPr txBox="1">
            <a:spLocks noChangeArrowheads="1"/>
          </p:cNvSpPr>
          <p:nvPr/>
        </p:nvSpPr>
        <p:spPr bwMode="auto">
          <a:xfrm rot="16200000">
            <a:off x="549275" y="1816100"/>
            <a:ext cx="1927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t>Enrichment Score </a:t>
            </a:r>
            <a:r>
              <a:rPr lang="en-US" sz="1400" b="1" i="1">
                <a:latin typeface="Times New Roman" charset="0"/>
              </a:rPr>
              <a:t>S</a:t>
            </a:r>
          </a:p>
        </p:txBody>
      </p:sp>
      <p:sp>
        <p:nvSpPr>
          <p:cNvPr id="205855" name="Line 31"/>
          <p:cNvSpPr>
            <a:spLocks noChangeShapeType="1"/>
          </p:cNvSpPr>
          <p:nvPr/>
        </p:nvSpPr>
        <p:spPr bwMode="auto">
          <a:xfrm flipV="1">
            <a:off x="2271713" y="1651000"/>
            <a:ext cx="484188" cy="80963"/>
          </a:xfrm>
          <a:prstGeom prst="line">
            <a:avLst/>
          </a:prstGeom>
          <a:noFill/>
          <a:ln w="1905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56" name="Text Box 32"/>
          <p:cNvSpPr txBox="1">
            <a:spLocks noChangeArrowheads="1"/>
          </p:cNvSpPr>
          <p:nvPr/>
        </p:nvSpPr>
        <p:spPr bwMode="auto">
          <a:xfrm>
            <a:off x="2719388" y="1516063"/>
            <a:ext cx="12430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a:t>Max. Enrichment Score </a:t>
            </a:r>
            <a:r>
              <a:rPr lang="en-US" sz="1400" b="1" i="1" dirty="0">
                <a:latin typeface="Times New Roman" charset="0"/>
              </a:rPr>
              <a:t>ES</a:t>
            </a:r>
          </a:p>
        </p:txBody>
      </p:sp>
      <p:sp>
        <p:nvSpPr>
          <p:cNvPr id="205857" name="Text Box 33"/>
          <p:cNvSpPr txBox="1">
            <a:spLocks noChangeArrowheads="1"/>
          </p:cNvSpPr>
          <p:nvPr/>
        </p:nvSpPr>
        <p:spPr bwMode="auto">
          <a:xfrm>
            <a:off x="1624013" y="4011613"/>
            <a:ext cx="218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dirty="0" smtClean="0"/>
              <a:t>Ranked list of genes</a:t>
            </a:r>
            <a:endParaRPr lang="en-US" sz="1400" b="1" dirty="0"/>
          </a:p>
        </p:txBody>
      </p:sp>
      <p:sp>
        <p:nvSpPr>
          <p:cNvPr id="205858" name="Freeform 34"/>
          <p:cNvSpPr>
            <a:spLocks/>
          </p:cNvSpPr>
          <p:nvPr/>
        </p:nvSpPr>
        <p:spPr bwMode="auto">
          <a:xfrm>
            <a:off x="1862138" y="1595438"/>
            <a:ext cx="1824038" cy="1392238"/>
          </a:xfrm>
          <a:custGeom>
            <a:avLst/>
            <a:gdLst>
              <a:gd name="T0" fmla="*/ 0 w 1344"/>
              <a:gd name="T1" fmla="*/ 768 h 1248"/>
              <a:gd name="T2" fmla="*/ 0 w 1344"/>
              <a:gd name="T3" fmla="*/ 630 h 1248"/>
              <a:gd name="T4" fmla="*/ 30 w 1344"/>
              <a:gd name="T5" fmla="*/ 696 h 1248"/>
              <a:gd name="T6" fmla="*/ 30 w 1344"/>
              <a:gd name="T7" fmla="*/ 516 h 1248"/>
              <a:gd name="T8" fmla="*/ 60 w 1344"/>
              <a:gd name="T9" fmla="*/ 576 h 1248"/>
              <a:gd name="T10" fmla="*/ 54 w 1344"/>
              <a:gd name="T11" fmla="*/ 318 h 1248"/>
              <a:gd name="T12" fmla="*/ 126 w 1344"/>
              <a:gd name="T13" fmla="*/ 414 h 1248"/>
              <a:gd name="T14" fmla="*/ 126 w 1344"/>
              <a:gd name="T15" fmla="*/ 204 h 1248"/>
              <a:gd name="T16" fmla="*/ 240 w 1344"/>
              <a:gd name="T17" fmla="*/ 330 h 1248"/>
              <a:gd name="T18" fmla="*/ 240 w 1344"/>
              <a:gd name="T19" fmla="*/ 186 h 1248"/>
              <a:gd name="T20" fmla="*/ 270 w 1344"/>
              <a:gd name="T21" fmla="*/ 258 h 1248"/>
              <a:gd name="T22" fmla="*/ 270 w 1344"/>
              <a:gd name="T23" fmla="*/ 102 h 1248"/>
              <a:gd name="T24" fmla="*/ 336 w 1344"/>
              <a:gd name="T25" fmla="*/ 180 h 1248"/>
              <a:gd name="T26" fmla="*/ 330 w 1344"/>
              <a:gd name="T27" fmla="*/ 54 h 1248"/>
              <a:gd name="T28" fmla="*/ 384 w 1344"/>
              <a:gd name="T29" fmla="*/ 150 h 1248"/>
              <a:gd name="T30" fmla="*/ 384 w 1344"/>
              <a:gd name="T31" fmla="*/ 0 h 1248"/>
              <a:gd name="T32" fmla="*/ 606 w 1344"/>
              <a:gd name="T33" fmla="*/ 540 h 1248"/>
              <a:gd name="T34" fmla="*/ 600 w 1344"/>
              <a:gd name="T35" fmla="*/ 390 h 1248"/>
              <a:gd name="T36" fmla="*/ 900 w 1344"/>
              <a:gd name="T37" fmla="*/ 930 h 1248"/>
              <a:gd name="T38" fmla="*/ 900 w 1344"/>
              <a:gd name="T39" fmla="*/ 750 h 1248"/>
              <a:gd name="T40" fmla="*/ 1248 w 1344"/>
              <a:gd name="T41" fmla="*/ 1248 h 1248"/>
              <a:gd name="T42" fmla="*/ 1254 w 1344"/>
              <a:gd name="T43" fmla="*/ 1122 h 1248"/>
              <a:gd name="T44" fmla="*/ 1338 w 1344"/>
              <a:gd name="T45" fmla="*/ 1248 h 1248"/>
              <a:gd name="T46" fmla="*/ 1344 w 1344"/>
              <a:gd name="T47" fmla="*/ 1116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4" h="1248">
                <a:moveTo>
                  <a:pt x="0" y="768"/>
                </a:moveTo>
                <a:lnTo>
                  <a:pt x="0" y="630"/>
                </a:lnTo>
                <a:lnTo>
                  <a:pt x="30" y="696"/>
                </a:lnTo>
                <a:lnTo>
                  <a:pt x="30" y="516"/>
                </a:lnTo>
                <a:lnTo>
                  <a:pt x="60" y="576"/>
                </a:lnTo>
                <a:lnTo>
                  <a:pt x="54" y="318"/>
                </a:lnTo>
                <a:lnTo>
                  <a:pt x="126" y="414"/>
                </a:lnTo>
                <a:lnTo>
                  <a:pt x="126" y="204"/>
                </a:lnTo>
                <a:lnTo>
                  <a:pt x="240" y="330"/>
                </a:lnTo>
                <a:lnTo>
                  <a:pt x="240" y="186"/>
                </a:lnTo>
                <a:lnTo>
                  <a:pt x="270" y="258"/>
                </a:lnTo>
                <a:lnTo>
                  <a:pt x="270" y="102"/>
                </a:lnTo>
                <a:lnTo>
                  <a:pt x="336" y="180"/>
                </a:lnTo>
                <a:lnTo>
                  <a:pt x="330" y="54"/>
                </a:lnTo>
                <a:lnTo>
                  <a:pt x="384" y="150"/>
                </a:lnTo>
                <a:lnTo>
                  <a:pt x="384" y="0"/>
                </a:lnTo>
                <a:lnTo>
                  <a:pt x="606" y="540"/>
                </a:lnTo>
                <a:lnTo>
                  <a:pt x="600" y="390"/>
                </a:lnTo>
                <a:lnTo>
                  <a:pt x="900" y="930"/>
                </a:lnTo>
                <a:lnTo>
                  <a:pt x="900" y="750"/>
                </a:lnTo>
                <a:lnTo>
                  <a:pt x="1248" y="1248"/>
                </a:lnTo>
                <a:lnTo>
                  <a:pt x="1254" y="1122"/>
                </a:lnTo>
                <a:lnTo>
                  <a:pt x="1338" y="1248"/>
                </a:lnTo>
                <a:lnTo>
                  <a:pt x="1344" y="1116"/>
                </a:ln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n>
                <a:solidFill>
                  <a:srgbClr val="008000"/>
                </a:solidFill>
              </a:ln>
            </a:endParaRPr>
          </a:p>
        </p:txBody>
      </p:sp>
      <p:grpSp>
        <p:nvGrpSpPr>
          <p:cNvPr id="205859" name="Group 35"/>
          <p:cNvGrpSpPr>
            <a:grpSpLocks/>
          </p:cNvGrpSpPr>
          <p:nvPr/>
        </p:nvGrpSpPr>
        <p:grpSpPr bwMode="auto">
          <a:xfrm>
            <a:off x="1708150" y="3263900"/>
            <a:ext cx="1827213" cy="774700"/>
            <a:chOff x="1227" y="2434"/>
            <a:chExt cx="1250" cy="534"/>
          </a:xfrm>
        </p:grpSpPr>
        <p:sp>
          <p:nvSpPr>
            <p:cNvPr id="205860" name="Rectangle 36"/>
            <p:cNvSpPr>
              <a:spLocks noChangeArrowheads="1"/>
            </p:cNvSpPr>
            <p:nvPr/>
          </p:nvSpPr>
          <p:spPr bwMode="auto">
            <a:xfrm>
              <a:off x="1227" y="2434"/>
              <a:ext cx="1250" cy="534"/>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861" name="Line 37"/>
            <p:cNvSpPr>
              <a:spLocks noChangeShapeType="1"/>
            </p:cNvSpPr>
            <p:nvPr/>
          </p:nvSpPr>
          <p:spPr bwMode="auto">
            <a:xfrm>
              <a:off x="1309"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2" name="Line 38"/>
            <p:cNvSpPr>
              <a:spLocks noChangeShapeType="1"/>
            </p:cNvSpPr>
            <p:nvPr/>
          </p:nvSpPr>
          <p:spPr bwMode="auto">
            <a:xfrm>
              <a:off x="1246"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3" name="Line 39"/>
            <p:cNvSpPr>
              <a:spLocks noChangeShapeType="1"/>
            </p:cNvSpPr>
            <p:nvPr/>
          </p:nvSpPr>
          <p:spPr bwMode="auto">
            <a:xfrm>
              <a:off x="128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4" name="Line 40"/>
            <p:cNvSpPr>
              <a:spLocks noChangeShapeType="1"/>
            </p:cNvSpPr>
            <p:nvPr/>
          </p:nvSpPr>
          <p:spPr bwMode="auto">
            <a:xfrm>
              <a:off x="134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5" name="Line 41"/>
            <p:cNvSpPr>
              <a:spLocks noChangeShapeType="1"/>
            </p:cNvSpPr>
            <p:nvPr/>
          </p:nvSpPr>
          <p:spPr bwMode="auto">
            <a:xfrm>
              <a:off x="1442"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6" name="Line 42"/>
            <p:cNvSpPr>
              <a:spLocks noChangeShapeType="1"/>
            </p:cNvSpPr>
            <p:nvPr/>
          </p:nvSpPr>
          <p:spPr bwMode="auto">
            <a:xfrm>
              <a:off x="1465"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7" name="Line 43"/>
            <p:cNvSpPr>
              <a:spLocks noChangeShapeType="1"/>
            </p:cNvSpPr>
            <p:nvPr/>
          </p:nvSpPr>
          <p:spPr bwMode="auto">
            <a:xfrm>
              <a:off x="151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8" name="Line 44"/>
            <p:cNvSpPr>
              <a:spLocks noChangeShapeType="1"/>
            </p:cNvSpPr>
            <p:nvPr/>
          </p:nvSpPr>
          <p:spPr bwMode="auto">
            <a:xfrm>
              <a:off x="1564"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69" name="Line 45"/>
            <p:cNvSpPr>
              <a:spLocks noChangeShapeType="1"/>
            </p:cNvSpPr>
            <p:nvPr/>
          </p:nvSpPr>
          <p:spPr bwMode="auto">
            <a:xfrm>
              <a:off x="1766"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0" name="Line 46"/>
            <p:cNvSpPr>
              <a:spLocks noChangeShapeType="1"/>
            </p:cNvSpPr>
            <p:nvPr/>
          </p:nvSpPr>
          <p:spPr bwMode="auto">
            <a:xfrm>
              <a:off x="2015"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1" name="Line 47"/>
            <p:cNvSpPr>
              <a:spLocks noChangeShapeType="1"/>
            </p:cNvSpPr>
            <p:nvPr/>
          </p:nvSpPr>
          <p:spPr bwMode="auto">
            <a:xfrm>
              <a:off x="231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2" name="Line 48"/>
            <p:cNvSpPr>
              <a:spLocks noChangeShapeType="1"/>
            </p:cNvSpPr>
            <p:nvPr/>
          </p:nvSpPr>
          <p:spPr bwMode="auto">
            <a:xfrm>
              <a:off x="2397"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3" name="Line 49"/>
            <p:cNvSpPr>
              <a:spLocks noChangeShapeType="1"/>
            </p:cNvSpPr>
            <p:nvPr/>
          </p:nvSpPr>
          <p:spPr bwMode="auto">
            <a:xfrm>
              <a:off x="1261"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4" name="Line 50"/>
            <p:cNvSpPr>
              <a:spLocks noChangeShapeType="1"/>
            </p:cNvSpPr>
            <p:nvPr/>
          </p:nvSpPr>
          <p:spPr bwMode="auto">
            <a:xfrm>
              <a:off x="1238" y="2443"/>
              <a:ext cx="0" cy="5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05875" name="Group 51"/>
          <p:cNvGrpSpPr>
            <a:grpSpLocks/>
          </p:cNvGrpSpPr>
          <p:nvPr/>
        </p:nvGrpSpPr>
        <p:grpSpPr bwMode="auto">
          <a:xfrm>
            <a:off x="1720850" y="2430463"/>
            <a:ext cx="141288" cy="347663"/>
            <a:chOff x="1152" y="1776"/>
            <a:chExt cx="96" cy="240"/>
          </a:xfrm>
        </p:grpSpPr>
        <p:sp>
          <p:nvSpPr>
            <p:cNvPr id="205876" name="Line 52"/>
            <p:cNvSpPr>
              <a:spLocks noChangeShapeType="1"/>
            </p:cNvSpPr>
            <p:nvPr/>
          </p:nvSpPr>
          <p:spPr bwMode="auto">
            <a:xfrm flipH="1">
              <a:off x="1152" y="1872"/>
              <a:ext cx="48"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7" name="Line 53"/>
            <p:cNvSpPr>
              <a:spLocks noChangeShapeType="1"/>
            </p:cNvSpPr>
            <p:nvPr/>
          </p:nvSpPr>
          <p:spPr bwMode="auto">
            <a:xfrm flipV="1">
              <a:off x="1200" y="1824"/>
              <a:ext cx="0"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5878" name="Line 54"/>
            <p:cNvSpPr>
              <a:spLocks noChangeShapeType="1"/>
            </p:cNvSpPr>
            <p:nvPr/>
          </p:nvSpPr>
          <p:spPr bwMode="auto">
            <a:xfrm flipV="1">
              <a:off x="1200" y="1776"/>
              <a:ext cx="48"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05881" name="Rectangle 57"/>
          <p:cNvSpPr>
            <a:spLocks noGrp="1" noChangeArrowheads="1"/>
          </p:cNvSpPr>
          <p:nvPr>
            <p:ph type="title" idx="4294967295"/>
          </p:nvPr>
        </p:nvSpPr>
        <p:spPr>
          <a:xfrm>
            <a:off x="152400" y="152400"/>
            <a:ext cx="8229600" cy="579438"/>
          </a:xfrm>
        </p:spPr>
        <p:txBody>
          <a:bodyPr>
            <a:normAutofit/>
          </a:bodyPr>
          <a:lstStyle/>
          <a:p>
            <a:r>
              <a:rPr lang="en-US" sz="3200" dirty="0">
                <a:latin typeface="Calibri"/>
                <a:cs typeface="Calibri"/>
              </a:rPr>
              <a:t>The Gene </a:t>
            </a:r>
            <a:r>
              <a:rPr lang="en-US" sz="3200" dirty="0" smtClean="0">
                <a:latin typeface="Calibri"/>
                <a:cs typeface="Calibri"/>
              </a:rPr>
              <a:t>Set </a:t>
            </a:r>
            <a:r>
              <a:rPr lang="en-US" sz="3200" dirty="0">
                <a:latin typeface="Calibri"/>
                <a:cs typeface="Calibri"/>
              </a:rPr>
              <a:t>Enrichment Score (ES) </a:t>
            </a:r>
            <a:endParaRPr lang="en-US" sz="5400" dirty="0">
              <a:latin typeface="Calibri"/>
              <a:cs typeface="Calibri"/>
            </a:endParaRPr>
          </a:p>
        </p:txBody>
      </p:sp>
    </p:spTree>
    <p:extLst>
      <p:ext uri="{BB962C8B-B14F-4D97-AF65-F5344CB8AC3E}">
        <p14:creationId xmlns:p14="http://schemas.microsoft.com/office/powerpoint/2010/main" val="5886284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13177</TotalTime>
  <Words>3449</Words>
  <Application>Microsoft Macintosh PowerPoint</Application>
  <PresentationFormat>On-screen Show (4:3)</PresentationFormat>
  <Paragraphs>840</Paragraphs>
  <Slides>37</Slides>
  <Notes>25</Notes>
  <HiddenSlides>11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Gene Set Enrichment Analysis (GSEA)</vt:lpstr>
      <vt:lpstr>Gene Set Enrichment</vt:lpstr>
      <vt:lpstr>GSEA outline</vt:lpstr>
      <vt:lpstr>Gene by gene analysis</vt:lpstr>
      <vt:lpstr>Gene by gene analysis</vt:lpstr>
      <vt:lpstr>GENE SET</vt:lpstr>
      <vt:lpstr>PowerPoint Presentation</vt:lpstr>
      <vt:lpstr>Advantages of GSEA</vt:lpstr>
      <vt:lpstr>The Gene Set Enrichment Score (ES) </vt:lpstr>
      <vt:lpstr>Enrichment: KS-score</vt:lpstr>
      <vt:lpstr>PowerPoint Presentation</vt:lpstr>
      <vt:lpstr>PowerPoint Presentation</vt:lpstr>
      <vt:lpstr>PowerPoint Presentation</vt:lpstr>
      <vt:lpstr>PowerPoint Presentation</vt:lpstr>
      <vt:lpstr>Testing many sets by GSEA</vt:lpstr>
      <vt:lpstr>GSEA mechanics</vt:lpstr>
      <vt:lpstr>PowerPoint Presentation</vt:lpstr>
      <vt:lpstr>MSigDB Gene Set Databases</vt:lpstr>
      <vt:lpstr>C1 Collection: positional</vt:lpstr>
      <vt:lpstr>C2  Collection</vt:lpstr>
      <vt:lpstr>C3: motifs</vt:lpstr>
      <vt:lpstr>C4, C6, C7: computational</vt:lpstr>
      <vt:lpstr>C5: Gene ontology (GO) terms</vt:lpstr>
      <vt:lpstr>P-value calculation</vt:lpstr>
      <vt:lpstr>Marker Selection Process </vt:lpstr>
      <vt:lpstr>Permutation test and P-value</vt:lpstr>
      <vt:lpstr>Marker Selection Process </vt:lpstr>
      <vt:lpstr>Marker Selection Process </vt:lpstr>
      <vt:lpstr> Multiple Hypotheses </vt:lpstr>
      <vt:lpstr>Multiple hypothesis testing</vt:lpstr>
      <vt:lpstr>PowerPoint Presentation</vt:lpstr>
      <vt:lpstr>GSEA Example: p53</vt:lpstr>
      <vt:lpstr>GSEA community</vt:lpstr>
      <vt:lpstr>PowerPoint Presentation</vt:lpstr>
      <vt:lpstr>PowerPoint Presentation</vt:lpstr>
      <vt:lpstr>PowerPoint Presentation</vt:lpstr>
      <vt:lpstr>GSEA Exercise</vt:lpstr>
    </vt:vector>
  </TitlesOfParts>
  <Company>Broad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Admnistrator</dc:creator>
  <cp:lastModifiedBy>Michael Reich</cp:lastModifiedBy>
  <cp:revision>86</cp:revision>
  <dcterms:created xsi:type="dcterms:W3CDTF">2012-05-17T04:09:22Z</dcterms:created>
  <dcterms:modified xsi:type="dcterms:W3CDTF">2018-02-22T17:40:18Z</dcterms:modified>
</cp:coreProperties>
</file>