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6"/>
    <p:restoredTop sz="70982"/>
  </p:normalViewPr>
  <p:slideViewPr>
    <p:cSldViewPr snapToGrid="0" snapToObjects="1">
      <p:cViewPr varScale="1">
        <p:scale>
          <a:sx n="105" d="100"/>
          <a:sy n="105" d="100"/>
        </p:scale>
        <p:origin x="-2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111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next section of the workshop we’re going to be looking at how to use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visualize your data.</a:t>
            </a: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close, I want to mention that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 active development, and many new features are in the works. These include the ability to load genomic data from additional sources…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well as improved RNA-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functionality, such as a gap junction view and well as a splice variant view.</a:t>
            </a: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lightweight web app version of the Integrative Genomics Viewer (also known as IGV). 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the ability to read and display many types of indexed genomic data, including mapped reads and variant calls. It then can display these in comparison to a reference genome.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one of many visualizations that has been integrated into the GenePattern environment.</a:t>
            </a:r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outgrowth of the popular desktop Integrative Genomics Viewer application, which is developed by the same team.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are the ability to display copy number data, NGS alignments,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epigenomics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variants and genotypes, RNA-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and gene annotations.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 has, I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100,000 users has been going strong since 2008.</a:t>
            </a: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53040" y="4110120"/>
            <a:ext cx="5551200" cy="43099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now that you have some background on IGV, we’re going to be a bit of a follow-along exercise.</a:t>
            </a: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31880" y="438912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exercise we’re going to grab a copy of the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notebook. We’re then going to open and run through the notebook, which uses the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GenePattern modules to display visualizations for several types of 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**Walk through through getting the notebook and opening it** </a:t>
            </a:r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you’ve got the notebook open, go ahead and find the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GenePattern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 cell and log in.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**Wait a few seconds.**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that, you should see the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analysis cells. They’re already filled out with the data you need. So then go ahead and run the first analysis, and I’m going to talk a little bit about what you’re seeing and the data loads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5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Go to next slide to say what the data is**</a:t>
            </a:r>
            <a:endParaRPr lang="en-US" sz="15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**Give them a second to run the first analysis**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data. 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analysis, we are looking at segmented copy number data aligned to the human HG 19 build.  This</a:t>
            </a:r>
            <a:r>
              <a:rPr lang="en-US" sz="15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segmented copy number profile represents the many (noisy) copy number measurements at probe sites into regions of equal copy number.  In a tumor there are often significant structural variations that can result in deletion, or many copies of different chromosomal segments.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**Explain how to zoom in, out</a:t>
            </a:r>
            <a:r>
              <a:rPr lang="en-US" sz="1500" b="1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scroll </a:t>
            </a:r>
            <a:r>
              <a:rPr lang="en-US" sz="15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choose track </a:t>
            </a:r>
            <a:r>
              <a:rPr lang="en-US" sz="1500" b="1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(color, name. height) using the gear icon on the right of the track**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500" b="1" i="1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note that track options change depending on the type of data being displayed</a:t>
            </a:r>
            <a:endParaRPr lang="en-US" sz="15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we’re looking at these visualizations, I also want to take a moment to mention that any of these visualizers can be displayed full screen.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do this by clicking on the gear menu in the upper right hand part of the cell, and then selecting “Pop Out Visualizer” in the menu.</a:t>
            </a: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Alright. Now let’s scroll down a bit in the notebook and find the second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analysis. Let’s go ahead and run that analysis, and then we’ll take a look at the visualization.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i="1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**Give them a bit to run the second </a:t>
            </a:r>
            <a:r>
              <a:rPr lang="en-US" sz="1500" b="1" i="1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  <a:r>
              <a:rPr lang="en-US" sz="1500" b="1" i="1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module.**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Explain what it is displaying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Explain pileup</a:t>
            </a: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60" cy="524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60" cy="524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Shape 159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60" cy="524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60" cy="524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60" cy="524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Shape 263"/>
          <p:cNvSpPr/>
          <p:nvPr/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60" cy="189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061109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143676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060752" cy="684666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None/>
              <a:defRPr sz="1800"/>
            </a:lvl1pPr>
            <a:lvl2pPr marL="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792800" y="2345400"/>
            <a:ext cx="7691760" cy="146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with igv.js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20" y="2406600"/>
            <a:ext cx="1359230" cy="14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800" y="6073920"/>
            <a:ext cx="2155074" cy="54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5120" y="5310360"/>
            <a:ext cx="2186202" cy="42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520"/>
            <a:ext cx="1113144" cy="1161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Coming Soon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470600" y="1438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Expanded data support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−"/>
            </a:pPr>
            <a:r>
              <a:rPr lang="en-US" sz="306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Additional data sources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RNA-seq visualizations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−"/>
            </a:pPr>
            <a:r>
              <a:rPr lang="en-US" sz="306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Gap junction view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−"/>
            </a:pPr>
            <a:r>
              <a:rPr lang="en-US" sz="306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Splice variant 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igv.js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160"/>
            <a:ext cx="1113144" cy="116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800" y="2827800"/>
            <a:ext cx="7203651" cy="3650332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  <p:sp>
        <p:nvSpPr>
          <p:cNvPr id="279" name="Shape 279"/>
          <p:cNvSpPr txBox="1"/>
          <p:nvPr/>
        </p:nvSpPr>
        <p:spPr>
          <a:xfrm>
            <a:off x="1470240" y="1654560"/>
            <a:ext cx="749088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Lightweight embeddable web version of popular visualization tool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Integrative Genomics Viewer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470240" y="1654560"/>
            <a:ext cx="749088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High performance visualization tool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Can be downloaded at www.igv.org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520"/>
            <a:ext cx="1113144" cy="116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280" y="2942640"/>
            <a:ext cx="6775050" cy="3697829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937160" y="2345400"/>
            <a:ext cx="7161840" cy="1469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60" y="2371320"/>
            <a:ext cx="1358870" cy="141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564796" y="6144380"/>
            <a:ext cx="6756727" cy="62895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algn="ctr">
              <a:buSzPct val="25000"/>
            </a:pPr>
            <a:r>
              <a:rPr lang="nb-NO" sz="2800" dirty="0" smtClean="0"/>
              <a:t>2017</a:t>
            </a:r>
            <a:r>
              <a:rPr lang="nb-NO" sz="2800" dirty="0"/>
              <a:t>-12-</a:t>
            </a:r>
            <a:r>
              <a:rPr lang="nb-NO" sz="2800" dirty="0" smtClean="0"/>
              <a:t>15_11_CCMI_igv.js.ipynb</a:t>
            </a:r>
            <a:endParaRPr lang="nb-NO" sz="2800" dirty="0"/>
          </a:p>
        </p:txBody>
      </p:sp>
      <p:sp>
        <p:nvSpPr>
          <p:cNvPr id="299" name="Shape 299"/>
          <p:cNvSpPr/>
          <p:nvPr/>
        </p:nvSpPr>
        <p:spPr>
          <a:xfrm>
            <a:off x="1828800" y="2895628"/>
            <a:ext cx="6949080" cy="654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 Exercise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880" y="300960"/>
            <a:ext cx="1358870" cy="141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3128" y="890741"/>
            <a:ext cx="2164057" cy="5060115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880"/>
            <a:ext cx="1113144" cy="1161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729800" y="22320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IGV Module in GenePattern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7760" y="1828800"/>
            <a:ext cx="7390622" cy="427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240"/>
            <a:ext cx="1113144" cy="1161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Tracks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47060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tracks may be viewed side-by-side.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0" y="2468880"/>
            <a:ext cx="7006138" cy="3779685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240"/>
            <a:ext cx="1113144" cy="116100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Full Screen Visualization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3680" y="2863080"/>
            <a:ext cx="7129095" cy="3618649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  <p:sp>
        <p:nvSpPr>
          <p:cNvPr id="324" name="Shape 324"/>
          <p:cNvSpPr txBox="1"/>
          <p:nvPr/>
        </p:nvSpPr>
        <p:spPr>
          <a:xfrm>
            <a:off x="147096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“Pop Out Visualizer” in the gear menu in the upper right corner of the cell.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880"/>
            <a:ext cx="1113144" cy="116100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1737360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Read Pileup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470240" y="1654560"/>
            <a:ext cx="7347960" cy="39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pileup displays track coverage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50505"/>
              </a:buClr>
              <a:buSzPct val="25000"/>
              <a:buFont typeface="Noto Sans Symbols"/>
              <a:buChar char="●"/>
            </a:pPr>
            <a:r>
              <a:rPr lang="en-US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Variants can be identified by color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8800" y="2926080"/>
            <a:ext cx="6994613" cy="3611709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743</Words>
  <Application>Microsoft Macintosh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Reich</cp:lastModifiedBy>
  <cp:revision>4</cp:revision>
  <dcterms:modified xsi:type="dcterms:W3CDTF">2017-12-15T06:37:15Z</dcterms:modified>
</cp:coreProperties>
</file>