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96" r:id="rId3"/>
  </p:sldMasterIdLst>
  <p:notesMasterIdLst>
    <p:notesMasterId r:id="rId39"/>
  </p:notesMasterIdLst>
  <p:sldIdLst>
    <p:sldId id="257" r:id="rId4"/>
    <p:sldId id="260" r:id="rId5"/>
    <p:sldId id="261" r:id="rId6"/>
    <p:sldId id="263" r:id="rId7"/>
    <p:sldId id="271" r:id="rId8"/>
    <p:sldId id="272" r:id="rId9"/>
    <p:sldId id="273" r:id="rId10"/>
    <p:sldId id="274" r:id="rId11"/>
    <p:sldId id="262" r:id="rId12"/>
    <p:sldId id="264" r:id="rId13"/>
    <p:sldId id="268" r:id="rId14"/>
    <p:sldId id="269" r:id="rId15"/>
    <p:sldId id="270" r:id="rId16"/>
    <p:sldId id="275" r:id="rId17"/>
    <p:sldId id="277" r:id="rId18"/>
    <p:sldId id="278" r:id="rId19"/>
    <p:sldId id="282" r:id="rId20"/>
    <p:sldId id="300" r:id="rId21"/>
    <p:sldId id="284" r:id="rId22"/>
    <p:sldId id="285" r:id="rId23"/>
    <p:sldId id="286" r:id="rId24"/>
    <p:sldId id="287" r:id="rId25"/>
    <p:sldId id="288" r:id="rId26"/>
    <p:sldId id="289" r:id="rId27"/>
    <p:sldId id="290" r:id="rId28"/>
    <p:sldId id="291" r:id="rId29"/>
    <p:sldId id="292" r:id="rId30"/>
    <p:sldId id="301" r:id="rId31"/>
    <p:sldId id="294" r:id="rId32"/>
    <p:sldId id="295" r:id="rId33"/>
    <p:sldId id="296" r:id="rId34"/>
    <p:sldId id="297" r:id="rId35"/>
    <p:sldId id="298" r:id="rId36"/>
    <p:sldId id="299" r:id="rId37"/>
    <p:sldId id="302"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bara Hill Meyers" initials="BHM" lastIdx="3" clrIdx="0">
    <p:extLst>
      <p:ext uri="{19B8F6BF-5375-455C-9EA6-DF929625EA0E}">
        <p15:presenceInfo xmlns:p15="http://schemas.microsoft.com/office/powerpoint/2012/main" userId="Barbara Hill Meyer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DC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79490" autoAdjust="0"/>
  </p:normalViewPr>
  <p:slideViewPr>
    <p:cSldViewPr snapToGrid="0">
      <p:cViewPr varScale="1">
        <p:scale>
          <a:sx n="102" d="100"/>
          <a:sy n="102" d="100"/>
        </p:scale>
        <p:origin x="1661"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28EC93-0F44-46A7-A1B1-7007578B79ED}" type="datetimeFigureOut">
              <a:rPr lang="en-US" smtClean="0"/>
              <a:t>4/26/2018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B7578E-D1F0-4C9A-BB59-518FB8806A4E}" type="slidenum">
              <a:rPr lang="en-US" smtClean="0"/>
              <a:t>‹#›</a:t>
            </a:fld>
            <a:endParaRPr lang="en-US"/>
          </a:p>
        </p:txBody>
      </p:sp>
    </p:spTree>
    <p:extLst>
      <p:ext uri="{BB962C8B-B14F-4D97-AF65-F5344CB8AC3E}">
        <p14:creationId xmlns:p14="http://schemas.microsoft.com/office/powerpoint/2010/main" val="2925382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52031AF-F555-4AB6-8F8A-19824D43653F}" type="slidenum">
              <a:rPr lang="en-US" altLang="en-US" smtClean="0">
                <a:ea typeface="ＭＳ Ｐゴシック" panose="020B0600070205080204" pitchFamily="34" charset="-128"/>
              </a:rPr>
              <a:pPr>
                <a:spcBef>
                  <a:spcPct val="0"/>
                </a:spcBef>
              </a:pPr>
              <a:t>1</a:t>
            </a:fld>
            <a:endParaRPr lang="en-US" altLang="en-US" smtClean="0">
              <a:ea typeface="ＭＳ Ｐゴシック" panose="020B0600070205080204" pitchFamily="34" charset="-128"/>
            </a:endParaRPr>
          </a:p>
        </p:txBody>
      </p:sp>
      <p:sp>
        <p:nvSpPr>
          <p:cNvPr id="17411"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z="1800"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951953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smtClean="0">
                <a:solidFill>
                  <a:schemeClr val="dk1"/>
                </a:solidFill>
                <a:latin typeface="Arial"/>
                <a:ea typeface="Arial"/>
                <a:cs typeface="Arial"/>
                <a:sym typeface="Arial"/>
              </a:rPr>
              <a:t>Once we’ve evaluated the quality of our reads and are satisfied, we can now align the reads to a reference genome.</a:t>
            </a:r>
          </a:p>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20C2458-D089-4042-B745-EB148F3F831A}" type="slidenum">
              <a:rPr kumimoji="0" lang="en-US" sz="1400" b="0" i="0" u="none" strike="noStrike" kern="0" cap="none" spc="0" normalizeH="0" baseline="0" noProof="0" smtClean="0">
                <a:ln>
                  <a:noFill/>
                </a:ln>
                <a:solidFill>
                  <a:srgbClr val="000000"/>
                </a:solidFill>
                <a:effectLst/>
                <a:uLnTx/>
                <a:uFillTx/>
                <a:latin typeface="Arial"/>
                <a:cs typeface="Arial"/>
                <a:sym typeface="Arial"/>
                <a:rtl val="0"/>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sz="1400" b="0" i="0" u="none" strike="noStrike" kern="0" cap="none" spc="0" normalizeH="0" baseline="0" noProof="0">
              <a:ln>
                <a:noFill/>
              </a:ln>
              <a:solidFill>
                <a:srgbClr val="000000"/>
              </a:solidFill>
              <a:effectLst/>
              <a:uLnTx/>
              <a:uFillTx/>
              <a:latin typeface="Arial"/>
              <a:cs typeface="Arial"/>
              <a:sym typeface="Arial"/>
              <a:rtl val="0"/>
            </a:endParaRPr>
          </a:p>
        </p:txBody>
      </p:sp>
    </p:spTree>
    <p:extLst>
      <p:ext uri="{BB962C8B-B14F-4D97-AF65-F5344CB8AC3E}">
        <p14:creationId xmlns:p14="http://schemas.microsoft.com/office/powerpoint/2010/main" val="1387792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As</a:t>
            </a:r>
            <a:r>
              <a:rPr lang="en-US" sz="1200" b="0" i="0" kern="1200" baseline="0" dirty="0" smtClean="0">
                <a:solidFill>
                  <a:schemeClr val="tx1"/>
                </a:solidFill>
                <a:effectLst/>
                <a:latin typeface="+mn-lt"/>
                <a:ea typeface="+mn-ea"/>
                <a:cs typeface="+mn-cs"/>
              </a:rPr>
              <a:t> we mentioned at the beginning - </a:t>
            </a:r>
            <a:r>
              <a:rPr lang="en-US" sz="1200" b="0" i="0" kern="1200" dirty="0" smtClean="0">
                <a:solidFill>
                  <a:schemeClr val="tx1"/>
                </a:solidFill>
                <a:effectLst/>
                <a:latin typeface="+mn-lt"/>
                <a:ea typeface="+mn-ea"/>
                <a:cs typeface="+mn-cs"/>
              </a:rPr>
              <a:t>As we progress through RNA-</a:t>
            </a:r>
            <a:r>
              <a:rPr lang="en-US" sz="1200" b="0" i="0" kern="1200" dirty="0" err="1" smtClean="0">
                <a:solidFill>
                  <a:schemeClr val="tx1"/>
                </a:solidFill>
                <a:effectLst/>
                <a:latin typeface="+mn-lt"/>
                <a:ea typeface="+mn-ea"/>
                <a:cs typeface="+mn-cs"/>
              </a:rPr>
              <a:t>seq</a:t>
            </a:r>
            <a:r>
              <a:rPr lang="en-US" sz="1200" b="0" i="0" kern="1200" baseline="0" dirty="0" smtClean="0">
                <a:solidFill>
                  <a:schemeClr val="tx1"/>
                </a:solidFill>
                <a:effectLst/>
                <a:latin typeface="+mn-lt"/>
                <a:ea typeface="+mn-ea"/>
                <a:cs typeface="+mn-cs"/>
              </a:rPr>
              <a:t> analysis, we are looking to answer several questions. The first question is – what does my data look like? Does it look approximately the way most RNA-</a:t>
            </a:r>
            <a:r>
              <a:rPr lang="en-US" sz="1200" b="0" i="0" kern="1200" baseline="0" dirty="0" err="1" smtClean="0">
                <a:solidFill>
                  <a:schemeClr val="tx1"/>
                </a:solidFill>
                <a:effectLst/>
                <a:latin typeface="+mn-lt"/>
                <a:ea typeface="+mn-ea"/>
                <a:cs typeface="+mn-cs"/>
              </a:rPr>
              <a:t>seq</a:t>
            </a:r>
            <a:r>
              <a:rPr lang="en-US" sz="1200" b="0" i="0" kern="1200" baseline="0" dirty="0" smtClean="0">
                <a:solidFill>
                  <a:schemeClr val="tx1"/>
                </a:solidFill>
                <a:effectLst/>
                <a:latin typeface="+mn-lt"/>
                <a:ea typeface="+mn-ea"/>
                <a:cs typeface="+mn-cs"/>
              </a:rPr>
              <a:t> data looks, or are there significant issues which suggest a problem with the sequencing? Are there biases toward 3’ or 5’ ends, different bases, different sequences?</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Once we’ve determined our data is approximately normal, then we can proceed with alignment and downstream analyses. Then, we are asking other questions, such as – how did my data align? How many of the reads aligned? Are there visual differences between the phenotypes?</a:t>
            </a:r>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20C2458-D089-4042-B745-EB148F3F831A}" type="slidenum">
              <a:rPr kumimoji="0" lang="en-US" sz="1400" b="0" i="0" u="none" strike="noStrike" kern="0" cap="none" spc="0" normalizeH="0" baseline="0" noProof="0" smtClean="0">
                <a:ln>
                  <a:noFill/>
                </a:ln>
                <a:solidFill>
                  <a:srgbClr val="000000"/>
                </a:solidFill>
                <a:effectLst/>
                <a:uLnTx/>
                <a:uFillTx/>
                <a:latin typeface="Arial"/>
                <a:cs typeface="Arial"/>
                <a:sym typeface="Arial"/>
                <a:rtl val="0"/>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en-US" sz="1400" b="0" i="0" u="none" strike="noStrike" kern="0" cap="none" spc="0" normalizeH="0" baseline="0" noProof="0">
              <a:ln>
                <a:noFill/>
              </a:ln>
              <a:solidFill>
                <a:srgbClr val="000000"/>
              </a:solidFill>
              <a:effectLst/>
              <a:uLnTx/>
              <a:uFillTx/>
              <a:latin typeface="Arial"/>
              <a:cs typeface="Arial"/>
              <a:sym typeface="Arial"/>
              <a:rtl val="0"/>
            </a:endParaRPr>
          </a:p>
        </p:txBody>
      </p:sp>
    </p:spTree>
    <p:extLst>
      <p:ext uri="{BB962C8B-B14F-4D97-AF65-F5344CB8AC3E}">
        <p14:creationId xmlns:p14="http://schemas.microsoft.com/office/powerpoint/2010/main" val="241691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TopHat</a:t>
            </a:r>
            <a:r>
              <a:rPr lang="en-US" dirty="0" smtClean="0"/>
              <a:t> can be used in a few different modes. We</a:t>
            </a:r>
            <a:r>
              <a:rPr lang="en-US" baseline="0" dirty="0" smtClean="0"/>
              <a:t> will use </a:t>
            </a:r>
            <a:r>
              <a:rPr lang="en-US" baseline="0" dirty="0" err="1" smtClean="0"/>
              <a:t>TopHat</a:t>
            </a:r>
            <a:r>
              <a:rPr lang="en-US" baseline="0" dirty="0" smtClean="0"/>
              <a:t> to do a guided alignment. This uses</a:t>
            </a:r>
            <a:r>
              <a:rPr lang="en-US" dirty="0" smtClean="0"/>
              <a:t> a genome or transcriptome</a:t>
            </a:r>
            <a:r>
              <a:rPr lang="en-US" baseline="0" dirty="0" smtClean="0"/>
              <a:t> to guide the alignment of the reads. Here, the read fragments are aligned to the genome, and then transcripts are assembled from the aligned reads. This is the least computationally intensive mode in which to run </a:t>
            </a:r>
            <a:r>
              <a:rPr lang="en-US" baseline="0" dirty="0" err="1" smtClean="0"/>
              <a:t>TopHat</a:t>
            </a:r>
            <a:r>
              <a:rPr lang="en-US" baseline="0" dirty="0" smtClean="0"/>
              <a:t>.</a:t>
            </a:r>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20C2458-D089-4042-B745-EB148F3F831A}" type="slidenum">
              <a:rPr kumimoji="0" lang="en-US" sz="1400" b="0" i="0" u="none" strike="noStrike" kern="0" cap="none" spc="0" normalizeH="0" baseline="0" noProof="0" smtClean="0">
                <a:ln>
                  <a:noFill/>
                </a:ln>
                <a:solidFill>
                  <a:srgbClr val="000000"/>
                </a:solidFill>
                <a:effectLst/>
                <a:uLnTx/>
                <a:uFillTx/>
                <a:latin typeface="Arial"/>
                <a:cs typeface="Arial"/>
                <a:sym typeface="Arial"/>
                <a:rtl val="0"/>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US" sz="1400" b="0" i="0" u="none" strike="noStrike" kern="0" cap="none" spc="0" normalizeH="0" baseline="0" noProof="0">
              <a:ln>
                <a:noFill/>
              </a:ln>
              <a:solidFill>
                <a:srgbClr val="000000"/>
              </a:solidFill>
              <a:effectLst/>
              <a:uLnTx/>
              <a:uFillTx/>
              <a:latin typeface="Arial"/>
              <a:cs typeface="Arial"/>
              <a:sym typeface="Arial"/>
              <a:rtl val="0"/>
            </a:endParaRPr>
          </a:p>
        </p:txBody>
      </p:sp>
    </p:spTree>
    <p:extLst>
      <p:ext uri="{BB962C8B-B14F-4D97-AF65-F5344CB8AC3E}">
        <p14:creationId xmlns:p14="http://schemas.microsoft.com/office/powerpoint/2010/main" val="2171000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20C2458-D089-4042-B745-EB148F3F831A}" type="slidenum">
              <a:rPr kumimoji="0" lang="en-US" sz="1400" b="0" i="0" u="none" strike="noStrike" kern="0" cap="none" spc="0" normalizeH="0" baseline="0" noProof="0" smtClean="0">
                <a:ln>
                  <a:noFill/>
                </a:ln>
                <a:solidFill>
                  <a:srgbClr val="000000"/>
                </a:solidFill>
                <a:effectLst/>
                <a:uLnTx/>
                <a:uFillTx/>
                <a:latin typeface="Arial"/>
                <a:cs typeface="Arial"/>
                <a:sym typeface="Arial"/>
                <a:rtl val="0"/>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0" cap="none" spc="0" normalizeH="0" baseline="0" noProof="0">
              <a:ln>
                <a:noFill/>
              </a:ln>
              <a:solidFill>
                <a:srgbClr val="000000"/>
              </a:solidFill>
              <a:effectLst/>
              <a:uLnTx/>
              <a:uFillTx/>
              <a:latin typeface="Arial"/>
              <a:cs typeface="Arial"/>
              <a:sym typeface="Arial"/>
              <a:rtl val="0"/>
            </a:endParaRPr>
          </a:p>
        </p:txBody>
      </p:sp>
    </p:spTree>
    <p:extLst>
      <p:ext uri="{BB962C8B-B14F-4D97-AF65-F5344CB8AC3E}">
        <p14:creationId xmlns:p14="http://schemas.microsoft.com/office/powerpoint/2010/main" val="2491299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 in Notebook</a:t>
            </a:r>
          </a:p>
          <a:p>
            <a:endParaRPr lang="en-US" dirty="0" smtClean="0"/>
          </a:p>
          <a:p>
            <a:r>
              <a:rPr lang="en-US" dirty="0" smtClean="0"/>
              <a:t>Here we just need to run </a:t>
            </a:r>
            <a:r>
              <a:rPr lang="en-US" dirty="0" err="1" smtClean="0"/>
              <a:t>tophat</a:t>
            </a:r>
            <a:r>
              <a:rPr lang="en-US" dirty="0" smtClean="0"/>
              <a:t> with a bowtie index and</a:t>
            </a:r>
            <a:r>
              <a:rPr lang="en-US" baseline="0" dirty="0" smtClean="0"/>
              <a:t> a </a:t>
            </a:r>
            <a:r>
              <a:rPr lang="en-US" baseline="0" dirty="0" err="1" smtClean="0"/>
              <a:t>gtf</a:t>
            </a:r>
            <a:r>
              <a:rPr lang="en-US" baseline="0" dirty="0" smtClean="0"/>
              <a:t> file, to create a transcriptome index that we can use in subsequent alignments. </a:t>
            </a:r>
          </a:p>
          <a:p>
            <a:endParaRPr lang="en-US" baseline="0" dirty="0" smtClean="0"/>
          </a:p>
          <a:p>
            <a:r>
              <a:rPr lang="en-US" baseline="0" dirty="0" smtClean="0"/>
              <a:t>As a reminder, please do not submit the job, as each job will take over an hour to run – the outputs will be provided for you in downstream analysis in this workshop</a:t>
            </a: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baseline="0" smtClean="0">
                <a:solidFill>
                  <a:schemeClr val="dk1"/>
                </a:solidFill>
                <a:latin typeface="Calibri"/>
                <a:ea typeface="Calibri"/>
                <a:cs typeface="Calibri"/>
                <a:sym typeface="Calibri"/>
              </a:rPr>
              <a:t>14</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27933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output will be a folder of different files that can be used as the reference for alignment.</a:t>
            </a:r>
          </a:p>
          <a:p>
            <a:endParaRPr lang="en-US" baseline="0" dirty="0" smtClean="0"/>
          </a:p>
          <a:p>
            <a:r>
              <a:rPr lang="en-US" baseline="0" dirty="0" smtClean="0"/>
              <a:t>I’ve provided it for drag and drop in the notebook</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baseline="0" smtClean="0">
                <a:solidFill>
                  <a:schemeClr val="dk1"/>
                </a:solidFill>
                <a:latin typeface="Calibri"/>
                <a:ea typeface="Calibri"/>
                <a:cs typeface="Calibri"/>
                <a:sym typeface="Calibri"/>
              </a:rPr>
              <a:t>15</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83966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run </a:t>
            </a:r>
            <a:r>
              <a:rPr lang="en-US" dirty="0" err="1" smtClean="0"/>
              <a:t>tophat</a:t>
            </a:r>
            <a:r>
              <a:rPr lang="en-US" dirty="0" smtClean="0"/>
              <a:t> again,</a:t>
            </a:r>
            <a:r>
              <a:rPr lang="en-US" baseline="0" dirty="0" smtClean="0"/>
              <a:t> this time to align our reads to the transcriptome, using the index we just created to speed up the process.</a:t>
            </a:r>
            <a:endParaRPr lang="en-US" dirty="0" smtClean="0"/>
          </a:p>
          <a:p>
            <a:endParaRPr lang="en-US" dirty="0" smtClean="0"/>
          </a:p>
          <a:p>
            <a:r>
              <a:rPr lang="en-US" baseline="0" dirty="0" smtClean="0"/>
              <a:t>.</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baseline="0" smtClean="0">
                <a:solidFill>
                  <a:schemeClr val="dk1"/>
                </a:solidFill>
                <a:latin typeface="Calibri"/>
                <a:ea typeface="Calibri"/>
                <a:cs typeface="Calibri"/>
                <a:sym typeface="Calibri"/>
              </a:rPr>
              <a:t>16</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38228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You can see here there are a lot of files, but the one we’re interested in is called the filename, followed by </a:t>
            </a:r>
            <a:r>
              <a:rPr lang="en-US" baseline="0" dirty="0" err="1" smtClean="0"/>
              <a:t>accepted_hits.bam</a:t>
            </a:r>
            <a:r>
              <a:rPr lang="en-US" baseline="0" dirty="0" smtClean="0"/>
              <a:t>. Note that it’s a BAM file, so downloading and opening this file will not be possible – it’s computer-readable, not human-readable. Also note that this is only the accepted hits. We’re not interested in the unmapped reads, or in the summary information about insertions, deletions, etc. We just want to know which reads mapped.</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baseline="0" smtClean="0">
                <a:solidFill>
                  <a:schemeClr val="dk1"/>
                </a:solidFill>
                <a:latin typeface="Calibri"/>
                <a:ea typeface="Calibri"/>
                <a:cs typeface="Calibri"/>
                <a:sym typeface="Calibri"/>
              </a:rPr>
              <a:t>17</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646022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52031AF-F555-4AB6-8F8A-19824D43653F}" type="slidenum">
              <a:rPr lang="en-US" altLang="en-US" smtClean="0">
                <a:ea typeface="ＭＳ Ｐゴシック" panose="020B0600070205080204" pitchFamily="34" charset="-128"/>
              </a:rPr>
              <a:pPr>
                <a:spcBef>
                  <a:spcPct val="0"/>
                </a:spcBef>
              </a:pPr>
              <a:t>18</a:t>
            </a:fld>
            <a:endParaRPr lang="en-US" altLang="en-US" smtClean="0">
              <a:ea typeface="ＭＳ Ｐゴシック" panose="020B0600070205080204" pitchFamily="34" charset="-128"/>
            </a:endParaRPr>
          </a:p>
        </p:txBody>
      </p:sp>
      <p:sp>
        <p:nvSpPr>
          <p:cNvPr id="17411"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z="1800"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572735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We’re going to learn more about differential expression analysis using the</a:t>
            </a:r>
            <a:r>
              <a:rPr lang="en-US" baseline="0" dirty="0" smtClean="0"/>
              <a:t> Cufflinks suite.</a:t>
            </a:r>
            <a:endParaRPr lang="en-US" dirty="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19</a:t>
            </a:fld>
            <a:endParaRPr lang="en-US"/>
          </a:p>
        </p:txBody>
      </p:sp>
    </p:spTree>
    <p:extLst>
      <p:ext uri="{BB962C8B-B14F-4D97-AF65-F5344CB8AC3E}">
        <p14:creationId xmlns:p14="http://schemas.microsoft.com/office/powerpoint/2010/main" val="2718096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to pick up where we left off – we’ve assessed the initial quality of our data and determined that it has an adaptor sequence which is over represented, and thus needs to be trimmed.</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20C2458-D089-4042-B745-EB148F3F831A}"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33195237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Differential</a:t>
            </a:r>
            <a:r>
              <a:rPr lang="en-US" baseline="0" dirty="0" smtClean="0"/>
              <a:t> gene expression analysis is trying to determine what the expression of a gene is, at the gene level, and usually is trying to compare phenotypes. We want to know what happens to a gene like P53 in a normal sample versus a tumor sample – is it overexpressed, </a:t>
            </a:r>
            <a:r>
              <a:rPr lang="en-US" baseline="0" dirty="0" err="1" smtClean="0"/>
              <a:t>underexpressed</a:t>
            </a:r>
            <a:r>
              <a:rPr lang="en-US" baseline="0" dirty="0" smtClean="0"/>
              <a:t>? In microarrays, you can compare the direct levels of expression for each probe. For RNA-</a:t>
            </a:r>
            <a:r>
              <a:rPr lang="en-US" baseline="0" dirty="0" err="1" smtClean="0"/>
              <a:t>seq</a:t>
            </a:r>
            <a:r>
              <a:rPr lang="en-US" baseline="0" dirty="0" smtClean="0"/>
              <a:t> data, you compare the distribution of reads across the different phenotypes.</a:t>
            </a:r>
            <a:endParaRPr lang="en-US" dirty="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20</a:t>
            </a:fld>
            <a:endParaRPr lang="en-US"/>
          </a:p>
        </p:txBody>
      </p:sp>
    </p:spTree>
    <p:extLst>
      <p:ext uri="{BB962C8B-B14F-4D97-AF65-F5344CB8AC3E}">
        <p14:creationId xmlns:p14="http://schemas.microsoft.com/office/powerpoint/2010/main" val="28969232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a:t>
            </a:r>
            <a:r>
              <a:rPr lang="en-US" baseline="0" dirty="0" smtClean="0"/>
              <a:t> basic ways to do differential expression analysis of RNA-</a:t>
            </a:r>
            <a:r>
              <a:rPr lang="en-US" baseline="0" dirty="0" err="1" smtClean="0"/>
              <a:t>seq</a:t>
            </a:r>
            <a:r>
              <a:rPr lang="en-US" baseline="0" dirty="0" smtClean="0"/>
              <a:t> data that we’ll touch on today. The first and most straightforward is based on raw count data, like </a:t>
            </a:r>
            <a:r>
              <a:rPr lang="en-US" baseline="0" dirty="0" err="1" smtClean="0"/>
              <a:t>DESeq</a:t>
            </a:r>
            <a:r>
              <a:rPr lang="en-US" baseline="0" dirty="0" smtClean="0"/>
              <a:t>. This looks at a specific region, such as an entire gene, or an exon, and it just simply counts how many reads have piled up in that region. It also scales based on the length of the exon.</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The raw count method</a:t>
            </a:r>
            <a:r>
              <a:rPr lang="en-US" sz="1200" baseline="0" dirty="0" smtClean="0"/>
              <a:t> is simple, effective and fast, but it runs into problems when a gene has an isoform, because it cannot differentiate between isoforms. Here we have three exons, A, B and C. We have two isoforms. The top isoform is transcribed from B and C, the bottom isoform is transcribed from A and C. The raw count method simply counts the number of dots piled up, and it cannot tell if the reads map to the top isoform or the bottom isoform.</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baseline="0" smtClean="0">
                <a:solidFill>
                  <a:schemeClr val="dk1"/>
                </a:solidFill>
                <a:latin typeface="Calibri"/>
                <a:ea typeface="Calibri"/>
                <a:cs typeface="Calibri"/>
                <a:sym typeface="Calibri"/>
              </a:rPr>
              <a:t>21</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91170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If we look</a:t>
            </a:r>
            <a:r>
              <a:rPr lang="en-US" sz="1200" baseline="0" dirty="0" smtClean="0"/>
              <a:t> at the individual reads, we see that instead of 10 and 10, we actually have 4/6, versus 10. So in a raw count method the assumption is that the expression of the red isoform is no different than the blue.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baseline="0" smtClean="0">
                <a:solidFill>
                  <a:schemeClr val="dk1"/>
                </a:solidFill>
                <a:latin typeface="Calibri"/>
                <a:ea typeface="Calibri"/>
                <a:cs typeface="Calibri"/>
                <a:sym typeface="Calibri"/>
              </a:rPr>
              <a:t>22</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78305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In the top row, the gene generates the same number of reads in conditions A and B, but in condition B, all of the reads come from the shorter of the two isoforms, and thus the true expression for the gene is higher in condition B.</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The intersection count scheme underestimates the true change in gene expression (it</a:t>
            </a:r>
            <a:r>
              <a:rPr lang="en-US" sz="1200" baseline="0" dirty="0" smtClean="0"/>
              <a:t> sees it as only slightly higher)</a:t>
            </a:r>
            <a:r>
              <a:rPr lang="en-US" sz="1200" dirty="0" smtClean="0"/>
              <a:t>, and the union scheme fails to detect the change entirely.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In the middle row, the intersection count fails to detect a change driven by a shift in the dominant isoform for the gene. The union scheme detects a shift in the wrong direction.</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In the bottom row, the gene's expression is constant, but the isoforms undergo a complete switch between conditions A and B.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Both simplified counting schemes register a change in count that does not reflect a change in gene expression.</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baseline="0" smtClean="0">
                <a:solidFill>
                  <a:schemeClr val="dk1"/>
                </a:solidFill>
                <a:latin typeface="Calibri"/>
                <a:ea typeface="Calibri"/>
                <a:cs typeface="Calibri"/>
                <a:sym typeface="Calibri"/>
              </a:rPr>
              <a:t>23</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574075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other method for evaluating differential</a:t>
            </a:r>
            <a:r>
              <a:rPr lang="en-US" baseline="0" dirty="0" smtClean="0"/>
              <a:t> expression is to use isoform deconvolution methods, like </a:t>
            </a:r>
            <a:r>
              <a:rPr lang="en-US" baseline="0" dirty="0" err="1" smtClean="0"/>
              <a:t>Cuffdiff</a:t>
            </a:r>
            <a:r>
              <a:rPr lang="en-US" baseline="0" dirty="0" smtClean="0"/>
              <a:t>. This looks at the expression from different exons, and calculates the probability of a read mapping to an isoform. One thing to note is that isoform deconvolution methods greatly benefit from paired end reads, because the pairs allow better identification of which exons reads map to, which improves the probability of assigning reads to an isoform.</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baseline="0" smtClean="0">
                <a:solidFill>
                  <a:schemeClr val="dk1"/>
                </a:solidFill>
                <a:latin typeface="Calibri"/>
                <a:ea typeface="Calibri"/>
                <a:cs typeface="Calibri"/>
                <a:sym typeface="Calibri"/>
              </a:rPr>
              <a:t>24</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696449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Cuffdiff</a:t>
            </a:r>
            <a:r>
              <a:rPr lang="en-US" baseline="0" dirty="0" smtClean="0"/>
              <a:t> will summarize, normalize, and quantitate reads and try to determine differential expression analysis. One thing to keep in mind is how the expression values are calculated.</a:t>
            </a:r>
          </a:p>
          <a:p>
            <a:endParaRPr lang="en-US" baseline="0" dirty="0" smtClean="0"/>
          </a:p>
          <a:p>
            <a:r>
              <a:rPr lang="en-US" baseline="0" dirty="0" smtClean="0"/>
              <a:t>When comparing 1 to 2, it’s clear there are many more reads in 2 than in 1, even across the same regions. Therefore 2 is clearly higher than 1.</a:t>
            </a:r>
            <a:endParaRPr lang="en-US" dirty="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25</a:t>
            </a:fld>
            <a:endParaRPr lang="en-US"/>
          </a:p>
        </p:txBody>
      </p:sp>
    </p:spTree>
    <p:extLst>
      <p:ext uri="{BB962C8B-B14F-4D97-AF65-F5344CB8AC3E}">
        <p14:creationId xmlns:p14="http://schemas.microsoft.com/office/powerpoint/2010/main" val="16825820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Cuffdiff</a:t>
            </a:r>
            <a:r>
              <a:rPr lang="en-US" baseline="0" dirty="0" smtClean="0"/>
              <a:t> will summarize, normalize, and quantitate reads and try to determine differential expression analysis. One thing to keep in mind is how the expression values are calculated.</a:t>
            </a:r>
          </a:p>
          <a:p>
            <a:endParaRPr lang="en-US" baseline="0" dirty="0" smtClean="0"/>
          </a:p>
          <a:p>
            <a:r>
              <a:rPr lang="en-US" baseline="0" dirty="0" smtClean="0"/>
              <a:t>When comparing 1 to 2, it’s clear there are many more reads in 2 than in 1, even across the same regions. Therefore 2 is clearly higher than 1.</a:t>
            </a:r>
          </a:p>
          <a:p>
            <a:endParaRPr lang="en-US" baseline="0" dirty="0" smtClean="0"/>
          </a:p>
          <a:p>
            <a:r>
              <a:rPr lang="en-US" sz="1200" b="0" i="0" kern="1200" dirty="0" smtClean="0">
                <a:solidFill>
                  <a:schemeClr val="tx1"/>
                </a:solidFill>
                <a:effectLst/>
                <a:latin typeface="+mn-lt"/>
                <a:ea typeface="+mn-ea"/>
                <a:cs typeface="+mn-cs"/>
              </a:rPr>
              <a:t>However, RNA fragmentation during library construction causes longer transcripts to generate more reads compared to shorter transcripts present at the same abundance in the sample, so we</a:t>
            </a:r>
            <a:r>
              <a:rPr lang="en-US" sz="1200" b="0" i="0" kern="1200" baseline="0" dirty="0" smtClean="0">
                <a:solidFill>
                  <a:schemeClr val="tx1"/>
                </a:solidFill>
                <a:effectLst/>
                <a:latin typeface="+mn-lt"/>
                <a:ea typeface="+mn-ea"/>
                <a:cs typeface="+mn-cs"/>
              </a:rPr>
              <a:t> have to account for transcript length as well.</a:t>
            </a:r>
            <a:endParaRPr lang="en-US" dirty="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26</a:t>
            </a:fld>
            <a:endParaRPr lang="en-US"/>
          </a:p>
        </p:txBody>
      </p:sp>
    </p:spTree>
    <p:extLst>
      <p:ext uri="{BB962C8B-B14F-4D97-AF65-F5344CB8AC3E}">
        <p14:creationId xmlns:p14="http://schemas.microsoft.com/office/powerpoint/2010/main" val="33964390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Therefore</a:t>
            </a:r>
            <a:r>
              <a:rPr lang="en-US" baseline="0" dirty="0" smtClean="0"/>
              <a:t> we must use a new metric, FPKM – fragments per </a:t>
            </a:r>
            <a:r>
              <a:rPr lang="en-US" baseline="0" dirty="0" err="1" smtClean="0"/>
              <a:t>kilobase</a:t>
            </a:r>
            <a:r>
              <a:rPr lang="en-US" baseline="0" dirty="0" smtClean="0"/>
              <a:t> of transcript per million mapped reads. This normalizes the count of mapped reads by the length of the transcript, to provide an accurate estimate of expression. Based on this, we can see that 3 and 4 actually have similar levels of expression. In contrast, 1 has low expression and 2 has very high expression, because the length is the same.</a:t>
            </a:r>
          </a:p>
          <a:p>
            <a:endParaRPr lang="en-US" dirty="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27</a:t>
            </a:fld>
            <a:endParaRPr lang="en-US"/>
          </a:p>
        </p:txBody>
      </p:sp>
    </p:spTree>
    <p:extLst>
      <p:ext uri="{BB962C8B-B14F-4D97-AF65-F5344CB8AC3E}">
        <p14:creationId xmlns:p14="http://schemas.microsoft.com/office/powerpoint/2010/main" val="10275520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52031AF-F555-4AB6-8F8A-19824D43653F}" type="slidenum">
              <a:rPr lang="en-US" altLang="en-US" smtClean="0">
                <a:ea typeface="ＭＳ Ｐゴシック" panose="020B0600070205080204" pitchFamily="34" charset="-128"/>
              </a:rPr>
              <a:pPr>
                <a:spcBef>
                  <a:spcPct val="0"/>
                </a:spcBef>
              </a:pPr>
              <a:t>28</a:t>
            </a:fld>
            <a:endParaRPr lang="en-US" altLang="en-US" smtClean="0">
              <a:ea typeface="ＭＳ Ｐゴシック" panose="020B0600070205080204" pitchFamily="34" charset="-128"/>
            </a:endParaRPr>
          </a:p>
        </p:txBody>
      </p:sp>
      <p:sp>
        <p:nvSpPr>
          <p:cNvPr id="17411"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1800" b="0" i="0" u="none" strike="noStrike" cap="none" baseline="0" dirty="0" smtClean="0">
                <a:solidFill>
                  <a:schemeClr val="dk1"/>
                </a:solidFill>
                <a:latin typeface="Arial"/>
                <a:ea typeface="Arial"/>
                <a:cs typeface="Arial"/>
                <a:sym typeface="Arial"/>
              </a:rPr>
              <a:t>Next we’ll use the </a:t>
            </a:r>
            <a:r>
              <a:rPr lang="en-US" sz="1800" b="0" i="0" u="none" strike="noStrike" cap="none" baseline="0" dirty="0" err="1" smtClean="0">
                <a:solidFill>
                  <a:schemeClr val="dk1"/>
                </a:solidFill>
                <a:latin typeface="Arial"/>
                <a:ea typeface="Arial"/>
                <a:cs typeface="Arial"/>
                <a:sym typeface="Arial"/>
              </a:rPr>
              <a:t>CuffDiff</a:t>
            </a:r>
            <a:r>
              <a:rPr lang="en-US" sz="1800" b="0" i="0" u="none" strike="noStrike" cap="none" baseline="0" dirty="0" smtClean="0">
                <a:solidFill>
                  <a:schemeClr val="dk1"/>
                </a:solidFill>
                <a:latin typeface="Arial"/>
                <a:ea typeface="Arial"/>
                <a:cs typeface="Arial"/>
                <a:sym typeface="Arial"/>
              </a:rPr>
              <a:t> module to do the actual differential expression analysis.</a:t>
            </a:r>
          </a:p>
          <a:p>
            <a:pPr eaLnBrk="1" hangingPunct="1">
              <a:spcBef>
                <a:spcPct val="0"/>
              </a:spcBef>
            </a:pPr>
            <a:endParaRPr lang="en-US" altLang="en-US" sz="1800" dirty="0"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194382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Cuffdiff</a:t>
            </a:r>
            <a:r>
              <a:rPr lang="en-US" baseline="0" dirty="0" smtClean="0"/>
              <a:t> will summarize, normalize, and quantitate reads and try to determine differential expression analysis. One thing to keep in mind is how the expression values are calculated.</a:t>
            </a:r>
          </a:p>
          <a:p>
            <a:endParaRPr lang="en-US" baseline="0" dirty="0" smtClean="0"/>
          </a:p>
          <a:p>
            <a:r>
              <a:rPr lang="en-US" baseline="0" dirty="0" smtClean="0"/>
              <a:t>Apps vs website – sometimes more/better features in one vs the </a:t>
            </a:r>
            <a:r>
              <a:rPr lang="en-US" baseline="0" dirty="0" smtClean="0"/>
              <a:t>other – app on a phone vs a website</a:t>
            </a:r>
            <a:endParaRPr lang="en-US" baseline="0" dirty="0" smtClean="0"/>
          </a:p>
          <a:p>
            <a:endParaRPr lang="en-US" baseline="0" dirty="0" smtClean="0"/>
          </a:p>
          <a:p>
            <a:r>
              <a:rPr lang="en-US" baseline="0" dirty="0" smtClean="0"/>
              <a:t>Another feature that is part of the </a:t>
            </a:r>
            <a:r>
              <a:rPr lang="en-US" baseline="0" dirty="0" err="1" smtClean="0"/>
              <a:t>WebApp</a:t>
            </a:r>
            <a:r>
              <a:rPr lang="en-US" baseline="0" dirty="0" smtClean="0"/>
              <a:t>, but not yet in the notebooks, is the ability to describe different groups or, in this case, conditions.  So we will go back to the GenePattern server </a:t>
            </a:r>
            <a:r>
              <a:rPr lang="en-US" baseline="0" dirty="0" err="1" smtClean="0"/>
              <a:t>WebApp</a:t>
            </a:r>
            <a:r>
              <a:rPr lang="en-US" baseline="0" dirty="0" smtClean="0"/>
              <a:t> to construct this job.</a:t>
            </a:r>
          </a:p>
          <a:p>
            <a:endParaRPr lang="en-US" baseline="0" dirty="0" smtClean="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29</a:t>
            </a:fld>
            <a:endParaRPr lang="en-US"/>
          </a:p>
        </p:txBody>
      </p:sp>
    </p:spTree>
    <p:extLst>
      <p:ext uri="{BB962C8B-B14F-4D97-AF65-F5344CB8AC3E}">
        <p14:creationId xmlns:p14="http://schemas.microsoft.com/office/powerpoint/2010/main" val="3758524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remove these adapters, we will use </a:t>
            </a:r>
            <a:r>
              <a:rPr lang="en-US" dirty="0" err="1" smtClean="0"/>
              <a:t>Trimmomatic</a:t>
            </a:r>
            <a:r>
              <a:rPr lang="en-US" dirty="0" smtClean="0"/>
              <a:t>. This will go through all the reads</a:t>
            </a:r>
            <a:r>
              <a:rPr lang="en-US" baseline="0" dirty="0" smtClean="0"/>
              <a:t> in our data and remove the specific adapter sequence. Then, it will double-check the length of the remainder of the read – if it’s too short, the read is discarded.</a:t>
            </a:r>
          </a:p>
          <a:p>
            <a:endParaRPr lang="en-US" baseline="0" dirty="0" smtClean="0"/>
          </a:p>
          <a:p>
            <a:r>
              <a:rPr lang="en-US" baseline="0" dirty="0" smtClean="0"/>
              <a:t>To run </a:t>
            </a:r>
            <a:r>
              <a:rPr lang="en-US" baseline="0" dirty="0" err="1" smtClean="0"/>
              <a:t>Trimmomatic</a:t>
            </a:r>
            <a:r>
              <a:rPr lang="en-US" baseline="0" dirty="0" smtClean="0"/>
              <a:t>, we find it in the GenePattern modules</a:t>
            </a:r>
          </a:p>
          <a:p>
            <a:endParaRPr lang="en-US" baseline="0" dirty="0" smtClean="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20C2458-D089-4042-B745-EB148F3F831A}" type="slidenum">
              <a:rPr kumimoji="0" lang="en-US" sz="1400" b="0" i="0" u="none" strike="noStrike" kern="0" cap="none" spc="0" normalizeH="0" baseline="0" noProof="0" smtClean="0">
                <a:ln>
                  <a:noFill/>
                </a:ln>
                <a:solidFill>
                  <a:srgbClr val="000000"/>
                </a:solidFill>
                <a:effectLst/>
                <a:uLnTx/>
                <a:uFillTx/>
                <a:latin typeface="Arial"/>
                <a:cs typeface="Arial"/>
                <a:sym typeface="Arial"/>
                <a:rtl val="0"/>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1400" b="0" i="0" u="none" strike="noStrike" kern="0" cap="none" spc="0" normalizeH="0" baseline="0" noProof="0">
              <a:ln>
                <a:noFill/>
              </a:ln>
              <a:solidFill>
                <a:srgbClr val="000000"/>
              </a:solidFill>
              <a:effectLst/>
              <a:uLnTx/>
              <a:uFillTx/>
              <a:latin typeface="Arial"/>
              <a:cs typeface="Arial"/>
              <a:sym typeface="Arial"/>
              <a:rtl val="0"/>
            </a:endParaRPr>
          </a:p>
        </p:txBody>
      </p:sp>
    </p:spTree>
    <p:extLst>
      <p:ext uri="{BB962C8B-B14F-4D97-AF65-F5344CB8AC3E}">
        <p14:creationId xmlns:p14="http://schemas.microsoft.com/office/powerpoint/2010/main" val="33568392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run </a:t>
            </a:r>
            <a:r>
              <a:rPr lang="en-US" dirty="0" err="1" smtClean="0"/>
              <a:t>Cuffdiff</a:t>
            </a:r>
            <a:r>
              <a:rPr lang="en-US" dirty="0" smtClean="0"/>
              <a:t>, we return to </a:t>
            </a:r>
            <a:r>
              <a:rPr lang="en-US" dirty="0" err="1" smtClean="0"/>
              <a:t>GenePattern</a:t>
            </a:r>
            <a:r>
              <a:rPr lang="en-US" dirty="0" smtClean="0"/>
              <a:t> and search for</a:t>
            </a:r>
            <a:r>
              <a:rPr lang="en-US" baseline="0" dirty="0" smtClean="0"/>
              <a:t> and load the </a:t>
            </a:r>
            <a:r>
              <a:rPr lang="en-US" baseline="0" dirty="0" err="1" smtClean="0"/>
              <a:t>Cuffdiff</a:t>
            </a:r>
            <a:r>
              <a:rPr lang="en-US" baseline="0" dirty="0" smtClean="0"/>
              <a:t> module.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baseline="0" smtClean="0">
                <a:solidFill>
                  <a:schemeClr val="dk1"/>
                </a:solidFill>
                <a:latin typeface="Calibri"/>
                <a:ea typeface="Calibri"/>
                <a:cs typeface="Calibri"/>
                <a:sym typeface="Calibri"/>
              </a:rPr>
              <a:t>30</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73943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need to first</a:t>
            </a:r>
            <a:r>
              <a:rPr lang="en-US" baseline="0" dirty="0" smtClean="0"/>
              <a:t> define the phenotypes we’re looking at. Instead of looking at each individual file, we now want to group all the files together and compare them. For this, we separate them into the treatment categories – untreated versus </a:t>
            </a:r>
            <a:r>
              <a:rPr lang="en-US" baseline="0" dirty="0" err="1" smtClean="0"/>
              <a:t>dex</a:t>
            </a:r>
            <a:r>
              <a:rPr lang="en-US" baseline="0" dirty="0" smtClean="0"/>
              <a:t>-treated. First create the untreated category, then select the untreated files. The files end in 08, 12, 16 and 20.</a:t>
            </a:r>
          </a:p>
          <a:p>
            <a:endParaRPr lang="en-US" baseline="0" dirty="0" smtClean="0"/>
          </a:p>
          <a:p>
            <a:r>
              <a:rPr lang="en-US" baseline="0" dirty="0" smtClean="0"/>
              <a:t>Next, click ‘add another condition’, change the category to ‘</a:t>
            </a:r>
            <a:r>
              <a:rPr lang="en-US" baseline="0" dirty="0" err="1" smtClean="0"/>
              <a:t>dex</a:t>
            </a:r>
            <a:r>
              <a:rPr lang="en-US" baseline="0" dirty="0" smtClean="0"/>
              <a:t>’, and add the remaining </a:t>
            </a:r>
            <a:r>
              <a:rPr lang="en-US" baseline="0" dirty="0" err="1" smtClean="0"/>
              <a:t>dex</a:t>
            </a:r>
            <a:r>
              <a:rPr lang="en-US" baseline="0" dirty="0" smtClean="0"/>
              <a:t>-treated files. These are files ending in 09, 13, 17 and 21</a:t>
            </a:r>
          </a:p>
          <a:p>
            <a:endParaRPr lang="en-US" baseline="0" dirty="0" smtClean="0"/>
          </a:p>
          <a:p>
            <a:r>
              <a:rPr lang="en-US" baseline="0" dirty="0" smtClean="0"/>
              <a:t>**</a:t>
            </a:r>
            <a:r>
              <a:rPr lang="en-US" b="1" baseline="0" dirty="0" smtClean="0"/>
              <a:t>Shared Files – be sure to be clear about where and how on this, as you’re executing a paradigm shift**</a:t>
            </a:r>
          </a:p>
          <a:p>
            <a:r>
              <a:rPr lang="en-US" b="1" baseline="0" dirty="0" smtClean="0"/>
              <a:t>Explain – show that you could have dragged these in from </a:t>
            </a:r>
            <a:r>
              <a:rPr lang="en-US" b="1" baseline="0" dirty="0" err="1" smtClean="0"/>
              <a:t>TopHat</a:t>
            </a:r>
            <a:r>
              <a:rPr lang="en-US" b="1" baseline="0" dirty="0" smtClean="0"/>
              <a:t> Jobs</a:t>
            </a:r>
            <a:endParaRPr lang="en-US" b="1"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baseline="0" smtClean="0">
                <a:solidFill>
                  <a:schemeClr val="dk1"/>
                </a:solidFill>
                <a:latin typeface="Calibri"/>
                <a:ea typeface="Calibri"/>
                <a:cs typeface="Calibri"/>
                <a:sym typeface="Calibri"/>
              </a:rPr>
              <a:t>31</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329533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need to first</a:t>
            </a:r>
            <a:r>
              <a:rPr lang="en-US" baseline="0" dirty="0" smtClean="0"/>
              <a:t> define the phenotypes we’re looking at. Instead of looking at each individual file, we now want to group all the files together and compare them. For this, we separate them into the treatment categories – untreated versus </a:t>
            </a:r>
            <a:r>
              <a:rPr lang="en-US" baseline="0" dirty="0" err="1" smtClean="0"/>
              <a:t>dex</a:t>
            </a:r>
            <a:r>
              <a:rPr lang="en-US" baseline="0" dirty="0" smtClean="0"/>
              <a:t>-treated. First create the untreated category, then click and drag the untreated files into the input box. The files end in 08, 12, 16 and 20.</a:t>
            </a:r>
          </a:p>
          <a:p>
            <a:endParaRPr lang="en-US" baseline="0" dirty="0" smtClean="0"/>
          </a:p>
          <a:p>
            <a:r>
              <a:rPr lang="en-US" baseline="0" dirty="0" smtClean="0"/>
              <a:t>Next, click ‘add another condition’, change the category to ‘</a:t>
            </a:r>
            <a:r>
              <a:rPr lang="en-US" baseline="0" dirty="0" err="1" smtClean="0"/>
              <a:t>dex</a:t>
            </a:r>
            <a:r>
              <a:rPr lang="en-US" baseline="0" dirty="0" smtClean="0"/>
              <a:t>’, and add the remaining </a:t>
            </a:r>
            <a:r>
              <a:rPr lang="en-US" baseline="0" dirty="0" err="1" smtClean="0"/>
              <a:t>dex</a:t>
            </a:r>
            <a:r>
              <a:rPr lang="en-US" baseline="0" dirty="0" smtClean="0"/>
              <a:t>-treated files. These are files ending in 09, 13, 17 and 21</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baseline="0" smtClean="0">
                <a:solidFill>
                  <a:schemeClr val="dk1"/>
                </a:solidFill>
                <a:latin typeface="Calibri"/>
                <a:ea typeface="Calibri"/>
                <a:cs typeface="Calibri"/>
                <a:sym typeface="Calibri"/>
              </a:rPr>
              <a:t>32</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921282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include the reference information so that the expression can be calculated. We</a:t>
            </a:r>
            <a:r>
              <a:rPr lang="en-US" baseline="0" dirty="0" smtClean="0"/>
              <a:t> need the GTF file, as well as a file to detect fragment biases, and finally we choose the library type. Then we would run this job – once, no batching.</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baseline="0" smtClean="0">
                <a:solidFill>
                  <a:schemeClr val="dk1"/>
                </a:solidFill>
                <a:latin typeface="Calibri"/>
                <a:ea typeface="Calibri"/>
                <a:cs typeface="Calibri"/>
                <a:sym typeface="Calibri"/>
              </a:rPr>
              <a:t>33</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933226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Finally, the very</a:t>
            </a:r>
            <a:r>
              <a:rPr lang="en-US" baseline="0" dirty="0" smtClean="0"/>
              <a:t> last step – we’ve determined how expression might differ from one phenotype to the next, and we’ve summarized all the data. But we need to visualize it. We can do this in IGV.</a:t>
            </a:r>
            <a:endParaRPr lang="en-US" dirty="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34</a:t>
            </a:fld>
            <a:endParaRPr lang="en-US"/>
          </a:p>
        </p:txBody>
      </p:sp>
    </p:spTree>
    <p:extLst>
      <p:ext uri="{BB962C8B-B14F-4D97-AF65-F5344CB8AC3E}">
        <p14:creationId xmlns:p14="http://schemas.microsoft.com/office/powerpoint/2010/main" val="39980632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first – a break – </a:t>
            </a:r>
            <a:r>
              <a:rPr lang="en-US" smtClean="0"/>
              <a:t>15</a:t>
            </a:r>
            <a:r>
              <a:rPr lang="en-US" baseline="0" smtClean="0"/>
              <a:t> minutes</a:t>
            </a:r>
            <a:endParaRPr lang="en-US"/>
          </a:p>
        </p:txBody>
      </p:sp>
      <p:sp>
        <p:nvSpPr>
          <p:cNvPr id="4" name="Slide Number Placeholder 3"/>
          <p:cNvSpPr>
            <a:spLocks noGrp="1"/>
          </p:cNvSpPr>
          <p:nvPr>
            <p:ph type="sldNum" sz="quarter" idx="10"/>
          </p:nvPr>
        </p:nvSpPr>
        <p:spPr/>
        <p:txBody>
          <a:bodyPr/>
          <a:lstStyle/>
          <a:p>
            <a:fld id="{5CB7578E-D1F0-4C9A-BB59-518FB8806A4E}" type="slidenum">
              <a:rPr lang="en-US" smtClean="0"/>
              <a:t>35</a:t>
            </a:fld>
            <a:endParaRPr lang="en-US"/>
          </a:p>
        </p:txBody>
      </p:sp>
    </p:spTree>
    <p:extLst>
      <p:ext uri="{BB962C8B-B14F-4D97-AF65-F5344CB8AC3E}">
        <p14:creationId xmlns:p14="http://schemas.microsoft.com/office/powerpoint/2010/main" val="77221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B7578E-D1F0-4C9A-BB59-518FB8806A4E}" type="slidenum">
              <a:rPr lang="en-US" smtClean="0"/>
              <a:t>4</a:t>
            </a:fld>
            <a:endParaRPr lang="en-US"/>
          </a:p>
        </p:txBody>
      </p:sp>
    </p:spTree>
    <p:extLst>
      <p:ext uri="{BB962C8B-B14F-4D97-AF65-F5344CB8AC3E}">
        <p14:creationId xmlns:p14="http://schemas.microsoft.com/office/powerpoint/2010/main" val="2442776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trim the </a:t>
            </a:r>
            <a:r>
              <a:rPr lang="en-US" dirty="0" err="1" smtClean="0"/>
              <a:t>TruSeq</a:t>
            </a:r>
            <a:r>
              <a:rPr lang="en-US" baseline="0" dirty="0" smtClean="0"/>
              <a:t> 2 adaptor we must either supply or choose an adaptor clip sequence file. Since TruSeq2 is common, the module provides this for us.</a:t>
            </a:r>
          </a:p>
          <a:p>
            <a:r>
              <a:rPr lang="en-US" baseline="0" dirty="0" smtClean="0"/>
              <a:t>We will set the clip seed mismatch to the recommended value of 2, the adaptor clip palindrome clip threshold to the recommended value of 40, the adaptor clip simple clip threshold to 15 (from the recommended range), and allow </a:t>
            </a:r>
            <a:r>
              <a:rPr lang="en-US" baseline="0" dirty="0" err="1" smtClean="0"/>
              <a:t>Trimmomatic</a:t>
            </a:r>
            <a:r>
              <a:rPr lang="en-US" baseline="0" dirty="0" smtClean="0"/>
              <a:t> to set the adaptor clip min length to 8, which is the default. Lastly we will clip both reads, as is recommended.</a:t>
            </a:r>
          </a:p>
          <a:p>
            <a:endParaRPr lang="en-US" baseline="0" dirty="0" smtClean="0"/>
          </a:p>
          <a:p>
            <a:r>
              <a:rPr lang="en-US" baseline="0" dirty="0" smtClean="0"/>
              <a:t>More information about these parameters and why you might want to change them or add other trimming methods can be found in our documentation.</a:t>
            </a:r>
          </a:p>
          <a:p>
            <a:endParaRPr lang="en-US" baseline="0" dirty="0" smtClean="0"/>
          </a:p>
          <a:p>
            <a:r>
              <a:rPr lang="en-US" baseline="0" dirty="0" smtClean="0"/>
              <a:t>For today, the take home message is that starting with defaults is a good idea, if you don’t know otherwise.</a:t>
            </a:r>
          </a:p>
          <a:p>
            <a:endParaRPr lang="en-US" baseline="0" dirty="0" smtClean="0"/>
          </a:p>
          <a:p>
            <a:r>
              <a:rPr lang="en-US" baseline="0" dirty="0" smtClean="0"/>
              <a:t>You would then click run – but this job will take 20-30 minutes to complete, per paired read, so we’ll look at a prebaked result – please don’t submit the job right now or we might end up waiting in line behind ourselves later on.</a:t>
            </a:r>
            <a:endParaRPr lang="en-US" dirty="0"/>
          </a:p>
        </p:txBody>
      </p:sp>
      <p:sp>
        <p:nvSpPr>
          <p:cNvPr id="4" name="Slide Number Placeholder 3"/>
          <p:cNvSpPr>
            <a:spLocks noGrp="1"/>
          </p:cNvSpPr>
          <p:nvPr>
            <p:ph type="sldNum" sz="quarter" idx="10"/>
          </p:nvPr>
        </p:nvSpPr>
        <p:spPr/>
        <p:txBody>
          <a:bodyPr/>
          <a:lstStyle/>
          <a:p>
            <a:fld id="{5CB7578E-D1F0-4C9A-BB59-518FB8806A4E}" type="slidenum">
              <a:rPr lang="en-US" smtClean="0"/>
              <a:t>5</a:t>
            </a:fld>
            <a:endParaRPr lang="en-US"/>
          </a:p>
        </p:txBody>
      </p:sp>
    </p:spTree>
    <p:extLst>
      <p:ext uri="{BB962C8B-B14F-4D97-AF65-F5344CB8AC3E}">
        <p14:creationId xmlns:p14="http://schemas.microsoft.com/office/powerpoint/2010/main" val="3215300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look at the “prebaked” example</a:t>
            </a:r>
            <a:r>
              <a:rPr lang="en-US" baseline="0" dirty="0" smtClean="0"/>
              <a:t> job. Here you can see all the outputs of the job</a:t>
            </a:r>
          </a:p>
          <a:p>
            <a:endParaRPr lang="en-US" baseline="0" dirty="0" smtClean="0"/>
          </a:p>
          <a:p>
            <a:r>
              <a:rPr lang="en-US" baseline="0" dirty="0" smtClean="0"/>
              <a:t>As a reminder (show next slide)</a:t>
            </a:r>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20C2458-D089-4042-B745-EB148F3F831A}" type="slidenum">
              <a:rPr kumimoji="0" lang="en-US" sz="1400" b="0" i="0" u="none" strike="noStrike" kern="0" cap="none" spc="0" normalizeH="0" baseline="0" noProof="0" smtClean="0">
                <a:ln>
                  <a:noFill/>
                </a:ln>
                <a:solidFill>
                  <a:srgbClr val="000000"/>
                </a:solidFill>
                <a:effectLst/>
                <a:uLnTx/>
                <a:uFillTx/>
                <a:latin typeface="Arial"/>
                <a:cs typeface="Arial"/>
                <a:sym typeface="Arial"/>
                <a:rtl val="0"/>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400" b="0" i="0" u="none" strike="noStrike" kern="0" cap="none" spc="0" normalizeH="0" baseline="0" noProof="0">
              <a:ln>
                <a:noFill/>
              </a:ln>
              <a:solidFill>
                <a:srgbClr val="000000"/>
              </a:solidFill>
              <a:effectLst/>
              <a:uLnTx/>
              <a:uFillTx/>
              <a:latin typeface="Arial"/>
              <a:cs typeface="Arial"/>
              <a:sym typeface="Arial"/>
              <a:rtl val="0"/>
            </a:endParaRPr>
          </a:p>
        </p:txBody>
      </p:sp>
    </p:spTree>
    <p:extLst>
      <p:ext uri="{BB962C8B-B14F-4D97-AF65-F5344CB8AC3E}">
        <p14:creationId xmlns:p14="http://schemas.microsoft.com/office/powerpoint/2010/main" val="2213070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The output files we want are the _1P/_2P files which passed both of the quality checks.</a:t>
            </a:r>
          </a:p>
          <a:p>
            <a:endParaRPr lang="en-US" baseline="0" dirty="0" smtClean="0"/>
          </a:p>
          <a:p>
            <a:r>
              <a:rPr lang="en-US" baseline="0" dirty="0" smtClean="0"/>
              <a:t>(FA) If we click on of those files it will open a menu where we can send the file to </a:t>
            </a:r>
            <a:r>
              <a:rPr lang="en-US" baseline="0" dirty="0" err="1" smtClean="0"/>
              <a:t>FastQC</a:t>
            </a:r>
            <a:r>
              <a:rPr lang="en-US" baseline="0" dirty="0" smtClean="0"/>
              <a:t> to see if trimming that adaptor sequence improved our results.</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20C2458-D089-4042-B745-EB148F3F831A}" type="slidenum">
              <a:rPr kumimoji="0" lang="en-US" sz="1400" b="0" i="0" u="none" strike="noStrike" kern="0" cap="none" spc="0" normalizeH="0" baseline="0" noProof="0" smtClean="0">
                <a:ln>
                  <a:noFill/>
                </a:ln>
                <a:solidFill>
                  <a:srgbClr val="000000"/>
                </a:solidFill>
                <a:effectLst/>
                <a:uLnTx/>
                <a:uFillTx/>
                <a:latin typeface="Arial"/>
                <a:cs typeface="Arial"/>
                <a:sym typeface="Arial"/>
                <a:rtl val="0"/>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1400" b="0" i="0" u="none" strike="noStrike" kern="0" cap="none" spc="0" normalizeH="0" baseline="0" noProof="0">
              <a:ln>
                <a:noFill/>
              </a:ln>
              <a:solidFill>
                <a:srgbClr val="000000"/>
              </a:solidFill>
              <a:effectLst/>
              <a:uLnTx/>
              <a:uFillTx/>
              <a:latin typeface="Arial"/>
              <a:cs typeface="Arial"/>
              <a:sym typeface="Arial"/>
              <a:rtl val="0"/>
            </a:endParaRPr>
          </a:p>
        </p:txBody>
      </p:sp>
    </p:spTree>
    <p:extLst>
      <p:ext uri="{BB962C8B-B14F-4D97-AF65-F5344CB8AC3E}">
        <p14:creationId xmlns:p14="http://schemas.microsoft.com/office/powerpoint/2010/main" val="29997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Look at example job</a:t>
            </a:r>
            <a:endParaRPr lang="en-US" baseline="0" dirty="0" smtClean="0"/>
          </a:p>
          <a:p>
            <a:endParaRPr lang="en-US" baseline="0" dirty="0" smtClean="0"/>
          </a:p>
          <a:p>
            <a:r>
              <a:rPr lang="en-US" baseline="0" dirty="0" smtClean="0"/>
              <a:t>Once again, we are interested in the report file.</a:t>
            </a:r>
            <a:endParaRPr lang="en-US" dirty="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8</a:t>
            </a:fld>
            <a:endParaRPr lang="en-US"/>
          </a:p>
        </p:txBody>
      </p:sp>
    </p:spTree>
    <p:extLst>
      <p:ext uri="{BB962C8B-B14F-4D97-AF65-F5344CB8AC3E}">
        <p14:creationId xmlns:p14="http://schemas.microsoft.com/office/powerpoint/2010/main" val="444511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Once we’ve run </a:t>
            </a:r>
            <a:r>
              <a:rPr lang="en-US" dirty="0" err="1" smtClean="0"/>
              <a:t>Trimmomatic</a:t>
            </a:r>
            <a:r>
              <a:rPr lang="en-US" dirty="0" smtClean="0"/>
              <a:t>,</a:t>
            </a:r>
            <a:r>
              <a:rPr lang="en-US" baseline="0" dirty="0" smtClean="0"/>
              <a:t> we can check to see if the quality of our reads has improved. If we re-run </a:t>
            </a:r>
            <a:r>
              <a:rPr lang="en-US" baseline="0" dirty="0" err="1" smtClean="0"/>
              <a:t>FastQC</a:t>
            </a:r>
            <a:r>
              <a:rPr lang="en-US" baseline="0" dirty="0" smtClean="0"/>
              <a:t> on all samples as before, we can see that the ‘overrepresented sequences’ metric, which was previously orange, is now green and the issue has been resolved.</a:t>
            </a:r>
          </a:p>
          <a:p>
            <a:endParaRPr lang="en-US" baseline="0" dirty="0" smtClean="0"/>
          </a:p>
          <a:p>
            <a:r>
              <a:rPr lang="en-US" baseline="0" dirty="0" smtClean="0"/>
              <a:t>For the error  – sequence duplication levels, we appear to have some sequences that appear repeatedly in the samples. This can be due to</a:t>
            </a:r>
            <a:r>
              <a:rPr lang="en-US" sz="1200" b="0" i="0" u="none" strike="noStrike" kern="1200" cap="none" baseline="0" dirty="0" smtClean="0">
                <a:solidFill>
                  <a:schemeClr val="dk1"/>
                </a:solidFill>
                <a:effectLst/>
                <a:latin typeface="Calibri"/>
                <a:ea typeface="Calibri"/>
                <a:cs typeface="Calibri"/>
                <a:sym typeface="Calibri"/>
              </a:rPr>
              <a:t> technical duplicates arising from PCR artifacts, or biological duplicates which are natural collisions where different copies of exactly the same sequence are randomly selected. From a sequence level there is no way to distinguish between these two types and both will be reported as duplicates here.</a:t>
            </a:r>
          </a:p>
          <a:p>
            <a:endParaRPr lang="en-US" sz="1200" b="0" i="0" u="none" strike="noStrike" kern="1200" cap="none" baseline="0" dirty="0" smtClean="0">
              <a:solidFill>
                <a:schemeClr val="dk1"/>
              </a:solidFill>
              <a:effectLst/>
              <a:latin typeface="Calibri"/>
              <a:ea typeface="Calibri"/>
              <a:cs typeface="Calibri"/>
              <a:sym typeface="Calibri"/>
            </a:endParaRPr>
          </a:p>
          <a:p>
            <a:r>
              <a:rPr lang="en-US" sz="1200" b="0" i="0" u="none" strike="noStrike" kern="1200" cap="none" baseline="0" dirty="0" smtClean="0">
                <a:solidFill>
                  <a:schemeClr val="dk1"/>
                </a:solidFill>
                <a:effectLst/>
                <a:latin typeface="Calibri"/>
                <a:ea typeface="Calibri"/>
                <a:cs typeface="Calibri"/>
                <a:sym typeface="Calibri"/>
              </a:rPr>
              <a:t>A warning or error in this module is simply a statement that you have exhausted the diversity in at least part of your library and are re-sequencing the same sequences. Some library types naturally over-sequence parts of the library and therefore generate duplication and will therefore expect to see warnings or error from this module.</a:t>
            </a:r>
          </a:p>
          <a:p>
            <a:endParaRPr lang="en-US" sz="1200" b="0" i="0" u="none" strike="noStrike" kern="1200" cap="none" baseline="0" dirty="0" smtClean="0">
              <a:solidFill>
                <a:schemeClr val="dk1"/>
              </a:solidFill>
              <a:effectLst/>
              <a:latin typeface="Calibri"/>
              <a:ea typeface="Calibri"/>
              <a:cs typeface="Calibri"/>
              <a:sym typeface="Calibri"/>
            </a:endParaRPr>
          </a:p>
          <a:p>
            <a:r>
              <a:rPr lang="en-US" sz="1200" b="0" i="0" u="none" strike="noStrike" kern="1200" cap="none" baseline="0" dirty="0" smtClean="0">
                <a:solidFill>
                  <a:schemeClr val="dk1"/>
                </a:solidFill>
                <a:effectLst/>
                <a:latin typeface="Calibri"/>
                <a:ea typeface="Calibri"/>
                <a:cs typeface="Calibri"/>
                <a:sym typeface="Calibri"/>
              </a:rPr>
              <a:t>(IE – you will rarely if ever see them all green)</a:t>
            </a:r>
          </a:p>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20C2458-D089-4042-B745-EB148F3F831A}" type="slidenum">
              <a:rPr kumimoji="0" lang="en-US" sz="1400" b="0" i="0" u="none" strike="noStrike" kern="0" cap="none" spc="0" normalizeH="0" baseline="0" noProof="0" smtClean="0">
                <a:ln>
                  <a:noFill/>
                </a:ln>
                <a:solidFill>
                  <a:srgbClr val="000000"/>
                </a:solidFill>
                <a:effectLst/>
                <a:uLnTx/>
                <a:uFillTx/>
                <a:latin typeface="Arial"/>
                <a:cs typeface="Arial"/>
                <a:sym typeface="Arial"/>
                <a:rtl val="0"/>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US" sz="1400" b="0" i="0" u="none" strike="noStrike" kern="0" cap="none" spc="0" normalizeH="0" baseline="0" noProof="0">
              <a:ln>
                <a:noFill/>
              </a:ln>
              <a:solidFill>
                <a:srgbClr val="000000"/>
              </a:solidFill>
              <a:effectLst/>
              <a:uLnTx/>
              <a:uFillTx/>
              <a:latin typeface="Arial"/>
              <a:cs typeface="Arial"/>
              <a:sym typeface="Arial"/>
              <a:rtl val="0"/>
            </a:endParaRPr>
          </a:p>
        </p:txBody>
      </p:sp>
    </p:spTree>
    <p:extLst>
      <p:ext uri="{BB962C8B-B14F-4D97-AF65-F5344CB8AC3E}">
        <p14:creationId xmlns:p14="http://schemas.microsoft.com/office/powerpoint/2010/main" val="1284856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6429AE1-1DE9-46CF-B34A-97B412CBF762}"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942D7-71FB-434E-BF5A-37B81411F3C7}" type="slidenum">
              <a:rPr lang="en-US" smtClean="0"/>
              <a:t>‹#›</a:t>
            </a:fld>
            <a:endParaRPr lang="en-US"/>
          </a:p>
        </p:txBody>
      </p:sp>
    </p:spTree>
    <p:extLst>
      <p:ext uri="{BB962C8B-B14F-4D97-AF65-F5344CB8AC3E}">
        <p14:creationId xmlns:p14="http://schemas.microsoft.com/office/powerpoint/2010/main" val="2429779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429AE1-1DE9-46CF-B34A-97B412CBF762}"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942D7-71FB-434E-BF5A-37B81411F3C7}" type="slidenum">
              <a:rPr lang="en-US" smtClean="0"/>
              <a:t>‹#›</a:t>
            </a:fld>
            <a:endParaRPr lang="en-US"/>
          </a:p>
        </p:txBody>
      </p:sp>
    </p:spTree>
    <p:extLst>
      <p:ext uri="{BB962C8B-B14F-4D97-AF65-F5344CB8AC3E}">
        <p14:creationId xmlns:p14="http://schemas.microsoft.com/office/powerpoint/2010/main" val="2191950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429AE1-1DE9-46CF-B34A-97B412CBF762}"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942D7-71FB-434E-BF5A-37B81411F3C7}" type="slidenum">
              <a:rPr lang="en-US" smtClean="0"/>
              <a:t>‹#›</a:t>
            </a:fld>
            <a:endParaRPr lang="en-US"/>
          </a:p>
        </p:txBody>
      </p:sp>
    </p:spTree>
    <p:extLst>
      <p:ext uri="{BB962C8B-B14F-4D97-AF65-F5344CB8AC3E}">
        <p14:creationId xmlns:p14="http://schemas.microsoft.com/office/powerpoint/2010/main" val="734700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A5FB795-CDDC-4A86-9551-683072DB1A14}" type="datetimeFigureOut">
              <a:rPr lang="en-US"/>
              <a:pPr>
                <a:defRPr/>
              </a:pPr>
              <a:t>4/26/2018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FCA20B5-8B61-4B4A-A3B4-834C0443A042}" type="slidenum">
              <a:rPr lang="en-US" altLang="en-US"/>
              <a:pPr>
                <a:defRPr/>
              </a:pPr>
              <a:t>‹#›</a:t>
            </a:fld>
            <a:endParaRPr lang="en-US" altLang="en-US"/>
          </a:p>
        </p:txBody>
      </p:sp>
    </p:spTree>
    <p:extLst>
      <p:ext uri="{BB962C8B-B14F-4D97-AF65-F5344CB8AC3E}">
        <p14:creationId xmlns:p14="http://schemas.microsoft.com/office/powerpoint/2010/main" val="1502622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8CE2366-B0D5-4CA3-BC65-4841FF188DA5}" type="datetimeFigureOut">
              <a:rPr lang="en-US"/>
              <a:pPr>
                <a:defRPr/>
              </a:pPr>
              <a:t>4/26/2018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963B653-C159-40D6-9404-13964C662E92}" type="slidenum">
              <a:rPr lang="en-US" altLang="en-US"/>
              <a:pPr>
                <a:defRPr/>
              </a:pPr>
              <a:t>‹#›</a:t>
            </a:fld>
            <a:endParaRPr lang="en-US" altLang="en-US"/>
          </a:p>
        </p:txBody>
      </p:sp>
    </p:spTree>
    <p:extLst>
      <p:ext uri="{BB962C8B-B14F-4D97-AF65-F5344CB8AC3E}">
        <p14:creationId xmlns:p14="http://schemas.microsoft.com/office/powerpoint/2010/main" val="2149275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F6E2D60-FAB3-410A-8CCC-24327087495F}" type="datetimeFigureOut">
              <a:rPr lang="en-US"/>
              <a:pPr>
                <a:defRPr/>
              </a:pPr>
              <a:t>4/26/2018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29CEDE7-67EB-4E6B-B013-206E64F24071}" type="slidenum">
              <a:rPr lang="en-US" altLang="en-US"/>
              <a:pPr>
                <a:defRPr/>
              </a:pPr>
              <a:t>‹#›</a:t>
            </a:fld>
            <a:endParaRPr lang="en-US" altLang="en-US"/>
          </a:p>
        </p:txBody>
      </p:sp>
    </p:spTree>
    <p:extLst>
      <p:ext uri="{BB962C8B-B14F-4D97-AF65-F5344CB8AC3E}">
        <p14:creationId xmlns:p14="http://schemas.microsoft.com/office/powerpoint/2010/main" val="2966840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F577A38-91F9-4130-9C38-C09887D83372}" type="datetimeFigureOut">
              <a:rPr lang="en-US"/>
              <a:pPr>
                <a:defRPr/>
              </a:pPr>
              <a:t>4/26/2018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E156570-8D43-44FE-B41E-A69A1C46D84A}" type="slidenum">
              <a:rPr lang="en-US" altLang="en-US"/>
              <a:pPr>
                <a:defRPr/>
              </a:pPr>
              <a:t>‹#›</a:t>
            </a:fld>
            <a:endParaRPr lang="en-US" altLang="en-US"/>
          </a:p>
        </p:txBody>
      </p:sp>
    </p:spTree>
    <p:extLst>
      <p:ext uri="{BB962C8B-B14F-4D97-AF65-F5344CB8AC3E}">
        <p14:creationId xmlns:p14="http://schemas.microsoft.com/office/powerpoint/2010/main" val="434317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59A8204-6171-4111-AC3B-B93D2B18A310}" type="datetimeFigureOut">
              <a:rPr lang="en-US"/>
              <a:pPr>
                <a:defRPr/>
              </a:pPr>
              <a:t>4/26/2018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D80F3FD-80DD-44A4-8165-43F455A42B64}" type="slidenum">
              <a:rPr lang="en-US" altLang="en-US"/>
              <a:pPr>
                <a:defRPr/>
              </a:pPr>
              <a:t>‹#›</a:t>
            </a:fld>
            <a:endParaRPr lang="en-US" altLang="en-US"/>
          </a:p>
        </p:txBody>
      </p:sp>
    </p:spTree>
    <p:extLst>
      <p:ext uri="{BB962C8B-B14F-4D97-AF65-F5344CB8AC3E}">
        <p14:creationId xmlns:p14="http://schemas.microsoft.com/office/powerpoint/2010/main" val="320207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8C1DC07-A4B3-433B-A064-66EC35D9BFF1}" type="datetimeFigureOut">
              <a:rPr lang="en-US"/>
              <a:pPr>
                <a:defRPr/>
              </a:pPr>
              <a:t>4/26/2018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8D7913B-9841-4053-A8B4-847B31E891D3}" type="slidenum">
              <a:rPr lang="en-US" altLang="en-US"/>
              <a:pPr>
                <a:defRPr/>
              </a:pPr>
              <a:t>‹#›</a:t>
            </a:fld>
            <a:endParaRPr lang="en-US" altLang="en-US"/>
          </a:p>
        </p:txBody>
      </p:sp>
    </p:spTree>
    <p:extLst>
      <p:ext uri="{BB962C8B-B14F-4D97-AF65-F5344CB8AC3E}">
        <p14:creationId xmlns:p14="http://schemas.microsoft.com/office/powerpoint/2010/main" val="330127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5C7D175-13CF-4E68-A3F6-33ED9FEB0F76}" type="datetimeFigureOut">
              <a:rPr lang="en-US"/>
              <a:pPr>
                <a:defRPr/>
              </a:pPr>
              <a:t>4/26/2018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13A345A-3FBA-4DFC-91E0-7854069E0E4B}" type="slidenum">
              <a:rPr lang="en-US" altLang="en-US"/>
              <a:pPr>
                <a:defRPr/>
              </a:pPr>
              <a:t>‹#›</a:t>
            </a:fld>
            <a:endParaRPr lang="en-US" altLang="en-US"/>
          </a:p>
        </p:txBody>
      </p:sp>
    </p:spTree>
    <p:extLst>
      <p:ext uri="{BB962C8B-B14F-4D97-AF65-F5344CB8AC3E}">
        <p14:creationId xmlns:p14="http://schemas.microsoft.com/office/powerpoint/2010/main" val="23423660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EFBF6DD-C815-48B4-8166-FA00D921D268}" type="datetimeFigureOut">
              <a:rPr lang="en-US"/>
              <a:pPr>
                <a:defRPr/>
              </a:pPr>
              <a:t>4/26/2018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9DD9227-804D-49F2-B8F8-DB0CAC43029F}" type="slidenum">
              <a:rPr lang="en-US" altLang="en-US"/>
              <a:pPr>
                <a:defRPr/>
              </a:pPr>
              <a:t>‹#›</a:t>
            </a:fld>
            <a:endParaRPr lang="en-US" altLang="en-US"/>
          </a:p>
        </p:txBody>
      </p:sp>
    </p:spTree>
    <p:extLst>
      <p:ext uri="{BB962C8B-B14F-4D97-AF65-F5344CB8AC3E}">
        <p14:creationId xmlns:p14="http://schemas.microsoft.com/office/powerpoint/2010/main" val="1016629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429AE1-1DE9-46CF-B34A-97B412CBF762}"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942D7-71FB-434E-BF5A-37B81411F3C7}" type="slidenum">
              <a:rPr lang="en-US" smtClean="0"/>
              <a:t>‹#›</a:t>
            </a:fld>
            <a:endParaRPr lang="en-US"/>
          </a:p>
        </p:txBody>
      </p:sp>
    </p:spTree>
    <p:extLst>
      <p:ext uri="{BB962C8B-B14F-4D97-AF65-F5344CB8AC3E}">
        <p14:creationId xmlns:p14="http://schemas.microsoft.com/office/powerpoint/2010/main" val="1846107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FE1630B-3407-4BBF-B943-9CD65FCCFEC2}" type="datetimeFigureOut">
              <a:rPr lang="en-US"/>
              <a:pPr>
                <a:defRPr/>
              </a:pPr>
              <a:t>4/26/2018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52BEE5F-BBD2-476E-836C-9210D38FEA99}" type="slidenum">
              <a:rPr lang="en-US" altLang="en-US"/>
              <a:pPr>
                <a:defRPr/>
              </a:pPr>
              <a:t>‹#›</a:t>
            </a:fld>
            <a:endParaRPr lang="en-US" altLang="en-US"/>
          </a:p>
        </p:txBody>
      </p:sp>
    </p:spTree>
    <p:extLst>
      <p:ext uri="{BB962C8B-B14F-4D97-AF65-F5344CB8AC3E}">
        <p14:creationId xmlns:p14="http://schemas.microsoft.com/office/powerpoint/2010/main" val="31025755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4A628EC-A510-445A-AC5D-EDD1EFE7EA37}" type="datetimeFigureOut">
              <a:rPr lang="en-US"/>
              <a:pPr>
                <a:defRPr/>
              </a:pPr>
              <a:t>4/26/2018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EE2F98D-7D1E-4675-853C-5D9918EF7951}" type="slidenum">
              <a:rPr lang="en-US" altLang="en-US"/>
              <a:pPr>
                <a:defRPr/>
              </a:pPr>
              <a:t>‹#›</a:t>
            </a:fld>
            <a:endParaRPr lang="en-US" altLang="en-US"/>
          </a:p>
        </p:txBody>
      </p:sp>
    </p:spTree>
    <p:extLst>
      <p:ext uri="{BB962C8B-B14F-4D97-AF65-F5344CB8AC3E}">
        <p14:creationId xmlns:p14="http://schemas.microsoft.com/office/powerpoint/2010/main" val="37673755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BFCE225-9BF3-452B-89BA-07DF15261D99}" type="datetimeFigureOut">
              <a:rPr lang="en-US"/>
              <a:pPr>
                <a:defRPr/>
              </a:pPr>
              <a:t>4/26/2018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6E16157-B11A-4CDE-8455-8D8A7DE663F4}" type="slidenum">
              <a:rPr lang="en-US" altLang="en-US"/>
              <a:pPr>
                <a:defRPr/>
              </a:pPr>
              <a:t>‹#›</a:t>
            </a:fld>
            <a:endParaRPr lang="en-US" altLang="en-US"/>
          </a:p>
        </p:txBody>
      </p:sp>
    </p:spTree>
    <p:extLst>
      <p:ext uri="{BB962C8B-B14F-4D97-AF65-F5344CB8AC3E}">
        <p14:creationId xmlns:p14="http://schemas.microsoft.com/office/powerpoint/2010/main" val="19774925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3"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5"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6"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8"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9"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pic>
        <p:nvPicPr>
          <p:cNvPr id="11"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09575" y="2209800"/>
            <a:ext cx="17240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09575" y="2971800"/>
            <a:ext cx="17240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32352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3"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5"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6"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8"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9"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pic>
        <p:nvPicPr>
          <p:cNvPr id="11"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Tree>
    <p:extLst>
      <p:ext uri="{BB962C8B-B14F-4D97-AF65-F5344CB8AC3E}">
        <p14:creationId xmlns:p14="http://schemas.microsoft.com/office/powerpoint/2010/main" val="2255652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3"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5"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6"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8"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9"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pic>
        <p:nvPicPr>
          <p:cNvPr id="11"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Tree>
    <p:extLst>
      <p:ext uri="{BB962C8B-B14F-4D97-AF65-F5344CB8AC3E}">
        <p14:creationId xmlns:p14="http://schemas.microsoft.com/office/powerpoint/2010/main" val="40915121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3"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5"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6"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8"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9"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pic>
        <p:nvPicPr>
          <p:cNvPr id="11"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Tree>
    <p:extLst>
      <p:ext uri="{BB962C8B-B14F-4D97-AF65-F5344CB8AC3E}">
        <p14:creationId xmlns:p14="http://schemas.microsoft.com/office/powerpoint/2010/main" val="26482770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pic>
        <p:nvPicPr>
          <p:cNvPr id="12"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3240770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3"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5"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6"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8"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9"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pic>
        <p:nvPicPr>
          <p:cNvPr id="11"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Tree>
    <p:extLst>
      <p:ext uri="{BB962C8B-B14F-4D97-AF65-F5344CB8AC3E}">
        <p14:creationId xmlns:p14="http://schemas.microsoft.com/office/powerpoint/2010/main" val="6573986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3"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5"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6"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8"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9"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pic>
        <p:nvPicPr>
          <p:cNvPr id="11"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Tree>
    <p:extLst>
      <p:ext uri="{BB962C8B-B14F-4D97-AF65-F5344CB8AC3E}">
        <p14:creationId xmlns:p14="http://schemas.microsoft.com/office/powerpoint/2010/main" val="3854627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6429AE1-1DE9-46CF-B34A-97B412CBF762}"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942D7-71FB-434E-BF5A-37B81411F3C7}" type="slidenum">
              <a:rPr lang="en-US" smtClean="0"/>
              <a:t>‹#›</a:t>
            </a:fld>
            <a:endParaRPr lang="en-US"/>
          </a:p>
        </p:txBody>
      </p:sp>
    </p:spTree>
    <p:extLst>
      <p:ext uri="{BB962C8B-B14F-4D97-AF65-F5344CB8AC3E}">
        <p14:creationId xmlns:p14="http://schemas.microsoft.com/office/powerpoint/2010/main" val="1567103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and 4 Content">
    <p:spTree>
      <p:nvGrpSpPr>
        <p:cNvPr id="1" name=""/>
        <p:cNvGrpSpPr/>
        <p:nvPr/>
      </p:nvGrpSpPr>
      <p:grpSpPr>
        <a:xfrm>
          <a:off x="0" y="0"/>
          <a:ext cx="0" cy="0"/>
          <a:chOff x="0" y="0"/>
          <a:chExt cx="0" cy="0"/>
        </a:xfrm>
      </p:grpSpPr>
      <p:sp>
        <p:nvSpPr>
          <p:cNvPr id="2"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3"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5"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6"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8"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9"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pic>
        <p:nvPicPr>
          <p:cNvPr id="11"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Tree>
    <p:extLst>
      <p:ext uri="{BB962C8B-B14F-4D97-AF65-F5344CB8AC3E}">
        <p14:creationId xmlns:p14="http://schemas.microsoft.com/office/powerpoint/2010/main" val="11287321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2"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3"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5"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6"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8"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9"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pic>
        <p:nvPicPr>
          <p:cNvPr id="11"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Tree>
    <p:extLst>
      <p:ext uri="{BB962C8B-B14F-4D97-AF65-F5344CB8AC3E}">
        <p14:creationId xmlns:p14="http://schemas.microsoft.com/office/powerpoint/2010/main" val="20203344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2"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3"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5"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6"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8"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9"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pic>
        <p:nvPicPr>
          <p:cNvPr id="11"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09575" y="2209800"/>
            <a:ext cx="17240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09575" y="2971800"/>
            <a:ext cx="17240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73121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pic>
        <p:nvPicPr>
          <p:cNvPr id="12"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42445366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pic>
        <p:nvPicPr>
          <p:cNvPr id="12"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11036785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spcBef>
                <a:spcPts val="0"/>
              </a:spcBef>
              <a:defRPr sz="2000" b="1"/>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5" name="Shape 225"/>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a:endParaRPr/>
          </a:p>
        </p:txBody>
      </p:sp>
      <p:sp>
        <p:nvSpPr>
          <p:cNvPr id="226" name="Shape 226"/>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spcBef>
                <a:spcPts val="0"/>
              </a:spcBef>
              <a:buFont typeface="Calibri"/>
              <a:buNone/>
              <a:defRPr sz="1400"/>
            </a:lvl1pPr>
            <a:lvl2pPr marL="457200" indent="0" rtl="0">
              <a:spcBef>
                <a:spcPts val="0"/>
              </a:spcBef>
              <a:buFont typeface="Calibri"/>
              <a:buNone/>
              <a:defRPr sz="1200"/>
            </a:lvl2pPr>
            <a:lvl3pPr marL="914400" indent="0" rtl="0">
              <a:spcBef>
                <a:spcPts val="0"/>
              </a:spcBef>
              <a:buFont typeface="Calibri"/>
              <a:buNone/>
              <a:defRPr sz="1000"/>
            </a:lvl3pPr>
            <a:lvl4pPr marL="1371600" indent="0" rtl="0">
              <a:spcBef>
                <a:spcPts val="0"/>
              </a:spcBef>
              <a:buFont typeface="Calibri"/>
              <a:buNone/>
              <a:defRPr sz="900"/>
            </a:lvl4pPr>
            <a:lvl5pPr marL="1828800" indent="0" rtl="0">
              <a:spcBef>
                <a:spcPts val="0"/>
              </a:spcBef>
              <a:buFont typeface="Calibri"/>
              <a:buNone/>
              <a:defRPr sz="900"/>
            </a:lvl5pPr>
            <a:lvl6pPr marL="2286000" indent="0" rtl="0">
              <a:spcBef>
                <a:spcPts val="0"/>
              </a:spcBef>
              <a:buFont typeface="Calibri"/>
              <a:buNone/>
              <a:defRPr sz="900"/>
            </a:lvl6pPr>
            <a:lvl7pPr marL="2743200" indent="0" rtl="0">
              <a:spcBef>
                <a:spcPts val="0"/>
              </a:spcBef>
              <a:buFont typeface="Calibri"/>
              <a:buNone/>
              <a:defRPr sz="900"/>
            </a:lvl7pPr>
            <a:lvl8pPr marL="3200400" indent="0" rtl="0">
              <a:spcBef>
                <a:spcPts val="0"/>
              </a:spcBef>
              <a:buFont typeface="Calibri"/>
              <a:buNone/>
              <a:defRPr sz="900"/>
            </a:lvl8pPr>
            <a:lvl9pPr marL="3657600" indent="0" rtl="0">
              <a:spcBef>
                <a:spcPts val="0"/>
              </a:spcBef>
              <a:buFont typeface="Calibri"/>
              <a:buNone/>
              <a:defRPr sz="900"/>
            </a:lvl9pPr>
          </a:lstStyle>
          <a:p>
            <a:endParaRPr/>
          </a:p>
        </p:txBody>
      </p:sp>
      <p:sp>
        <p:nvSpPr>
          <p:cNvPr id="227" name="Shape 22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28" name="Shape 22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29" name="Shape 22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t>‹#›</a:t>
            </a:fld>
            <a:endParaRPr lang="en-US" sz="1200" b="0" i="0" u="none" strike="noStrike" cap="none" baseline="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6262680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spcBef>
                <a:spcPts val="0"/>
              </a:spcBef>
              <a:defRPr sz="2000" b="1"/>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32" name="Shape 232"/>
          <p:cNvSpPr>
            <a:spLocks noGrp="1"/>
          </p:cNvSpPr>
          <p:nvPr>
            <p:ph type="pic" idx="2"/>
          </p:nvPr>
        </p:nvSpPr>
        <p:spPr>
          <a:xfrm>
            <a:off x="1792288" y="612775"/>
            <a:ext cx="5486399" cy="4114800"/>
          </a:xfrm>
          <a:prstGeom prst="rect">
            <a:avLst/>
          </a:prstGeom>
          <a:noFill/>
          <a:ln>
            <a:noFill/>
          </a:ln>
        </p:spPr>
      </p:sp>
      <p:sp>
        <p:nvSpPr>
          <p:cNvPr id="233" name="Shape 233"/>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spcBef>
                <a:spcPts val="0"/>
              </a:spcBef>
              <a:buFont typeface="Calibri"/>
              <a:buNone/>
              <a:defRPr sz="1400"/>
            </a:lvl1pPr>
            <a:lvl2pPr marL="457200" indent="0" rtl="0">
              <a:spcBef>
                <a:spcPts val="0"/>
              </a:spcBef>
              <a:buFont typeface="Calibri"/>
              <a:buNone/>
              <a:defRPr sz="1200"/>
            </a:lvl2pPr>
            <a:lvl3pPr marL="914400" indent="0" rtl="0">
              <a:spcBef>
                <a:spcPts val="0"/>
              </a:spcBef>
              <a:buFont typeface="Calibri"/>
              <a:buNone/>
              <a:defRPr sz="1000"/>
            </a:lvl3pPr>
            <a:lvl4pPr marL="1371600" indent="0" rtl="0">
              <a:spcBef>
                <a:spcPts val="0"/>
              </a:spcBef>
              <a:buFont typeface="Calibri"/>
              <a:buNone/>
              <a:defRPr sz="900"/>
            </a:lvl4pPr>
            <a:lvl5pPr marL="1828800" indent="0" rtl="0">
              <a:spcBef>
                <a:spcPts val="0"/>
              </a:spcBef>
              <a:buFont typeface="Calibri"/>
              <a:buNone/>
              <a:defRPr sz="900"/>
            </a:lvl5pPr>
            <a:lvl6pPr marL="2286000" indent="0" rtl="0">
              <a:spcBef>
                <a:spcPts val="0"/>
              </a:spcBef>
              <a:buFont typeface="Calibri"/>
              <a:buNone/>
              <a:defRPr sz="900"/>
            </a:lvl6pPr>
            <a:lvl7pPr marL="2743200" indent="0" rtl="0">
              <a:spcBef>
                <a:spcPts val="0"/>
              </a:spcBef>
              <a:buFont typeface="Calibri"/>
              <a:buNone/>
              <a:defRPr sz="900"/>
            </a:lvl7pPr>
            <a:lvl8pPr marL="3200400" indent="0" rtl="0">
              <a:spcBef>
                <a:spcPts val="0"/>
              </a:spcBef>
              <a:buFont typeface="Calibri"/>
              <a:buNone/>
              <a:defRPr sz="900"/>
            </a:lvl8pPr>
            <a:lvl9pPr marL="3657600" indent="0" rtl="0">
              <a:spcBef>
                <a:spcPts val="0"/>
              </a:spcBef>
              <a:buFont typeface="Calibri"/>
              <a:buNone/>
              <a:defRPr sz="900"/>
            </a:lvl9pPr>
          </a:lstStyle>
          <a:p>
            <a:endParaRPr/>
          </a:p>
        </p:txBody>
      </p:sp>
      <p:sp>
        <p:nvSpPr>
          <p:cNvPr id="234" name="Shape 23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35" name="Shape 23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36" name="Shape 23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t>‹#›</a:t>
            </a:fld>
            <a:endParaRPr lang="en-US" sz="1200" b="0" i="0" u="none" strike="noStrike" cap="none" baseline="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405475161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39" name="Shape 239"/>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240" name="Shape 24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41" name="Shape 24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42" name="Shape 24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t>‹#›</a:t>
            </a:fld>
            <a:endParaRPr lang="en-US" sz="1200" b="0" i="0" u="none" strike="noStrike" cap="none" baseline="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4224386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5" name="Shape 245"/>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246" name="Shape 24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47" name="Shape 24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48" name="Shape 24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t>‹#›</a:t>
            </a:fld>
            <a:endParaRPr lang="en-US" sz="1200" b="0" i="0" u="none" strike="noStrike" cap="none" baseline="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6865911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D2A1E4-02A2-4E01-AE24-7516B7B64CBC}"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61D2F-A6ED-47CF-A913-B9DC432FE094}" type="slidenum">
              <a:rPr lang="en-US" smtClean="0"/>
              <a:t>‹#›</a:t>
            </a:fld>
            <a:endParaRPr lang="en-US"/>
          </a:p>
        </p:txBody>
      </p:sp>
    </p:spTree>
    <p:extLst>
      <p:ext uri="{BB962C8B-B14F-4D97-AF65-F5344CB8AC3E}">
        <p14:creationId xmlns:p14="http://schemas.microsoft.com/office/powerpoint/2010/main" val="489968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6429AE1-1DE9-46CF-B34A-97B412CBF762}"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E942D7-71FB-434E-BF5A-37B81411F3C7}" type="slidenum">
              <a:rPr lang="en-US" smtClean="0"/>
              <a:t>‹#›</a:t>
            </a:fld>
            <a:endParaRPr lang="en-US"/>
          </a:p>
        </p:txBody>
      </p:sp>
    </p:spTree>
    <p:extLst>
      <p:ext uri="{BB962C8B-B14F-4D97-AF65-F5344CB8AC3E}">
        <p14:creationId xmlns:p14="http://schemas.microsoft.com/office/powerpoint/2010/main" val="189895068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429AE1-1DE9-46CF-B34A-97B412CBF762}" type="datetimeFigureOut">
              <a:rPr lang="en-US" smtClean="0"/>
              <a:t>4/26/2018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E942D7-71FB-434E-BF5A-37B81411F3C7}" type="slidenum">
              <a:rPr lang="en-US" smtClean="0"/>
              <a:t>‹#›</a:t>
            </a:fld>
            <a:endParaRPr lang="en-US"/>
          </a:p>
        </p:txBody>
      </p:sp>
    </p:spTree>
    <p:extLst>
      <p:ext uri="{BB962C8B-B14F-4D97-AF65-F5344CB8AC3E}">
        <p14:creationId xmlns:p14="http://schemas.microsoft.com/office/powerpoint/2010/main" val="308729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429AE1-1DE9-46CF-B34A-97B412CBF762}" type="datetimeFigureOut">
              <a:rPr lang="en-US" smtClean="0"/>
              <a:t>4/26/2018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E942D7-71FB-434E-BF5A-37B81411F3C7}" type="slidenum">
              <a:rPr lang="en-US" smtClean="0"/>
              <a:t>‹#›</a:t>
            </a:fld>
            <a:endParaRPr lang="en-US"/>
          </a:p>
        </p:txBody>
      </p:sp>
    </p:spTree>
    <p:extLst>
      <p:ext uri="{BB962C8B-B14F-4D97-AF65-F5344CB8AC3E}">
        <p14:creationId xmlns:p14="http://schemas.microsoft.com/office/powerpoint/2010/main" val="2293585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6429AE1-1DE9-46CF-B34A-97B412CBF762}" type="datetimeFigureOut">
              <a:rPr lang="en-US" smtClean="0"/>
              <a:t>4/26/2018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E942D7-71FB-434E-BF5A-37B81411F3C7}" type="slidenum">
              <a:rPr lang="en-US" smtClean="0"/>
              <a:t>‹#›</a:t>
            </a:fld>
            <a:endParaRPr lang="en-US"/>
          </a:p>
        </p:txBody>
      </p:sp>
    </p:spTree>
    <p:extLst>
      <p:ext uri="{BB962C8B-B14F-4D97-AF65-F5344CB8AC3E}">
        <p14:creationId xmlns:p14="http://schemas.microsoft.com/office/powerpoint/2010/main" val="3503495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429AE1-1DE9-46CF-B34A-97B412CBF762}" type="datetimeFigureOut">
              <a:rPr lang="en-US" smtClean="0"/>
              <a:t>4/26/2018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E942D7-71FB-434E-BF5A-37B81411F3C7}" type="slidenum">
              <a:rPr lang="en-US" smtClean="0"/>
              <a:t>‹#›</a:t>
            </a:fld>
            <a:endParaRPr lang="en-US"/>
          </a:p>
        </p:txBody>
      </p:sp>
    </p:spTree>
    <p:extLst>
      <p:ext uri="{BB962C8B-B14F-4D97-AF65-F5344CB8AC3E}">
        <p14:creationId xmlns:p14="http://schemas.microsoft.com/office/powerpoint/2010/main" val="4243798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6429AE1-1DE9-46CF-B34A-97B412CBF762}"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E942D7-71FB-434E-BF5A-37B81411F3C7}" type="slidenum">
              <a:rPr lang="en-US" smtClean="0"/>
              <a:t>‹#›</a:t>
            </a:fld>
            <a:endParaRPr lang="en-US"/>
          </a:p>
        </p:txBody>
      </p:sp>
    </p:spTree>
    <p:extLst>
      <p:ext uri="{BB962C8B-B14F-4D97-AF65-F5344CB8AC3E}">
        <p14:creationId xmlns:p14="http://schemas.microsoft.com/office/powerpoint/2010/main" val="3491851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6429AE1-1DE9-46CF-B34A-97B412CBF762}"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E942D7-71FB-434E-BF5A-37B81411F3C7}" type="slidenum">
              <a:rPr lang="en-US" smtClean="0"/>
              <a:t>‹#›</a:t>
            </a:fld>
            <a:endParaRPr lang="en-US"/>
          </a:p>
        </p:txBody>
      </p:sp>
    </p:spTree>
    <p:extLst>
      <p:ext uri="{BB962C8B-B14F-4D97-AF65-F5344CB8AC3E}">
        <p14:creationId xmlns:p14="http://schemas.microsoft.com/office/powerpoint/2010/main" val="1830614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7.xml"/><Relationship Id="rId7" Type="http://schemas.openxmlformats.org/officeDocument/2006/relationships/theme" Target="../theme/theme3.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429AE1-1DE9-46CF-B34A-97B412CBF762}" type="datetimeFigureOut">
              <a:rPr lang="en-US" smtClean="0"/>
              <a:t>4/26/2018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E942D7-71FB-434E-BF5A-37B81411F3C7}" type="slidenum">
              <a:rPr lang="en-US" smtClean="0"/>
              <a:t>‹#›</a:t>
            </a:fld>
            <a:endParaRPr lang="en-US"/>
          </a:p>
        </p:txBody>
      </p:sp>
    </p:spTree>
    <p:extLst>
      <p:ext uri="{BB962C8B-B14F-4D97-AF65-F5344CB8AC3E}">
        <p14:creationId xmlns:p14="http://schemas.microsoft.com/office/powerpoint/2010/main" val="6769802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4E61B101-53BF-4F05-BA5D-B1A6F7360C8A}" type="datetimeFigureOut">
              <a:rPr lang="en-US"/>
              <a:pPr>
                <a:defRPr/>
              </a:pPr>
              <a:t>4/26/2018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EA8C99C4-0508-4FFE-BBD9-3EED47D8DA3D}" type="slidenum">
              <a:rPr lang="en-US" altLang="en-US"/>
              <a:pPr>
                <a:defRPr/>
              </a:pPr>
              <a:t>‹#›</a:t>
            </a:fld>
            <a:endParaRPr lang="en-US" altLang="en-US"/>
          </a:p>
        </p:txBody>
      </p:sp>
    </p:spTree>
    <p:extLst>
      <p:ext uri="{BB962C8B-B14F-4D97-AF65-F5344CB8AC3E}">
        <p14:creationId xmlns:p14="http://schemas.microsoft.com/office/powerpoint/2010/main" val="30431635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sz="4400" b="0" i="0" u="none" strike="noStrike" cap="none" baseline="0">
                <a:solidFill>
                  <a:schemeClr val="dk1"/>
                </a:solidFill>
                <a:latin typeface="Calibri"/>
                <a:ea typeface="Calibri"/>
                <a:cs typeface="Calibri"/>
                <a:sym typeface="Calibri"/>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indent="-139700" algn="l" rtl="0">
              <a:spcBef>
                <a:spcPts val="640"/>
              </a:spcBef>
              <a:buClr>
                <a:schemeClr val="dk1"/>
              </a:buClr>
              <a:buFont typeface="Arial"/>
              <a:buChar char="•"/>
              <a:defRPr sz="3200" b="0" i="0" u="none" strike="noStrike" cap="none" baseline="0">
                <a:solidFill>
                  <a:schemeClr val="dk1"/>
                </a:solidFill>
                <a:latin typeface="Calibri"/>
                <a:ea typeface="Calibri"/>
                <a:cs typeface="Calibri"/>
                <a:sym typeface="Calibri"/>
              </a:defRPr>
            </a:lvl1pPr>
            <a:lvl2pPr marL="742950" marR="0" indent="-107950" algn="l" rtl="0">
              <a:spcBef>
                <a:spcPts val="560"/>
              </a:spcBef>
              <a:buClr>
                <a:schemeClr val="dk1"/>
              </a:buClr>
              <a:buFont typeface="Arial"/>
              <a:buChar char="–"/>
              <a:defRPr sz="2800" b="0" i="0" u="none" strike="noStrike" cap="none" baseline="0">
                <a:solidFill>
                  <a:schemeClr val="dk1"/>
                </a:solidFill>
                <a:latin typeface="Calibri"/>
                <a:ea typeface="Calibri"/>
                <a:cs typeface="Calibri"/>
                <a:sym typeface="Calibri"/>
              </a:defRPr>
            </a:lvl2pPr>
            <a:lvl3pPr marL="1143000" marR="0" indent="-76200" algn="l" rtl="0">
              <a:spcBef>
                <a:spcPts val="480"/>
              </a:spcBef>
              <a:buClr>
                <a:schemeClr val="dk1"/>
              </a:buClr>
              <a:buFont typeface="Arial"/>
              <a:buChar char="•"/>
              <a:defRPr sz="2400" b="0" i="0" u="none" strike="noStrike" cap="none" baseline="0">
                <a:solidFill>
                  <a:schemeClr val="dk1"/>
                </a:solidFill>
                <a:latin typeface="Calibri"/>
                <a:ea typeface="Calibri"/>
                <a:cs typeface="Calibri"/>
                <a:sym typeface="Calibri"/>
              </a:defRPr>
            </a:lvl3pPr>
            <a:lvl4pPr marL="16002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4pPr>
            <a:lvl5pPr marL="20574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5pPr>
            <a:lvl6pPr marL="25146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6pPr>
            <a:lvl7pPr marL="29718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7pPr>
            <a:lvl8pPr marL="34290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8pPr>
            <a:lvl9pPr marL="38862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9pPr>
          </a:lstStyle>
          <a:p>
            <a:endParaRPr/>
          </a:p>
        </p:txBody>
      </p:sp>
      <p:sp>
        <p:nvSpPr>
          <p:cNvPr id="11" name="Shape 1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2" name="Shape 1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3" name="Shape 1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t>‹#›</a:t>
            </a:fld>
            <a:endParaRPr lang="en-US" sz="1200" b="0" i="0" u="none" strike="noStrike" cap="none" baseline="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512673930"/>
      </p:ext>
    </p:extLst>
  </p:cSld>
  <p:clrMap bg1="lt1" tx1="dk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9.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9.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1.xml"/><Relationship Id="rId1" Type="http://schemas.openxmlformats.org/officeDocument/2006/relationships/slideLayout" Target="../slideLayouts/slideLayout39.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2.xml"/><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3.xml"/><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39.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39.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39.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39.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39.xml"/><Relationship Id="rId5" Type="http://schemas.openxmlformats.org/officeDocument/2006/relationships/image" Target="../media/image28.pn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39.xml"/><Relationship Id="rId4" Type="http://schemas.openxmlformats.org/officeDocument/2006/relationships/image" Target="../media/image6.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9.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idx="4294967295"/>
          </p:nvPr>
        </p:nvSpPr>
        <p:spPr>
          <a:xfrm>
            <a:off x="2469630" y="2270385"/>
            <a:ext cx="6172200" cy="1219200"/>
          </a:xfrm>
        </p:spPr>
        <p:txBody>
          <a:bodyPr>
            <a:normAutofit/>
          </a:bodyPr>
          <a:lstStyle/>
          <a:p>
            <a:pPr eaLnBrk="1" hangingPunct="1"/>
            <a:r>
              <a:rPr lang="en-US" altLang="en-US" b="1" dirty="0" smtClean="0">
                <a:latin typeface="Calibri" panose="020F0502020204030204" pitchFamily="34" charset="0"/>
                <a:ea typeface="ＭＳ Ｐゴシック" panose="020B0600070205080204" pitchFamily="34" charset="-128"/>
              </a:rPr>
              <a:t>RNA-</a:t>
            </a:r>
            <a:r>
              <a:rPr lang="en-US" altLang="en-US" b="1" dirty="0" err="1" smtClean="0">
                <a:latin typeface="Calibri" panose="020F0502020204030204" pitchFamily="34" charset="0"/>
                <a:ea typeface="ＭＳ Ｐゴシック" panose="020B0600070205080204" pitchFamily="34" charset="-128"/>
              </a:rPr>
              <a:t>Seq</a:t>
            </a:r>
            <a:r>
              <a:rPr lang="en-US" altLang="en-US" b="1" dirty="0" smtClean="0">
                <a:latin typeface="Calibri" panose="020F0502020204030204" pitchFamily="34" charset="0"/>
                <a:ea typeface="ＭＳ Ｐゴシック" panose="020B0600070205080204" pitchFamily="34" charset="-128"/>
              </a:rPr>
              <a:t> in GenePattern</a:t>
            </a:r>
            <a:endParaRPr lang="en-US" altLang="en-US" dirty="0" smtClean="0">
              <a:latin typeface="Calibri" panose="020F0502020204030204" pitchFamily="34" charset="0"/>
              <a:ea typeface="ＭＳ Ｐゴシック" panose="020B0600070205080204" pitchFamily="34" charset="-128"/>
            </a:endParaRPr>
          </a:p>
        </p:txBody>
      </p:sp>
      <p:pic>
        <p:nvPicPr>
          <p:cNvPr id="1638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5461" y="2270385"/>
            <a:ext cx="1114425" cy="116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7553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Table 62"/>
          <p:cNvGraphicFramePr>
            <a:graphicFrameLocks noGrp="1"/>
          </p:cNvGraphicFramePr>
          <p:nvPr>
            <p:extLst>
              <p:ext uri="{D42A27DB-BD31-4B8C-83A1-F6EECF244321}">
                <p14:modId xmlns:p14="http://schemas.microsoft.com/office/powerpoint/2010/main" val="2072910008"/>
              </p:ext>
            </p:extLst>
          </p:nvPr>
        </p:nvGraphicFramePr>
        <p:xfrm>
          <a:off x="0" y="0"/>
          <a:ext cx="9144000" cy="640080"/>
        </p:xfrm>
        <a:graphic>
          <a:graphicData uri="http://schemas.openxmlformats.org/drawingml/2006/table">
            <a:tbl>
              <a:tblPr firstRow="1" bandRow="1">
                <a:tableStyleId>{5C22544A-7EE6-4342-B048-85BDC9FD1C3A}</a:tableStyleId>
              </a:tblPr>
              <a:tblGrid>
                <a:gridCol w="9144000">
                  <a:extLst>
                    <a:ext uri="{9D8B030D-6E8A-4147-A177-3AD203B41FA5}">
                      <a16:colId xmlns:a16="http://schemas.microsoft.com/office/drawing/2014/main" val="20000"/>
                    </a:ext>
                  </a:extLst>
                </a:gridCol>
              </a:tblGrid>
              <a:tr h="640080">
                <a:tc>
                  <a:txBody>
                    <a:bodyPr/>
                    <a:lstStyle/>
                    <a:p>
                      <a:pPr algn="ctr"/>
                      <a:r>
                        <a:rPr lang="en-US" sz="3200" b="1" dirty="0" smtClean="0">
                          <a:solidFill>
                            <a:schemeClr val="tx1"/>
                          </a:solidFill>
                          <a:latin typeface="Calibri" panose="020F0502020204030204" pitchFamily="34" charset="0"/>
                        </a:rPr>
                        <a:t>RNA-</a:t>
                      </a:r>
                      <a:r>
                        <a:rPr lang="en-US" sz="3200" b="1" dirty="0" err="1" smtClean="0">
                          <a:solidFill>
                            <a:schemeClr val="tx1"/>
                          </a:solidFill>
                          <a:latin typeface="Calibri" panose="020F0502020204030204" pitchFamily="34" charset="0"/>
                        </a:rPr>
                        <a:t>Seq</a:t>
                      </a:r>
                      <a:r>
                        <a:rPr lang="en-US" sz="3200" b="1" dirty="0" smtClean="0">
                          <a:solidFill>
                            <a:schemeClr val="tx1"/>
                          </a:solidFill>
                          <a:latin typeface="Calibri" panose="020F0502020204030204" pitchFamily="34" charset="0"/>
                        </a:rPr>
                        <a:t> Differential</a:t>
                      </a:r>
                      <a:r>
                        <a:rPr lang="en-US" sz="3200" b="1" baseline="0" dirty="0" smtClean="0">
                          <a:solidFill>
                            <a:schemeClr val="tx1"/>
                          </a:solidFill>
                          <a:latin typeface="Calibri" panose="020F0502020204030204" pitchFamily="34" charset="0"/>
                        </a:rPr>
                        <a:t> Expression Analysis Workflow</a:t>
                      </a:r>
                      <a:endParaRPr lang="en-US" sz="3200" b="1"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pSp>
        <p:nvGrpSpPr>
          <p:cNvPr id="78" name="Group 77"/>
          <p:cNvGrpSpPr/>
          <p:nvPr/>
        </p:nvGrpSpPr>
        <p:grpSpPr>
          <a:xfrm>
            <a:off x="8143659" y="1940783"/>
            <a:ext cx="403925" cy="3588864"/>
            <a:chOff x="308242" y="1252538"/>
            <a:chExt cx="415478" cy="3691515"/>
          </a:xfrm>
        </p:grpSpPr>
        <p:sp>
          <p:nvSpPr>
            <p:cNvPr id="106" name="Rectangle 19"/>
            <p:cNvSpPr>
              <a:spLocks noChangeArrowheads="1"/>
            </p:cNvSpPr>
            <p:nvPr/>
          </p:nvSpPr>
          <p:spPr bwMode="auto">
            <a:xfrm rot="5400000" flipH="1">
              <a:off x="-916117" y="2890557"/>
              <a:ext cx="2864195" cy="415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00" tIns="22850" rIns="45700" bIns="22850">
              <a:spAutoFit/>
            </a:bodyPr>
            <a:lstStyle>
              <a:lvl1pPr eaLnBrk="0" hangingPunct="0">
                <a:spcBef>
                  <a:spcPct val="20000"/>
                </a:spcBef>
                <a:buFont typeface="Arial" pitchFamily="34" charset="0"/>
                <a:buChar char="•"/>
                <a:defRPr sz="3200">
                  <a:solidFill>
                    <a:schemeClr val="tx1"/>
                  </a:solidFill>
                  <a:latin typeface="Calibri" pitchFamily="34" charset="0"/>
                  <a:ea typeface="ヒラギノ角ゴ Pro W3"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ヒラギノ角ゴ Pro W3"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ヒラギノ角ゴ Pro W3"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ヒラギノ角ゴ Pro W3"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ヒラギノ角ゴ Pro W3" charset="-128"/>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Calibri" pitchFamily="34" charset="0"/>
                  <a:ea typeface="ヒラギノ角ゴ Pro W3" charset="-128"/>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Calibri" pitchFamily="34" charset="0"/>
                  <a:ea typeface="ヒラギノ角ゴ Pro W3" charset="-128"/>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Calibri" pitchFamily="34" charset="0"/>
                  <a:ea typeface="ヒラギノ角ゴ Pro W3" charset="-128"/>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Calibri" pitchFamily="34" charset="0"/>
                  <a:ea typeface="ヒラギノ角ゴ Pro W3"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2300" b="1" i="1" u="none" strike="noStrike" kern="0" cap="none" spc="0" normalizeH="0" baseline="0" noProof="0" dirty="0" err="1" smtClean="0">
                  <a:ln>
                    <a:noFill/>
                  </a:ln>
                  <a:solidFill>
                    <a:prstClr val="black"/>
                  </a:solidFill>
                  <a:effectLst/>
                  <a:uLnTx/>
                  <a:uFillTx/>
                  <a:latin typeface="Calibri" pitchFamily="34" charset="0"/>
                  <a:ea typeface="ヒラギノ角ゴ Pro W3" charset="-128"/>
                  <a:cs typeface="Arial"/>
                  <a:sym typeface="Arial"/>
                  <a:rtl val="0"/>
                </a:rPr>
                <a:t>GenePattern</a:t>
              </a:r>
              <a:r>
                <a:rPr kumimoji="0" lang="en-US" altLang="en-US" sz="2300" b="1" i="0" u="none" strike="noStrike" kern="0" cap="none" spc="0" normalizeH="0" baseline="0" noProof="0" dirty="0" smtClean="0">
                  <a:ln>
                    <a:noFill/>
                  </a:ln>
                  <a:solidFill>
                    <a:prstClr val="black"/>
                  </a:solidFill>
                  <a:effectLst/>
                  <a:uLnTx/>
                  <a:uFillTx/>
                  <a:latin typeface="Calibri" pitchFamily="34" charset="0"/>
                  <a:ea typeface="ヒラギノ角ゴ Pro W3" charset="-128"/>
                  <a:cs typeface="Arial"/>
                  <a:sym typeface="Arial"/>
                  <a:rtl val="0"/>
                </a:rPr>
                <a:t> modules</a:t>
              </a:r>
            </a:p>
          </p:txBody>
        </p:sp>
        <p:pic>
          <p:nvPicPr>
            <p:cNvPr id="107" name="Picture 4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5964" y="1252538"/>
              <a:ext cx="380033" cy="37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 name="Picture 4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5964" y="4572000"/>
              <a:ext cx="380033" cy="37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9" name="Rounded Rectangle 78"/>
          <p:cNvSpPr>
            <a:spLocks noChangeArrowheads="1"/>
          </p:cNvSpPr>
          <p:nvPr/>
        </p:nvSpPr>
        <p:spPr bwMode="auto">
          <a:xfrm>
            <a:off x="531687" y="3123555"/>
            <a:ext cx="3068191" cy="506221"/>
          </a:xfrm>
          <a:prstGeom prst="roundRect">
            <a:avLst>
              <a:gd name="adj" fmla="val 16667"/>
            </a:avLst>
          </a:prstGeom>
          <a:solidFill>
            <a:schemeClr val="accent1">
              <a:lumMod val="75000"/>
            </a:schemeClr>
          </a:solidFill>
          <a:ln w="9525">
            <a:noFill/>
            <a:round/>
            <a:headEnd/>
            <a:tailEnd/>
          </a:ln>
          <a:effectLst/>
        </p:spPr>
        <p:txBody>
          <a:bodyPr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ヒラギノ角ゴ Pro W3" charset="-128"/>
                <a:cs typeface="Arial"/>
                <a:sym typeface="Arial"/>
                <a:rtl val="0"/>
              </a:rPr>
              <a:t>Read </a:t>
            </a:r>
            <a:r>
              <a:rPr kumimoji="0" lang="en-US" sz="1400" b="0" i="0" u="none" strike="noStrike" kern="0" cap="none" spc="0" normalizeH="0" baseline="0" noProof="0" dirty="0" smtClean="0">
                <a:ln>
                  <a:noFill/>
                </a:ln>
                <a:solidFill>
                  <a:prstClr val="white"/>
                </a:solidFill>
                <a:effectLst/>
                <a:uLnTx/>
                <a:uFillTx/>
                <a:latin typeface="Calibri" panose="020F0502020204030204" pitchFamily="34" charset="0"/>
                <a:ea typeface="ヒラギノ角ゴ Pro W3" charset="-128"/>
                <a:cs typeface="Arial"/>
                <a:sym typeface="Arial"/>
                <a:rtl val="0"/>
              </a:rPr>
              <a:t>Alignment</a:t>
            </a:r>
            <a:endPar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ヒラギノ角ゴ Pro W3" charset="-128"/>
              <a:cs typeface="Arial"/>
              <a:sym typeface="Arial"/>
              <a:rtl val="0"/>
            </a:endParaRPr>
          </a:p>
        </p:txBody>
      </p:sp>
      <p:sp>
        <p:nvSpPr>
          <p:cNvPr id="80" name="Rounded Rectangle 79"/>
          <p:cNvSpPr>
            <a:spLocks noChangeArrowheads="1"/>
          </p:cNvSpPr>
          <p:nvPr/>
        </p:nvSpPr>
        <p:spPr bwMode="auto">
          <a:xfrm>
            <a:off x="531687" y="1864177"/>
            <a:ext cx="3068191" cy="506221"/>
          </a:xfrm>
          <a:prstGeom prst="roundRect">
            <a:avLst>
              <a:gd name="adj" fmla="val 16667"/>
            </a:avLst>
          </a:prstGeom>
          <a:solidFill>
            <a:schemeClr val="accent1">
              <a:lumMod val="75000"/>
            </a:schemeClr>
          </a:solidFill>
          <a:ln w="9525">
            <a:noFill/>
            <a:round/>
            <a:headEnd/>
            <a:tailEnd/>
          </a:ln>
          <a:effectLst/>
        </p:spPr>
        <p:txBody>
          <a:bodyPr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smtClean="0">
                <a:ln>
                  <a:noFill/>
                </a:ln>
                <a:solidFill>
                  <a:prstClr val="white"/>
                </a:solidFill>
                <a:effectLst/>
                <a:uLnTx/>
                <a:uFillTx/>
                <a:latin typeface="Calibri" panose="020F0502020204030204" pitchFamily="34" charset="0"/>
                <a:ea typeface="ヒラギノ角ゴ Pro W3" charset="-128"/>
                <a:cs typeface="Arial"/>
                <a:sym typeface="Arial"/>
                <a:rtl val="0"/>
              </a:rPr>
              <a:t>Quality Control Checking</a:t>
            </a:r>
            <a:endPar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ヒラギノ角ゴ Pro W3" charset="-128"/>
              <a:cs typeface="Arial"/>
              <a:sym typeface="Arial"/>
              <a:rtl val="0"/>
            </a:endParaRPr>
          </a:p>
        </p:txBody>
      </p:sp>
      <p:sp>
        <p:nvSpPr>
          <p:cNvPr id="81" name="Rounded Rectangle 80"/>
          <p:cNvSpPr>
            <a:spLocks noChangeArrowheads="1"/>
          </p:cNvSpPr>
          <p:nvPr/>
        </p:nvSpPr>
        <p:spPr bwMode="auto">
          <a:xfrm>
            <a:off x="531687" y="2493866"/>
            <a:ext cx="3068191" cy="506221"/>
          </a:xfrm>
          <a:prstGeom prst="roundRect">
            <a:avLst>
              <a:gd name="adj" fmla="val 16667"/>
            </a:avLst>
          </a:prstGeom>
          <a:solidFill>
            <a:schemeClr val="accent1">
              <a:lumMod val="75000"/>
            </a:schemeClr>
          </a:solidFill>
          <a:ln w="9525">
            <a:noFill/>
            <a:round/>
            <a:headEnd/>
            <a:tailEnd/>
          </a:ln>
          <a:effectLst/>
        </p:spPr>
        <p:txBody>
          <a:bodyPr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ヒラギノ角ゴ Pro W3" charset="-128"/>
                <a:cs typeface="Arial"/>
                <a:sym typeface="Arial"/>
                <a:rtl val="0"/>
              </a:rPr>
              <a:t>Trimming / Filtering</a:t>
            </a:r>
          </a:p>
        </p:txBody>
      </p:sp>
      <p:sp>
        <p:nvSpPr>
          <p:cNvPr id="82" name="Rounded Rectangle 81"/>
          <p:cNvSpPr>
            <a:spLocks noChangeArrowheads="1"/>
          </p:cNvSpPr>
          <p:nvPr/>
        </p:nvSpPr>
        <p:spPr bwMode="auto">
          <a:xfrm>
            <a:off x="5863982" y="1864177"/>
            <a:ext cx="1779489" cy="520110"/>
          </a:xfrm>
          <a:prstGeom prst="roundRect">
            <a:avLst>
              <a:gd name="adj" fmla="val 16667"/>
            </a:avLst>
          </a:prstGeom>
          <a:solidFill>
            <a:schemeClr val="accent2">
              <a:lumMod val="75000"/>
            </a:schemeClr>
          </a:solidFill>
          <a:ln w="9525">
            <a:noFill/>
            <a:round/>
            <a:headEnd/>
            <a:tailEnd/>
          </a:ln>
          <a:effectLst/>
        </p:spPr>
        <p:txBody>
          <a:bodyPr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400" b="0" i="1" u="none" strike="noStrike" kern="0" cap="none" spc="0" normalizeH="0" baseline="0" noProof="0" dirty="0" err="1">
                <a:ln>
                  <a:noFill/>
                </a:ln>
                <a:solidFill>
                  <a:prstClr val="white"/>
                </a:solidFill>
                <a:effectLst/>
                <a:uLnTx/>
                <a:uFillTx/>
                <a:latin typeface="Calibri" panose="020F0502020204030204" pitchFamily="34" charset="0"/>
                <a:ea typeface="ヒラギノ角ゴ Pro W3" charset="-128"/>
                <a:cs typeface="Times New Roman" panose="02020603050405020304" pitchFamily="18" charset="0"/>
                <a:sym typeface="Arial"/>
                <a:rtl val="0"/>
              </a:rPr>
              <a:t>FastQC</a:t>
            </a:r>
            <a:endParaRPr kumimoji="0" lang="en-US" sz="1400" b="0" i="1" u="none" strike="noStrike" kern="0" cap="none" spc="0" normalizeH="0" baseline="0" noProof="0" dirty="0">
              <a:ln>
                <a:noFill/>
              </a:ln>
              <a:solidFill>
                <a:prstClr val="white"/>
              </a:solidFill>
              <a:effectLst/>
              <a:uLnTx/>
              <a:uFillTx/>
              <a:latin typeface="Calibri" panose="020F0502020204030204" pitchFamily="34" charset="0"/>
              <a:ea typeface="ヒラギノ角ゴ Pro W3" charset="-128"/>
              <a:cs typeface="Times New Roman" panose="02020603050405020304" pitchFamily="18" charset="0"/>
              <a:sym typeface="Arial"/>
              <a:rtl val="0"/>
            </a:endParaRPr>
          </a:p>
        </p:txBody>
      </p:sp>
      <p:cxnSp>
        <p:nvCxnSpPr>
          <p:cNvPr id="83" name="Straight Arrow Connector 82"/>
          <p:cNvCxnSpPr/>
          <p:nvPr/>
        </p:nvCxnSpPr>
        <p:spPr>
          <a:xfrm>
            <a:off x="3803601" y="2111114"/>
            <a:ext cx="1777946" cy="10803"/>
          </a:xfrm>
          <a:prstGeom prst="straightConnector1">
            <a:avLst/>
          </a:prstGeom>
          <a:ln cap="flat">
            <a:solidFill>
              <a:schemeClr val="bg1">
                <a:lumMod val="50000"/>
              </a:schemeClr>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3803601" y="2763953"/>
            <a:ext cx="1777946" cy="12347"/>
          </a:xfrm>
          <a:prstGeom prst="straightConnector1">
            <a:avLst/>
          </a:prstGeom>
          <a:ln cap="flat">
            <a:solidFill>
              <a:schemeClr val="bg1">
                <a:lumMod val="50000"/>
              </a:schemeClr>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a:off x="3803601" y="3405989"/>
            <a:ext cx="1777946" cy="12347"/>
          </a:xfrm>
          <a:prstGeom prst="straightConnector1">
            <a:avLst/>
          </a:prstGeom>
          <a:ln cap="flat">
            <a:solidFill>
              <a:schemeClr val="bg1">
                <a:lumMod val="50000"/>
              </a:schemeClr>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86" name="Rounded Rectangle 85"/>
          <p:cNvSpPr>
            <a:spLocks noChangeArrowheads="1"/>
          </p:cNvSpPr>
          <p:nvPr/>
        </p:nvSpPr>
        <p:spPr bwMode="auto">
          <a:xfrm>
            <a:off x="5863982" y="2518560"/>
            <a:ext cx="1779489" cy="520110"/>
          </a:xfrm>
          <a:prstGeom prst="roundRect">
            <a:avLst>
              <a:gd name="adj" fmla="val 16667"/>
            </a:avLst>
          </a:prstGeom>
          <a:solidFill>
            <a:schemeClr val="accent2">
              <a:lumMod val="75000"/>
            </a:schemeClr>
          </a:solidFill>
          <a:ln w="9525">
            <a:noFill/>
            <a:round/>
            <a:headEnd/>
            <a:tailEnd/>
          </a:ln>
          <a:effectLst/>
        </p:spPr>
        <p:txBody>
          <a:bodyPr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400" b="0" i="1" u="none" strike="noStrike" kern="0" cap="none" spc="0" normalizeH="0" baseline="0" noProof="0" dirty="0">
                <a:ln>
                  <a:noFill/>
                </a:ln>
                <a:solidFill>
                  <a:prstClr val="white"/>
                </a:solidFill>
                <a:effectLst/>
                <a:uLnTx/>
                <a:uFillTx/>
                <a:latin typeface="Calibri" panose="020F0502020204030204" pitchFamily="34" charset="0"/>
                <a:ea typeface="ヒラギノ角ゴ Pro W3" charset="-128"/>
                <a:cs typeface="Courier New" panose="02070309020205020404" pitchFamily="49" charset="0"/>
                <a:sym typeface="Arial"/>
                <a:rtl val="0"/>
              </a:rPr>
              <a:t>Trimmomatic</a:t>
            </a:r>
          </a:p>
        </p:txBody>
      </p:sp>
      <p:sp>
        <p:nvSpPr>
          <p:cNvPr id="87" name="Rounded Rectangle 86"/>
          <p:cNvSpPr>
            <a:spLocks noChangeArrowheads="1"/>
          </p:cNvSpPr>
          <p:nvPr/>
        </p:nvSpPr>
        <p:spPr bwMode="auto">
          <a:xfrm>
            <a:off x="5863982" y="3123555"/>
            <a:ext cx="1779489" cy="520110"/>
          </a:xfrm>
          <a:prstGeom prst="roundRect">
            <a:avLst>
              <a:gd name="adj" fmla="val 16667"/>
            </a:avLst>
          </a:prstGeom>
          <a:solidFill>
            <a:schemeClr val="accent2">
              <a:lumMod val="75000"/>
            </a:schemeClr>
          </a:solidFill>
          <a:ln w="9525">
            <a:noFill/>
            <a:round/>
            <a:headEnd/>
            <a:tailEnd/>
          </a:ln>
          <a:effectLst/>
        </p:spPr>
        <p:txBody>
          <a:bodyPr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400" b="0" i="1" u="none" strike="noStrike" kern="0" cap="none" spc="0" normalizeH="0" baseline="0" noProof="0" dirty="0" err="1" smtClean="0">
                <a:ln>
                  <a:noFill/>
                </a:ln>
                <a:solidFill>
                  <a:prstClr val="white"/>
                </a:solidFill>
                <a:effectLst/>
                <a:uLnTx/>
                <a:uFillTx/>
                <a:latin typeface="Calibri" panose="020F0502020204030204" pitchFamily="34" charset="0"/>
                <a:ea typeface="ヒラギノ角ゴ Pro W3" charset="-128"/>
                <a:cs typeface="Courier New" panose="02070309020205020404" pitchFamily="49" charset="0"/>
                <a:sym typeface="Arial"/>
                <a:rtl val="0"/>
              </a:rPr>
              <a:t>TopHat</a:t>
            </a:r>
            <a:endParaRPr kumimoji="0" lang="en-US" sz="1400" b="0" i="1" u="none" strike="noStrike" kern="0" cap="none" spc="0" normalizeH="0" baseline="0" noProof="0" dirty="0">
              <a:ln>
                <a:noFill/>
              </a:ln>
              <a:solidFill>
                <a:prstClr val="white"/>
              </a:solidFill>
              <a:effectLst/>
              <a:uLnTx/>
              <a:uFillTx/>
              <a:latin typeface="Calibri" panose="020F0502020204030204" pitchFamily="34" charset="0"/>
              <a:ea typeface="ヒラギノ角ゴ Pro W3" charset="-128"/>
              <a:cs typeface="Courier New" panose="02070309020205020404" pitchFamily="49" charset="0"/>
              <a:sym typeface="Arial"/>
              <a:rtl val="0"/>
            </a:endParaRPr>
          </a:p>
        </p:txBody>
      </p:sp>
      <p:sp>
        <p:nvSpPr>
          <p:cNvPr id="88" name="Rounded Rectangle 87"/>
          <p:cNvSpPr>
            <a:spLocks noChangeArrowheads="1"/>
          </p:cNvSpPr>
          <p:nvPr/>
        </p:nvSpPr>
        <p:spPr bwMode="auto">
          <a:xfrm>
            <a:off x="531687" y="3764048"/>
            <a:ext cx="3068191" cy="506221"/>
          </a:xfrm>
          <a:prstGeom prst="roundRect">
            <a:avLst>
              <a:gd name="adj" fmla="val 16667"/>
            </a:avLst>
          </a:prstGeom>
          <a:solidFill>
            <a:schemeClr val="accent1">
              <a:lumMod val="75000"/>
            </a:schemeClr>
          </a:solidFill>
          <a:ln w="9525">
            <a:noFill/>
            <a:round/>
            <a:headEnd/>
            <a:tailEnd/>
          </a:ln>
          <a:effectLst/>
        </p:spPr>
        <p:txBody>
          <a:bodyPr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ヒラギノ角ゴ Pro W3" charset="-128"/>
                <a:cs typeface="Arial"/>
                <a:sym typeface="Arial"/>
                <a:rtl val="0"/>
              </a:rPr>
              <a:t>Summarization / Quantitation</a:t>
            </a:r>
          </a:p>
        </p:txBody>
      </p:sp>
      <p:sp>
        <p:nvSpPr>
          <p:cNvPr id="89" name="Rounded Rectangle 88"/>
          <p:cNvSpPr>
            <a:spLocks noChangeArrowheads="1"/>
          </p:cNvSpPr>
          <p:nvPr/>
        </p:nvSpPr>
        <p:spPr bwMode="auto">
          <a:xfrm>
            <a:off x="531687" y="4393737"/>
            <a:ext cx="3068191" cy="506221"/>
          </a:xfrm>
          <a:prstGeom prst="roundRect">
            <a:avLst>
              <a:gd name="adj" fmla="val 16667"/>
            </a:avLst>
          </a:prstGeom>
          <a:solidFill>
            <a:schemeClr val="accent1">
              <a:lumMod val="75000"/>
            </a:schemeClr>
          </a:solidFill>
          <a:ln w="9525">
            <a:noFill/>
            <a:round/>
            <a:headEnd/>
            <a:tailEnd/>
          </a:ln>
          <a:effectLst/>
        </p:spPr>
        <p:txBody>
          <a:bodyPr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ヒラギノ角ゴ Pro W3" charset="-128"/>
                <a:cs typeface="Arial"/>
                <a:sym typeface="Arial"/>
                <a:rtl val="0"/>
              </a:rPr>
              <a:t>Normalization</a:t>
            </a:r>
          </a:p>
        </p:txBody>
      </p:sp>
      <p:sp>
        <p:nvSpPr>
          <p:cNvPr id="90" name="Rounded Rectangle 89"/>
          <p:cNvSpPr>
            <a:spLocks noChangeArrowheads="1"/>
          </p:cNvSpPr>
          <p:nvPr/>
        </p:nvSpPr>
        <p:spPr bwMode="auto">
          <a:xfrm>
            <a:off x="531687" y="5023426"/>
            <a:ext cx="3068191" cy="506221"/>
          </a:xfrm>
          <a:prstGeom prst="roundRect">
            <a:avLst>
              <a:gd name="adj" fmla="val 16667"/>
            </a:avLst>
          </a:prstGeom>
          <a:solidFill>
            <a:schemeClr val="accent1">
              <a:lumMod val="75000"/>
            </a:schemeClr>
          </a:solidFill>
          <a:ln w="9525">
            <a:noFill/>
            <a:round/>
            <a:headEnd/>
            <a:tailEnd/>
          </a:ln>
          <a:effectLst/>
        </p:spPr>
        <p:txBody>
          <a:bodyPr lIns="0" rIns="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ヒラギノ角ゴ Pro W3" charset="-128"/>
                <a:cs typeface="Arial"/>
                <a:sym typeface="Arial"/>
                <a:rtl val="0"/>
              </a:rPr>
              <a:t>Differential </a:t>
            </a:r>
            <a:r>
              <a:rPr kumimoji="0" lang="en-US" sz="1400" b="0" i="0" u="none" strike="noStrike" kern="0" cap="none" spc="0" normalizeH="0" baseline="0" noProof="0" dirty="0" smtClean="0">
                <a:ln>
                  <a:noFill/>
                </a:ln>
                <a:solidFill>
                  <a:prstClr val="white"/>
                </a:solidFill>
                <a:effectLst/>
                <a:uLnTx/>
                <a:uFillTx/>
                <a:latin typeface="Calibri" panose="020F0502020204030204" pitchFamily="34" charset="0"/>
                <a:ea typeface="ヒラギノ角ゴ Pro W3" charset="-128"/>
                <a:cs typeface="Arial"/>
                <a:sym typeface="Arial"/>
                <a:rtl val="0"/>
              </a:rPr>
              <a:t>Expression Analysis</a:t>
            </a:r>
            <a:endPar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ヒラギノ角ゴ Pro W3" charset="-128"/>
              <a:cs typeface="Arial"/>
              <a:sym typeface="Arial"/>
              <a:rtl val="0"/>
            </a:endParaRPr>
          </a:p>
        </p:txBody>
      </p:sp>
      <p:cxnSp>
        <p:nvCxnSpPr>
          <p:cNvPr id="91" name="Straight Arrow Connector 90"/>
          <p:cNvCxnSpPr/>
          <p:nvPr/>
        </p:nvCxnSpPr>
        <p:spPr>
          <a:xfrm>
            <a:off x="4174007" y="4665367"/>
            <a:ext cx="1407540" cy="6173"/>
          </a:xfrm>
          <a:prstGeom prst="straightConnector1">
            <a:avLst/>
          </a:prstGeom>
          <a:ln cap="flat">
            <a:solidFill>
              <a:schemeClr val="bg1">
                <a:lumMod val="50000"/>
              </a:schemeClr>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92" name="Right Brace 91"/>
          <p:cNvSpPr>
            <a:spLocks/>
          </p:cNvSpPr>
          <p:nvPr/>
        </p:nvSpPr>
        <p:spPr bwMode="auto">
          <a:xfrm>
            <a:off x="3734151" y="3798001"/>
            <a:ext cx="296324" cy="1731645"/>
          </a:xfrm>
          <a:prstGeom prst="rightBrace">
            <a:avLst>
              <a:gd name="adj1" fmla="val 8333"/>
              <a:gd name="adj2" fmla="val 50000"/>
            </a:avLst>
          </a:prstGeom>
          <a:noFill/>
          <a:ln w="25400">
            <a:solidFill>
              <a:schemeClr val="bg1">
                <a:lumMod val="50000"/>
              </a:schemeClr>
            </a:solidFill>
            <a:round/>
            <a:headEnd/>
            <a:tailEnd/>
          </a:ln>
          <a:effectLst/>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prstClr val="black"/>
              </a:solidFill>
              <a:effectLst/>
              <a:uLnTx/>
              <a:uFillTx/>
              <a:latin typeface="Calibri" panose="020F0502020204030204" pitchFamily="34" charset="0"/>
              <a:ea typeface="ヒラギノ角ゴ Pro W3" charset="-128"/>
              <a:cs typeface="Arial"/>
              <a:sym typeface="Arial"/>
              <a:rtl val="0"/>
            </a:endParaRPr>
          </a:p>
        </p:txBody>
      </p:sp>
      <p:cxnSp>
        <p:nvCxnSpPr>
          <p:cNvPr id="93" name="Straight Arrow Connector 92"/>
          <p:cNvCxnSpPr/>
          <p:nvPr/>
        </p:nvCxnSpPr>
        <p:spPr>
          <a:xfrm flipH="1" flipV="1">
            <a:off x="6759127" y="1435198"/>
            <a:ext cx="1544" cy="378104"/>
          </a:xfrm>
          <a:prstGeom prst="straightConnector1">
            <a:avLst/>
          </a:prstGeom>
          <a:ln cap="flat">
            <a:solidFill>
              <a:schemeClr val="bg1">
                <a:lumMod val="50000"/>
              </a:schemeClr>
            </a:solidFill>
            <a:prstDash val="sysDash"/>
            <a:headEnd type="arrow"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4" name="Rounded Rectangle 93"/>
          <p:cNvSpPr>
            <a:spLocks noChangeArrowheads="1"/>
          </p:cNvSpPr>
          <p:nvPr/>
        </p:nvSpPr>
        <p:spPr bwMode="auto">
          <a:xfrm>
            <a:off x="5581547" y="838200"/>
            <a:ext cx="2358248" cy="654383"/>
          </a:xfrm>
          <a:prstGeom prst="roundRect">
            <a:avLst>
              <a:gd name="adj" fmla="val 16667"/>
            </a:avLst>
          </a:prstGeom>
          <a:solidFill>
            <a:schemeClr val="bg1">
              <a:lumMod val="50000"/>
            </a:schemeClr>
          </a:solidFill>
          <a:ln w="9525">
            <a:noFill/>
            <a:round/>
            <a:headEnd/>
            <a:tailEnd/>
          </a:ln>
          <a:effectLst/>
        </p:spPr>
        <p:txBody>
          <a:bodyPr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smtClean="0">
                <a:ln>
                  <a:noFill/>
                </a:ln>
                <a:solidFill>
                  <a:prstClr val="white"/>
                </a:solidFill>
                <a:effectLst/>
                <a:uLnTx/>
                <a:uFillTx/>
                <a:latin typeface="Calibri" panose="020F0502020204030204" pitchFamily="34" charset="0"/>
                <a:ea typeface="ヒラギノ角ゴ Pro W3" charset="-128"/>
                <a:cs typeface="Arial"/>
                <a:sym typeface="Arial"/>
                <a:rtl val="0"/>
              </a:rPr>
              <a:t>Raw sequence reads</a:t>
            </a:r>
            <a:br>
              <a:rPr kumimoji="0" lang="en-US" sz="1400" b="0" i="0" u="none" strike="noStrike" kern="0" cap="none" spc="0" normalizeH="0" baseline="0" noProof="0" dirty="0" smtClean="0">
                <a:ln>
                  <a:noFill/>
                </a:ln>
                <a:solidFill>
                  <a:prstClr val="white"/>
                </a:solidFill>
                <a:effectLst/>
                <a:uLnTx/>
                <a:uFillTx/>
                <a:latin typeface="Calibri" panose="020F0502020204030204" pitchFamily="34" charset="0"/>
                <a:ea typeface="ヒラギノ角ゴ Pro W3" charset="-128"/>
                <a:cs typeface="Arial"/>
                <a:sym typeface="Arial"/>
                <a:rtl val="0"/>
              </a:rPr>
            </a:br>
            <a:r>
              <a:rPr kumimoji="0" lang="en-US" sz="1400" b="0" i="0" u="none" strike="noStrike" kern="0" cap="none" spc="0" normalizeH="0" baseline="0" noProof="0" dirty="0" smtClean="0">
                <a:ln>
                  <a:noFill/>
                </a:ln>
                <a:solidFill>
                  <a:prstClr val="white"/>
                </a:solidFill>
                <a:effectLst/>
                <a:uLnTx/>
                <a:uFillTx/>
                <a:latin typeface="Calibri" panose="020F0502020204030204" pitchFamily="34" charset="0"/>
                <a:ea typeface="ヒラギノ角ゴ Pro W3" charset="-128"/>
                <a:cs typeface="Arial"/>
                <a:sym typeface="Arial"/>
                <a:rtl val="0"/>
              </a:rPr>
              <a:t>(FASTQ format)</a:t>
            </a:r>
            <a:endPar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ヒラギノ角ゴ Pro W3" charset="-128"/>
              <a:cs typeface="Arial"/>
              <a:sym typeface="Arial"/>
              <a:rtl val="0"/>
            </a:endParaRPr>
          </a:p>
        </p:txBody>
      </p:sp>
      <p:cxnSp>
        <p:nvCxnSpPr>
          <p:cNvPr id="96" name="Straight Arrow Connector 95"/>
          <p:cNvCxnSpPr>
            <a:stCxn id="104" idx="0"/>
            <a:endCxn id="97" idx="2"/>
          </p:cNvCxnSpPr>
          <p:nvPr/>
        </p:nvCxnSpPr>
        <p:spPr>
          <a:xfrm flipH="1" flipV="1">
            <a:off x="6748416" y="5529647"/>
            <a:ext cx="772" cy="653998"/>
          </a:xfrm>
          <a:prstGeom prst="straightConnector1">
            <a:avLst/>
          </a:prstGeom>
          <a:ln cap="flat">
            <a:solidFill>
              <a:schemeClr val="bg1">
                <a:lumMod val="50000"/>
              </a:schemeClr>
            </a:solidFill>
            <a:prstDash val="sysDash"/>
            <a:headEnd type="arrow"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7" name="Rounded Rectangle 96"/>
          <p:cNvSpPr>
            <a:spLocks noChangeArrowheads="1"/>
          </p:cNvSpPr>
          <p:nvPr/>
        </p:nvSpPr>
        <p:spPr bwMode="auto">
          <a:xfrm>
            <a:off x="5858671" y="3753245"/>
            <a:ext cx="1779489" cy="1776402"/>
          </a:xfrm>
          <a:prstGeom prst="roundRect">
            <a:avLst>
              <a:gd name="adj" fmla="val 16667"/>
            </a:avLst>
          </a:prstGeom>
          <a:solidFill>
            <a:schemeClr val="accent2">
              <a:lumMod val="75000"/>
            </a:schemeClr>
          </a:solidFill>
          <a:ln w="9525">
            <a:noFill/>
            <a:round/>
            <a:headEnd/>
            <a:tailEnd/>
          </a:ln>
          <a:effectLst/>
        </p:spPr>
        <p:txBody>
          <a:bodyPr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400" b="0" i="1" u="none" strike="noStrike" kern="0" cap="none" spc="0" normalizeH="0" baseline="0" noProof="0" dirty="0" err="1" smtClean="0">
                <a:ln>
                  <a:noFill/>
                </a:ln>
                <a:solidFill>
                  <a:prstClr val="white"/>
                </a:solidFill>
                <a:effectLst/>
                <a:uLnTx/>
                <a:uFillTx/>
                <a:latin typeface="Calibri" panose="020F0502020204030204" pitchFamily="34" charset="0"/>
                <a:ea typeface="ヒラギノ角ゴ Pro W3" charset="-128"/>
                <a:cs typeface="Courier New" panose="02070309020205020404" pitchFamily="49" charset="0"/>
                <a:sym typeface="Arial"/>
                <a:rtl val="0"/>
              </a:rPr>
              <a:t>Cuffdiff</a:t>
            </a:r>
            <a:endParaRPr kumimoji="0" lang="en-US" sz="1400" b="0" i="1" u="none" strike="noStrike" kern="0" cap="none" spc="0" normalizeH="0" baseline="0" noProof="0" dirty="0">
              <a:ln>
                <a:noFill/>
              </a:ln>
              <a:solidFill>
                <a:prstClr val="white"/>
              </a:solidFill>
              <a:effectLst/>
              <a:uLnTx/>
              <a:uFillTx/>
              <a:latin typeface="Calibri" panose="020F0502020204030204" pitchFamily="34" charset="0"/>
              <a:ea typeface="ヒラギノ角ゴ Pro W3" charset="-128"/>
              <a:cs typeface="Courier New" panose="02070309020205020404" pitchFamily="49" charset="0"/>
              <a:sym typeface="Arial"/>
              <a:rtl val="0"/>
            </a:endParaRPr>
          </a:p>
        </p:txBody>
      </p:sp>
      <p:grpSp>
        <p:nvGrpSpPr>
          <p:cNvPr id="100" name="Group 99"/>
          <p:cNvGrpSpPr/>
          <p:nvPr/>
        </p:nvGrpSpPr>
        <p:grpSpPr>
          <a:xfrm>
            <a:off x="5860215" y="6183645"/>
            <a:ext cx="1777946" cy="506715"/>
            <a:chOff x="6496752" y="5879592"/>
            <a:chExt cx="1828800" cy="521208"/>
          </a:xfrm>
        </p:grpSpPr>
        <p:sp>
          <p:nvSpPr>
            <p:cNvPr id="104" name="Rounded Rectangle 103"/>
            <p:cNvSpPr>
              <a:spLocks noChangeArrowheads="1"/>
            </p:cNvSpPr>
            <p:nvPr/>
          </p:nvSpPr>
          <p:spPr bwMode="auto">
            <a:xfrm>
              <a:off x="6496752" y="5879592"/>
              <a:ext cx="1828800" cy="521208"/>
            </a:xfrm>
            <a:prstGeom prst="roundRect">
              <a:avLst>
                <a:gd name="adj" fmla="val 16667"/>
              </a:avLst>
            </a:prstGeom>
            <a:solidFill>
              <a:schemeClr val="bg1">
                <a:lumMod val="50000"/>
              </a:schemeClr>
            </a:solidFill>
            <a:ln w="9525">
              <a:noFill/>
              <a:round/>
              <a:headEnd/>
              <a:tailEnd/>
            </a:ln>
            <a:effectLst/>
          </p:spPr>
          <p:txBody>
            <a:bodyPr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smtClean="0">
                  <a:ln>
                    <a:noFill/>
                  </a:ln>
                  <a:solidFill>
                    <a:prstClr val="white"/>
                  </a:solidFill>
                  <a:effectLst/>
                  <a:uLnTx/>
                  <a:uFillTx/>
                  <a:latin typeface="Calibri" panose="020F0502020204030204" pitchFamily="34" charset="0"/>
                  <a:ea typeface="ヒラギノ角ゴ Pro W3" charset="-128"/>
                  <a:cs typeface="Arial"/>
                  <a:sym typeface="Arial"/>
                  <a:rtl val="0"/>
                </a:rPr>
                <a:t>       Visualization</a:t>
              </a:r>
              <a:endPar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ヒラギノ角ゴ Pro W3" charset="-128"/>
                <a:cs typeface="Arial"/>
                <a:sym typeface="Arial"/>
                <a:rtl val="0"/>
              </a:endParaRPr>
            </a:p>
          </p:txBody>
        </p:sp>
        <p:pic>
          <p:nvPicPr>
            <p:cNvPr id="105" name="Picture 2" descr="C:\Users\sgaramsz\Google Drive\Work_MiscFigsPresentations\content_igv-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1871" y="5948171"/>
              <a:ext cx="384048" cy="3840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 name="Curved Connector 4"/>
          <p:cNvCxnSpPr>
            <a:stCxn id="86" idx="3"/>
            <a:endCxn id="82" idx="3"/>
          </p:cNvCxnSpPr>
          <p:nvPr/>
        </p:nvCxnSpPr>
        <p:spPr>
          <a:xfrm flipV="1">
            <a:off x="7643471" y="2124232"/>
            <a:ext cx="12700" cy="654383"/>
          </a:xfrm>
          <a:prstGeom prst="curvedConnector3">
            <a:avLst>
              <a:gd name="adj1" fmla="val 2954717"/>
            </a:avLst>
          </a:prstGeom>
          <a:ln cap="flat">
            <a:solidFill>
              <a:schemeClr val="bg1">
                <a:lumMod val="50000"/>
              </a:schemeClr>
            </a:solidFill>
            <a:prstDash val="sysDash"/>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Rectangle 1"/>
          <p:cNvSpPr/>
          <p:nvPr/>
        </p:nvSpPr>
        <p:spPr>
          <a:xfrm>
            <a:off x="400050" y="683233"/>
            <a:ext cx="7678879" cy="235543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rtl val="0"/>
            </a:endParaRPr>
          </a:p>
        </p:txBody>
      </p:sp>
      <p:sp>
        <p:nvSpPr>
          <p:cNvPr id="34" name="Rectangle 33"/>
          <p:cNvSpPr/>
          <p:nvPr/>
        </p:nvSpPr>
        <p:spPr>
          <a:xfrm>
            <a:off x="260916" y="3714660"/>
            <a:ext cx="7678879" cy="307243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rtl val="0"/>
            </a:endParaRPr>
          </a:p>
        </p:txBody>
      </p:sp>
    </p:spTree>
    <p:extLst>
      <p:ext uri="{BB962C8B-B14F-4D97-AF65-F5344CB8AC3E}">
        <p14:creationId xmlns:p14="http://schemas.microsoft.com/office/powerpoint/2010/main" val="31248280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251"/>
          <p:cNvSpPr/>
          <p:nvPr/>
        </p:nvSpPr>
        <p:spPr>
          <a:xfrm>
            <a:off x="155573" y="1237798"/>
            <a:ext cx="8869155" cy="1938952"/>
          </a:xfrm>
          <a:prstGeom prst="rect">
            <a:avLst/>
          </a:prstGeom>
          <a:noFill/>
          <a:ln>
            <a:noFill/>
          </a:ln>
        </p:spPr>
        <p:txBody>
          <a:bodyPr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300"/>
              </a:spcAft>
              <a:buClr>
                <a:srgbClr val="000000"/>
              </a:buClr>
              <a:buSzPct val="100000"/>
              <a:buFontTx/>
              <a:buNone/>
              <a:tabLst/>
              <a:defRPr/>
            </a:pPr>
            <a:r>
              <a:rPr kumimoji="0" lang="en-US" sz="2200" b="1" i="0" u="none" strike="noStrike" kern="0" cap="none" spc="0" normalizeH="0" baseline="0" noProof="0" dirty="0" smtClean="0">
                <a:ln>
                  <a:noFill/>
                </a:ln>
                <a:solidFill>
                  <a:srgbClr val="000000"/>
                </a:solidFill>
                <a:effectLst/>
                <a:uLnTx/>
                <a:uFillTx/>
                <a:latin typeface="Calibri" panose="020F0502020204030204" pitchFamily="34" charset="0"/>
                <a:ea typeface="Calibri"/>
                <a:cs typeface="Calibri"/>
                <a:sym typeface="Calibri"/>
                <a:rtl val="0"/>
              </a:rPr>
              <a:t>Alignment &amp; Downstream Analyses</a:t>
            </a:r>
          </a:p>
          <a:p>
            <a:pPr marL="230188" marR="0" lvl="0" indent="0" algn="l" defTabSz="914400" rtl="0" eaLnBrk="1" fontAlgn="auto" latinLnBrk="0" hangingPunct="1">
              <a:lnSpc>
                <a:spcPct val="100000"/>
              </a:lnSpc>
              <a:spcBef>
                <a:spcPts val="0"/>
              </a:spcBef>
              <a:spcAft>
                <a:spcPts val="300"/>
              </a:spcAft>
              <a:buClr>
                <a:srgbClr val="000000"/>
              </a:buClr>
              <a:buSzPct val="100000"/>
              <a:buFontTx/>
              <a:buNone/>
              <a:tabLst/>
              <a:defRPr/>
            </a:pPr>
            <a:r>
              <a:rPr kumimoji="0" lang="en-US" sz="2200" b="0" i="0" u="none" strike="noStrike" kern="0" cap="none" spc="0" normalizeH="0" baseline="0" noProof="0" dirty="0" smtClean="0">
                <a:ln>
                  <a:noFill/>
                </a:ln>
                <a:solidFill>
                  <a:srgbClr val="000000"/>
                </a:solidFill>
                <a:effectLst/>
                <a:uLnTx/>
                <a:uFillTx/>
                <a:latin typeface="Calibri" panose="020F0502020204030204" pitchFamily="34" charset="0"/>
                <a:ea typeface="Calibri"/>
                <a:cs typeface="Calibri"/>
                <a:sym typeface="Calibri"/>
                <a:rtl val="0"/>
              </a:rPr>
              <a:t>How many reads successfully aligned?</a:t>
            </a:r>
          </a:p>
          <a:p>
            <a:pPr marL="230188" marR="0" lvl="0" indent="0" algn="l" defTabSz="914400" rtl="0" eaLnBrk="1" fontAlgn="auto" latinLnBrk="0" hangingPunct="1">
              <a:lnSpc>
                <a:spcPct val="100000"/>
              </a:lnSpc>
              <a:spcBef>
                <a:spcPts val="0"/>
              </a:spcBef>
              <a:spcAft>
                <a:spcPts val="300"/>
              </a:spcAft>
              <a:buClr>
                <a:srgbClr val="000000"/>
              </a:buClr>
              <a:buSzPct val="100000"/>
              <a:buFontTx/>
              <a:buNone/>
              <a:tabLst/>
              <a:defRPr/>
            </a:pPr>
            <a:r>
              <a:rPr kumimoji="0" lang="en-US" sz="2200" b="0" i="0" u="none" strike="noStrike" kern="0" cap="none" spc="0" normalizeH="0" baseline="0" noProof="0" dirty="0" smtClean="0">
                <a:ln>
                  <a:noFill/>
                </a:ln>
                <a:solidFill>
                  <a:srgbClr val="000000"/>
                </a:solidFill>
                <a:effectLst/>
                <a:uLnTx/>
                <a:uFillTx/>
                <a:latin typeface="Calibri" panose="020F0502020204030204" pitchFamily="34" charset="0"/>
                <a:ea typeface="Calibri"/>
                <a:cs typeface="Calibri"/>
                <a:sym typeface="Calibri"/>
                <a:rtl val="0"/>
              </a:rPr>
              <a:t>Where did the reads align?</a:t>
            </a:r>
          </a:p>
          <a:p>
            <a:pPr marL="230188" marR="0" lvl="0" indent="0" algn="l" defTabSz="914400" rtl="0" eaLnBrk="1" fontAlgn="auto" latinLnBrk="0" hangingPunct="1">
              <a:lnSpc>
                <a:spcPct val="100000"/>
              </a:lnSpc>
              <a:spcBef>
                <a:spcPts val="0"/>
              </a:spcBef>
              <a:spcAft>
                <a:spcPts val="300"/>
              </a:spcAft>
              <a:buClr>
                <a:srgbClr val="000000"/>
              </a:buClr>
              <a:buSzPct val="100000"/>
              <a:buFontTx/>
              <a:buNone/>
              <a:tabLst/>
              <a:defRPr/>
            </a:pPr>
            <a:r>
              <a:rPr kumimoji="0" lang="en-US" sz="2200" b="0" i="0" u="none" strike="noStrike" kern="0" cap="none" spc="0" normalizeH="0" baseline="0" noProof="0" dirty="0" smtClean="0">
                <a:ln>
                  <a:noFill/>
                </a:ln>
                <a:solidFill>
                  <a:srgbClr val="000000"/>
                </a:solidFill>
                <a:effectLst/>
                <a:uLnTx/>
                <a:uFillTx/>
                <a:latin typeface="Calibri" panose="020F0502020204030204" pitchFamily="34" charset="0"/>
                <a:ea typeface="Calibri"/>
                <a:cs typeface="Calibri"/>
                <a:sym typeface="Calibri"/>
                <a:rtl val="0"/>
              </a:rPr>
              <a:t>Are there differences in the number of reads for each phenotype?</a:t>
            </a:r>
          </a:p>
          <a:p>
            <a:pPr marL="230188" marR="0" lvl="0" indent="0" algn="l" defTabSz="914400" rtl="0" eaLnBrk="1" fontAlgn="auto" latinLnBrk="0" hangingPunct="1">
              <a:lnSpc>
                <a:spcPct val="100000"/>
              </a:lnSpc>
              <a:spcBef>
                <a:spcPts val="0"/>
              </a:spcBef>
              <a:spcAft>
                <a:spcPts val="300"/>
              </a:spcAft>
              <a:buClr>
                <a:srgbClr val="000000"/>
              </a:buClr>
              <a:buSzPct val="100000"/>
              <a:buFontTx/>
              <a:buNone/>
              <a:tabLst/>
              <a:defRPr/>
            </a:pPr>
            <a:r>
              <a:rPr kumimoji="0" lang="en-US" sz="2200" b="0" i="0" u="none" strike="noStrike" kern="0" cap="none" spc="0" normalizeH="0" baseline="0" noProof="0" dirty="0" smtClean="0">
                <a:ln>
                  <a:noFill/>
                </a:ln>
                <a:solidFill>
                  <a:srgbClr val="000000"/>
                </a:solidFill>
                <a:effectLst/>
                <a:uLnTx/>
                <a:uFillTx/>
                <a:latin typeface="Calibri" panose="020F0502020204030204" pitchFamily="34" charset="0"/>
                <a:ea typeface="Calibri"/>
                <a:cs typeface="Calibri"/>
                <a:sym typeface="Calibri"/>
                <a:rtl val="0"/>
              </a:rPr>
              <a:t>Can I visualize the differences in phenotypes?</a:t>
            </a:r>
            <a:endPar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a:sym typeface="Calibri"/>
              <a:rtl val="0"/>
            </a:endParaRPr>
          </a:p>
        </p:txBody>
      </p:sp>
      <p:graphicFrame>
        <p:nvGraphicFramePr>
          <p:cNvPr id="4" name="Table 3"/>
          <p:cNvGraphicFramePr>
            <a:graphicFrameLocks noGrp="1"/>
          </p:cNvGraphicFramePr>
          <p:nvPr>
            <p:extLst>
              <p:ext uri="{D42A27DB-BD31-4B8C-83A1-F6EECF244321}">
                <p14:modId xmlns:p14="http://schemas.microsoft.com/office/powerpoint/2010/main" val="2239804772"/>
              </p:ext>
            </p:extLst>
          </p:nvPr>
        </p:nvGraphicFramePr>
        <p:xfrm>
          <a:off x="0" y="0"/>
          <a:ext cx="9144000" cy="640080"/>
        </p:xfrm>
        <a:graphic>
          <a:graphicData uri="http://schemas.openxmlformats.org/drawingml/2006/table">
            <a:tbl>
              <a:tblPr firstRow="1" bandRow="1">
                <a:tableStyleId>{5C22544A-7EE6-4342-B048-85BDC9FD1C3A}</a:tableStyleId>
              </a:tblPr>
              <a:tblGrid>
                <a:gridCol w="9144000">
                  <a:extLst>
                    <a:ext uri="{9D8B030D-6E8A-4147-A177-3AD203B41FA5}">
                      <a16:colId xmlns:a16="http://schemas.microsoft.com/office/drawing/2014/main" val="20000"/>
                    </a:ext>
                  </a:extLst>
                </a:gridCol>
              </a:tblGrid>
              <a:tr h="640080">
                <a:tc>
                  <a:txBody>
                    <a:bodyPr/>
                    <a:lstStyle/>
                    <a:p>
                      <a:pPr algn="ctr"/>
                      <a:r>
                        <a:rPr lang="en-US" sz="3200" b="1" dirty="0" smtClean="0">
                          <a:solidFill>
                            <a:schemeClr val="tx1"/>
                          </a:solidFill>
                          <a:latin typeface="Calibri" panose="020F0502020204030204" pitchFamily="34" charset="0"/>
                          <a:cs typeface="Arial" panose="020B0604020202020204" pitchFamily="34" charset="0"/>
                        </a:rPr>
                        <a:t>RNA-</a:t>
                      </a:r>
                      <a:r>
                        <a:rPr lang="en-US" sz="3200" b="1" dirty="0" err="1" smtClean="0">
                          <a:solidFill>
                            <a:schemeClr val="tx1"/>
                          </a:solidFill>
                          <a:latin typeface="Calibri" panose="020F0502020204030204" pitchFamily="34" charset="0"/>
                          <a:cs typeface="Arial" panose="020B0604020202020204" pitchFamily="34" charset="0"/>
                        </a:rPr>
                        <a:t>Seq</a:t>
                      </a:r>
                      <a:r>
                        <a:rPr lang="en-US" sz="3200" b="1" dirty="0" smtClean="0">
                          <a:solidFill>
                            <a:schemeClr val="tx1"/>
                          </a:solidFill>
                          <a:latin typeface="Calibri" panose="020F0502020204030204" pitchFamily="34" charset="0"/>
                          <a:cs typeface="Arial" panose="020B0604020202020204" pitchFamily="34" charset="0"/>
                        </a:rPr>
                        <a:t> Differential</a:t>
                      </a:r>
                      <a:r>
                        <a:rPr lang="en-US" sz="3200" b="1" baseline="0" dirty="0" smtClean="0">
                          <a:solidFill>
                            <a:schemeClr val="tx1"/>
                          </a:solidFill>
                          <a:latin typeface="Calibri" panose="020F0502020204030204" pitchFamily="34" charset="0"/>
                          <a:cs typeface="Arial" panose="020B0604020202020204" pitchFamily="34" charset="0"/>
                        </a:rPr>
                        <a:t> Expression Analysis Workflow</a:t>
                      </a:r>
                      <a:endParaRPr lang="en-US" sz="3200" b="1" dirty="0">
                        <a:solidFill>
                          <a:schemeClr val="tx1"/>
                        </a:solidFill>
                        <a:latin typeface="Calibri" panose="020F0502020204030204" pitchFamily="34" charset="0"/>
                        <a:cs typeface="Arial" panose="020B0604020202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166623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Table 62"/>
          <p:cNvGraphicFramePr>
            <a:graphicFrameLocks noGrp="1"/>
          </p:cNvGraphicFramePr>
          <p:nvPr>
            <p:extLst>
              <p:ext uri="{D42A27DB-BD31-4B8C-83A1-F6EECF244321}">
                <p14:modId xmlns:p14="http://schemas.microsoft.com/office/powerpoint/2010/main" val="4251489829"/>
              </p:ext>
            </p:extLst>
          </p:nvPr>
        </p:nvGraphicFramePr>
        <p:xfrm>
          <a:off x="0" y="0"/>
          <a:ext cx="9144000" cy="640080"/>
        </p:xfrm>
        <a:graphic>
          <a:graphicData uri="http://schemas.openxmlformats.org/drawingml/2006/table">
            <a:tbl>
              <a:tblPr firstRow="1" bandRow="1">
                <a:tableStyleId>{5C22544A-7EE6-4342-B048-85BDC9FD1C3A}</a:tableStyleId>
              </a:tblPr>
              <a:tblGrid>
                <a:gridCol w="9144000">
                  <a:extLst>
                    <a:ext uri="{9D8B030D-6E8A-4147-A177-3AD203B41FA5}">
                      <a16:colId xmlns:a16="http://schemas.microsoft.com/office/drawing/2014/main" val="20000"/>
                    </a:ext>
                  </a:extLst>
                </a:gridCol>
              </a:tblGrid>
              <a:tr h="640080">
                <a:tc>
                  <a:txBody>
                    <a:bodyPr/>
                    <a:lstStyle/>
                    <a:p>
                      <a:pPr algn="ctr"/>
                      <a:r>
                        <a:rPr lang="en-US" sz="3200" b="0" dirty="0" smtClean="0">
                          <a:solidFill>
                            <a:schemeClr val="tx1"/>
                          </a:solidFill>
                          <a:latin typeface="Calibri" panose="020F0502020204030204" pitchFamily="34" charset="0"/>
                        </a:rPr>
                        <a:t>Run </a:t>
                      </a:r>
                      <a:r>
                        <a:rPr lang="en-US" sz="3200" b="1" i="1" baseline="0" dirty="0" err="1" smtClean="0">
                          <a:solidFill>
                            <a:schemeClr val="tx1"/>
                          </a:solidFill>
                          <a:latin typeface="Calibri" panose="020F0502020204030204" pitchFamily="34" charset="0"/>
                        </a:rPr>
                        <a:t>TopHat</a:t>
                      </a:r>
                      <a:r>
                        <a:rPr lang="en-US" sz="3200" b="0" baseline="0" dirty="0" smtClean="0">
                          <a:solidFill>
                            <a:schemeClr val="tx1"/>
                          </a:solidFill>
                          <a:latin typeface="Calibri" panose="020F0502020204030204" pitchFamily="34" charset="0"/>
                        </a:rPr>
                        <a:t> to align reads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7" name="TextBox 6"/>
          <p:cNvSpPr txBox="1"/>
          <p:nvPr/>
        </p:nvSpPr>
        <p:spPr>
          <a:xfrm>
            <a:off x="191476" y="997803"/>
            <a:ext cx="8723923"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1" u="none" strike="noStrike" kern="0" cap="none" spc="0" normalizeH="0" baseline="0" noProof="0" dirty="0" err="1" smtClean="0">
                <a:ln>
                  <a:noFill/>
                </a:ln>
                <a:solidFill>
                  <a:srgbClr val="000000"/>
                </a:solidFill>
                <a:effectLst/>
                <a:uLnTx/>
                <a:uFillTx/>
                <a:latin typeface="Calibri" panose="020F0502020204030204" pitchFamily="34" charset="0"/>
                <a:cs typeface="Arial"/>
                <a:sym typeface="Arial"/>
                <a:rtl val="0"/>
              </a:rPr>
              <a:t>TopHat</a:t>
            </a: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 is an alignment tool which can be used to align sequence reads to a genome or transcriptome.</a:t>
            </a:r>
          </a:p>
        </p:txBody>
      </p:sp>
      <p:grpSp>
        <p:nvGrpSpPr>
          <p:cNvPr id="12" name="Group 11"/>
          <p:cNvGrpSpPr/>
          <p:nvPr/>
        </p:nvGrpSpPr>
        <p:grpSpPr>
          <a:xfrm>
            <a:off x="3667539" y="2819400"/>
            <a:ext cx="1524000" cy="618466"/>
            <a:chOff x="3663568" y="2992223"/>
            <a:chExt cx="1524000" cy="618466"/>
          </a:xfrm>
        </p:grpSpPr>
        <p:cxnSp>
          <p:nvCxnSpPr>
            <p:cNvPr id="3" name="Straight Arrow Connector 2"/>
            <p:cNvCxnSpPr/>
            <p:nvPr/>
          </p:nvCxnSpPr>
          <p:spPr>
            <a:xfrm>
              <a:off x="3663568" y="2992223"/>
              <a:ext cx="1524000" cy="0"/>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663569" y="3087469"/>
              <a:ext cx="15239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4F81BD">
                      <a:lumMod val="75000"/>
                    </a:srgbClr>
                  </a:solidFill>
                  <a:effectLst/>
                  <a:uLnTx/>
                  <a:uFillTx/>
                  <a:latin typeface="Calibri" panose="020F0502020204030204" pitchFamily="34" charset="0"/>
                  <a:cs typeface="Arial"/>
                  <a:sym typeface="Arial"/>
                  <a:rtl val="0"/>
                </a:rPr>
                <a:t>Align reads</a:t>
              </a:r>
              <a:br>
                <a:rPr kumimoji="0" lang="en-US" sz="1400" b="0" i="0" u="none" strike="noStrike" kern="0" cap="none" spc="0" normalizeH="0" baseline="0" noProof="0" dirty="0" smtClean="0">
                  <a:ln>
                    <a:noFill/>
                  </a:ln>
                  <a:solidFill>
                    <a:srgbClr val="4F81BD">
                      <a:lumMod val="75000"/>
                    </a:srgbClr>
                  </a:solidFill>
                  <a:effectLst/>
                  <a:uLnTx/>
                  <a:uFillTx/>
                  <a:latin typeface="Calibri" panose="020F0502020204030204" pitchFamily="34" charset="0"/>
                  <a:cs typeface="Arial"/>
                  <a:sym typeface="Arial"/>
                  <a:rtl val="0"/>
                </a:rPr>
              </a:br>
              <a:r>
                <a:rPr kumimoji="0" lang="en-US" sz="1400" b="0" i="0" u="none" strike="noStrike" kern="0" cap="none" spc="0" normalizeH="0" baseline="0" noProof="0" dirty="0" smtClean="0">
                  <a:ln>
                    <a:noFill/>
                  </a:ln>
                  <a:solidFill>
                    <a:srgbClr val="4F81BD">
                      <a:lumMod val="75000"/>
                    </a:srgbClr>
                  </a:solidFill>
                  <a:effectLst/>
                  <a:uLnTx/>
                  <a:uFillTx/>
                  <a:latin typeface="Calibri" panose="020F0502020204030204" pitchFamily="34" charset="0"/>
                  <a:cs typeface="Arial"/>
                  <a:sym typeface="Arial"/>
                  <a:rtl val="0"/>
                </a:rPr>
                <a:t>to genome</a:t>
              </a:r>
              <a:endParaRPr kumimoji="0" lang="en-US" sz="1400" b="0" i="0" u="none" strike="noStrike" kern="0" cap="none" spc="0" normalizeH="0" baseline="0" noProof="0" dirty="0">
                <a:ln>
                  <a:noFill/>
                </a:ln>
                <a:solidFill>
                  <a:srgbClr val="4F81BD">
                    <a:lumMod val="75000"/>
                  </a:srgbClr>
                </a:solidFill>
                <a:effectLst/>
                <a:uLnTx/>
                <a:uFillTx/>
                <a:latin typeface="Calibri" panose="020F0502020204030204" pitchFamily="34" charset="0"/>
                <a:cs typeface="Arial"/>
                <a:sym typeface="Arial"/>
                <a:rtl val="0"/>
              </a:endParaRPr>
            </a:p>
          </p:txBody>
        </p:sp>
      </p:grpSp>
      <p:grpSp>
        <p:nvGrpSpPr>
          <p:cNvPr id="18" name="Group 17"/>
          <p:cNvGrpSpPr/>
          <p:nvPr/>
        </p:nvGrpSpPr>
        <p:grpSpPr>
          <a:xfrm>
            <a:off x="7082603" y="3786268"/>
            <a:ext cx="1451797" cy="908051"/>
            <a:chOff x="6578390" y="3769758"/>
            <a:chExt cx="1451797" cy="908051"/>
          </a:xfrm>
        </p:grpSpPr>
        <p:sp>
          <p:nvSpPr>
            <p:cNvPr id="15" name="TextBox 14"/>
            <p:cNvSpPr txBox="1"/>
            <p:nvPr/>
          </p:nvSpPr>
          <p:spPr>
            <a:xfrm>
              <a:off x="6629400" y="3900618"/>
              <a:ext cx="1400787"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4F81BD">
                      <a:lumMod val="75000"/>
                    </a:srgbClr>
                  </a:solidFill>
                  <a:effectLst/>
                  <a:uLnTx/>
                  <a:uFillTx/>
                  <a:latin typeface="Calibri" panose="020F0502020204030204" pitchFamily="34" charset="0"/>
                  <a:cs typeface="Arial"/>
                  <a:sym typeface="Arial"/>
                  <a:rtl val="0"/>
                </a:rPr>
                <a:t>Assemble alignments</a:t>
              </a:r>
              <a:endParaRPr kumimoji="0" lang="en-US" sz="1400" b="0" i="0" u="none" strike="noStrike" kern="0" cap="none" spc="0" normalizeH="0" baseline="0" noProof="0" dirty="0">
                <a:ln>
                  <a:noFill/>
                </a:ln>
                <a:solidFill>
                  <a:srgbClr val="4F81BD">
                    <a:lumMod val="75000"/>
                  </a:srgbClr>
                </a:solidFill>
                <a:effectLst/>
                <a:uLnTx/>
                <a:uFillTx/>
                <a:latin typeface="Calibri" panose="020F0502020204030204" pitchFamily="34" charset="0"/>
                <a:cs typeface="Arial"/>
                <a:sym typeface="Arial"/>
                <a:rtl val="0"/>
              </a:endParaRPr>
            </a:p>
          </p:txBody>
        </p:sp>
        <p:cxnSp>
          <p:nvCxnSpPr>
            <p:cNvPr id="16" name="Straight Arrow Connector 15"/>
            <p:cNvCxnSpPr/>
            <p:nvPr/>
          </p:nvCxnSpPr>
          <p:spPr>
            <a:xfrm flipH="1">
              <a:off x="6578390" y="3769758"/>
              <a:ext cx="1" cy="908051"/>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700601" y="2340711"/>
            <a:ext cx="2551815" cy="1041760"/>
            <a:chOff x="700601" y="2340711"/>
            <a:chExt cx="2551815" cy="1041760"/>
          </a:xfrm>
        </p:grpSpPr>
        <p:pic>
          <p:nvPicPr>
            <p:cNvPr id="819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2521" r="35811" b="91501"/>
            <a:stretch/>
          </p:blipFill>
          <p:spPr bwMode="auto">
            <a:xfrm>
              <a:off x="700601" y="2340711"/>
              <a:ext cx="2551815" cy="631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TextBox 22"/>
            <p:cNvSpPr txBox="1"/>
            <p:nvPr/>
          </p:nvSpPr>
          <p:spPr>
            <a:xfrm>
              <a:off x="1006771" y="3074694"/>
              <a:ext cx="1939474" cy="307777"/>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Sequence reads</a:t>
              </a:r>
              <a:endParaRPr kumimoji="0" lang="en-US" sz="1400" b="0" i="0" u="none" strike="noStrike" kern="0" cap="none" spc="0" normalizeH="0" baseline="0" noProof="0" dirty="0">
                <a:ln>
                  <a:noFill/>
                </a:ln>
                <a:solidFill>
                  <a:srgbClr val="000000"/>
                </a:solidFill>
                <a:effectLst/>
                <a:uLnTx/>
                <a:uFillTx/>
                <a:latin typeface="Calibri" panose="020F0502020204030204" pitchFamily="34" charset="0"/>
                <a:cs typeface="Arial"/>
                <a:sym typeface="Arial"/>
                <a:rtl val="0"/>
              </a:endParaRPr>
            </a:p>
          </p:txBody>
        </p:sp>
      </p:grpSp>
      <p:grpSp>
        <p:nvGrpSpPr>
          <p:cNvPr id="5" name="Group 4"/>
          <p:cNvGrpSpPr/>
          <p:nvPr/>
        </p:nvGrpSpPr>
        <p:grpSpPr>
          <a:xfrm>
            <a:off x="5606663" y="2181648"/>
            <a:ext cx="3048000" cy="1257336"/>
            <a:chOff x="5642775" y="2181648"/>
            <a:chExt cx="3048000" cy="1257336"/>
          </a:xfrm>
        </p:grpSpPr>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005" t="26836" r="57963" b="60383"/>
            <a:stretch/>
          </p:blipFill>
          <p:spPr bwMode="auto">
            <a:xfrm>
              <a:off x="5714976" y="2181648"/>
              <a:ext cx="2903598" cy="949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TextBox 24"/>
            <p:cNvSpPr txBox="1"/>
            <p:nvPr/>
          </p:nvSpPr>
          <p:spPr>
            <a:xfrm>
              <a:off x="5642775" y="3131207"/>
              <a:ext cx="3048000" cy="307777"/>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Fragments aligned to genome</a:t>
              </a:r>
              <a:endParaRPr kumimoji="0" lang="en-US" sz="1400" b="0" i="0" u="none" strike="noStrike" kern="0" cap="none" spc="0" normalizeH="0" baseline="0" noProof="0" dirty="0">
                <a:ln>
                  <a:noFill/>
                </a:ln>
                <a:solidFill>
                  <a:srgbClr val="000000"/>
                </a:solidFill>
                <a:effectLst/>
                <a:uLnTx/>
                <a:uFillTx/>
                <a:latin typeface="Calibri" panose="020F0502020204030204" pitchFamily="34" charset="0"/>
                <a:cs typeface="Arial"/>
                <a:sym typeface="Arial"/>
                <a:rtl val="0"/>
              </a:endParaRPr>
            </a:p>
          </p:txBody>
        </p:sp>
      </p:grpSp>
      <p:grpSp>
        <p:nvGrpSpPr>
          <p:cNvPr id="6" name="Group 5"/>
          <p:cNvGrpSpPr/>
          <p:nvPr/>
        </p:nvGrpSpPr>
        <p:grpSpPr>
          <a:xfrm>
            <a:off x="5678864" y="4980048"/>
            <a:ext cx="2903598" cy="901997"/>
            <a:chOff x="5570551" y="4980048"/>
            <a:chExt cx="2903598" cy="901997"/>
          </a:xfrm>
        </p:grpSpPr>
        <p:pic>
          <p:nvPicPr>
            <p:cNvPr id="1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125" t="53807" r="56842" b="39013"/>
            <a:stretch/>
          </p:blipFill>
          <p:spPr bwMode="auto">
            <a:xfrm>
              <a:off x="5570551" y="4980048"/>
              <a:ext cx="2903598" cy="533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TextBox 26"/>
            <p:cNvSpPr txBox="1"/>
            <p:nvPr/>
          </p:nvSpPr>
          <p:spPr>
            <a:xfrm>
              <a:off x="6014513" y="5574268"/>
              <a:ext cx="2015674" cy="307777"/>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Transcript graph</a:t>
              </a:r>
              <a:endParaRPr kumimoji="0" lang="en-US" sz="1400" b="0" i="0" u="none" strike="noStrike" kern="0" cap="none" spc="0" normalizeH="0" baseline="0" noProof="0" dirty="0">
                <a:ln>
                  <a:noFill/>
                </a:ln>
                <a:solidFill>
                  <a:srgbClr val="000000"/>
                </a:solidFill>
                <a:effectLst/>
                <a:uLnTx/>
                <a:uFillTx/>
                <a:latin typeface="Calibri" panose="020F0502020204030204" pitchFamily="34" charset="0"/>
                <a:cs typeface="Arial"/>
                <a:sym typeface="Arial"/>
                <a:rtl val="0"/>
              </a:endParaRPr>
            </a:p>
          </p:txBody>
        </p:sp>
      </p:grpSp>
      <p:grpSp>
        <p:nvGrpSpPr>
          <p:cNvPr id="8" name="Group 7"/>
          <p:cNvGrpSpPr/>
          <p:nvPr/>
        </p:nvGrpSpPr>
        <p:grpSpPr>
          <a:xfrm>
            <a:off x="533400" y="4798272"/>
            <a:ext cx="2886217" cy="1268439"/>
            <a:chOff x="533400" y="4798272"/>
            <a:chExt cx="2886217" cy="1268439"/>
          </a:xfrm>
        </p:grpSpPr>
        <p:pic>
          <p:nvPicPr>
            <p:cNvPr id="1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0645" t="85469" r="33538" b="2458"/>
            <a:stretch/>
          </p:blipFill>
          <p:spPr bwMode="auto">
            <a:xfrm>
              <a:off x="533400" y="4798272"/>
              <a:ext cx="2886217" cy="896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TextBox 29"/>
            <p:cNvSpPr txBox="1"/>
            <p:nvPr/>
          </p:nvSpPr>
          <p:spPr>
            <a:xfrm>
              <a:off x="968671" y="5758934"/>
              <a:ext cx="2015674" cy="307777"/>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Genomic loci</a:t>
              </a:r>
              <a:endParaRPr kumimoji="0" lang="en-US" sz="1400" b="0" i="0" u="none" strike="noStrike" kern="0" cap="none" spc="0" normalizeH="0" baseline="0" noProof="0" dirty="0">
                <a:ln>
                  <a:noFill/>
                </a:ln>
                <a:solidFill>
                  <a:srgbClr val="000000"/>
                </a:solidFill>
                <a:effectLst/>
                <a:uLnTx/>
                <a:uFillTx/>
                <a:latin typeface="Calibri" panose="020F0502020204030204" pitchFamily="34" charset="0"/>
                <a:cs typeface="Arial"/>
                <a:sym typeface="Arial"/>
                <a:rtl val="0"/>
              </a:endParaRPr>
            </a:p>
          </p:txBody>
        </p:sp>
      </p:grpSp>
      <p:grpSp>
        <p:nvGrpSpPr>
          <p:cNvPr id="20" name="Group 19"/>
          <p:cNvGrpSpPr/>
          <p:nvPr/>
        </p:nvGrpSpPr>
        <p:grpSpPr>
          <a:xfrm>
            <a:off x="3705318" y="5257800"/>
            <a:ext cx="1648403" cy="620995"/>
            <a:chOff x="3674583" y="5351894"/>
            <a:chExt cx="1648403" cy="620995"/>
          </a:xfrm>
        </p:grpSpPr>
        <p:sp>
          <p:nvSpPr>
            <p:cNvPr id="19" name="TextBox 18"/>
            <p:cNvSpPr txBox="1"/>
            <p:nvPr/>
          </p:nvSpPr>
          <p:spPr>
            <a:xfrm>
              <a:off x="3674583" y="5449669"/>
              <a:ext cx="164840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4F81BD">
                      <a:lumMod val="75000"/>
                    </a:srgbClr>
                  </a:solidFill>
                  <a:effectLst/>
                  <a:uLnTx/>
                  <a:uFillTx/>
                  <a:latin typeface="Calibri" panose="020F0502020204030204" pitchFamily="34" charset="0"/>
                  <a:cs typeface="Arial"/>
                  <a:sym typeface="Arial"/>
                  <a:rtl val="0"/>
                </a:rPr>
                <a:t>Parse graph into transcripts</a:t>
              </a:r>
              <a:endParaRPr kumimoji="0" lang="en-US" sz="1400" b="0" i="0" u="none" strike="noStrike" kern="0" cap="none" spc="0" normalizeH="0" baseline="0" noProof="0" dirty="0">
                <a:ln>
                  <a:noFill/>
                </a:ln>
                <a:solidFill>
                  <a:srgbClr val="4F81BD">
                    <a:lumMod val="75000"/>
                  </a:srgbClr>
                </a:solidFill>
                <a:effectLst/>
                <a:uLnTx/>
                <a:uFillTx/>
                <a:latin typeface="Calibri" panose="020F0502020204030204" pitchFamily="34" charset="0"/>
                <a:cs typeface="Arial"/>
                <a:sym typeface="Arial"/>
                <a:rtl val="0"/>
              </a:endParaRPr>
            </a:p>
          </p:txBody>
        </p:sp>
        <p:cxnSp>
          <p:nvCxnSpPr>
            <p:cNvPr id="32" name="Straight Arrow Connector 31"/>
            <p:cNvCxnSpPr/>
            <p:nvPr/>
          </p:nvCxnSpPr>
          <p:spPr>
            <a:xfrm flipH="1">
              <a:off x="3736784" y="5351894"/>
              <a:ext cx="1524000" cy="0"/>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33" name="TextBox 32"/>
          <p:cNvSpPr txBox="1"/>
          <p:nvPr/>
        </p:nvSpPr>
        <p:spPr>
          <a:xfrm>
            <a:off x="0" y="6553200"/>
            <a:ext cx="9144000"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lumMod val="50000"/>
                  </a:srgbClr>
                </a:solidFill>
                <a:effectLst/>
                <a:uLnTx/>
                <a:uFillTx/>
                <a:latin typeface="Calibri" panose="020F0502020204030204" pitchFamily="34" charset="0"/>
                <a:cs typeface="Arial"/>
                <a:sym typeface="Arial"/>
                <a:rtl val="0"/>
              </a:rPr>
              <a:t>Garber et al. (2011) Doi:10.1038/nmeth.1613</a:t>
            </a:r>
            <a:endParaRPr kumimoji="0" lang="en-US" sz="1400" b="0" i="0" u="none" strike="noStrike" kern="0" cap="none" spc="0" normalizeH="0" baseline="0" noProof="0" dirty="0">
              <a:ln>
                <a:noFill/>
              </a:ln>
              <a:solidFill>
                <a:srgbClr val="FFFFFF">
                  <a:lumMod val="50000"/>
                </a:srgbClr>
              </a:solidFill>
              <a:effectLst/>
              <a:uLnTx/>
              <a:uFillTx/>
              <a:latin typeface="Calibri" panose="020F0502020204030204" pitchFamily="34" charset="0"/>
              <a:cs typeface="Arial"/>
              <a:sym typeface="Arial"/>
              <a:rtl val="0"/>
            </a:endParaRPr>
          </a:p>
        </p:txBody>
      </p:sp>
    </p:spTree>
    <p:extLst>
      <p:ext uri="{BB962C8B-B14F-4D97-AF65-F5344CB8AC3E}">
        <p14:creationId xmlns:p14="http://schemas.microsoft.com/office/powerpoint/2010/main" val="31138466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Table 62"/>
          <p:cNvGraphicFramePr>
            <a:graphicFrameLocks noGrp="1"/>
          </p:cNvGraphicFramePr>
          <p:nvPr>
            <p:extLst>
              <p:ext uri="{D42A27DB-BD31-4B8C-83A1-F6EECF244321}">
                <p14:modId xmlns:p14="http://schemas.microsoft.com/office/powerpoint/2010/main" val="1945896706"/>
              </p:ext>
            </p:extLst>
          </p:nvPr>
        </p:nvGraphicFramePr>
        <p:xfrm>
          <a:off x="0" y="0"/>
          <a:ext cx="9144000" cy="640080"/>
        </p:xfrm>
        <a:graphic>
          <a:graphicData uri="http://schemas.openxmlformats.org/drawingml/2006/table">
            <a:tbl>
              <a:tblPr firstRow="1" bandRow="1">
                <a:tableStyleId>{5C22544A-7EE6-4342-B048-85BDC9FD1C3A}</a:tableStyleId>
              </a:tblPr>
              <a:tblGrid>
                <a:gridCol w="9144000">
                  <a:extLst>
                    <a:ext uri="{9D8B030D-6E8A-4147-A177-3AD203B41FA5}">
                      <a16:colId xmlns:a16="http://schemas.microsoft.com/office/drawing/2014/main" val="20000"/>
                    </a:ext>
                  </a:extLst>
                </a:gridCol>
              </a:tblGrid>
              <a:tr h="640080">
                <a:tc>
                  <a:txBody>
                    <a:bodyPr/>
                    <a:lstStyle/>
                    <a:p>
                      <a:pPr algn="ctr"/>
                      <a:r>
                        <a:rPr lang="en-US" sz="3200" b="0" dirty="0" smtClean="0">
                          <a:solidFill>
                            <a:schemeClr val="tx1"/>
                          </a:solidFill>
                          <a:latin typeface="Calibri" panose="020F0502020204030204" pitchFamily="34" charset="0"/>
                        </a:rPr>
                        <a:t>Run</a:t>
                      </a:r>
                      <a:r>
                        <a:rPr lang="en-US" sz="3200" b="0" baseline="0" dirty="0" smtClean="0">
                          <a:solidFill>
                            <a:schemeClr val="tx1"/>
                          </a:solidFill>
                          <a:latin typeface="Calibri" panose="020F0502020204030204" pitchFamily="34" charset="0"/>
                        </a:rPr>
                        <a:t> </a:t>
                      </a:r>
                      <a:r>
                        <a:rPr lang="en-US" sz="3200" b="1" i="1" baseline="0" dirty="0" err="1" smtClean="0">
                          <a:solidFill>
                            <a:schemeClr val="tx1"/>
                          </a:solidFill>
                          <a:latin typeface="Calibri" panose="020F0502020204030204" pitchFamily="34" charset="0"/>
                        </a:rPr>
                        <a:t>TopHat</a:t>
                      </a:r>
                      <a:r>
                        <a:rPr lang="en-US" sz="3200" b="0" baseline="0" dirty="0" smtClean="0">
                          <a:solidFill>
                            <a:schemeClr val="tx1"/>
                          </a:solidFill>
                          <a:latin typeface="Calibri" panose="020F0502020204030204" pitchFamily="34" charset="0"/>
                        </a:rPr>
                        <a:t> to align reads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7" name="TextBox 6"/>
          <p:cNvSpPr txBox="1"/>
          <p:nvPr/>
        </p:nvSpPr>
        <p:spPr>
          <a:xfrm>
            <a:off x="238368" y="914400"/>
            <a:ext cx="8677032" cy="57861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Aligning to the transcriptome with </a:t>
            </a:r>
            <a:r>
              <a:rPr kumimoji="0" lang="en-US" sz="2400" b="1" i="1" u="none" strike="noStrike" kern="0" cap="none" spc="0" normalizeH="0" baseline="0" noProof="0" dirty="0" err="1" smtClean="0">
                <a:ln>
                  <a:noFill/>
                </a:ln>
                <a:solidFill>
                  <a:srgbClr val="000000"/>
                </a:solidFill>
                <a:effectLst/>
                <a:uLnTx/>
                <a:uFillTx/>
                <a:latin typeface="Calibri" panose="020F0502020204030204" pitchFamily="34" charset="0"/>
                <a:cs typeface="Arial"/>
                <a:sym typeface="Arial"/>
                <a:rtl val="0"/>
              </a:rPr>
              <a:t>TopHat</a:t>
            </a: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 requires either </a:t>
            </a:r>
            <a:r>
              <a:rPr kumimoji="0" lang="en-US" sz="2400" b="0" i="0" u="none" strike="noStrike" kern="0" cap="none" spc="0" normalizeH="0" baseline="0" noProof="0" dirty="0">
                <a:ln>
                  <a:noFill/>
                </a:ln>
                <a:solidFill>
                  <a:srgbClr val="000000"/>
                </a:solidFill>
                <a:effectLst/>
                <a:uLnTx/>
                <a:uFillTx/>
                <a:latin typeface="Calibri" panose="020F0502020204030204" pitchFamily="34" charset="0"/>
                <a:cs typeface="Arial"/>
                <a:sym typeface="Arial"/>
                <a:rtl val="0"/>
              </a:rPr>
              <a:t>a genome annotation file (</a:t>
            </a:r>
            <a:r>
              <a:rPr kumimoji="0" lang="en-US" sz="2400" b="1" i="0" u="none" strike="noStrike" kern="0" cap="none" spc="0" normalizeH="0" baseline="0" noProof="0" dirty="0">
                <a:ln>
                  <a:noFill/>
                </a:ln>
                <a:solidFill>
                  <a:srgbClr val="000000"/>
                </a:solidFill>
                <a:effectLst/>
                <a:uLnTx/>
                <a:uFillTx/>
                <a:latin typeface="Calibri" panose="020F0502020204030204" pitchFamily="34" charset="0"/>
                <a:cs typeface="Arial"/>
                <a:sym typeface="Arial"/>
                <a:rtl val="0"/>
              </a:rPr>
              <a:t>GTF file</a:t>
            </a:r>
            <a:r>
              <a:rPr kumimoji="0" lang="en-US" sz="2400" b="0" i="0" u="none" strike="noStrike" kern="0" cap="none" spc="0" normalizeH="0" baseline="0" noProof="0" dirty="0">
                <a:ln>
                  <a:noFill/>
                </a:ln>
                <a:solidFill>
                  <a:srgbClr val="000000"/>
                </a:solidFill>
                <a:effectLst/>
                <a:uLnTx/>
                <a:uFillTx/>
                <a:latin typeface="Calibri" panose="020F0502020204030204" pitchFamily="34" charset="0"/>
                <a:cs typeface="Arial"/>
                <a:sym typeface="Arial"/>
                <a:rtl val="0"/>
              </a:rPr>
              <a:t>), or a </a:t>
            </a:r>
            <a:r>
              <a:rPr kumimoji="0" lang="en-US" sz="2400" b="1" i="0" u="none" strike="noStrike" kern="0" cap="none" spc="0" normalizeH="0" baseline="0" noProof="0" dirty="0">
                <a:ln>
                  <a:noFill/>
                </a:ln>
                <a:solidFill>
                  <a:srgbClr val="000000"/>
                </a:solidFill>
                <a:effectLst/>
                <a:uLnTx/>
                <a:uFillTx/>
                <a:latin typeface="Calibri" panose="020F0502020204030204" pitchFamily="34" charset="0"/>
                <a:cs typeface="Arial"/>
                <a:sym typeface="Arial"/>
                <a:rtl val="0"/>
              </a:rPr>
              <a:t>transcriptome </a:t>
            </a:r>
            <a:r>
              <a:rPr kumimoji="0" lang="en-US" sz="2400" b="1"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index</a:t>
            </a: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 We will use the </a:t>
            </a:r>
            <a:r>
              <a:rPr kumimoji="0" lang="en-US" sz="2400" b="1"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UCSC hg19 </a:t>
            </a: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reference annotation.</a:t>
            </a:r>
            <a:endParaRPr kumimoji="0" lang="en-US" sz="2400" b="0" i="0" u="none" strike="noStrike" kern="0" cap="none" spc="0" normalizeH="0" baseline="0" noProof="0" dirty="0">
              <a:ln>
                <a:noFill/>
              </a:ln>
              <a:solidFill>
                <a:srgbClr val="000000"/>
              </a:solidFill>
              <a:effectLst/>
              <a:uLnTx/>
              <a:uFillTx/>
              <a:latin typeface="Calibri" panose="020F0502020204030204" pitchFamily="34" charset="0"/>
              <a:cs typeface="Arial"/>
              <a:sym typeface="Arial"/>
              <a:rtl val="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Step 1. Create a transcriptome index.</a:t>
            </a:r>
          </a:p>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To speed up alignment, we create a </a:t>
            </a:r>
            <a:r>
              <a:rPr kumimoji="0" lang="en-US" sz="2400" b="1"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transcriptome index</a:t>
            </a: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 by running the UCSC hg19 reference annotation on its own.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Step 2. Align reads to the transcriptome.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We align the reads to the transcriptome using the transcriptome index created in </a:t>
            </a:r>
            <a:r>
              <a:rPr kumimoji="0" lang="en-US" sz="2400" b="1"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Step 1</a:t>
            </a: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 We run </a:t>
            </a:r>
            <a:r>
              <a:rPr kumimoji="0" lang="en-US" sz="2400" b="1" i="1" u="none" strike="noStrike" kern="0" cap="none" spc="0" normalizeH="0" baseline="0" noProof="0" dirty="0" err="1" smtClean="0">
                <a:ln>
                  <a:noFill/>
                </a:ln>
                <a:solidFill>
                  <a:srgbClr val="000000"/>
                </a:solidFill>
                <a:effectLst/>
                <a:uLnTx/>
                <a:uFillTx/>
                <a:latin typeface="Calibri" panose="020F0502020204030204" pitchFamily="34" charset="0"/>
                <a:cs typeface="Arial"/>
                <a:sym typeface="Arial"/>
                <a:rtl val="0"/>
              </a:rPr>
              <a:t>TopHat</a:t>
            </a: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 for each sample (8 times).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pitchFamily="34" charset="0"/>
              <a:cs typeface="Arial"/>
              <a:sym typeface="Arial"/>
              <a:rtl val="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This is the </a:t>
            </a:r>
            <a:r>
              <a:rPr kumimoji="0" lang="en-US" sz="2400" b="0" i="0" u="none" strike="noStrike" kern="0" cap="none" spc="0" normalizeH="0" baseline="0" noProof="0" dirty="0">
                <a:ln>
                  <a:noFill/>
                </a:ln>
                <a:solidFill>
                  <a:srgbClr val="000000"/>
                </a:solidFill>
                <a:effectLst/>
                <a:uLnTx/>
                <a:uFillTx/>
                <a:latin typeface="Calibri" panose="020F0502020204030204" pitchFamily="34" charset="0"/>
                <a:cs typeface="Arial"/>
                <a:sym typeface="Arial"/>
                <a:rtl val="0"/>
              </a:rPr>
              <a:t>least computationally intensive mode to run </a:t>
            </a:r>
            <a:r>
              <a:rPr kumimoji="0" lang="en-US" sz="2400" b="1" i="1" u="none" strike="noStrike" kern="0" cap="none" spc="0" normalizeH="0" baseline="0" noProof="0" dirty="0" err="1" smtClean="0">
                <a:ln>
                  <a:noFill/>
                </a:ln>
                <a:solidFill>
                  <a:srgbClr val="000000"/>
                </a:solidFill>
                <a:effectLst/>
                <a:uLnTx/>
                <a:uFillTx/>
                <a:latin typeface="Calibri" panose="020F0502020204030204" pitchFamily="34" charset="0"/>
                <a:cs typeface="Arial"/>
                <a:sym typeface="Arial"/>
                <a:rtl val="0"/>
              </a:rPr>
              <a:t>TopHat</a:t>
            </a:r>
            <a:r>
              <a:rPr kumimoji="0" lang="en-US" sz="2400" b="0" i="0" u="none" strike="noStrike" kern="0" cap="none" spc="0" normalizeH="0" baseline="0" noProof="0" dirty="0">
                <a:ln>
                  <a:noFill/>
                </a:ln>
                <a:solidFill>
                  <a:srgbClr val="000000"/>
                </a:solidFill>
                <a:effectLst/>
                <a:uLnTx/>
                <a:uFillTx/>
                <a:latin typeface="Calibri" panose="020F0502020204030204" pitchFamily="34" charset="0"/>
                <a:cs typeface="Arial"/>
                <a:sym typeface="Arial"/>
                <a:rtl val="0"/>
              </a:rPr>
              <a:t>;</a:t>
            </a: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
            </a:r>
            <a:b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b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however, </a:t>
            </a:r>
            <a:r>
              <a:rPr kumimoji="0" lang="en-US" sz="2400" b="1" i="0" u="none" strike="noStrike" kern="0" cap="none" spc="0" normalizeH="0" baseline="0" noProof="0" dirty="0" smtClean="0">
                <a:ln>
                  <a:noFill/>
                </a:ln>
                <a:solidFill>
                  <a:schemeClr val="accent2"/>
                </a:solidFill>
                <a:effectLst/>
                <a:uLnTx/>
                <a:uFillTx/>
                <a:latin typeface="Calibri" panose="020F0502020204030204" pitchFamily="34" charset="0"/>
                <a:cs typeface="Arial"/>
                <a:sym typeface="Arial"/>
                <a:rtl val="0"/>
              </a:rPr>
              <a:t>alignment will take &gt;1 hour per sample.</a:t>
            </a:r>
          </a:p>
        </p:txBody>
      </p:sp>
    </p:spTree>
    <p:extLst>
      <p:ext uri="{BB962C8B-B14F-4D97-AF65-F5344CB8AC3E}">
        <p14:creationId xmlns:p14="http://schemas.microsoft.com/office/powerpoint/2010/main" val="36919797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671239296"/>
              </p:ext>
            </p:extLst>
          </p:nvPr>
        </p:nvGraphicFramePr>
        <p:xfrm>
          <a:off x="0" y="0"/>
          <a:ext cx="9144000" cy="640080"/>
        </p:xfrm>
        <a:graphic>
          <a:graphicData uri="http://schemas.openxmlformats.org/drawingml/2006/table">
            <a:tbl>
              <a:tblPr firstRow="1" bandRow="1">
                <a:tableStyleId>{5C22544A-7EE6-4342-B048-85BDC9FD1C3A}</a:tableStyleId>
              </a:tblPr>
              <a:tblGrid>
                <a:gridCol w="8448085">
                  <a:extLst>
                    <a:ext uri="{9D8B030D-6E8A-4147-A177-3AD203B41FA5}">
                      <a16:colId xmlns:a16="http://schemas.microsoft.com/office/drawing/2014/main" val="20000"/>
                    </a:ext>
                  </a:extLst>
                </a:gridCol>
                <a:gridCol w="695915">
                  <a:extLst>
                    <a:ext uri="{9D8B030D-6E8A-4147-A177-3AD203B41FA5}">
                      <a16:colId xmlns:a16="http://schemas.microsoft.com/office/drawing/2014/main" val="20001"/>
                    </a:ext>
                  </a:extLst>
                </a:gridCol>
              </a:tblGrid>
              <a:tr h="640080">
                <a:tc>
                  <a:txBody>
                    <a:bodyPr/>
                    <a:lstStyle/>
                    <a:p>
                      <a:pPr algn="ctr"/>
                      <a:r>
                        <a:rPr lang="en-US" sz="3200" b="0" i="0" baseline="0" dirty="0" smtClean="0">
                          <a:solidFill>
                            <a:schemeClr val="tx1"/>
                          </a:solidFill>
                          <a:latin typeface="Calibri" panose="020F0502020204030204" pitchFamily="34" charset="0"/>
                        </a:rPr>
                        <a:t>Run </a:t>
                      </a:r>
                      <a:r>
                        <a:rPr lang="en-US" sz="3200" b="1" i="1" baseline="0" dirty="0" err="1" smtClean="0">
                          <a:solidFill>
                            <a:schemeClr val="tx1"/>
                          </a:solidFill>
                          <a:latin typeface="Calibri" panose="020F0502020204030204" pitchFamily="34" charset="0"/>
                        </a:rPr>
                        <a:t>TopHat</a:t>
                      </a:r>
                      <a:r>
                        <a:rPr lang="en-US" sz="3200" b="0" baseline="0" dirty="0" smtClean="0">
                          <a:solidFill>
                            <a:schemeClr val="tx1"/>
                          </a:solidFill>
                          <a:latin typeface="Calibri" panose="020F0502020204030204" pitchFamily="34" charset="0"/>
                        </a:rPr>
                        <a:t> to create a transcriptome index</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3200" b="1" dirty="0" smtClean="0">
                          <a:solidFill>
                            <a:srgbClr val="DA0000"/>
                          </a:solidFill>
                          <a:latin typeface="Calibri" panose="020F0502020204030204" pitchFamily="34" charset="0"/>
                        </a:rPr>
                        <a:t>FA</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2" name="Picture 1"/>
          <p:cNvPicPr>
            <a:picLocks noChangeAspect="1"/>
          </p:cNvPicPr>
          <p:nvPr/>
        </p:nvPicPr>
        <p:blipFill>
          <a:blip r:embed="rId3"/>
          <a:stretch>
            <a:fillRect/>
          </a:stretch>
        </p:blipFill>
        <p:spPr>
          <a:xfrm>
            <a:off x="490537" y="896550"/>
            <a:ext cx="8162925" cy="5061337"/>
          </a:xfrm>
          <a:prstGeom prst="rect">
            <a:avLst/>
          </a:prstGeom>
          <a:effectLst>
            <a:outerShdw blurRad="50800" dist="38100" dir="2700000" algn="tl" rotWithShape="0">
              <a:prstClr val="black">
                <a:alpha val="40000"/>
              </a:prstClr>
            </a:outerShdw>
          </a:effectLst>
        </p:spPr>
      </p:pic>
      <p:sp>
        <p:nvSpPr>
          <p:cNvPr id="14" name="TextBox 13"/>
          <p:cNvSpPr txBox="1"/>
          <p:nvPr/>
        </p:nvSpPr>
        <p:spPr>
          <a:xfrm>
            <a:off x="137564" y="6143801"/>
            <a:ext cx="8868870" cy="461665"/>
          </a:xfrm>
          <a:prstGeom prst="rect">
            <a:avLst/>
          </a:prstGeom>
          <a:noFill/>
          <a:ln w="76200">
            <a:solidFill>
              <a:srgbClr val="C00000"/>
            </a:solidFill>
          </a:ln>
        </p:spPr>
        <p:txBody>
          <a:bodyPr wrap="square" rtlCol="0">
            <a:spAutoFit/>
          </a:bodyPr>
          <a:lstStyle/>
          <a:p>
            <a:pPr algn="ctr"/>
            <a:r>
              <a:rPr lang="en-US" sz="2400" dirty="0" smtClean="0">
                <a:solidFill>
                  <a:srgbClr val="C00000"/>
                </a:solidFill>
                <a:latin typeface="Calibri" panose="020F0502020204030204" pitchFamily="34" charset="0"/>
              </a:rPr>
              <a:t>Disclaimer: Please don’t submit the job!</a:t>
            </a:r>
          </a:p>
        </p:txBody>
      </p:sp>
    </p:spTree>
    <p:extLst>
      <p:ext uri="{BB962C8B-B14F-4D97-AF65-F5344CB8AC3E}">
        <p14:creationId xmlns:p14="http://schemas.microsoft.com/office/powerpoint/2010/main" val="24555205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3309413136"/>
              </p:ext>
            </p:extLst>
          </p:nvPr>
        </p:nvGraphicFramePr>
        <p:xfrm>
          <a:off x="0" y="0"/>
          <a:ext cx="9144000" cy="640080"/>
        </p:xfrm>
        <a:graphic>
          <a:graphicData uri="http://schemas.openxmlformats.org/drawingml/2006/table">
            <a:tbl>
              <a:tblPr firstRow="1" bandRow="1">
                <a:tableStyleId>{5C22544A-7EE6-4342-B048-85BDC9FD1C3A}</a:tableStyleId>
              </a:tblPr>
              <a:tblGrid>
                <a:gridCol w="8448085">
                  <a:extLst>
                    <a:ext uri="{9D8B030D-6E8A-4147-A177-3AD203B41FA5}">
                      <a16:colId xmlns:a16="http://schemas.microsoft.com/office/drawing/2014/main" val="20000"/>
                    </a:ext>
                  </a:extLst>
                </a:gridCol>
                <a:gridCol w="695915">
                  <a:extLst>
                    <a:ext uri="{9D8B030D-6E8A-4147-A177-3AD203B41FA5}">
                      <a16:colId xmlns:a16="http://schemas.microsoft.com/office/drawing/2014/main" val="20001"/>
                    </a:ext>
                  </a:extLst>
                </a:gridCol>
              </a:tblGrid>
              <a:tr h="640080">
                <a:tc>
                  <a:txBody>
                    <a:bodyPr/>
                    <a:lstStyle/>
                    <a:p>
                      <a:pPr algn="ctr"/>
                      <a:r>
                        <a:rPr lang="en-US" sz="3200" b="0" i="0" baseline="0" dirty="0" smtClean="0">
                          <a:solidFill>
                            <a:schemeClr val="tx1"/>
                          </a:solidFill>
                          <a:latin typeface="Calibri" panose="020F0502020204030204" pitchFamily="34" charset="0"/>
                        </a:rPr>
                        <a:t>Run </a:t>
                      </a:r>
                      <a:r>
                        <a:rPr lang="en-US" sz="3200" b="1" i="1" baseline="0" dirty="0" err="1" smtClean="0">
                          <a:solidFill>
                            <a:schemeClr val="tx1"/>
                          </a:solidFill>
                          <a:latin typeface="Calibri" panose="020F0502020204030204" pitchFamily="34" charset="0"/>
                        </a:rPr>
                        <a:t>TopHat</a:t>
                      </a:r>
                      <a:r>
                        <a:rPr lang="en-US" sz="3200" b="0" baseline="0" dirty="0" smtClean="0">
                          <a:solidFill>
                            <a:schemeClr val="tx1"/>
                          </a:solidFill>
                          <a:latin typeface="Calibri" panose="020F0502020204030204" pitchFamily="34" charset="0"/>
                        </a:rPr>
                        <a:t> to create a transcriptome index</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3200" b="1" dirty="0" smtClean="0">
                          <a:solidFill>
                            <a:srgbClr val="DA0000"/>
                          </a:solidFill>
                          <a:latin typeface="Calibri" panose="020F0502020204030204" pitchFamily="34" charset="0"/>
                        </a:rPr>
                        <a:t>FA</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3" name="Picture 2"/>
          <p:cNvPicPr>
            <a:picLocks noChangeAspect="1"/>
          </p:cNvPicPr>
          <p:nvPr/>
        </p:nvPicPr>
        <p:blipFill>
          <a:blip r:embed="rId3"/>
          <a:stretch>
            <a:fillRect/>
          </a:stretch>
        </p:blipFill>
        <p:spPr>
          <a:xfrm>
            <a:off x="119062" y="1293521"/>
            <a:ext cx="8905875" cy="3459453"/>
          </a:xfrm>
          <a:prstGeom prst="rect">
            <a:avLst/>
          </a:prstGeom>
        </p:spPr>
      </p:pic>
      <p:sp>
        <p:nvSpPr>
          <p:cNvPr id="5" name="TextBox 4"/>
          <p:cNvSpPr txBox="1"/>
          <p:nvPr/>
        </p:nvSpPr>
        <p:spPr>
          <a:xfrm>
            <a:off x="361950" y="5064199"/>
            <a:ext cx="8477250" cy="923330"/>
          </a:xfrm>
          <a:prstGeom prst="rect">
            <a:avLst/>
          </a:prstGeom>
          <a:noFill/>
        </p:spPr>
        <p:txBody>
          <a:bodyPr wrap="square" rtlCol="0">
            <a:spAutoFit/>
          </a:bodyPr>
          <a:lstStyle/>
          <a:p>
            <a:r>
              <a:rPr lang="en-US" dirty="0" smtClean="0"/>
              <a:t>Index = the whole </a:t>
            </a:r>
            <a:r>
              <a:rPr lang="en-US" dirty="0" err="1" smtClean="0"/>
              <a:t>transcriptome_index</a:t>
            </a:r>
            <a:r>
              <a:rPr lang="en-US" dirty="0" smtClean="0"/>
              <a:t> folder:</a:t>
            </a:r>
          </a:p>
          <a:p>
            <a:endParaRPr lang="en-US" dirty="0" smtClean="0"/>
          </a:p>
          <a:p>
            <a:r>
              <a:rPr lang="en-US" dirty="0"/>
              <a:t>https://</a:t>
            </a:r>
            <a:r>
              <a:rPr lang="en-US" dirty="0" smtClean="0"/>
              <a:t>genepattern.broadinstitute.org/gp/jobResults/1657629/transcriptome_index</a:t>
            </a:r>
            <a:endParaRPr lang="en-US" dirty="0"/>
          </a:p>
        </p:txBody>
      </p:sp>
    </p:spTree>
    <p:extLst>
      <p:ext uri="{BB962C8B-B14F-4D97-AF65-F5344CB8AC3E}">
        <p14:creationId xmlns:p14="http://schemas.microsoft.com/office/powerpoint/2010/main" val="8645122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036" y="905552"/>
            <a:ext cx="9144000" cy="461665"/>
          </a:xfrm>
          <a:prstGeom prst="rect">
            <a:avLst/>
          </a:prstGeom>
          <a:noFill/>
        </p:spPr>
        <p:txBody>
          <a:bodyPr wrap="square" rtlCol="0">
            <a:spAutoFit/>
          </a:bodyPr>
          <a:lstStyle/>
          <a:p>
            <a:pPr algn="ctr"/>
            <a:r>
              <a:rPr lang="en-US" sz="2400" dirty="0" smtClean="0">
                <a:latin typeface="Calibri" panose="020F0502020204030204" pitchFamily="34" charset="0"/>
              </a:rPr>
              <a:t>Search for “</a:t>
            </a:r>
            <a:r>
              <a:rPr lang="en-US" sz="2400" dirty="0" err="1" smtClean="0">
                <a:latin typeface="Calibri" panose="020F0502020204030204" pitchFamily="34" charset="0"/>
              </a:rPr>
              <a:t>TopHat</a:t>
            </a:r>
            <a:r>
              <a:rPr lang="en-US" sz="2400" dirty="0" smtClean="0">
                <a:latin typeface="Calibri" panose="020F0502020204030204" pitchFamily="34" charset="0"/>
              </a:rPr>
              <a:t>” under the Modules panel in </a:t>
            </a:r>
            <a:r>
              <a:rPr lang="en-US" sz="2400" dirty="0" err="1" smtClean="0">
                <a:latin typeface="Calibri" panose="020F0502020204030204" pitchFamily="34" charset="0"/>
              </a:rPr>
              <a:t>GenePattern</a:t>
            </a:r>
            <a:r>
              <a:rPr lang="en-US" sz="2400" dirty="0" smtClean="0">
                <a:latin typeface="Calibri" panose="020F0502020204030204" pitchFamily="34" charset="0"/>
              </a:rPr>
              <a:t>.</a:t>
            </a:r>
          </a:p>
        </p:txBody>
      </p:sp>
      <p:graphicFrame>
        <p:nvGraphicFramePr>
          <p:cNvPr id="14" name="Table 13"/>
          <p:cNvGraphicFramePr>
            <a:graphicFrameLocks noGrp="1"/>
          </p:cNvGraphicFramePr>
          <p:nvPr>
            <p:extLst>
              <p:ext uri="{D42A27DB-BD31-4B8C-83A1-F6EECF244321}">
                <p14:modId xmlns:p14="http://schemas.microsoft.com/office/powerpoint/2010/main" val="2573761662"/>
              </p:ext>
            </p:extLst>
          </p:nvPr>
        </p:nvGraphicFramePr>
        <p:xfrm>
          <a:off x="0" y="0"/>
          <a:ext cx="9144000" cy="640080"/>
        </p:xfrm>
        <a:graphic>
          <a:graphicData uri="http://schemas.openxmlformats.org/drawingml/2006/table">
            <a:tbl>
              <a:tblPr firstRow="1" bandRow="1">
                <a:tableStyleId>{5C22544A-7EE6-4342-B048-85BDC9FD1C3A}</a:tableStyleId>
              </a:tblPr>
              <a:tblGrid>
                <a:gridCol w="8448085">
                  <a:extLst>
                    <a:ext uri="{9D8B030D-6E8A-4147-A177-3AD203B41FA5}">
                      <a16:colId xmlns:a16="http://schemas.microsoft.com/office/drawing/2014/main" val="20000"/>
                    </a:ext>
                  </a:extLst>
                </a:gridCol>
                <a:gridCol w="695915">
                  <a:extLst>
                    <a:ext uri="{9D8B030D-6E8A-4147-A177-3AD203B41FA5}">
                      <a16:colId xmlns:a16="http://schemas.microsoft.com/office/drawing/2014/main" val="20001"/>
                    </a:ext>
                  </a:extLst>
                </a:gridCol>
              </a:tblGrid>
              <a:tr h="640080">
                <a:tc>
                  <a:txBody>
                    <a:bodyPr/>
                    <a:lstStyle/>
                    <a:p>
                      <a:pPr algn="ctr"/>
                      <a:r>
                        <a:rPr lang="en-US" sz="3200" b="0" i="0" u="none" baseline="0" dirty="0" smtClean="0">
                          <a:solidFill>
                            <a:schemeClr val="tx1"/>
                          </a:solidFill>
                          <a:latin typeface="Calibri" panose="020F0502020204030204" pitchFamily="34" charset="0"/>
                        </a:rPr>
                        <a:t>Run </a:t>
                      </a:r>
                      <a:r>
                        <a:rPr lang="en-US" sz="3200" b="1" i="1" baseline="0" dirty="0" err="1" smtClean="0">
                          <a:solidFill>
                            <a:schemeClr val="tx1"/>
                          </a:solidFill>
                          <a:latin typeface="Calibri" panose="020F0502020204030204" pitchFamily="34" charset="0"/>
                        </a:rPr>
                        <a:t>TopHat</a:t>
                      </a:r>
                      <a:r>
                        <a:rPr lang="en-US" sz="3200" b="0" baseline="0" dirty="0" smtClean="0">
                          <a:solidFill>
                            <a:schemeClr val="tx1"/>
                          </a:solidFill>
                          <a:latin typeface="Calibri" panose="020F0502020204030204" pitchFamily="34" charset="0"/>
                        </a:rPr>
                        <a:t> to align reads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3200" b="1" dirty="0" smtClean="0">
                          <a:solidFill>
                            <a:srgbClr val="DA0000"/>
                          </a:solidFill>
                          <a:latin typeface="Calibri" panose="020F0502020204030204" pitchFamily="34" charset="0"/>
                        </a:rPr>
                        <a:t>FA</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2" name="Picture 1"/>
          <p:cNvPicPr>
            <a:picLocks noChangeAspect="1"/>
          </p:cNvPicPr>
          <p:nvPr/>
        </p:nvPicPr>
        <p:blipFill>
          <a:blip r:embed="rId3"/>
          <a:stretch>
            <a:fillRect/>
          </a:stretch>
        </p:blipFill>
        <p:spPr>
          <a:xfrm>
            <a:off x="314325" y="1486589"/>
            <a:ext cx="8711276" cy="5147953"/>
          </a:xfrm>
          <a:prstGeom prst="rect">
            <a:avLst/>
          </a:prstGeom>
          <a:effectLst>
            <a:outerShdw blurRad="50800" dist="38100" dir="2700000" algn="tl" rotWithShape="0">
              <a:prstClr val="black">
                <a:alpha val="40000"/>
              </a:prstClr>
            </a:outerShdw>
          </a:effectLst>
        </p:spPr>
      </p:pic>
      <p:sp>
        <p:nvSpPr>
          <p:cNvPr id="3" name="Rounded Rectangle 2"/>
          <p:cNvSpPr/>
          <p:nvPr/>
        </p:nvSpPr>
        <p:spPr>
          <a:xfrm>
            <a:off x="371475" y="3486150"/>
            <a:ext cx="8458200" cy="581025"/>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88275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84644168"/>
              </p:ext>
            </p:extLst>
          </p:nvPr>
        </p:nvGraphicFramePr>
        <p:xfrm>
          <a:off x="0" y="0"/>
          <a:ext cx="9144000" cy="640080"/>
        </p:xfrm>
        <a:graphic>
          <a:graphicData uri="http://schemas.openxmlformats.org/drawingml/2006/table">
            <a:tbl>
              <a:tblPr firstRow="1" bandRow="1">
                <a:tableStyleId>{5C22544A-7EE6-4342-B048-85BDC9FD1C3A}</a:tableStyleId>
              </a:tblPr>
              <a:tblGrid>
                <a:gridCol w="8448085">
                  <a:extLst>
                    <a:ext uri="{9D8B030D-6E8A-4147-A177-3AD203B41FA5}">
                      <a16:colId xmlns:a16="http://schemas.microsoft.com/office/drawing/2014/main" val="20000"/>
                    </a:ext>
                  </a:extLst>
                </a:gridCol>
                <a:gridCol w="695915">
                  <a:extLst>
                    <a:ext uri="{9D8B030D-6E8A-4147-A177-3AD203B41FA5}">
                      <a16:colId xmlns:a16="http://schemas.microsoft.com/office/drawing/2014/main" val="20001"/>
                    </a:ext>
                  </a:extLst>
                </a:gridCol>
              </a:tblGrid>
              <a:tr h="640080">
                <a:tc>
                  <a:txBody>
                    <a:bodyPr/>
                    <a:lstStyle/>
                    <a:p>
                      <a:pPr algn="ctr"/>
                      <a:r>
                        <a:rPr lang="en-US" sz="3200" b="1" i="1" dirty="0" err="1" smtClean="0">
                          <a:solidFill>
                            <a:schemeClr val="tx1"/>
                          </a:solidFill>
                          <a:latin typeface="Calibri" panose="020F0502020204030204" pitchFamily="34" charset="0"/>
                        </a:rPr>
                        <a:t>TopHat</a:t>
                      </a:r>
                      <a:r>
                        <a:rPr lang="en-US" sz="3200" b="0" baseline="0" dirty="0" smtClean="0">
                          <a:solidFill>
                            <a:schemeClr val="tx1"/>
                          </a:solidFill>
                          <a:latin typeface="Calibri" panose="020F0502020204030204" pitchFamily="34" charset="0"/>
                        </a:rPr>
                        <a:t> results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800" b="1" dirty="0" smtClean="0">
                          <a:solidFill>
                            <a:srgbClr val="DA0000"/>
                          </a:solidFill>
                          <a:latin typeface="Avenir Black" panose="020B0803020203020204" pitchFamily="34" charset="0"/>
                        </a:rPr>
                        <a:t>FA</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1" name="TextBox 10"/>
          <p:cNvSpPr txBox="1"/>
          <p:nvPr/>
        </p:nvSpPr>
        <p:spPr>
          <a:xfrm>
            <a:off x="-3036" y="1140221"/>
            <a:ext cx="9144000" cy="830997"/>
          </a:xfrm>
          <a:prstGeom prst="rect">
            <a:avLst/>
          </a:prstGeom>
          <a:noFill/>
        </p:spPr>
        <p:txBody>
          <a:bodyPr wrap="square" rtlCol="0">
            <a:spAutoFit/>
          </a:bodyPr>
          <a:lstStyle/>
          <a:p>
            <a:pPr algn="ctr"/>
            <a:r>
              <a:rPr lang="en-US" sz="2400" dirty="0" smtClean="0">
                <a:latin typeface="Calibri" panose="020F0502020204030204" pitchFamily="34" charset="0"/>
              </a:rPr>
              <a:t>The important output is the </a:t>
            </a:r>
            <a:r>
              <a:rPr lang="en-US" sz="2400" b="1" dirty="0" smtClean="0">
                <a:latin typeface="Calibri" panose="020F0502020204030204" pitchFamily="34" charset="0"/>
              </a:rPr>
              <a:t>*.</a:t>
            </a:r>
            <a:r>
              <a:rPr lang="en-US" sz="2400" b="1" dirty="0" err="1" smtClean="0">
                <a:latin typeface="Calibri" panose="020F0502020204030204" pitchFamily="34" charset="0"/>
              </a:rPr>
              <a:t>accepted_hits.bam</a:t>
            </a:r>
            <a:r>
              <a:rPr lang="en-US" sz="2400" b="1" dirty="0" smtClean="0">
                <a:latin typeface="Calibri" panose="020F0502020204030204" pitchFamily="34" charset="0"/>
              </a:rPr>
              <a:t> </a:t>
            </a:r>
            <a:r>
              <a:rPr lang="en-US" sz="2400" dirty="0" smtClean="0">
                <a:latin typeface="Calibri" panose="020F0502020204030204" pitchFamily="34" charset="0"/>
              </a:rPr>
              <a:t>file. Remember that BAM files are not human readable (we will not be able to view it).</a:t>
            </a:r>
          </a:p>
        </p:txBody>
      </p:sp>
      <p:pic>
        <p:nvPicPr>
          <p:cNvPr id="3" name="Picture 2"/>
          <p:cNvPicPr>
            <a:picLocks noChangeAspect="1"/>
          </p:cNvPicPr>
          <p:nvPr/>
        </p:nvPicPr>
        <p:blipFill>
          <a:blip r:embed="rId3"/>
          <a:stretch>
            <a:fillRect/>
          </a:stretch>
        </p:blipFill>
        <p:spPr>
          <a:xfrm>
            <a:off x="238125" y="2471359"/>
            <a:ext cx="8705850" cy="2688571"/>
          </a:xfrm>
          <a:prstGeom prst="rect">
            <a:avLst/>
          </a:prstGeom>
        </p:spPr>
      </p:pic>
      <p:sp>
        <p:nvSpPr>
          <p:cNvPr id="5" name="Rounded Rectangle 4"/>
          <p:cNvSpPr/>
          <p:nvPr/>
        </p:nvSpPr>
        <p:spPr>
          <a:xfrm>
            <a:off x="533400" y="4276725"/>
            <a:ext cx="2628900" cy="1524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53341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idx="4294967295"/>
          </p:nvPr>
        </p:nvSpPr>
        <p:spPr>
          <a:xfrm>
            <a:off x="2212455" y="2241810"/>
            <a:ext cx="6172200" cy="1219200"/>
          </a:xfrm>
        </p:spPr>
        <p:txBody>
          <a:bodyPr>
            <a:normAutofit fontScale="90000"/>
          </a:bodyPr>
          <a:lstStyle/>
          <a:p>
            <a:pPr eaLnBrk="1" hangingPunct="1"/>
            <a:r>
              <a:rPr lang="en-US" altLang="en-US" b="1" dirty="0" smtClean="0">
                <a:latin typeface="Calibri" panose="020F0502020204030204" pitchFamily="34" charset="0"/>
                <a:ea typeface="ＭＳ Ｐゴシック" panose="020B0600070205080204" pitchFamily="34" charset="-128"/>
              </a:rPr>
              <a:t>RNA-</a:t>
            </a:r>
            <a:r>
              <a:rPr lang="en-US" altLang="en-US" b="1" dirty="0" err="1" smtClean="0">
                <a:latin typeface="Calibri" panose="020F0502020204030204" pitchFamily="34" charset="0"/>
                <a:ea typeface="ＭＳ Ｐゴシック" panose="020B0600070205080204" pitchFamily="34" charset="-128"/>
              </a:rPr>
              <a:t>Seq</a:t>
            </a:r>
            <a:r>
              <a:rPr lang="en-US" altLang="en-US" b="1" dirty="0" smtClean="0">
                <a:latin typeface="Calibri" panose="020F0502020204030204" pitchFamily="34" charset="0"/>
                <a:ea typeface="ＭＳ Ｐゴシック" panose="020B0600070205080204" pitchFamily="34" charset="-128"/>
              </a:rPr>
              <a:t> Differential Expression Analysis</a:t>
            </a:r>
            <a:endParaRPr lang="en-US" altLang="en-US" dirty="0" smtClean="0">
              <a:latin typeface="Calibri" panose="020F0502020204030204" pitchFamily="34" charset="0"/>
              <a:ea typeface="ＭＳ Ｐゴシック" panose="020B0600070205080204" pitchFamily="34" charset="-128"/>
            </a:endParaRPr>
          </a:p>
        </p:txBody>
      </p:sp>
      <p:pic>
        <p:nvPicPr>
          <p:cNvPr id="1638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13136" y="2298959"/>
            <a:ext cx="1114425" cy="116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89764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Table 62"/>
          <p:cNvGraphicFramePr>
            <a:graphicFrameLocks noGrp="1"/>
          </p:cNvGraphicFramePr>
          <p:nvPr>
            <p:extLst>
              <p:ext uri="{D42A27DB-BD31-4B8C-83A1-F6EECF244321}">
                <p14:modId xmlns:p14="http://schemas.microsoft.com/office/powerpoint/2010/main" val="1412330300"/>
              </p:ext>
            </p:extLst>
          </p:nvPr>
        </p:nvGraphicFramePr>
        <p:xfrm>
          <a:off x="0" y="0"/>
          <a:ext cx="9144000" cy="640080"/>
        </p:xfrm>
        <a:graphic>
          <a:graphicData uri="http://schemas.openxmlformats.org/drawingml/2006/table">
            <a:tbl>
              <a:tblPr firstRow="1" bandRow="1">
                <a:tableStyleId>{5C22544A-7EE6-4342-B048-85BDC9FD1C3A}</a:tableStyleId>
              </a:tblPr>
              <a:tblGrid>
                <a:gridCol w="9144000">
                  <a:extLst>
                    <a:ext uri="{9D8B030D-6E8A-4147-A177-3AD203B41FA5}">
                      <a16:colId xmlns:a16="http://schemas.microsoft.com/office/drawing/2014/main" val="20000"/>
                    </a:ext>
                  </a:extLst>
                </a:gridCol>
              </a:tblGrid>
              <a:tr h="640080">
                <a:tc>
                  <a:txBody>
                    <a:bodyPr/>
                    <a:lstStyle/>
                    <a:p>
                      <a:pPr algn="ctr"/>
                      <a:r>
                        <a:rPr lang="en-US" sz="3200" b="0" dirty="0" smtClean="0">
                          <a:solidFill>
                            <a:schemeClr val="tx1"/>
                          </a:solidFill>
                          <a:latin typeface="Calibri" panose="020F0502020204030204" pitchFamily="34" charset="0"/>
                        </a:rPr>
                        <a:t>RNA-</a:t>
                      </a:r>
                      <a:r>
                        <a:rPr lang="en-US" sz="3200" b="0" dirty="0" err="1" smtClean="0">
                          <a:solidFill>
                            <a:schemeClr val="tx1"/>
                          </a:solidFill>
                          <a:latin typeface="Calibri" panose="020F0502020204030204" pitchFamily="34" charset="0"/>
                        </a:rPr>
                        <a:t>Seq</a:t>
                      </a:r>
                      <a:r>
                        <a:rPr lang="en-US" sz="3200" b="0" dirty="0" smtClean="0">
                          <a:solidFill>
                            <a:schemeClr val="tx1"/>
                          </a:solidFill>
                          <a:latin typeface="Calibri" panose="020F0502020204030204" pitchFamily="34" charset="0"/>
                        </a:rPr>
                        <a:t> Differential</a:t>
                      </a:r>
                      <a:r>
                        <a:rPr lang="en-US" sz="3200" b="0" baseline="0" dirty="0" smtClean="0">
                          <a:solidFill>
                            <a:schemeClr val="tx1"/>
                          </a:solidFill>
                          <a:latin typeface="Calibri" panose="020F0502020204030204" pitchFamily="34" charset="0"/>
                        </a:rPr>
                        <a:t> Expression Analysis Workflow</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pSp>
        <p:nvGrpSpPr>
          <p:cNvPr id="78" name="Group 77"/>
          <p:cNvGrpSpPr/>
          <p:nvPr/>
        </p:nvGrpSpPr>
        <p:grpSpPr>
          <a:xfrm>
            <a:off x="8143659" y="1940783"/>
            <a:ext cx="403925" cy="3588864"/>
            <a:chOff x="308242" y="1252538"/>
            <a:chExt cx="415478" cy="3691515"/>
          </a:xfrm>
        </p:grpSpPr>
        <p:sp>
          <p:nvSpPr>
            <p:cNvPr id="106" name="Rectangle 19"/>
            <p:cNvSpPr>
              <a:spLocks noChangeArrowheads="1"/>
            </p:cNvSpPr>
            <p:nvPr/>
          </p:nvSpPr>
          <p:spPr bwMode="auto">
            <a:xfrm rot="5400000" flipH="1">
              <a:off x="-916117" y="2890557"/>
              <a:ext cx="2864195" cy="415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00" tIns="22850" rIns="45700" bIns="22850">
              <a:spAutoFit/>
            </a:bodyPr>
            <a:lstStyle>
              <a:lvl1pPr eaLnBrk="0" hangingPunct="0">
                <a:spcBef>
                  <a:spcPct val="20000"/>
                </a:spcBef>
                <a:buFont typeface="Arial" pitchFamily="34" charset="0"/>
                <a:buChar char="•"/>
                <a:defRPr sz="3200">
                  <a:solidFill>
                    <a:schemeClr val="tx1"/>
                  </a:solidFill>
                  <a:latin typeface="Calibri" pitchFamily="34" charset="0"/>
                  <a:ea typeface="ヒラギノ角ゴ Pro W3"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ヒラギノ角ゴ Pro W3"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ヒラギノ角ゴ Pro W3"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ヒラギノ角ゴ Pro W3"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ヒラギノ角ゴ Pro W3" charset="-128"/>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Calibri" pitchFamily="34" charset="0"/>
                  <a:ea typeface="ヒラギノ角ゴ Pro W3" charset="-128"/>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Calibri" pitchFamily="34" charset="0"/>
                  <a:ea typeface="ヒラギノ角ゴ Pro W3" charset="-128"/>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Calibri" pitchFamily="34" charset="0"/>
                  <a:ea typeface="ヒラギノ角ゴ Pro W3" charset="-128"/>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Calibri" pitchFamily="34" charset="0"/>
                  <a:ea typeface="ヒラギノ角ゴ Pro W3" charset="-128"/>
                </a:defRPr>
              </a:lvl9pPr>
            </a:lstStyle>
            <a:p>
              <a:pPr algn="ctr" defTabSz="457200" eaLnBrk="1" fontAlgn="base" hangingPunct="1">
                <a:spcBef>
                  <a:spcPct val="0"/>
                </a:spcBef>
                <a:spcAft>
                  <a:spcPct val="0"/>
                </a:spcAft>
                <a:buFontTx/>
                <a:buNone/>
              </a:pPr>
              <a:r>
                <a:rPr lang="en-US" altLang="en-US" sz="2300" b="1" i="1" dirty="0" err="1" smtClean="0">
                  <a:solidFill>
                    <a:prstClr val="black"/>
                  </a:solidFill>
                </a:rPr>
                <a:t>GenePattern</a:t>
              </a:r>
              <a:r>
                <a:rPr lang="en-US" altLang="en-US" sz="2300" b="1" dirty="0" smtClean="0">
                  <a:solidFill>
                    <a:prstClr val="black"/>
                  </a:solidFill>
                </a:rPr>
                <a:t> modules</a:t>
              </a:r>
            </a:p>
          </p:txBody>
        </p:sp>
        <p:pic>
          <p:nvPicPr>
            <p:cNvPr id="107" name="Picture 4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5964" y="1252538"/>
              <a:ext cx="380033" cy="37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 name="Picture 4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5964" y="4572000"/>
              <a:ext cx="380033" cy="37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9" name="Rounded Rectangle 78"/>
          <p:cNvSpPr>
            <a:spLocks noChangeArrowheads="1"/>
          </p:cNvSpPr>
          <p:nvPr/>
        </p:nvSpPr>
        <p:spPr bwMode="auto">
          <a:xfrm>
            <a:off x="531687" y="3123555"/>
            <a:ext cx="3068191" cy="506221"/>
          </a:xfrm>
          <a:prstGeom prst="roundRect">
            <a:avLst>
              <a:gd name="adj" fmla="val 16667"/>
            </a:avLst>
          </a:prstGeom>
          <a:solidFill>
            <a:schemeClr val="accent1">
              <a:lumMod val="75000"/>
            </a:schemeClr>
          </a:solidFill>
          <a:ln w="9525">
            <a:noFill/>
            <a:round/>
            <a:headEnd/>
            <a:tailEnd/>
          </a:ln>
          <a:effectLst/>
        </p:spPr>
        <p:txBody>
          <a:bodyPr anchor="ctr"/>
          <a:lstStyle/>
          <a:p>
            <a:pPr algn="ctr" defTabSz="457200" fontAlgn="base">
              <a:spcBef>
                <a:spcPct val="0"/>
              </a:spcBef>
              <a:spcAft>
                <a:spcPct val="0"/>
              </a:spcAft>
              <a:defRPr/>
            </a:pPr>
            <a:r>
              <a:rPr lang="en-US" dirty="0">
                <a:solidFill>
                  <a:prstClr val="white"/>
                </a:solidFill>
                <a:latin typeface="Calibri" panose="020F0502020204030204" pitchFamily="34" charset="0"/>
                <a:ea typeface="ヒラギノ角ゴ Pro W3" charset="-128"/>
              </a:rPr>
              <a:t>Read </a:t>
            </a:r>
            <a:r>
              <a:rPr lang="en-US" dirty="0" smtClean="0">
                <a:solidFill>
                  <a:prstClr val="white"/>
                </a:solidFill>
                <a:latin typeface="Calibri" panose="020F0502020204030204" pitchFamily="34" charset="0"/>
                <a:ea typeface="ヒラギノ角ゴ Pro W3" charset="-128"/>
              </a:rPr>
              <a:t>Alignment</a:t>
            </a:r>
            <a:endParaRPr lang="en-US" dirty="0">
              <a:solidFill>
                <a:prstClr val="white"/>
              </a:solidFill>
              <a:latin typeface="Calibri" panose="020F0502020204030204" pitchFamily="34" charset="0"/>
              <a:ea typeface="ヒラギノ角ゴ Pro W3" charset="-128"/>
            </a:endParaRPr>
          </a:p>
        </p:txBody>
      </p:sp>
      <p:sp>
        <p:nvSpPr>
          <p:cNvPr id="80" name="Rounded Rectangle 79"/>
          <p:cNvSpPr>
            <a:spLocks noChangeArrowheads="1"/>
          </p:cNvSpPr>
          <p:nvPr/>
        </p:nvSpPr>
        <p:spPr bwMode="auto">
          <a:xfrm>
            <a:off x="531687" y="1864177"/>
            <a:ext cx="3068191" cy="506221"/>
          </a:xfrm>
          <a:prstGeom prst="roundRect">
            <a:avLst>
              <a:gd name="adj" fmla="val 16667"/>
            </a:avLst>
          </a:prstGeom>
          <a:solidFill>
            <a:schemeClr val="accent1">
              <a:lumMod val="75000"/>
            </a:schemeClr>
          </a:solidFill>
          <a:ln w="9525">
            <a:noFill/>
            <a:round/>
            <a:headEnd/>
            <a:tailEnd/>
          </a:ln>
          <a:effectLst/>
        </p:spPr>
        <p:txBody>
          <a:bodyPr anchor="ctr"/>
          <a:lstStyle/>
          <a:p>
            <a:pPr algn="ctr" defTabSz="457200" fontAlgn="base">
              <a:spcBef>
                <a:spcPct val="0"/>
              </a:spcBef>
              <a:spcAft>
                <a:spcPct val="0"/>
              </a:spcAft>
              <a:defRPr/>
            </a:pPr>
            <a:r>
              <a:rPr lang="en-US" dirty="0" smtClean="0">
                <a:solidFill>
                  <a:prstClr val="white"/>
                </a:solidFill>
                <a:latin typeface="Calibri" panose="020F0502020204030204" pitchFamily="34" charset="0"/>
                <a:ea typeface="ヒラギノ角ゴ Pro W3" charset="-128"/>
              </a:rPr>
              <a:t>Quality Control Checking</a:t>
            </a:r>
            <a:endParaRPr lang="en-US" dirty="0">
              <a:solidFill>
                <a:prstClr val="white"/>
              </a:solidFill>
              <a:latin typeface="Calibri" panose="020F0502020204030204" pitchFamily="34" charset="0"/>
              <a:ea typeface="ヒラギノ角ゴ Pro W3" charset="-128"/>
            </a:endParaRPr>
          </a:p>
        </p:txBody>
      </p:sp>
      <p:sp>
        <p:nvSpPr>
          <p:cNvPr id="81" name="Rounded Rectangle 80"/>
          <p:cNvSpPr>
            <a:spLocks noChangeArrowheads="1"/>
          </p:cNvSpPr>
          <p:nvPr/>
        </p:nvSpPr>
        <p:spPr bwMode="auto">
          <a:xfrm>
            <a:off x="531687" y="2493866"/>
            <a:ext cx="3068191" cy="506221"/>
          </a:xfrm>
          <a:prstGeom prst="roundRect">
            <a:avLst>
              <a:gd name="adj" fmla="val 16667"/>
            </a:avLst>
          </a:prstGeom>
          <a:solidFill>
            <a:schemeClr val="accent1">
              <a:lumMod val="75000"/>
            </a:schemeClr>
          </a:solidFill>
          <a:ln w="9525">
            <a:noFill/>
            <a:round/>
            <a:headEnd/>
            <a:tailEnd/>
          </a:ln>
          <a:effectLst/>
        </p:spPr>
        <p:txBody>
          <a:bodyPr anchor="ctr"/>
          <a:lstStyle/>
          <a:p>
            <a:pPr algn="ctr" defTabSz="457200" fontAlgn="base">
              <a:spcBef>
                <a:spcPct val="0"/>
              </a:spcBef>
              <a:spcAft>
                <a:spcPct val="0"/>
              </a:spcAft>
              <a:defRPr/>
            </a:pPr>
            <a:r>
              <a:rPr lang="en-US" dirty="0">
                <a:solidFill>
                  <a:prstClr val="white"/>
                </a:solidFill>
                <a:latin typeface="Calibri" panose="020F0502020204030204" pitchFamily="34" charset="0"/>
                <a:ea typeface="ヒラギノ角ゴ Pro W3" charset="-128"/>
              </a:rPr>
              <a:t>Trimming / Filtering</a:t>
            </a:r>
          </a:p>
        </p:txBody>
      </p:sp>
      <p:sp>
        <p:nvSpPr>
          <p:cNvPr id="82" name="Rounded Rectangle 81"/>
          <p:cNvSpPr>
            <a:spLocks noChangeArrowheads="1"/>
          </p:cNvSpPr>
          <p:nvPr/>
        </p:nvSpPr>
        <p:spPr bwMode="auto">
          <a:xfrm>
            <a:off x="5863982" y="1864177"/>
            <a:ext cx="1779489" cy="520110"/>
          </a:xfrm>
          <a:prstGeom prst="roundRect">
            <a:avLst>
              <a:gd name="adj" fmla="val 16667"/>
            </a:avLst>
          </a:prstGeom>
          <a:solidFill>
            <a:schemeClr val="accent2">
              <a:lumMod val="75000"/>
            </a:schemeClr>
          </a:solidFill>
          <a:ln w="9525">
            <a:noFill/>
            <a:round/>
            <a:headEnd/>
            <a:tailEnd/>
          </a:ln>
          <a:effectLst/>
        </p:spPr>
        <p:txBody>
          <a:bodyPr anchor="ctr"/>
          <a:lstStyle/>
          <a:p>
            <a:pPr algn="ctr" defTabSz="457200" fontAlgn="base">
              <a:spcBef>
                <a:spcPct val="0"/>
              </a:spcBef>
              <a:spcAft>
                <a:spcPct val="0"/>
              </a:spcAft>
              <a:defRPr/>
            </a:pPr>
            <a:r>
              <a:rPr lang="en-US" i="1" dirty="0" err="1">
                <a:solidFill>
                  <a:prstClr val="white"/>
                </a:solidFill>
                <a:latin typeface="Calibri" panose="020F0502020204030204" pitchFamily="34" charset="0"/>
                <a:ea typeface="ヒラギノ角ゴ Pro W3" charset="-128"/>
                <a:cs typeface="Times New Roman" panose="02020603050405020304" pitchFamily="18" charset="0"/>
              </a:rPr>
              <a:t>FastQC</a:t>
            </a:r>
            <a:endParaRPr lang="en-US" i="1" dirty="0">
              <a:solidFill>
                <a:prstClr val="white"/>
              </a:solidFill>
              <a:latin typeface="Calibri" panose="020F0502020204030204" pitchFamily="34" charset="0"/>
              <a:ea typeface="ヒラギノ角ゴ Pro W3" charset="-128"/>
              <a:cs typeface="Times New Roman" panose="02020603050405020304" pitchFamily="18" charset="0"/>
            </a:endParaRPr>
          </a:p>
        </p:txBody>
      </p:sp>
      <p:cxnSp>
        <p:nvCxnSpPr>
          <p:cNvPr id="83" name="Straight Arrow Connector 82"/>
          <p:cNvCxnSpPr/>
          <p:nvPr/>
        </p:nvCxnSpPr>
        <p:spPr>
          <a:xfrm>
            <a:off x="3803601" y="2111114"/>
            <a:ext cx="1777946" cy="10803"/>
          </a:xfrm>
          <a:prstGeom prst="straightConnector1">
            <a:avLst/>
          </a:prstGeom>
          <a:ln cap="flat">
            <a:solidFill>
              <a:schemeClr val="bg1">
                <a:lumMod val="50000"/>
              </a:schemeClr>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3803601" y="2763953"/>
            <a:ext cx="1777946" cy="12347"/>
          </a:xfrm>
          <a:prstGeom prst="straightConnector1">
            <a:avLst/>
          </a:prstGeom>
          <a:ln cap="flat">
            <a:solidFill>
              <a:schemeClr val="bg1">
                <a:lumMod val="50000"/>
              </a:schemeClr>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a:off x="3803601" y="3405989"/>
            <a:ext cx="1777946" cy="12347"/>
          </a:xfrm>
          <a:prstGeom prst="straightConnector1">
            <a:avLst/>
          </a:prstGeom>
          <a:ln cap="flat">
            <a:solidFill>
              <a:schemeClr val="bg1">
                <a:lumMod val="50000"/>
              </a:schemeClr>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86" name="Rounded Rectangle 85"/>
          <p:cNvSpPr>
            <a:spLocks noChangeArrowheads="1"/>
          </p:cNvSpPr>
          <p:nvPr/>
        </p:nvSpPr>
        <p:spPr bwMode="auto">
          <a:xfrm>
            <a:off x="5863982" y="2518560"/>
            <a:ext cx="1779489" cy="520110"/>
          </a:xfrm>
          <a:prstGeom prst="roundRect">
            <a:avLst>
              <a:gd name="adj" fmla="val 16667"/>
            </a:avLst>
          </a:prstGeom>
          <a:solidFill>
            <a:schemeClr val="accent2">
              <a:lumMod val="75000"/>
            </a:schemeClr>
          </a:solidFill>
          <a:ln w="9525">
            <a:noFill/>
            <a:round/>
            <a:headEnd/>
            <a:tailEnd/>
          </a:ln>
          <a:effectLst/>
        </p:spPr>
        <p:txBody>
          <a:bodyPr anchor="ctr"/>
          <a:lstStyle/>
          <a:p>
            <a:pPr algn="ctr" defTabSz="457200" fontAlgn="base">
              <a:spcBef>
                <a:spcPct val="0"/>
              </a:spcBef>
              <a:spcAft>
                <a:spcPct val="0"/>
              </a:spcAft>
              <a:defRPr/>
            </a:pPr>
            <a:r>
              <a:rPr lang="en-US" i="1" dirty="0">
                <a:solidFill>
                  <a:prstClr val="white"/>
                </a:solidFill>
                <a:latin typeface="Calibri" panose="020F0502020204030204" pitchFamily="34" charset="0"/>
                <a:ea typeface="ヒラギノ角ゴ Pro W3" charset="-128"/>
                <a:cs typeface="Courier New" panose="02070309020205020404" pitchFamily="49" charset="0"/>
              </a:rPr>
              <a:t>Trimmomatic</a:t>
            </a:r>
          </a:p>
        </p:txBody>
      </p:sp>
      <p:sp>
        <p:nvSpPr>
          <p:cNvPr id="87" name="Rounded Rectangle 86"/>
          <p:cNvSpPr>
            <a:spLocks noChangeArrowheads="1"/>
          </p:cNvSpPr>
          <p:nvPr/>
        </p:nvSpPr>
        <p:spPr bwMode="auto">
          <a:xfrm>
            <a:off x="5863982" y="3123555"/>
            <a:ext cx="1779489" cy="520110"/>
          </a:xfrm>
          <a:prstGeom prst="roundRect">
            <a:avLst>
              <a:gd name="adj" fmla="val 16667"/>
            </a:avLst>
          </a:prstGeom>
          <a:solidFill>
            <a:schemeClr val="accent2">
              <a:lumMod val="75000"/>
            </a:schemeClr>
          </a:solidFill>
          <a:ln w="9525">
            <a:noFill/>
            <a:round/>
            <a:headEnd/>
            <a:tailEnd/>
          </a:ln>
          <a:effectLst/>
        </p:spPr>
        <p:txBody>
          <a:bodyPr anchor="ctr"/>
          <a:lstStyle/>
          <a:p>
            <a:pPr algn="ctr" defTabSz="457200" fontAlgn="base">
              <a:spcBef>
                <a:spcPct val="0"/>
              </a:spcBef>
              <a:spcAft>
                <a:spcPct val="0"/>
              </a:spcAft>
              <a:defRPr/>
            </a:pPr>
            <a:r>
              <a:rPr lang="en-US" i="1" dirty="0" err="1" smtClean="0">
                <a:solidFill>
                  <a:prstClr val="white"/>
                </a:solidFill>
                <a:latin typeface="Calibri" panose="020F0502020204030204" pitchFamily="34" charset="0"/>
                <a:ea typeface="ヒラギノ角ゴ Pro W3" charset="-128"/>
                <a:cs typeface="Courier New" panose="02070309020205020404" pitchFamily="49" charset="0"/>
              </a:rPr>
              <a:t>TopHat</a:t>
            </a:r>
            <a:endParaRPr lang="en-US" i="1" dirty="0">
              <a:solidFill>
                <a:prstClr val="white"/>
              </a:solidFill>
              <a:latin typeface="Calibri" panose="020F0502020204030204" pitchFamily="34" charset="0"/>
              <a:ea typeface="ヒラギノ角ゴ Pro W3" charset="-128"/>
              <a:cs typeface="Courier New" panose="02070309020205020404" pitchFamily="49" charset="0"/>
            </a:endParaRPr>
          </a:p>
        </p:txBody>
      </p:sp>
      <p:sp>
        <p:nvSpPr>
          <p:cNvPr id="88" name="Rounded Rectangle 87"/>
          <p:cNvSpPr>
            <a:spLocks noChangeArrowheads="1"/>
          </p:cNvSpPr>
          <p:nvPr/>
        </p:nvSpPr>
        <p:spPr bwMode="auto">
          <a:xfrm>
            <a:off x="531687" y="3764048"/>
            <a:ext cx="3068191" cy="506221"/>
          </a:xfrm>
          <a:prstGeom prst="roundRect">
            <a:avLst>
              <a:gd name="adj" fmla="val 16667"/>
            </a:avLst>
          </a:prstGeom>
          <a:solidFill>
            <a:schemeClr val="accent1">
              <a:lumMod val="75000"/>
            </a:schemeClr>
          </a:solidFill>
          <a:ln w="9525">
            <a:noFill/>
            <a:round/>
            <a:headEnd/>
            <a:tailEnd/>
          </a:ln>
          <a:effectLst/>
        </p:spPr>
        <p:txBody>
          <a:bodyPr anchor="ctr"/>
          <a:lstStyle/>
          <a:p>
            <a:pPr algn="ctr" defTabSz="457200" fontAlgn="base">
              <a:spcBef>
                <a:spcPct val="0"/>
              </a:spcBef>
              <a:spcAft>
                <a:spcPct val="0"/>
              </a:spcAft>
              <a:defRPr/>
            </a:pPr>
            <a:r>
              <a:rPr lang="en-US" dirty="0">
                <a:solidFill>
                  <a:prstClr val="white"/>
                </a:solidFill>
                <a:latin typeface="Calibri" panose="020F0502020204030204" pitchFamily="34" charset="0"/>
                <a:ea typeface="ヒラギノ角ゴ Pro W3" charset="-128"/>
              </a:rPr>
              <a:t>Summarization / Quantitation</a:t>
            </a:r>
          </a:p>
        </p:txBody>
      </p:sp>
      <p:sp>
        <p:nvSpPr>
          <p:cNvPr id="89" name="Rounded Rectangle 88"/>
          <p:cNvSpPr>
            <a:spLocks noChangeArrowheads="1"/>
          </p:cNvSpPr>
          <p:nvPr/>
        </p:nvSpPr>
        <p:spPr bwMode="auto">
          <a:xfrm>
            <a:off x="531687" y="4393737"/>
            <a:ext cx="3068191" cy="506221"/>
          </a:xfrm>
          <a:prstGeom prst="roundRect">
            <a:avLst>
              <a:gd name="adj" fmla="val 16667"/>
            </a:avLst>
          </a:prstGeom>
          <a:solidFill>
            <a:schemeClr val="accent1">
              <a:lumMod val="75000"/>
            </a:schemeClr>
          </a:solidFill>
          <a:ln w="9525">
            <a:noFill/>
            <a:round/>
            <a:headEnd/>
            <a:tailEnd/>
          </a:ln>
          <a:effectLst/>
        </p:spPr>
        <p:txBody>
          <a:bodyPr anchor="ctr"/>
          <a:lstStyle/>
          <a:p>
            <a:pPr algn="ctr" defTabSz="457200" fontAlgn="base">
              <a:spcBef>
                <a:spcPct val="0"/>
              </a:spcBef>
              <a:spcAft>
                <a:spcPct val="0"/>
              </a:spcAft>
              <a:defRPr/>
            </a:pPr>
            <a:r>
              <a:rPr lang="en-US" dirty="0">
                <a:solidFill>
                  <a:prstClr val="white"/>
                </a:solidFill>
                <a:latin typeface="Calibri" panose="020F0502020204030204" pitchFamily="34" charset="0"/>
                <a:ea typeface="ヒラギノ角ゴ Pro W3" charset="-128"/>
              </a:rPr>
              <a:t>Normalization</a:t>
            </a:r>
          </a:p>
        </p:txBody>
      </p:sp>
      <p:sp>
        <p:nvSpPr>
          <p:cNvPr id="90" name="Rounded Rectangle 89"/>
          <p:cNvSpPr>
            <a:spLocks noChangeArrowheads="1"/>
          </p:cNvSpPr>
          <p:nvPr/>
        </p:nvSpPr>
        <p:spPr bwMode="auto">
          <a:xfrm>
            <a:off x="531687" y="5023426"/>
            <a:ext cx="3068191" cy="506221"/>
          </a:xfrm>
          <a:prstGeom prst="roundRect">
            <a:avLst>
              <a:gd name="adj" fmla="val 16667"/>
            </a:avLst>
          </a:prstGeom>
          <a:solidFill>
            <a:schemeClr val="accent1">
              <a:lumMod val="75000"/>
            </a:schemeClr>
          </a:solidFill>
          <a:ln w="9525">
            <a:noFill/>
            <a:round/>
            <a:headEnd/>
            <a:tailEnd/>
          </a:ln>
          <a:effectLst/>
        </p:spPr>
        <p:txBody>
          <a:bodyPr lIns="0" rIns="0" anchor="ctr"/>
          <a:lstStyle/>
          <a:p>
            <a:pPr algn="ctr" defTabSz="457200" fontAlgn="base">
              <a:spcBef>
                <a:spcPct val="0"/>
              </a:spcBef>
              <a:spcAft>
                <a:spcPct val="0"/>
              </a:spcAft>
              <a:defRPr/>
            </a:pPr>
            <a:r>
              <a:rPr lang="en-US" dirty="0">
                <a:solidFill>
                  <a:prstClr val="white"/>
                </a:solidFill>
                <a:latin typeface="Calibri" panose="020F0502020204030204" pitchFamily="34" charset="0"/>
                <a:ea typeface="ヒラギノ角ゴ Pro W3" charset="-128"/>
              </a:rPr>
              <a:t>Differential </a:t>
            </a:r>
            <a:r>
              <a:rPr lang="en-US" dirty="0" smtClean="0">
                <a:solidFill>
                  <a:prstClr val="white"/>
                </a:solidFill>
                <a:latin typeface="Calibri" panose="020F0502020204030204" pitchFamily="34" charset="0"/>
                <a:ea typeface="ヒラギノ角ゴ Pro W3" charset="-128"/>
              </a:rPr>
              <a:t>Expression Analysis</a:t>
            </a:r>
            <a:endParaRPr lang="en-US" dirty="0">
              <a:solidFill>
                <a:prstClr val="white"/>
              </a:solidFill>
              <a:latin typeface="Calibri" panose="020F0502020204030204" pitchFamily="34" charset="0"/>
              <a:ea typeface="ヒラギノ角ゴ Pro W3" charset="-128"/>
            </a:endParaRPr>
          </a:p>
        </p:txBody>
      </p:sp>
      <p:cxnSp>
        <p:nvCxnSpPr>
          <p:cNvPr id="91" name="Straight Arrow Connector 90"/>
          <p:cNvCxnSpPr/>
          <p:nvPr/>
        </p:nvCxnSpPr>
        <p:spPr>
          <a:xfrm>
            <a:off x="4174007" y="4665367"/>
            <a:ext cx="1407540" cy="6173"/>
          </a:xfrm>
          <a:prstGeom prst="straightConnector1">
            <a:avLst/>
          </a:prstGeom>
          <a:ln cap="flat">
            <a:solidFill>
              <a:schemeClr val="bg1">
                <a:lumMod val="50000"/>
              </a:schemeClr>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92" name="Right Brace 91"/>
          <p:cNvSpPr>
            <a:spLocks/>
          </p:cNvSpPr>
          <p:nvPr/>
        </p:nvSpPr>
        <p:spPr bwMode="auto">
          <a:xfrm>
            <a:off x="3734151" y="3798001"/>
            <a:ext cx="296324" cy="1731645"/>
          </a:xfrm>
          <a:prstGeom prst="rightBrace">
            <a:avLst>
              <a:gd name="adj1" fmla="val 8333"/>
              <a:gd name="adj2" fmla="val 50000"/>
            </a:avLst>
          </a:prstGeom>
          <a:noFill/>
          <a:ln w="25400">
            <a:solidFill>
              <a:schemeClr val="bg1">
                <a:lumMod val="50000"/>
              </a:schemeClr>
            </a:solidFill>
            <a:round/>
            <a:headEnd/>
            <a:tailEnd/>
          </a:ln>
          <a:effectLst/>
          <a:extLst>
            <a:ext uri="{909E8E84-426E-40DD-AFC4-6F175D3DCCD1}">
              <a14:hiddenFill xmlns:a14="http://schemas.microsoft.com/office/drawing/2010/main">
                <a:solidFill>
                  <a:srgbClr val="FFFFFF"/>
                </a:solidFill>
              </a14:hiddenFill>
            </a:ext>
          </a:extLst>
        </p:spPr>
        <p:txBody>
          <a:bodyPr/>
          <a:lstStyle/>
          <a:p>
            <a:pPr defTabSz="457200" fontAlgn="base">
              <a:spcBef>
                <a:spcPct val="0"/>
              </a:spcBef>
              <a:spcAft>
                <a:spcPct val="0"/>
              </a:spcAft>
              <a:defRPr/>
            </a:pPr>
            <a:endParaRPr lang="en-US" dirty="0">
              <a:solidFill>
                <a:prstClr val="black"/>
              </a:solidFill>
              <a:latin typeface="Calibri" panose="020F0502020204030204" pitchFamily="34" charset="0"/>
              <a:ea typeface="ヒラギノ角ゴ Pro W3" charset="-128"/>
            </a:endParaRPr>
          </a:p>
        </p:txBody>
      </p:sp>
      <p:cxnSp>
        <p:nvCxnSpPr>
          <p:cNvPr id="93" name="Straight Arrow Connector 92"/>
          <p:cNvCxnSpPr/>
          <p:nvPr/>
        </p:nvCxnSpPr>
        <p:spPr>
          <a:xfrm flipH="1" flipV="1">
            <a:off x="6759127" y="1435198"/>
            <a:ext cx="1544" cy="378104"/>
          </a:xfrm>
          <a:prstGeom prst="straightConnector1">
            <a:avLst/>
          </a:prstGeom>
          <a:ln cap="flat">
            <a:solidFill>
              <a:schemeClr val="bg1">
                <a:lumMod val="50000"/>
              </a:schemeClr>
            </a:solidFill>
            <a:prstDash val="sysDash"/>
            <a:headEnd type="arrow"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4" name="Rounded Rectangle 93"/>
          <p:cNvSpPr>
            <a:spLocks noChangeArrowheads="1"/>
          </p:cNvSpPr>
          <p:nvPr/>
        </p:nvSpPr>
        <p:spPr bwMode="auto">
          <a:xfrm>
            <a:off x="5581547" y="838200"/>
            <a:ext cx="2358248" cy="654383"/>
          </a:xfrm>
          <a:prstGeom prst="roundRect">
            <a:avLst>
              <a:gd name="adj" fmla="val 16667"/>
            </a:avLst>
          </a:prstGeom>
          <a:solidFill>
            <a:schemeClr val="bg1">
              <a:lumMod val="50000"/>
            </a:schemeClr>
          </a:solidFill>
          <a:ln w="9525">
            <a:noFill/>
            <a:round/>
            <a:headEnd/>
            <a:tailEnd/>
          </a:ln>
          <a:effectLst/>
        </p:spPr>
        <p:txBody>
          <a:bodyPr anchor="ctr"/>
          <a:lstStyle/>
          <a:p>
            <a:pPr algn="ctr" defTabSz="457200" fontAlgn="base">
              <a:spcBef>
                <a:spcPct val="0"/>
              </a:spcBef>
              <a:spcAft>
                <a:spcPct val="0"/>
              </a:spcAft>
              <a:defRPr/>
            </a:pPr>
            <a:r>
              <a:rPr lang="en-US" dirty="0" smtClean="0">
                <a:solidFill>
                  <a:prstClr val="white"/>
                </a:solidFill>
                <a:latin typeface="Calibri" panose="020F0502020204030204" pitchFamily="34" charset="0"/>
                <a:ea typeface="ヒラギノ角ゴ Pro W3" charset="-128"/>
              </a:rPr>
              <a:t>Raw sequence reads</a:t>
            </a:r>
            <a:br>
              <a:rPr lang="en-US" dirty="0" smtClean="0">
                <a:solidFill>
                  <a:prstClr val="white"/>
                </a:solidFill>
                <a:latin typeface="Calibri" panose="020F0502020204030204" pitchFamily="34" charset="0"/>
                <a:ea typeface="ヒラギノ角ゴ Pro W3" charset="-128"/>
              </a:rPr>
            </a:br>
            <a:r>
              <a:rPr lang="en-US" dirty="0" smtClean="0">
                <a:solidFill>
                  <a:prstClr val="white"/>
                </a:solidFill>
                <a:latin typeface="Calibri" panose="020F0502020204030204" pitchFamily="34" charset="0"/>
                <a:ea typeface="ヒラギノ角ゴ Pro W3" charset="-128"/>
              </a:rPr>
              <a:t>(FASTQ format)</a:t>
            </a:r>
            <a:endParaRPr lang="en-US" dirty="0">
              <a:solidFill>
                <a:prstClr val="white"/>
              </a:solidFill>
              <a:latin typeface="Calibri" panose="020F0502020204030204" pitchFamily="34" charset="0"/>
              <a:ea typeface="ヒラギノ角ゴ Pro W3" charset="-128"/>
            </a:endParaRPr>
          </a:p>
        </p:txBody>
      </p:sp>
      <p:cxnSp>
        <p:nvCxnSpPr>
          <p:cNvPr id="96" name="Straight Arrow Connector 95"/>
          <p:cNvCxnSpPr>
            <a:stCxn id="104" idx="0"/>
            <a:endCxn id="97" idx="2"/>
          </p:cNvCxnSpPr>
          <p:nvPr/>
        </p:nvCxnSpPr>
        <p:spPr>
          <a:xfrm flipH="1" flipV="1">
            <a:off x="6748416" y="5529647"/>
            <a:ext cx="772" cy="653998"/>
          </a:xfrm>
          <a:prstGeom prst="straightConnector1">
            <a:avLst/>
          </a:prstGeom>
          <a:ln cap="flat">
            <a:solidFill>
              <a:schemeClr val="bg1">
                <a:lumMod val="50000"/>
              </a:schemeClr>
            </a:solidFill>
            <a:prstDash val="sysDash"/>
            <a:headEnd type="arrow"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7" name="Rounded Rectangle 96"/>
          <p:cNvSpPr>
            <a:spLocks noChangeArrowheads="1"/>
          </p:cNvSpPr>
          <p:nvPr/>
        </p:nvSpPr>
        <p:spPr bwMode="auto">
          <a:xfrm>
            <a:off x="5858671" y="3753245"/>
            <a:ext cx="1779489" cy="1776402"/>
          </a:xfrm>
          <a:prstGeom prst="roundRect">
            <a:avLst>
              <a:gd name="adj" fmla="val 16667"/>
            </a:avLst>
          </a:prstGeom>
          <a:solidFill>
            <a:schemeClr val="accent2">
              <a:lumMod val="75000"/>
            </a:schemeClr>
          </a:solidFill>
          <a:ln w="9525">
            <a:noFill/>
            <a:round/>
            <a:headEnd/>
            <a:tailEnd/>
          </a:ln>
          <a:effectLst/>
        </p:spPr>
        <p:txBody>
          <a:bodyPr anchor="ctr"/>
          <a:lstStyle/>
          <a:p>
            <a:pPr algn="ctr" defTabSz="457200" fontAlgn="base">
              <a:spcBef>
                <a:spcPct val="0"/>
              </a:spcBef>
              <a:spcAft>
                <a:spcPct val="0"/>
              </a:spcAft>
              <a:defRPr/>
            </a:pPr>
            <a:r>
              <a:rPr lang="en-US" i="1" dirty="0" err="1" smtClean="0">
                <a:solidFill>
                  <a:prstClr val="white"/>
                </a:solidFill>
                <a:latin typeface="Calibri" panose="020F0502020204030204" pitchFamily="34" charset="0"/>
                <a:ea typeface="ヒラギノ角ゴ Pro W3" charset="-128"/>
                <a:cs typeface="Courier New" panose="02070309020205020404" pitchFamily="49" charset="0"/>
              </a:rPr>
              <a:t>Cuffdiff</a:t>
            </a:r>
            <a:endParaRPr lang="en-US" i="1" dirty="0">
              <a:solidFill>
                <a:prstClr val="white"/>
              </a:solidFill>
              <a:latin typeface="Calibri" panose="020F0502020204030204" pitchFamily="34" charset="0"/>
              <a:ea typeface="ヒラギノ角ゴ Pro W3" charset="-128"/>
              <a:cs typeface="Courier New" panose="02070309020205020404" pitchFamily="49" charset="0"/>
            </a:endParaRPr>
          </a:p>
        </p:txBody>
      </p:sp>
      <p:grpSp>
        <p:nvGrpSpPr>
          <p:cNvPr id="100" name="Group 99"/>
          <p:cNvGrpSpPr/>
          <p:nvPr/>
        </p:nvGrpSpPr>
        <p:grpSpPr>
          <a:xfrm>
            <a:off x="5860215" y="6183645"/>
            <a:ext cx="1777946" cy="506715"/>
            <a:chOff x="6496752" y="5879592"/>
            <a:chExt cx="1828800" cy="521208"/>
          </a:xfrm>
        </p:grpSpPr>
        <p:sp>
          <p:nvSpPr>
            <p:cNvPr id="104" name="Rounded Rectangle 103"/>
            <p:cNvSpPr>
              <a:spLocks noChangeArrowheads="1"/>
            </p:cNvSpPr>
            <p:nvPr/>
          </p:nvSpPr>
          <p:spPr bwMode="auto">
            <a:xfrm>
              <a:off x="6496752" y="5879592"/>
              <a:ext cx="1828800" cy="521208"/>
            </a:xfrm>
            <a:prstGeom prst="roundRect">
              <a:avLst>
                <a:gd name="adj" fmla="val 16667"/>
              </a:avLst>
            </a:prstGeom>
            <a:solidFill>
              <a:schemeClr val="bg1">
                <a:lumMod val="50000"/>
              </a:schemeClr>
            </a:solidFill>
            <a:ln w="9525">
              <a:noFill/>
              <a:round/>
              <a:headEnd/>
              <a:tailEnd/>
            </a:ln>
            <a:effectLst/>
          </p:spPr>
          <p:txBody>
            <a:bodyPr anchor="ctr"/>
            <a:lstStyle/>
            <a:p>
              <a:pPr algn="ctr" defTabSz="457200" fontAlgn="base">
                <a:spcBef>
                  <a:spcPct val="0"/>
                </a:spcBef>
                <a:spcAft>
                  <a:spcPct val="0"/>
                </a:spcAft>
                <a:defRPr/>
              </a:pPr>
              <a:r>
                <a:rPr lang="en-US" dirty="0" smtClean="0">
                  <a:solidFill>
                    <a:prstClr val="white"/>
                  </a:solidFill>
                  <a:latin typeface="Calibri" panose="020F0502020204030204" pitchFamily="34" charset="0"/>
                  <a:ea typeface="ヒラギノ角ゴ Pro W3" charset="-128"/>
                </a:rPr>
                <a:t>       Visualization</a:t>
              </a:r>
              <a:endParaRPr lang="en-US" dirty="0">
                <a:solidFill>
                  <a:prstClr val="white"/>
                </a:solidFill>
                <a:latin typeface="Calibri" panose="020F0502020204030204" pitchFamily="34" charset="0"/>
                <a:ea typeface="ヒラギノ角ゴ Pro W3" charset="-128"/>
              </a:endParaRPr>
            </a:p>
          </p:txBody>
        </p:sp>
        <p:pic>
          <p:nvPicPr>
            <p:cNvPr id="105" name="Picture 2" descr="C:\Users\sgaramsz\Google Drive\Work_MiscFigsPresentations\content_igv-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1871" y="5948171"/>
              <a:ext cx="384048" cy="3840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 name="Curved Connector 4"/>
          <p:cNvCxnSpPr>
            <a:stCxn id="86" idx="3"/>
            <a:endCxn id="82" idx="3"/>
          </p:cNvCxnSpPr>
          <p:nvPr/>
        </p:nvCxnSpPr>
        <p:spPr>
          <a:xfrm flipV="1">
            <a:off x="7643471" y="2124232"/>
            <a:ext cx="12700" cy="654383"/>
          </a:xfrm>
          <a:prstGeom prst="curvedConnector3">
            <a:avLst>
              <a:gd name="adj1" fmla="val 2954717"/>
            </a:avLst>
          </a:prstGeom>
          <a:ln cap="flat">
            <a:solidFill>
              <a:schemeClr val="bg1">
                <a:lumMod val="50000"/>
              </a:schemeClr>
            </a:solidFill>
            <a:prstDash val="sysDash"/>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Rectangle 1"/>
          <p:cNvSpPr/>
          <p:nvPr/>
        </p:nvSpPr>
        <p:spPr>
          <a:xfrm>
            <a:off x="400050" y="683233"/>
            <a:ext cx="7678879" cy="30519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460029" y="5614612"/>
            <a:ext cx="2373695" cy="124338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5865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Group 77"/>
          <p:cNvGrpSpPr/>
          <p:nvPr/>
        </p:nvGrpSpPr>
        <p:grpSpPr>
          <a:xfrm>
            <a:off x="8143659" y="1940783"/>
            <a:ext cx="403925" cy="3588864"/>
            <a:chOff x="308242" y="1252538"/>
            <a:chExt cx="415478" cy="3691515"/>
          </a:xfrm>
        </p:grpSpPr>
        <p:sp>
          <p:nvSpPr>
            <p:cNvPr id="106" name="Rectangle 19"/>
            <p:cNvSpPr>
              <a:spLocks noChangeArrowheads="1"/>
            </p:cNvSpPr>
            <p:nvPr/>
          </p:nvSpPr>
          <p:spPr bwMode="auto">
            <a:xfrm rot="5400000" flipH="1">
              <a:off x="-916117" y="2890557"/>
              <a:ext cx="2864195" cy="415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00" tIns="22850" rIns="45700" bIns="22850">
              <a:spAutoFit/>
            </a:bodyPr>
            <a:lstStyle>
              <a:lvl1pPr eaLnBrk="0" hangingPunct="0">
                <a:spcBef>
                  <a:spcPct val="20000"/>
                </a:spcBef>
                <a:buFont typeface="Arial" pitchFamily="34" charset="0"/>
                <a:buChar char="•"/>
                <a:defRPr sz="3200">
                  <a:solidFill>
                    <a:schemeClr val="tx1"/>
                  </a:solidFill>
                  <a:latin typeface="Calibri" pitchFamily="34" charset="0"/>
                  <a:ea typeface="ヒラギノ角ゴ Pro W3"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ヒラギノ角ゴ Pro W3"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ヒラギノ角ゴ Pro W3"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ヒラギノ角ゴ Pro W3"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ヒラギノ角ゴ Pro W3" charset="-128"/>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Calibri" pitchFamily="34" charset="0"/>
                  <a:ea typeface="ヒラギノ角ゴ Pro W3" charset="-128"/>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Calibri" pitchFamily="34" charset="0"/>
                  <a:ea typeface="ヒラギノ角ゴ Pro W3" charset="-128"/>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Calibri" pitchFamily="34" charset="0"/>
                  <a:ea typeface="ヒラギノ角ゴ Pro W3" charset="-128"/>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Calibri" pitchFamily="34" charset="0"/>
                  <a:ea typeface="ヒラギノ角ゴ Pro W3"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dirty="0" err="1" smtClean="0">
                  <a:ln>
                    <a:noFill/>
                  </a:ln>
                  <a:solidFill>
                    <a:prstClr val="black"/>
                  </a:solidFill>
                  <a:effectLst/>
                  <a:uLnTx/>
                  <a:uFillTx/>
                  <a:latin typeface="Calibri" pitchFamily="34" charset="0"/>
                  <a:ea typeface="ヒラギノ角ゴ Pro W3" charset="-128"/>
                  <a:cs typeface="+mn-cs"/>
                </a:rPr>
                <a:t>GenePattern</a:t>
              </a:r>
              <a:r>
                <a:rPr kumimoji="0" lang="en-US" altLang="en-US" sz="2300" b="1" i="0" u="none" strike="noStrike" kern="1200" cap="none" spc="0" normalizeH="0" baseline="0" noProof="0" dirty="0" smtClean="0">
                  <a:ln>
                    <a:noFill/>
                  </a:ln>
                  <a:solidFill>
                    <a:prstClr val="black"/>
                  </a:solidFill>
                  <a:effectLst/>
                  <a:uLnTx/>
                  <a:uFillTx/>
                  <a:latin typeface="Calibri" pitchFamily="34" charset="0"/>
                  <a:ea typeface="ヒラギノ角ゴ Pro W3" charset="-128"/>
                  <a:cs typeface="+mn-cs"/>
                </a:rPr>
                <a:t> modules</a:t>
              </a:r>
            </a:p>
          </p:txBody>
        </p:sp>
        <p:pic>
          <p:nvPicPr>
            <p:cNvPr id="107" name="Picture 4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5964" y="1252538"/>
              <a:ext cx="380033" cy="37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 name="Picture 4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5964" y="4572000"/>
              <a:ext cx="380033" cy="37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9" name="Rounded Rectangle 78"/>
          <p:cNvSpPr>
            <a:spLocks noChangeArrowheads="1"/>
          </p:cNvSpPr>
          <p:nvPr/>
        </p:nvSpPr>
        <p:spPr bwMode="auto">
          <a:xfrm>
            <a:off x="531687" y="3123555"/>
            <a:ext cx="3068191" cy="506221"/>
          </a:xfrm>
          <a:prstGeom prst="roundRect">
            <a:avLst>
              <a:gd name="adj" fmla="val 16667"/>
            </a:avLst>
          </a:prstGeom>
          <a:solidFill>
            <a:schemeClr val="accent1">
              <a:lumMod val="75000"/>
            </a:schemeClr>
          </a:solidFill>
          <a:ln w="9525">
            <a:noFill/>
            <a:round/>
            <a:headEnd/>
            <a:tailEnd/>
          </a:ln>
          <a:effectLst/>
        </p:spPr>
        <p:txBody>
          <a:bodyPr anchor="ct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ヒラギノ角ゴ Pro W3" charset="-128"/>
                <a:cs typeface="+mn-cs"/>
              </a:rPr>
              <a:t>Read </a:t>
            </a:r>
            <a:r>
              <a:rPr kumimoji="0" lang="en-US" sz="1800" b="0" i="0" u="none" strike="noStrike" kern="1200" cap="none" spc="0" normalizeH="0" baseline="0" noProof="0" dirty="0" smtClean="0">
                <a:ln>
                  <a:noFill/>
                </a:ln>
                <a:solidFill>
                  <a:prstClr val="white"/>
                </a:solidFill>
                <a:effectLst/>
                <a:uLnTx/>
                <a:uFillTx/>
                <a:latin typeface="Calibri" panose="020F0502020204030204" pitchFamily="34" charset="0"/>
                <a:ea typeface="ヒラギノ角ゴ Pro W3" charset="-128"/>
                <a:cs typeface="+mn-cs"/>
              </a:rPr>
              <a:t>Alignment</a:t>
            </a:r>
            <a:endPar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ヒラギノ角ゴ Pro W3" charset="-128"/>
              <a:cs typeface="+mn-cs"/>
            </a:endParaRPr>
          </a:p>
        </p:txBody>
      </p:sp>
      <p:sp>
        <p:nvSpPr>
          <p:cNvPr id="80" name="Rounded Rectangle 79"/>
          <p:cNvSpPr>
            <a:spLocks noChangeArrowheads="1"/>
          </p:cNvSpPr>
          <p:nvPr/>
        </p:nvSpPr>
        <p:spPr bwMode="auto">
          <a:xfrm>
            <a:off x="531687" y="1864177"/>
            <a:ext cx="3068191" cy="506221"/>
          </a:xfrm>
          <a:prstGeom prst="roundRect">
            <a:avLst>
              <a:gd name="adj" fmla="val 16667"/>
            </a:avLst>
          </a:prstGeom>
          <a:solidFill>
            <a:schemeClr val="accent1">
              <a:lumMod val="75000"/>
            </a:schemeClr>
          </a:solidFill>
          <a:ln w="9525">
            <a:noFill/>
            <a:round/>
            <a:headEnd/>
            <a:tailEnd/>
          </a:ln>
          <a:effectLst/>
        </p:spPr>
        <p:txBody>
          <a:bodyPr anchor="ct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panose="020F0502020204030204" pitchFamily="34" charset="0"/>
                <a:ea typeface="ヒラギノ角ゴ Pro W3" charset="-128"/>
                <a:cs typeface="+mn-cs"/>
              </a:rPr>
              <a:t>Quality Control Checking</a:t>
            </a:r>
            <a:endPar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ヒラギノ角ゴ Pro W3" charset="-128"/>
              <a:cs typeface="+mn-cs"/>
            </a:endParaRPr>
          </a:p>
        </p:txBody>
      </p:sp>
      <p:sp>
        <p:nvSpPr>
          <p:cNvPr id="81" name="Rounded Rectangle 80"/>
          <p:cNvSpPr>
            <a:spLocks noChangeArrowheads="1"/>
          </p:cNvSpPr>
          <p:nvPr/>
        </p:nvSpPr>
        <p:spPr bwMode="auto">
          <a:xfrm>
            <a:off x="531687" y="2493866"/>
            <a:ext cx="3068191" cy="506221"/>
          </a:xfrm>
          <a:prstGeom prst="roundRect">
            <a:avLst>
              <a:gd name="adj" fmla="val 16667"/>
            </a:avLst>
          </a:prstGeom>
          <a:solidFill>
            <a:schemeClr val="accent1">
              <a:lumMod val="75000"/>
            </a:schemeClr>
          </a:solidFill>
          <a:ln w="9525">
            <a:noFill/>
            <a:round/>
            <a:headEnd/>
            <a:tailEnd/>
          </a:ln>
          <a:effectLst/>
        </p:spPr>
        <p:txBody>
          <a:bodyPr anchor="ct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ヒラギノ角ゴ Pro W3" charset="-128"/>
                <a:cs typeface="+mn-cs"/>
              </a:rPr>
              <a:t>Trimming / Filtering</a:t>
            </a:r>
          </a:p>
        </p:txBody>
      </p:sp>
      <p:sp>
        <p:nvSpPr>
          <p:cNvPr id="82" name="Rounded Rectangle 81"/>
          <p:cNvSpPr>
            <a:spLocks noChangeArrowheads="1"/>
          </p:cNvSpPr>
          <p:nvPr/>
        </p:nvSpPr>
        <p:spPr bwMode="auto">
          <a:xfrm>
            <a:off x="5863982" y="1864177"/>
            <a:ext cx="1779489" cy="520110"/>
          </a:xfrm>
          <a:prstGeom prst="roundRect">
            <a:avLst>
              <a:gd name="adj" fmla="val 16667"/>
            </a:avLst>
          </a:prstGeom>
          <a:solidFill>
            <a:schemeClr val="accent2">
              <a:lumMod val="75000"/>
            </a:schemeClr>
          </a:solidFill>
          <a:ln w="9525">
            <a:noFill/>
            <a:round/>
            <a:headEnd/>
            <a:tailEnd/>
          </a:ln>
          <a:effectLst/>
        </p:spPr>
        <p:txBody>
          <a:bodyPr anchor="ct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1800" b="0" i="1" u="none" strike="noStrike" kern="1200" cap="none" spc="0" normalizeH="0" baseline="0" noProof="0" dirty="0" err="1">
                <a:ln>
                  <a:noFill/>
                </a:ln>
                <a:solidFill>
                  <a:prstClr val="white"/>
                </a:solidFill>
                <a:effectLst/>
                <a:uLnTx/>
                <a:uFillTx/>
                <a:latin typeface="Calibri" panose="020F0502020204030204" pitchFamily="34" charset="0"/>
                <a:ea typeface="ヒラギノ角ゴ Pro W3" charset="-128"/>
                <a:cs typeface="Times New Roman" panose="02020603050405020304" pitchFamily="18" charset="0"/>
              </a:rPr>
              <a:t>FastQC</a:t>
            </a:r>
            <a:endParaRPr kumimoji="0" lang="en-US" sz="1800" b="0" i="1" u="none" strike="noStrike" kern="1200" cap="none" spc="0" normalizeH="0" baseline="0" noProof="0" dirty="0">
              <a:ln>
                <a:noFill/>
              </a:ln>
              <a:solidFill>
                <a:prstClr val="white"/>
              </a:solidFill>
              <a:effectLst/>
              <a:uLnTx/>
              <a:uFillTx/>
              <a:latin typeface="Calibri" panose="020F0502020204030204" pitchFamily="34" charset="0"/>
              <a:ea typeface="ヒラギノ角ゴ Pro W3" charset="-128"/>
              <a:cs typeface="Times New Roman" panose="02020603050405020304" pitchFamily="18" charset="0"/>
            </a:endParaRPr>
          </a:p>
        </p:txBody>
      </p:sp>
      <p:cxnSp>
        <p:nvCxnSpPr>
          <p:cNvPr id="83" name="Straight Arrow Connector 82"/>
          <p:cNvCxnSpPr/>
          <p:nvPr/>
        </p:nvCxnSpPr>
        <p:spPr>
          <a:xfrm>
            <a:off x="3803601" y="2111114"/>
            <a:ext cx="1777946" cy="10803"/>
          </a:xfrm>
          <a:prstGeom prst="straightConnector1">
            <a:avLst/>
          </a:prstGeom>
          <a:ln cap="flat">
            <a:solidFill>
              <a:schemeClr val="bg1">
                <a:lumMod val="50000"/>
              </a:schemeClr>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3803601" y="2763953"/>
            <a:ext cx="1777946" cy="12347"/>
          </a:xfrm>
          <a:prstGeom prst="straightConnector1">
            <a:avLst/>
          </a:prstGeom>
          <a:ln cap="flat">
            <a:solidFill>
              <a:schemeClr val="bg1">
                <a:lumMod val="50000"/>
              </a:schemeClr>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a:off x="3803601" y="3405989"/>
            <a:ext cx="1777946" cy="12347"/>
          </a:xfrm>
          <a:prstGeom prst="straightConnector1">
            <a:avLst/>
          </a:prstGeom>
          <a:ln cap="flat">
            <a:solidFill>
              <a:schemeClr val="bg1">
                <a:lumMod val="50000"/>
              </a:schemeClr>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86" name="Rounded Rectangle 85"/>
          <p:cNvSpPr>
            <a:spLocks noChangeArrowheads="1"/>
          </p:cNvSpPr>
          <p:nvPr/>
        </p:nvSpPr>
        <p:spPr bwMode="auto">
          <a:xfrm>
            <a:off x="5863982" y="2518560"/>
            <a:ext cx="1779489" cy="520110"/>
          </a:xfrm>
          <a:prstGeom prst="roundRect">
            <a:avLst>
              <a:gd name="adj" fmla="val 16667"/>
            </a:avLst>
          </a:prstGeom>
          <a:solidFill>
            <a:schemeClr val="accent2">
              <a:lumMod val="75000"/>
            </a:schemeClr>
          </a:solidFill>
          <a:ln w="9525">
            <a:noFill/>
            <a:round/>
            <a:headEnd/>
            <a:tailEnd/>
          </a:ln>
          <a:effectLst/>
        </p:spPr>
        <p:txBody>
          <a:bodyPr anchor="ct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1800" b="0" i="1" u="none" strike="noStrike" kern="1200" cap="none" spc="0" normalizeH="0" baseline="0" noProof="0" dirty="0">
                <a:ln>
                  <a:noFill/>
                </a:ln>
                <a:solidFill>
                  <a:prstClr val="white"/>
                </a:solidFill>
                <a:effectLst/>
                <a:uLnTx/>
                <a:uFillTx/>
                <a:latin typeface="Calibri" panose="020F0502020204030204" pitchFamily="34" charset="0"/>
                <a:ea typeface="ヒラギノ角ゴ Pro W3" charset="-128"/>
                <a:cs typeface="Courier New" panose="02070309020205020404" pitchFamily="49" charset="0"/>
              </a:rPr>
              <a:t>Trimmomatic</a:t>
            </a:r>
          </a:p>
        </p:txBody>
      </p:sp>
      <p:sp>
        <p:nvSpPr>
          <p:cNvPr id="87" name="Rounded Rectangle 86"/>
          <p:cNvSpPr>
            <a:spLocks noChangeArrowheads="1"/>
          </p:cNvSpPr>
          <p:nvPr/>
        </p:nvSpPr>
        <p:spPr bwMode="auto">
          <a:xfrm>
            <a:off x="5863982" y="3123555"/>
            <a:ext cx="1779489" cy="520110"/>
          </a:xfrm>
          <a:prstGeom prst="roundRect">
            <a:avLst>
              <a:gd name="adj" fmla="val 16667"/>
            </a:avLst>
          </a:prstGeom>
          <a:solidFill>
            <a:schemeClr val="accent2">
              <a:lumMod val="75000"/>
            </a:schemeClr>
          </a:solidFill>
          <a:ln w="9525">
            <a:noFill/>
            <a:round/>
            <a:headEnd/>
            <a:tailEnd/>
          </a:ln>
          <a:effectLst/>
        </p:spPr>
        <p:txBody>
          <a:bodyPr anchor="ct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1800" b="0" i="1" u="none" strike="noStrike" kern="1200" cap="none" spc="0" normalizeH="0" baseline="0" noProof="0" dirty="0" err="1" smtClean="0">
                <a:ln>
                  <a:noFill/>
                </a:ln>
                <a:solidFill>
                  <a:prstClr val="white"/>
                </a:solidFill>
                <a:effectLst/>
                <a:uLnTx/>
                <a:uFillTx/>
                <a:latin typeface="Calibri" panose="020F0502020204030204" pitchFamily="34" charset="0"/>
                <a:ea typeface="ヒラギノ角ゴ Pro W3" charset="-128"/>
                <a:cs typeface="Courier New" panose="02070309020205020404" pitchFamily="49" charset="0"/>
              </a:rPr>
              <a:t>TopHat</a:t>
            </a:r>
            <a:endParaRPr kumimoji="0" lang="en-US" sz="1800" b="0" i="1" u="none" strike="noStrike" kern="1200" cap="none" spc="0" normalizeH="0" baseline="0" noProof="0" dirty="0">
              <a:ln>
                <a:noFill/>
              </a:ln>
              <a:solidFill>
                <a:prstClr val="white"/>
              </a:solidFill>
              <a:effectLst/>
              <a:uLnTx/>
              <a:uFillTx/>
              <a:latin typeface="Calibri" panose="020F0502020204030204" pitchFamily="34" charset="0"/>
              <a:ea typeface="ヒラギノ角ゴ Pro W3" charset="-128"/>
              <a:cs typeface="Courier New" panose="02070309020205020404" pitchFamily="49" charset="0"/>
            </a:endParaRPr>
          </a:p>
        </p:txBody>
      </p:sp>
      <p:sp>
        <p:nvSpPr>
          <p:cNvPr id="88" name="Rounded Rectangle 87"/>
          <p:cNvSpPr>
            <a:spLocks noChangeArrowheads="1"/>
          </p:cNvSpPr>
          <p:nvPr/>
        </p:nvSpPr>
        <p:spPr bwMode="auto">
          <a:xfrm>
            <a:off x="531687" y="3764048"/>
            <a:ext cx="3068191" cy="506221"/>
          </a:xfrm>
          <a:prstGeom prst="roundRect">
            <a:avLst>
              <a:gd name="adj" fmla="val 16667"/>
            </a:avLst>
          </a:prstGeom>
          <a:solidFill>
            <a:schemeClr val="accent1">
              <a:lumMod val="75000"/>
            </a:schemeClr>
          </a:solidFill>
          <a:ln w="9525">
            <a:noFill/>
            <a:round/>
            <a:headEnd/>
            <a:tailEnd/>
          </a:ln>
          <a:effectLst/>
        </p:spPr>
        <p:txBody>
          <a:bodyPr anchor="ct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ヒラギノ角ゴ Pro W3" charset="-128"/>
                <a:cs typeface="+mn-cs"/>
              </a:rPr>
              <a:t>Summarization / Quantitation</a:t>
            </a:r>
          </a:p>
        </p:txBody>
      </p:sp>
      <p:sp>
        <p:nvSpPr>
          <p:cNvPr id="89" name="Rounded Rectangle 88"/>
          <p:cNvSpPr>
            <a:spLocks noChangeArrowheads="1"/>
          </p:cNvSpPr>
          <p:nvPr/>
        </p:nvSpPr>
        <p:spPr bwMode="auto">
          <a:xfrm>
            <a:off x="531687" y="4393737"/>
            <a:ext cx="3068191" cy="506221"/>
          </a:xfrm>
          <a:prstGeom prst="roundRect">
            <a:avLst>
              <a:gd name="adj" fmla="val 16667"/>
            </a:avLst>
          </a:prstGeom>
          <a:solidFill>
            <a:schemeClr val="accent1">
              <a:lumMod val="75000"/>
            </a:schemeClr>
          </a:solidFill>
          <a:ln w="9525">
            <a:noFill/>
            <a:round/>
            <a:headEnd/>
            <a:tailEnd/>
          </a:ln>
          <a:effectLst/>
        </p:spPr>
        <p:txBody>
          <a:bodyPr anchor="ct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ヒラギノ角ゴ Pro W3" charset="-128"/>
                <a:cs typeface="+mn-cs"/>
              </a:rPr>
              <a:t>Normalization</a:t>
            </a:r>
          </a:p>
        </p:txBody>
      </p:sp>
      <p:sp>
        <p:nvSpPr>
          <p:cNvPr id="90" name="Rounded Rectangle 89"/>
          <p:cNvSpPr>
            <a:spLocks noChangeArrowheads="1"/>
          </p:cNvSpPr>
          <p:nvPr/>
        </p:nvSpPr>
        <p:spPr bwMode="auto">
          <a:xfrm>
            <a:off x="531687" y="5023426"/>
            <a:ext cx="3068191" cy="506221"/>
          </a:xfrm>
          <a:prstGeom prst="roundRect">
            <a:avLst>
              <a:gd name="adj" fmla="val 16667"/>
            </a:avLst>
          </a:prstGeom>
          <a:solidFill>
            <a:schemeClr val="accent1">
              <a:lumMod val="75000"/>
            </a:schemeClr>
          </a:solidFill>
          <a:ln w="9525">
            <a:noFill/>
            <a:round/>
            <a:headEnd/>
            <a:tailEnd/>
          </a:ln>
          <a:effectLst/>
        </p:spPr>
        <p:txBody>
          <a:bodyPr lIns="0" rIns="0" anchor="ct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ヒラギノ角ゴ Pro W3" charset="-128"/>
                <a:cs typeface="+mn-cs"/>
              </a:rPr>
              <a:t>Differential </a:t>
            </a:r>
            <a:r>
              <a:rPr kumimoji="0" lang="en-US" sz="1800" b="0" i="0" u="none" strike="noStrike" kern="1200" cap="none" spc="0" normalizeH="0" baseline="0" noProof="0" dirty="0" smtClean="0">
                <a:ln>
                  <a:noFill/>
                </a:ln>
                <a:solidFill>
                  <a:prstClr val="white"/>
                </a:solidFill>
                <a:effectLst/>
                <a:uLnTx/>
                <a:uFillTx/>
                <a:latin typeface="Calibri" panose="020F0502020204030204" pitchFamily="34" charset="0"/>
                <a:ea typeface="ヒラギノ角ゴ Pro W3" charset="-128"/>
                <a:cs typeface="+mn-cs"/>
              </a:rPr>
              <a:t>Expression Analysis</a:t>
            </a:r>
            <a:endPar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ヒラギノ角ゴ Pro W3" charset="-128"/>
              <a:cs typeface="+mn-cs"/>
            </a:endParaRPr>
          </a:p>
        </p:txBody>
      </p:sp>
      <p:cxnSp>
        <p:nvCxnSpPr>
          <p:cNvPr id="91" name="Straight Arrow Connector 90"/>
          <p:cNvCxnSpPr/>
          <p:nvPr/>
        </p:nvCxnSpPr>
        <p:spPr>
          <a:xfrm>
            <a:off x="4174007" y="4665367"/>
            <a:ext cx="1407540" cy="6173"/>
          </a:xfrm>
          <a:prstGeom prst="straightConnector1">
            <a:avLst/>
          </a:prstGeom>
          <a:ln cap="flat">
            <a:solidFill>
              <a:schemeClr val="bg1">
                <a:lumMod val="50000"/>
              </a:schemeClr>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92" name="Right Brace 91"/>
          <p:cNvSpPr>
            <a:spLocks/>
          </p:cNvSpPr>
          <p:nvPr/>
        </p:nvSpPr>
        <p:spPr bwMode="auto">
          <a:xfrm>
            <a:off x="3734151" y="3798001"/>
            <a:ext cx="296324" cy="1731645"/>
          </a:xfrm>
          <a:prstGeom prst="rightBrace">
            <a:avLst>
              <a:gd name="adj1" fmla="val 8333"/>
              <a:gd name="adj2" fmla="val 50000"/>
            </a:avLst>
          </a:prstGeom>
          <a:noFill/>
          <a:ln w="25400">
            <a:solidFill>
              <a:schemeClr val="bg1">
                <a:lumMod val="50000"/>
              </a:schemeClr>
            </a:solidFill>
            <a:round/>
            <a:headEnd/>
            <a:tailEnd/>
          </a:ln>
          <a:effectLst/>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ヒラギノ角ゴ Pro W3" charset="-128"/>
              <a:cs typeface="+mn-cs"/>
            </a:endParaRPr>
          </a:p>
        </p:txBody>
      </p:sp>
      <p:cxnSp>
        <p:nvCxnSpPr>
          <p:cNvPr id="93" name="Straight Arrow Connector 92"/>
          <p:cNvCxnSpPr/>
          <p:nvPr/>
        </p:nvCxnSpPr>
        <p:spPr>
          <a:xfrm flipH="1" flipV="1">
            <a:off x="6759127" y="1435198"/>
            <a:ext cx="1544" cy="378104"/>
          </a:xfrm>
          <a:prstGeom prst="straightConnector1">
            <a:avLst/>
          </a:prstGeom>
          <a:ln cap="flat">
            <a:solidFill>
              <a:schemeClr val="bg1">
                <a:lumMod val="50000"/>
              </a:schemeClr>
            </a:solidFill>
            <a:prstDash val="sysDash"/>
            <a:headEnd type="arrow"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4" name="Rounded Rectangle 93"/>
          <p:cNvSpPr>
            <a:spLocks noChangeArrowheads="1"/>
          </p:cNvSpPr>
          <p:nvPr/>
        </p:nvSpPr>
        <p:spPr bwMode="auto">
          <a:xfrm>
            <a:off x="5581547" y="838200"/>
            <a:ext cx="2358248" cy="654383"/>
          </a:xfrm>
          <a:prstGeom prst="roundRect">
            <a:avLst>
              <a:gd name="adj" fmla="val 16667"/>
            </a:avLst>
          </a:prstGeom>
          <a:solidFill>
            <a:schemeClr val="bg1">
              <a:lumMod val="50000"/>
            </a:schemeClr>
          </a:solidFill>
          <a:ln w="9525">
            <a:noFill/>
            <a:round/>
            <a:headEnd/>
            <a:tailEnd/>
          </a:ln>
          <a:effectLst/>
        </p:spPr>
        <p:txBody>
          <a:bodyPr anchor="ct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panose="020F0502020204030204" pitchFamily="34" charset="0"/>
                <a:ea typeface="ヒラギノ角ゴ Pro W3" charset="-128"/>
                <a:cs typeface="+mn-cs"/>
              </a:rPr>
              <a:t>Raw sequence reads</a:t>
            </a:r>
            <a:br>
              <a:rPr kumimoji="0" lang="en-US" sz="1800" b="0" i="0" u="none" strike="noStrike" kern="1200" cap="none" spc="0" normalizeH="0" baseline="0" noProof="0" dirty="0" smtClean="0">
                <a:ln>
                  <a:noFill/>
                </a:ln>
                <a:solidFill>
                  <a:prstClr val="white"/>
                </a:solidFill>
                <a:effectLst/>
                <a:uLnTx/>
                <a:uFillTx/>
                <a:latin typeface="Calibri" panose="020F0502020204030204" pitchFamily="34" charset="0"/>
                <a:ea typeface="ヒラギノ角ゴ Pro W3" charset="-128"/>
                <a:cs typeface="+mn-cs"/>
              </a:rPr>
            </a:br>
            <a:r>
              <a:rPr kumimoji="0" lang="en-US" sz="1800" b="0" i="0" u="none" strike="noStrike" kern="1200" cap="none" spc="0" normalizeH="0" baseline="0" noProof="0" dirty="0" smtClean="0">
                <a:ln>
                  <a:noFill/>
                </a:ln>
                <a:solidFill>
                  <a:prstClr val="white"/>
                </a:solidFill>
                <a:effectLst/>
                <a:uLnTx/>
                <a:uFillTx/>
                <a:latin typeface="Calibri" panose="020F0502020204030204" pitchFamily="34" charset="0"/>
                <a:ea typeface="ヒラギノ角ゴ Pro W3" charset="-128"/>
                <a:cs typeface="+mn-cs"/>
              </a:rPr>
              <a:t>(FASTQ format)</a:t>
            </a:r>
            <a:endPar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ヒラギノ角ゴ Pro W3" charset="-128"/>
              <a:cs typeface="+mn-cs"/>
            </a:endParaRPr>
          </a:p>
        </p:txBody>
      </p:sp>
      <p:cxnSp>
        <p:nvCxnSpPr>
          <p:cNvPr id="96" name="Straight Arrow Connector 95"/>
          <p:cNvCxnSpPr>
            <a:stCxn id="104" idx="0"/>
            <a:endCxn id="97" idx="2"/>
          </p:cNvCxnSpPr>
          <p:nvPr/>
        </p:nvCxnSpPr>
        <p:spPr>
          <a:xfrm flipH="1" flipV="1">
            <a:off x="6748416" y="5529647"/>
            <a:ext cx="772" cy="653998"/>
          </a:xfrm>
          <a:prstGeom prst="straightConnector1">
            <a:avLst/>
          </a:prstGeom>
          <a:ln cap="flat">
            <a:solidFill>
              <a:schemeClr val="bg1">
                <a:lumMod val="50000"/>
              </a:schemeClr>
            </a:solidFill>
            <a:prstDash val="sysDash"/>
            <a:headEnd type="arrow"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7" name="Rounded Rectangle 96"/>
          <p:cNvSpPr>
            <a:spLocks noChangeArrowheads="1"/>
          </p:cNvSpPr>
          <p:nvPr/>
        </p:nvSpPr>
        <p:spPr bwMode="auto">
          <a:xfrm>
            <a:off x="5858671" y="3753245"/>
            <a:ext cx="1779489" cy="1776402"/>
          </a:xfrm>
          <a:prstGeom prst="roundRect">
            <a:avLst>
              <a:gd name="adj" fmla="val 16667"/>
            </a:avLst>
          </a:prstGeom>
          <a:solidFill>
            <a:schemeClr val="accent2">
              <a:lumMod val="75000"/>
            </a:schemeClr>
          </a:solidFill>
          <a:ln w="9525">
            <a:noFill/>
            <a:round/>
            <a:headEnd/>
            <a:tailEnd/>
          </a:ln>
          <a:effectLst/>
        </p:spPr>
        <p:txBody>
          <a:bodyPr anchor="ct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1800" b="0" i="1" u="none" strike="noStrike" kern="1200" cap="none" spc="0" normalizeH="0" baseline="0" noProof="0" dirty="0" err="1" smtClean="0">
                <a:ln>
                  <a:noFill/>
                </a:ln>
                <a:solidFill>
                  <a:prstClr val="white"/>
                </a:solidFill>
                <a:effectLst/>
                <a:uLnTx/>
                <a:uFillTx/>
                <a:latin typeface="Calibri" panose="020F0502020204030204" pitchFamily="34" charset="0"/>
                <a:ea typeface="ヒラギノ角ゴ Pro W3" charset="-128"/>
                <a:cs typeface="Courier New" panose="02070309020205020404" pitchFamily="49" charset="0"/>
              </a:rPr>
              <a:t>Cuffdiff</a:t>
            </a:r>
            <a:endParaRPr kumimoji="0" lang="en-US" sz="1800" b="0" i="1" u="none" strike="noStrike" kern="1200" cap="none" spc="0" normalizeH="0" baseline="0" noProof="0" dirty="0">
              <a:ln>
                <a:noFill/>
              </a:ln>
              <a:solidFill>
                <a:prstClr val="white"/>
              </a:solidFill>
              <a:effectLst/>
              <a:uLnTx/>
              <a:uFillTx/>
              <a:latin typeface="Calibri" panose="020F0502020204030204" pitchFamily="34" charset="0"/>
              <a:ea typeface="ヒラギノ角ゴ Pro W3" charset="-128"/>
              <a:cs typeface="Courier New" panose="02070309020205020404" pitchFamily="49" charset="0"/>
            </a:endParaRPr>
          </a:p>
        </p:txBody>
      </p:sp>
      <p:grpSp>
        <p:nvGrpSpPr>
          <p:cNvPr id="100" name="Group 99"/>
          <p:cNvGrpSpPr/>
          <p:nvPr/>
        </p:nvGrpSpPr>
        <p:grpSpPr>
          <a:xfrm>
            <a:off x="5860215" y="6183645"/>
            <a:ext cx="1777946" cy="506715"/>
            <a:chOff x="6496752" y="5879592"/>
            <a:chExt cx="1828800" cy="521208"/>
          </a:xfrm>
        </p:grpSpPr>
        <p:sp>
          <p:nvSpPr>
            <p:cNvPr id="104" name="Rounded Rectangle 103"/>
            <p:cNvSpPr>
              <a:spLocks noChangeArrowheads="1"/>
            </p:cNvSpPr>
            <p:nvPr/>
          </p:nvSpPr>
          <p:spPr bwMode="auto">
            <a:xfrm>
              <a:off x="6496752" y="5879592"/>
              <a:ext cx="1828800" cy="521208"/>
            </a:xfrm>
            <a:prstGeom prst="roundRect">
              <a:avLst>
                <a:gd name="adj" fmla="val 16667"/>
              </a:avLst>
            </a:prstGeom>
            <a:solidFill>
              <a:schemeClr val="bg1">
                <a:lumMod val="50000"/>
              </a:schemeClr>
            </a:solidFill>
            <a:ln w="9525">
              <a:noFill/>
              <a:round/>
              <a:headEnd/>
              <a:tailEnd/>
            </a:ln>
            <a:effectLst/>
          </p:spPr>
          <p:txBody>
            <a:bodyPr anchor="ct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panose="020F0502020204030204" pitchFamily="34" charset="0"/>
                  <a:ea typeface="ヒラギノ角ゴ Pro W3" charset="-128"/>
                  <a:cs typeface="+mn-cs"/>
                </a:rPr>
                <a:t>       Visualization</a:t>
              </a:r>
              <a:endPar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ヒラギノ角ゴ Pro W3" charset="-128"/>
                <a:cs typeface="+mn-cs"/>
              </a:endParaRPr>
            </a:p>
          </p:txBody>
        </p:sp>
        <p:pic>
          <p:nvPicPr>
            <p:cNvPr id="105" name="Picture 2" descr="C:\Users\sgaramsz\Google Drive\Work_MiscFigsPresentations\content_igv-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1871" y="5948171"/>
              <a:ext cx="384048" cy="3840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 name="Curved Connector 4"/>
          <p:cNvCxnSpPr>
            <a:stCxn id="86" idx="3"/>
            <a:endCxn id="82" idx="3"/>
          </p:cNvCxnSpPr>
          <p:nvPr/>
        </p:nvCxnSpPr>
        <p:spPr>
          <a:xfrm flipV="1">
            <a:off x="7643471" y="2124232"/>
            <a:ext cx="12700" cy="654383"/>
          </a:xfrm>
          <a:prstGeom prst="curvedConnector3">
            <a:avLst>
              <a:gd name="adj1" fmla="val 2954717"/>
            </a:avLst>
          </a:prstGeom>
          <a:ln cap="flat">
            <a:solidFill>
              <a:schemeClr val="bg1">
                <a:lumMod val="50000"/>
              </a:schemeClr>
            </a:solidFill>
            <a:prstDash val="sysDash"/>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000" b="1" i="0" u="none" strike="noStrike" kern="1200" cap="none" spc="0" normalizeH="0" baseline="0" noProof="0" dirty="0">
                <a:ln>
                  <a:noFill/>
                </a:ln>
                <a:solidFill>
                  <a:prstClr val="black"/>
                </a:solidFill>
                <a:effectLst/>
                <a:uLnTx/>
                <a:uFillTx/>
                <a:latin typeface="Calibri"/>
                <a:ea typeface="+mn-ea"/>
                <a:cs typeface="+mn-cs"/>
              </a:rPr>
              <a:t>RNA-</a:t>
            </a:r>
            <a:r>
              <a:rPr kumimoji="0" lang="en-US" sz="3000" b="1" i="0" u="none" strike="noStrike" kern="1200" cap="none" spc="0" normalizeH="0" baseline="0" noProof="0" dirty="0" err="1">
                <a:ln>
                  <a:noFill/>
                </a:ln>
                <a:solidFill>
                  <a:prstClr val="black"/>
                </a:solidFill>
                <a:effectLst/>
                <a:uLnTx/>
                <a:uFillTx/>
                <a:latin typeface="Calibri"/>
                <a:ea typeface="+mn-ea"/>
                <a:cs typeface="+mn-cs"/>
              </a:rPr>
              <a:t>Seq</a:t>
            </a:r>
            <a:r>
              <a:rPr kumimoji="0" lang="en-US" sz="3000" b="1" i="0" u="none" strike="noStrike" kern="1200" cap="none" spc="0" normalizeH="0" baseline="0" noProof="0" dirty="0">
                <a:ln>
                  <a:noFill/>
                </a:ln>
                <a:solidFill>
                  <a:prstClr val="black"/>
                </a:solidFill>
                <a:effectLst/>
                <a:uLnTx/>
                <a:uFillTx/>
                <a:latin typeface="Avenir" panose="020B0503020203020204" pitchFamily="34" charset="0"/>
                <a:ea typeface="+mn-ea"/>
                <a:cs typeface="+mn-cs"/>
              </a:rPr>
              <a:t> </a:t>
            </a:r>
            <a:r>
              <a:rPr kumimoji="0" lang="en-US" sz="3000" b="1" i="0" u="none" strike="noStrike" kern="1200" cap="none" spc="0" normalizeH="0" baseline="0" noProof="0" dirty="0">
                <a:ln>
                  <a:noFill/>
                </a:ln>
                <a:solidFill>
                  <a:prstClr val="black"/>
                </a:solidFill>
                <a:effectLst/>
                <a:uLnTx/>
                <a:uFillTx/>
                <a:ea typeface="+mn-ea"/>
                <a:cs typeface="+mn-cs"/>
              </a:rPr>
              <a:t>Differential Expression Analysis Workflow</a:t>
            </a:r>
          </a:p>
        </p:txBody>
      </p:sp>
      <p:sp>
        <p:nvSpPr>
          <p:cNvPr id="2" name="Rectangle 1"/>
          <p:cNvSpPr/>
          <p:nvPr/>
        </p:nvSpPr>
        <p:spPr>
          <a:xfrm>
            <a:off x="377828" y="3066759"/>
            <a:ext cx="7305294" cy="294593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0" name="Rectangle 29"/>
          <p:cNvSpPr/>
          <p:nvPr/>
        </p:nvSpPr>
        <p:spPr>
          <a:xfrm>
            <a:off x="377828" y="1817337"/>
            <a:ext cx="7305294" cy="59164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0080315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Table 62"/>
          <p:cNvGraphicFramePr>
            <a:graphicFrameLocks noGrp="1"/>
          </p:cNvGraphicFramePr>
          <p:nvPr>
            <p:extLst>
              <p:ext uri="{D42A27DB-BD31-4B8C-83A1-F6EECF244321}">
                <p14:modId xmlns:p14="http://schemas.microsoft.com/office/powerpoint/2010/main" val="779945873"/>
              </p:ext>
            </p:extLst>
          </p:nvPr>
        </p:nvGraphicFramePr>
        <p:xfrm>
          <a:off x="0" y="0"/>
          <a:ext cx="9144000" cy="640080"/>
        </p:xfrm>
        <a:graphic>
          <a:graphicData uri="http://schemas.openxmlformats.org/drawingml/2006/table">
            <a:tbl>
              <a:tblPr firstRow="1" bandRow="1">
                <a:tableStyleId>{5C22544A-7EE6-4342-B048-85BDC9FD1C3A}</a:tableStyleId>
              </a:tblPr>
              <a:tblGrid>
                <a:gridCol w="8686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640080">
                <a:tc>
                  <a:txBody>
                    <a:bodyPr/>
                    <a:lstStyle/>
                    <a:p>
                      <a:pPr algn="ctr"/>
                      <a:r>
                        <a:rPr lang="en-US" sz="3200" dirty="0" smtClean="0">
                          <a:solidFill>
                            <a:schemeClr val="tx1"/>
                          </a:solidFill>
                          <a:latin typeface="Calibri" panose="020F0502020204030204" pitchFamily="34" charset="0"/>
                        </a:rPr>
                        <a:t>Differential</a:t>
                      </a:r>
                      <a:r>
                        <a:rPr lang="en-US" sz="3200" baseline="0" dirty="0" smtClean="0">
                          <a:solidFill>
                            <a:schemeClr val="tx1"/>
                          </a:solidFill>
                          <a:latin typeface="Calibri" panose="020F0502020204030204" pitchFamily="34" charset="0"/>
                        </a:rPr>
                        <a:t> gene expression analysis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US" sz="2800" b="1" dirty="0">
                        <a:solidFill>
                          <a:srgbClr val="C00000"/>
                        </a:solidFill>
                        <a:latin typeface="Avenir Black" panose="020B0803020203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pSp>
        <p:nvGrpSpPr>
          <p:cNvPr id="2" name="Group 1"/>
          <p:cNvGrpSpPr/>
          <p:nvPr/>
        </p:nvGrpSpPr>
        <p:grpSpPr>
          <a:xfrm>
            <a:off x="381000" y="1219200"/>
            <a:ext cx="3556000" cy="4953000"/>
            <a:chOff x="609600" y="1600200"/>
            <a:chExt cx="3556000" cy="4953000"/>
          </a:xfrm>
        </p:grpSpPr>
        <p:sp>
          <p:nvSpPr>
            <p:cNvPr id="7" name="TextBox 6"/>
            <p:cNvSpPr txBox="1"/>
            <p:nvPr/>
          </p:nvSpPr>
          <p:spPr>
            <a:xfrm>
              <a:off x="677984" y="1600200"/>
              <a:ext cx="3419232" cy="461665"/>
            </a:xfrm>
            <a:prstGeom prst="rect">
              <a:avLst/>
            </a:prstGeom>
            <a:noFill/>
          </p:spPr>
          <p:txBody>
            <a:bodyPr wrap="square" rtlCol="0">
              <a:spAutoFit/>
            </a:bodyPr>
            <a:lstStyle/>
            <a:p>
              <a:pPr algn="ctr"/>
              <a:r>
                <a:rPr lang="en-US" sz="2400" b="1" dirty="0" smtClean="0">
                  <a:latin typeface="Calibri" panose="020F0502020204030204" pitchFamily="34" charset="0"/>
                </a:rPr>
                <a:t>Microarray</a:t>
              </a:r>
            </a:p>
          </p:txBody>
        </p:sp>
        <p:pic>
          <p:nvPicPr>
            <p:cNvPr id="1024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851" r="54939"/>
            <a:stretch/>
          </p:blipFill>
          <p:spPr bwMode="auto">
            <a:xfrm>
              <a:off x="609600" y="2481114"/>
              <a:ext cx="3556000" cy="40720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4" name="Group 3"/>
          <p:cNvGrpSpPr/>
          <p:nvPr/>
        </p:nvGrpSpPr>
        <p:grpSpPr>
          <a:xfrm>
            <a:off x="4572000" y="1219200"/>
            <a:ext cx="4267200" cy="4953000"/>
            <a:chOff x="4572000" y="1600200"/>
            <a:chExt cx="4267200" cy="4953000"/>
          </a:xfrm>
        </p:grpSpPr>
        <p:sp>
          <p:nvSpPr>
            <p:cNvPr id="8" name="TextBox 7"/>
            <p:cNvSpPr txBox="1"/>
            <p:nvPr/>
          </p:nvSpPr>
          <p:spPr>
            <a:xfrm>
              <a:off x="4572000" y="1600200"/>
              <a:ext cx="4267200" cy="461665"/>
            </a:xfrm>
            <a:prstGeom prst="rect">
              <a:avLst/>
            </a:prstGeom>
            <a:noFill/>
          </p:spPr>
          <p:txBody>
            <a:bodyPr wrap="square" rtlCol="0">
              <a:spAutoFit/>
            </a:bodyPr>
            <a:lstStyle/>
            <a:p>
              <a:pPr algn="ctr"/>
              <a:r>
                <a:rPr lang="en-US" sz="2400" b="1" dirty="0" smtClean="0">
                  <a:latin typeface="Calibri" panose="020F0502020204030204" pitchFamily="34" charset="0"/>
                </a:rPr>
                <a:t>RNA-</a:t>
              </a:r>
              <a:r>
                <a:rPr lang="en-US" sz="2400" b="1" dirty="0" err="1" smtClean="0">
                  <a:latin typeface="Calibri" panose="020F0502020204030204" pitchFamily="34" charset="0"/>
                </a:rPr>
                <a:t>Seq</a:t>
              </a:r>
              <a:endParaRPr lang="en-US" sz="2400" b="1" dirty="0" smtClean="0">
                <a:latin typeface="Calibri" panose="020F0502020204030204" pitchFamily="34" charset="0"/>
              </a:endParaRPr>
            </a:p>
          </p:txBody>
        </p:sp>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6866" t="432" r="1283" b="-432"/>
            <a:stretch/>
          </p:blipFill>
          <p:spPr bwMode="auto">
            <a:xfrm>
              <a:off x="4572000" y="2481114"/>
              <a:ext cx="4267200" cy="40720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0" name="TextBox 9"/>
          <p:cNvSpPr txBox="1"/>
          <p:nvPr/>
        </p:nvSpPr>
        <p:spPr>
          <a:xfrm>
            <a:off x="0" y="6553200"/>
            <a:ext cx="9144000" cy="307777"/>
          </a:xfrm>
          <a:prstGeom prst="rect">
            <a:avLst/>
          </a:prstGeom>
          <a:noFill/>
        </p:spPr>
        <p:txBody>
          <a:bodyPr wrap="square" rtlCol="0">
            <a:spAutoFit/>
          </a:bodyPr>
          <a:lstStyle/>
          <a:p>
            <a:pPr algn="r"/>
            <a:r>
              <a:rPr lang="en-US" sz="1400" dirty="0" smtClean="0">
                <a:solidFill>
                  <a:schemeClr val="bg1">
                    <a:lumMod val="50000"/>
                  </a:schemeClr>
                </a:solidFill>
                <a:latin typeface="Calibri" panose="020F0502020204030204" pitchFamily="34" charset="0"/>
              </a:rPr>
              <a:t>Garber et al. (2011) Doi:10.1038/nmeth.1613</a:t>
            </a:r>
            <a:endParaRPr lang="en-US" sz="1400" dirty="0">
              <a:solidFill>
                <a:schemeClr val="bg1">
                  <a:lumMod val="50000"/>
                </a:schemeClr>
              </a:solidFill>
              <a:latin typeface="Calibri" panose="020F0502020204030204" pitchFamily="34" charset="0"/>
            </a:endParaRPr>
          </a:p>
        </p:txBody>
      </p:sp>
    </p:spTree>
    <p:extLst>
      <p:ext uri="{BB962C8B-B14F-4D97-AF65-F5344CB8AC3E}">
        <p14:creationId xmlns:p14="http://schemas.microsoft.com/office/powerpoint/2010/main" val="38880869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438" y="871917"/>
            <a:ext cx="8767721" cy="2031295"/>
          </a:xfrm>
        </p:spPr>
        <p:txBody>
          <a:bodyPr wrap="square" lIns="0" rIns="0">
            <a:spAutoFit/>
          </a:bodyPr>
          <a:lstStyle/>
          <a:p>
            <a:pPr marL="1588" indent="0">
              <a:buNone/>
            </a:pPr>
            <a:r>
              <a:rPr lang="en-US" sz="2200" dirty="0" smtClean="0"/>
              <a:t>Summarization/quantitation accurately derives expression values by assigning reads to the most likely transcription template.</a:t>
            </a:r>
          </a:p>
          <a:p>
            <a:pPr marL="1588" indent="0">
              <a:buNone/>
            </a:pPr>
            <a:endParaRPr lang="en-US" sz="2200" dirty="0" smtClean="0"/>
          </a:p>
          <a:p>
            <a:pPr marL="1588" indent="0">
              <a:buNone/>
            </a:pPr>
            <a:r>
              <a:rPr lang="en-US" sz="2200" b="1" dirty="0" smtClean="0"/>
              <a:t>Raw count:</a:t>
            </a:r>
            <a:r>
              <a:rPr lang="en-US" sz="2200" dirty="0" smtClean="0"/>
              <a:t> map reads to exons and divide by a scaling factor based on the length of the exons</a:t>
            </a:r>
          </a:p>
        </p:txBody>
      </p:sp>
      <p:pic>
        <p:nvPicPr>
          <p:cNvPr id="7170" name="Picture 2" descr="Changes in fragment count for a gene does not necessarily equal a change in expression."/>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l="1351" t="32056" r="51191" b="41730"/>
          <a:stretch/>
        </p:blipFill>
        <p:spPr bwMode="auto">
          <a:xfrm>
            <a:off x="2433865" y="3504172"/>
            <a:ext cx="4276272" cy="89637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480900" y="3423252"/>
            <a:ext cx="1308371" cy="369332"/>
          </a:xfrm>
          <a:prstGeom prst="rect">
            <a:avLst/>
          </a:prstGeom>
        </p:spPr>
        <p:txBody>
          <a:bodyPr wrap="none">
            <a:spAutoFit/>
          </a:bodyPr>
          <a:lstStyle/>
          <a:p>
            <a:pPr algn="ctr"/>
            <a:r>
              <a:rPr lang="en-US" b="1" dirty="0" smtClean="0">
                <a:latin typeface="Calibri" panose="020F0502020204030204" pitchFamily="34" charset="0"/>
                <a:sym typeface="Calibri"/>
              </a:rPr>
              <a:t>Condition </a:t>
            </a:r>
            <a:r>
              <a:rPr lang="en-US" b="1" dirty="0">
                <a:latin typeface="Calibri" panose="020F0502020204030204" pitchFamily="34" charset="0"/>
                <a:sym typeface="Calibri"/>
              </a:rPr>
              <a:t>A</a:t>
            </a:r>
            <a:endParaRPr lang="en-US" b="1" dirty="0" smtClean="0">
              <a:latin typeface="Calibri" panose="020F0502020204030204" pitchFamily="34" charset="0"/>
              <a:sym typeface="Calibri"/>
            </a:endParaRPr>
          </a:p>
        </p:txBody>
      </p:sp>
      <p:sp>
        <p:nvSpPr>
          <p:cNvPr id="15" name="Rectangle 14"/>
          <p:cNvSpPr/>
          <p:nvPr/>
        </p:nvSpPr>
        <p:spPr>
          <a:xfrm>
            <a:off x="7497397" y="3423252"/>
            <a:ext cx="1053494" cy="307777"/>
          </a:xfrm>
          <a:prstGeom prst="rect">
            <a:avLst/>
          </a:prstGeom>
        </p:spPr>
        <p:txBody>
          <a:bodyPr wrap="none">
            <a:spAutoFit/>
          </a:bodyPr>
          <a:lstStyle/>
          <a:p>
            <a:r>
              <a:rPr lang="en-US" b="1" dirty="0" smtClean="0">
                <a:latin typeface="Calibri"/>
                <a:sym typeface="Calibri"/>
              </a:rPr>
              <a:t>Condition B</a:t>
            </a:r>
            <a:endParaRPr lang="en-US" sz="1000" b="1" dirty="0"/>
          </a:p>
        </p:txBody>
      </p:sp>
      <p:sp>
        <p:nvSpPr>
          <p:cNvPr id="18" name="Rectangle 17"/>
          <p:cNvSpPr/>
          <p:nvPr/>
        </p:nvSpPr>
        <p:spPr>
          <a:xfrm>
            <a:off x="951380" y="3980253"/>
            <a:ext cx="367408" cy="307777"/>
          </a:xfrm>
          <a:prstGeom prst="rect">
            <a:avLst/>
          </a:prstGeom>
        </p:spPr>
        <p:txBody>
          <a:bodyPr wrap="none">
            <a:spAutoFit/>
          </a:bodyPr>
          <a:lstStyle/>
          <a:p>
            <a:pPr algn="ctr"/>
            <a:r>
              <a:rPr lang="en-US" dirty="0" smtClean="0">
                <a:latin typeface="Calibri" panose="020F0502020204030204" pitchFamily="34" charset="0"/>
                <a:sym typeface="Calibri"/>
              </a:rPr>
              <a:t>10</a:t>
            </a:r>
          </a:p>
        </p:txBody>
      </p:sp>
      <p:sp>
        <p:nvSpPr>
          <p:cNvPr id="21" name="Rectangle 20"/>
          <p:cNvSpPr/>
          <p:nvPr/>
        </p:nvSpPr>
        <p:spPr>
          <a:xfrm>
            <a:off x="7840440" y="3990579"/>
            <a:ext cx="367408" cy="307777"/>
          </a:xfrm>
          <a:prstGeom prst="rect">
            <a:avLst/>
          </a:prstGeom>
        </p:spPr>
        <p:txBody>
          <a:bodyPr wrap="none">
            <a:spAutoFit/>
          </a:bodyPr>
          <a:lstStyle/>
          <a:p>
            <a:pPr algn="ctr"/>
            <a:r>
              <a:rPr lang="en-US" dirty="0" smtClean="0">
                <a:latin typeface="Calibri" panose="020F0502020204030204" pitchFamily="34" charset="0"/>
                <a:sym typeface="Calibri"/>
              </a:rPr>
              <a:t>10</a:t>
            </a:r>
          </a:p>
        </p:txBody>
      </p:sp>
      <p:sp>
        <p:nvSpPr>
          <p:cNvPr id="9" name="Rectangle 8"/>
          <p:cNvSpPr/>
          <p:nvPr/>
        </p:nvSpPr>
        <p:spPr>
          <a:xfrm>
            <a:off x="1802928" y="4467165"/>
            <a:ext cx="5112221" cy="369332"/>
          </a:xfrm>
          <a:prstGeom prst="rect">
            <a:avLst/>
          </a:prstGeom>
        </p:spPr>
        <p:txBody>
          <a:bodyPr wrap="square">
            <a:spAutoFit/>
          </a:bodyPr>
          <a:lstStyle/>
          <a:p>
            <a:r>
              <a:rPr lang="en-US" i="1" dirty="0" smtClean="0">
                <a:latin typeface="Calibri" panose="020F0502020204030204" pitchFamily="34" charset="0"/>
                <a:sym typeface="Calibri"/>
              </a:rPr>
              <a:t>Exon:     A           B           C              A          B          C</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4167311926"/>
              </p:ext>
            </p:extLst>
          </p:nvPr>
        </p:nvGraphicFramePr>
        <p:xfrm>
          <a:off x="0" y="0"/>
          <a:ext cx="9144000" cy="640080"/>
        </p:xfrm>
        <a:graphic>
          <a:graphicData uri="http://schemas.openxmlformats.org/drawingml/2006/table">
            <a:tbl>
              <a:tblPr firstRow="1" bandRow="1">
                <a:tableStyleId>{5C22544A-7EE6-4342-B048-85BDC9FD1C3A}</a:tableStyleId>
              </a:tblPr>
              <a:tblGrid>
                <a:gridCol w="8686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640080">
                <a:tc>
                  <a:txBody>
                    <a:bodyPr/>
                    <a:lstStyle/>
                    <a:p>
                      <a:pPr algn="ctr"/>
                      <a:r>
                        <a:rPr lang="en-US" sz="3200" dirty="0" smtClean="0">
                          <a:solidFill>
                            <a:schemeClr val="tx1"/>
                          </a:solidFill>
                          <a:latin typeface="Calibri" panose="020F0502020204030204" pitchFamily="34" charset="0"/>
                        </a:rPr>
                        <a:t>Differential</a:t>
                      </a:r>
                      <a:r>
                        <a:rPr lang="en-US" sz="3200" baseline="0" dirty="0" smtClean="0">
                          <a:solidFill>
                            <a:schemeClr val="tx1"/>
                          </a:solidFill>
                          <a:latin typeface="Calibri" panose="020F0502020204030204" pitchFamily="34" charset="0"/>
                        </a:rPr>
                        <a:t> gene expression analysis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US" sz="2800" b="1" dirty="0">
                        <a:solidFill>
                          <a:srgbClr val="C00000"/>
                        </a:solidFill>
                        <a:latin typeface="Avenir Black" panose="020B0803020203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190740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438" y="871917"/>
            <a:ext cx="8767721" cy="2031295"/>
          </a:xfrm>
        </p:spPr>
        <p:txBody>
          <a:bodyPr wrap="square" lIns="0" rIns="0">
            <a:spAutoFit/>
          </a:bodyPr>
          <a:lstStyle/>
          <a:p>
            <a:pPr marL="1588" indent="0">
              <a:buNone/>
            </a:pPr>
            <a:r>
              <a:rPr lang="en-US" sz="2200" dirty="0" smtClean="0"/>
              <a:t>Summarization/quantitation accurately derives expression values by assigning reads to the most likely transcription template.</a:t>
            </a:r>
          </a:p>
          <a:p>
            <a:pPr marL="1588" indent="0">
              <a:buNone/>
            </a:pPr>
            <a:endParaRPr lang="en-US" sz="2200" dirty="0" smtClean="0"/>
          </a:p>
          <a:p>
            <a:pPr marL="1588" indent="0">
              <a:buNone/>
            </a:pPr>
            <a:r>
              <a:rPr lang="en-US" sz="2200" b="1" dirty="0" smtClean="0"/>
              <a:t>Raw count:</a:t>
            </a:r>
            <a:r>
              <a:rPr lang="en-US" sz="2200" dirty="0" smtClean="0"/>
              <a:t> map reads to exons and divide by a scaling factor based on the length of the exons</a:t>
            </a:r>
          </a:p>
        </p:txBody>
      </p:sp>
      <p:pic>
        <p:nvPicPr>
          <p:cNvPr id="6" name="Picture 2" descr="Changes in fragment count for a gene does not necessarily equal a change in expression."/>
          <p:cNvPicPr>
            <a:picLocks noChangeAspect="1" noChangeArrowheads="1"/>
          </p:cNvPicPr>
          <p:nvPr/>
        </p:nvPicPr>
        <p:blipFill rotWithShape="1">
          <a:blip r:embed="rId3">
            <a:extLst>
              <a:ext uri="{28A0092B-C50C-407E-A947-70E740481C1C}">
                <a14:useLocalDpi xmlns:a14="http://schemas.microsoft.com/office/drawing/2010/main" val="0"/>
              </a:ext>
            </a:extLst>
          </a:blip>
          <a:srcRect l="1351" t="32056" r="51191" b="41173"/>
          <a:stretch/>
        </p:blipFill>
        <p:spPr bwMode="auto">
          <a:xfrm>
            <a:off x="2433865" y="3504172"/>
            <a:ext cx="4276272" cy="91542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Rectangle 6"/>
          <p:cNvSpPr/>
          <p:nvPr/>
        </p:nvSpPr>
        <p:spPr>
          <a:xfrm>
            <a:off x="604331" y="3423252"/>
            <a:ext cx="1061508" cy="307777"/>
          </a:xfrm>
          <a:prstGeom prst="rect">
            <a:avLst/>
          </a:prstGeom>
        </p:spPr>
        <p:txBody>
          <a:bodyPr wrap="none">
            <a:spAutoFit/>
          </a:bodyPr>
          <a:lstStyle/>
          <a:p>
            <a:pPr algn="ctr"/>
            <a:r>
              <a:rPr lang="en-US" b="1" dirty="0" smtClean="0">
                <a:latin typeface="Calibri" panose="020F0502020204030204" pitchFamily="34" charset="0"/>
                <a:sym typeface="Calibri"/>
              </a:rPr>
              <a:t>Condition A</a:t>
            </a:r>
          </a:p>
        </p:txBody>
      </p:sp>
      <p:sp>
        <p:nvSpPr>
          <p:cNvPr id="9" name="Rectangle 8"/>
          <p:cNvSpPr/>
          <p:nvPr/>
        </p:nvSpPr>
        <p:spPr>
          <a:xfrm>
            <a:off x="7497397" y="3423252"/>
            <a:ext cx="1053494" cy="307777"/>
          </a:xfrm>
          <a:prstGeom prst="rect">
            <a:avLst/>
          </a:prstGeom>
        </p:spPr>
        <p:txBody>
          <a:bodyPr wrap="none">
            <a:spAutoFit/>
          </a:bodyPr>
          <a:lstStyle/>
          <a:p>
            <a:r>
              <a:rPr lang="en-US" b="1" dirty="0" smtClean="0">
                <a:latin typeface="Calibri"/>
                <a:sym typeface="Calibri"/>
              </a:rPr>
              <a:t>Condition B</a:t>
            </a:r>
            <a:endParaRPr lang="en-US" sz="1000" b="1" dirty="0"/>
          </a:p>
        </p:txBody>
      </p:sp>
      <p:sp>
        <p:nvSpPr>
          <p:cNvPr id="10" name="Rectangle 9"/>
          <p:cNvSpPr/>
          <p:nvPr/>
        </p:nvSpPr>
        <p:spPr>
          <a:xfrm>
            <a:off x="795087" y="3980253"/>
            <a:ext cx="679994" cy="307777"/>
          </a:xfrm>
          <a:prstGeom prst="rect">
            <a:avLst/>
          </a:prstGeom>
        </p:spPr>
        <p:txBody>
          <a:bodyPr wrap="none">
            <a:spAutoFit/>
          </a:bodyPr>
          <a:lstStyle/>
          <a:p>
            <a:pPr algn="ctr"/>
            <a:r>
              <a:rPr lang="en-US" b="1" dirty="0" smtClean="0">
                <a:solidFill>
                  <a:schemeClr val="accent5"/>
                </a:solidFill>
                <a:latin typeface="Calibri" panose="020F0502020204030204" pitchFamily="34" charset="0"/>
                <a:sym typeface="Calibri"/>
              </a:rPr>
              <a:t>4</a:t>
            </a:r>
            <a:r>
              <a:rPr lang="en-US" dirty="0" smtClean="0">
                <a:latin typeface="Calibri" panose="020F0502020204030204" pitchFamily="34" charset="0"/>
                <a:sym typeface="Calibri"/>
              </a:rPr>
              <a:t>  </a:t>
            </a:r>
            <a:r>
              <a:rPr lang="en-US" i="1" dirty="0" smtClean="0">
                <a:latin typeface="Calibri" panose="020F0502020204030204" pitchFamily="34" charset="0"/>
                <a:sym typeface="Calibri"/>
              </a:rPr>
              <a:t>vs</a:t>
            </a:r>
            <a:r>
              <a:rPr lang="en-US" dirty="0" smtClean="0">
                <a:latin typeface="Calibri" panose="020F0502020204030204" pitchFamily="34" charset="0"/>
                <a:sym typeface="Calibri"/>
              </a:rPr>
              <a:t>  </a:t>
            </a:r>
            <a:r>
              <a:rPr lang="en-US" b="1" dirty="0" smtClean="0">
                <a:solidFill>
                  <a:srgbClr val="C00000"/>
                </a:solidFill>
                <a:latin typeface="Calibri" panose="020F0502020204030204" pitchFamily="34" charset="0"/>
                <a:sym typeface="Calibri"/>
              </a:rPr>
              <a:t>6</a:t>
            </a:r>
          </a:p>
        </p:txBody>
      </p:sp>
      <p:sp>
        <p:nvSpPr>
          <p:cNvPr id="13" name="Rectangle 12"/>
          <p:cNvSpPr/>
          <p:nvPr/>
        </p:nvSpPr>
        <p:spPr>
          <a:xfrm>
            <a:off x="7840440" y="3990579"/>
            <a:ext cx="367408" cy="307777"/>
          </a:xfrm>
          <a:prstGeom prst="rect">
            <a:avLst/>
          </a:prstGeom>
        </p:spPr>
        <p:txBody>
          <a:bodyPr wrap="none">
            <a:spAutoFit/>
          </a:bodyPr>
          <a:lstStyle/>
          <a:p>
            <a:pPr algn="ctr"/>
            <a:r>
              <a:rPr lang="en-US" b="1" dirty="0" smtClean="0">
                <a:solidFill>
                  <a:srgbClr val="C00000"/>
                </a:solidFill>
                <a:latin typeface="Calibri" panose="020F0502020204030204" pitchFamily="34" charset="0"/>
                <a:sym typeface="Calibri"/>
              </a:rPr>
              <a:t>10</a:t>
            </a:r>
          </a:p>
        </p:txBody>
      </p:sp>
      <p:graphicFrame>
        <p:nvGraphicFramePr>
          <p:cNvPr id="12" name="Table 11"/>
          <p:cNvGraphicFramePr>
            <a:graphicFrameLocks noGrp="1"/>
          </p:cNvGraphicFramePr>
          <p:nvPr>
            <p:extLst>
              <p:ext uri="{D42A27DB-BD31-4B8C-83A1-F6EECF244321}">
                <p14:modId xmlns:p14="http://schemas.microsoft.com/office/powerpoint/2010/main" val="4167311926"/>
              </p:ext>
            </p:extLst>
          </p:nvPr>
        </p:nvGraphicFramePr>
        <p:xfrm>
          <a:off x="0" y="0"/>
          <a:ext cx="9144000" cy="640080"/>
        </p:xfrm>
        <a:graphic>
          <a:graphicData uri="http://schemas.openxmlformats.org/drawingml/2006/table">
            <a:tbl>
              <a:tblPr firstRow="1" bandRow="1">
                <a:tableStyleId>{5C22544A-7EE6-4342-B048-85BDC9FD1C3A}</a:tableStyleId>
              </a:tblPr>
              <a:tblGrid>
                <a:gridCol w="8686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640080">
                <a:tc>
                  <a:txBody>
                    <a:bodyPr/>
                    <a:lstStyle/>
                    <a:p>
                      <a:pPr algn="ctr"/>
                      <a:r>
                        <a:rPr lang="en-US" sz="3200" dirty="0" smtClean="0">
                          <a:solidFill>
                            <a:schemeClr val="tx1"/>
                          </a:solidFill>
                          <a:latin typeface="Calibri" panose="020F0502020204030204" pitchFamily="34" charset="0"/>
                        </a:rPr>
                        <a:t>Differential</a:t>
                      </a:r>
                      <a:r>
                        <a:rPr lang="en-US" sz="3200" baseline="0" dirty="0" smtClean="0">
                          <a:solidFill>
                            <a:schemeClr val="tx1"/>
                          </a:solidFill>
                          <a:latin typeface="Calibri" panose="020F0502020204030204" pitchFamily="34" charset="0"/>
                        </a:rPr>
                        <a:t> gene expression analysis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US" sz="2800" b="1" dirty="0">
                        <a:solidFill>
                          <a:srgbClr val="C00000"/>
                        </a:solidFill>
                        <a:latin typeface="Avenir Black" panose="020B0803020203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1" name="Rectangle 10"/>
          <p:cNvSpPr/>
          <p:nvPr/>
        </p:nvSpPr>
        <p:spPr>
          <a:xfrm>
            <a:off x="1831504" y="4419600"/>
            <a:ext cx="5112221" cy="369332"/>
          </a:xfrm>
          <a:prstGeom prst="rect">
            <a:avLst/>
          </a:prstGeom>
        </p:spPr>
        <p:txBody>
          <a:bodyPr wrap="square">
            <a:spAutoFit/>
          </a:bodyPr>
          <a:lstStyle/>
          <a:p>
            <a:r>
              <a:rPr lang="en-US" i="1" dirty="0" smtClean="0">
                <a:latin typeface="Calibri" panose="020F0502020204030204" pitchFamily="34" charset="0"/>
                <a:sym typeface="Calibri"/>
              </a:rPr>
              <a:t>Exon:     A           B           C              A          B          C</a:t>
            </a:r>
            <a:endParaRPr lang="en-US" dirty="0"/>
          </a:p>
        </p:txBody>
      </p:sp>
    </p:spTree>
    <p:extLst>
      <p:ext uri="{BB962C8B-B14F-4D97-AF65-F5344CB8AC3E}">
        <p14:creationId xmlns:p14="http://schemas.microsoft.com/office/powerpoint/2010/main" val="10891975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hanges in fragment count for a gene does not necessarily equal a change in expression."/>
          <p:cNvPicPr>
            <a:picLocks noChangeAspect="1" noChangeArrowheads="1"/>
          </p:cNvPicPr>
          <p:nvPr/>
        </p:nvPicPr>
        <p:blipFill rotWithShape="1">
          <a:blip r:embed="rId3">
            <a:extLst>
              <a:ext uri="{28A0092B-C50C-407E-A947-70E740481C1C}">
                <a14:useLocalDpi xmlns:a14="http://schemas.microsoft.com/office/drawing/2010/main" val="0"/>
              </a:ext>
            </a:extLst>
          </a:blip>
          <a:srcRect l="1660" t="28499" r="-132" b="-3115"/>
          <a:stretch/>
        </p:blipFill>
        <p:spPr bwMode="auto">
          <a:xfrm>
            <a:off x="109318" y="3566465"/>
            <a:ext cx="8872841" cy="255148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 name="Rectangle 9"/>
          <p:cNvSpPr/>
          <p:nvPr/>
        </p:nvSpPr>
        <p:spPr>
          <a:xfrm>
            <a:off x="4545738" y="3940310"/>
            <a:ext cx="4325870" cy="612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545738" y="4705350"/>
            <a:ext cx="4325870" cy="612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561621" y="5462210"/>
            <a:ext cx="4325870" cy="612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Changes in fragment count for a gene does not necessarily equal a change in expression."/>
          <p:cNvPicPr>
            <a:picLocks noChangeArrowheads="1"/>
          </p:cNvPicPr>
          <p:nvPr/>
        </p:nvPicPr>
        <p:blipFill rotWithShape="1">
          <a:blip r:embed="rId3">
            <a:extLst>
              <a:ext uri="{28A0092B-C50C-407E-A947-70E740481C1C}">
                <a14:useLocalDpi xmlns:a14="http://schemas.microsoft.com/office/drawing/2010/main" val="0"/>
              </a:ext>
            </a:extLst>
          </a:blip>
          <a:srcRect l="54044" t="51" r="11865" b="93382"/>
          <a:stretch/>
        </p:blipFill>
        <p:spPr bwMode="auto">
          <a:xfrm>
            <a:off x="4429030" y="3730860"/>
            <a:ext cx="1371600" cy="13716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4" name="Picture 2" descr="Changes in fragment count for a gene does not necessarily equal a change in expression."/>
          <p:cNvPicPr>
            <a:picLocks noChangeArrowheads="1"/>
          </p:cNvPicPr>
          <p:nvPr/>
        </p:nvPicPr>
        <p:blipFill rotWithShape="1">
          <a:blip r:embed="rId3">
            <a:extLst>
              <a:ext uri="{28A0092B-C50C-407E-A947-70E740481C1C}">
                <a14:useLocalDpi xmlns:a14="http://schemas.microsoft.com/office/drawing/2010/main" val="0"/>
              </a:ext>
            </a:extLst>
          </a:blip>
          <a:srcRect l="54045" t="17058" r="12971" b="76704"/>
          <a:stretch/>
        </p:blipFill>
        <p:spPr bwMode="auto">
          <a:xfrm>
            <a:off x="6038756" y="3724067"/>
            <a:ext cx="1371600" cy="13716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Rectangle 1"/>
          <p:cNvSpPr/>
          <p:nvPr/>
        </p:nvSpPr>
        <p:spPr>
          <a:xfrm>
            <a:off x="4582472" y="3447842"/>
            <a:ext cx="1064715" cy="307777"/>
          </a:xfrm>
          <a:prstGeom prst="rect">
            <a:avLst/>
          </a:prstGeom>
          <a:solidFill>
            <a:schemeClr val="bg1"/>
          </a:solidFill>
        </p:spPr>
        <p:txBody>
          <a:bodyPr wrap="none">
            <a:spAutoFit/>
          </a:bodyPr>
          <a:lstStyle/>
          <a:p>
            <a:pPr algn="ctr"/>
            <a:r>
              <a:rPr lang="en-US" dirty="0" smtClean="0">
                <a:latin typeface="Calibri" panose="020F0502020204030204" pitchFamily="34" charset="0"/>
              </a:rPr>
              <a:t>union count</a:t>
            </a:r>
            <a:endParaRPr lang="en-US" dirty="0">
              <a:latin typeface="Calibri" panose="020F0502020204030204" pitchFamily="34" charset="0"/>
            </a:endParaRPr>
          </a:p>
        </p:txBody>
      </p:sp>
      <p:sp>
        <p:nvSpPr>
          <p:cNvPr id="8" name="Rectangle 7"/>
          <p:cNvSpPr/>
          <p:nvPr/>
        </p:nvSpPr>
        <p:spPr>
          <a:xfrm>
            <a:off x="5947888" y="3407201"/>
            <a:ext cx="1521570" cy="307777"/>
          </a:xfrm>
          <a:prstGeom prst="rect">
            <a:avLst/>
          </a:prstGeom>
          <a:solidFill>
            <a:schemeClr val="bg1"/>
          </a:solidFill>
        </p:spPr>
        <p:txBody>
          <a:bodyPr wrap="none">
            <a:spAutoFit/>
          </a:bodyPr>
          <a:lstStyle/>
          <a:p>
            <a:pPr algn="ctr"/>
            <a:r>
              <a:rPr lang="en-US" dirty="0">
                <a:latin typeface="Calibri" panose="020F0502020204030204" pitchFamily="34" charset="0"/>
              </a:rPr>
              <a:t>intersection </a:t>
            </a:r>
            <a:r>
              <a:rPr lang="en-US" dirty="0" smtClean="0">
                <a:latin typeface="Calibri" panose="020F0502020204030204" pitchFamily="34" charset="0"/>
              </a:rPr>
              <a:t>count</a:t>
            </a:r>
            <a:endParaRPr lang="en-US" dirty="0">
              <a:latin typeface="Calibri" panose="020F0502020204030204" pitchFamily="34" charset="0"/>
            </a:endParaRPr>
          </a:p>
        </p:txBody>
      </p:sp>
      <p:sp>
        <p:nvSpPr>
          <p:cNvPr id="18" name="Rectangle 17"/>
          <p:cNvSpPr/>
          <p:nvPr/>
        </p:nvSpPr>
        <p:spPr>
          <a:xfrm>
            <a:off x="7632334" y="3186601"/>
            <a:ext cx="1209676" cy="646331"/>
          </a:xfrm>
          <a:prstGeom prst="rect">
            <a:avLst/>
          </a:prstGeom>
          <a:solidFill>
            <a:schemeClr val="bg1"/>
          </a:solidFill>
        </p:spPr>
        <p:txBody>
          <a:bodyPr wrap="square">
            <a:spAutoFit/>
          </a:bodyPr>
          <a:lstStyle/>
          <a:p>
            <a:pPr algn="ctr"/>
            <a:r>
              <a:rPr lang="en-US" dirty="0" smtClean="0">
                <a:latin typeface="Calibri" panose="020F0502020204030204" pitchFamily="34" charset="0"/>
              </a:rPr>
              <a:t>true expression</a:t>
            </a:r>
            <a:endParaRPr lang="en-US" dirty="0">
              <a:latin typeface="Calibri" panose="020F0502020204030204" pitchFamily="34" charset="0"/>
            </a:endParaRPr>
          </a:p>
        </p:txBody>
      </p:sp>
      <p:sp>
        <p:nvSpPr>
          <p:cNvPr id="3" name="Content Placeholder 2"/>
          <p:cNvSpPr>
            <a:spLocks noGrp="1"/>
          </p:cNvSpPr>
          <p:nvPr>
            <p:ph idx="1"/>
          </p:nvPr>
        </p:nvSpPr>
        <p:spPr>
          <a:xfrm>
            <a:off x="214438" y="871917"/>
            <a:ext cx="8767721" cy="2031295"/>
          </a:xfrm>
        </p:spPr>
        <p:txBody>
          <a:bodyPr wrap="square" lIns="0" rIns="0">
            <a:spAutoFit/>
          </a:bodyPr>
          <a:lstStyle/>
          <a:p>
            <a:pPr marL="1588" indent="0">
              <a:buNone/>
            </a:pPr>
            <a:r>
              <a:rPr lang="en-US" sz="2200" dirty="0" smtClean="0"/>
              <a:t>Summarization/quantitation accurately derives expression values by assigning reads to the most likely transcription template.</a:t>
            </a:r>
          </a:p>
          <a:p>
            <a:pPr marL="1588" indent="0">
              <a:buNone/>
            </a:pPr>
            <a:endParaRPr lang="en-US" sz="2200" dirty="0" smtClean="0"/>
          </a:p>
          <a:p>
            <a:pPr marL="1588" indent="0">
              <a:buNone/>
            </a:pPr>
            <a:r>
              <a:rPr lang="en-US" sz="2200" b="1" dirty="0" smtClean="0"/>
              <a:t>Raw count:</a:t>
            </a:r>
            <a:r>
              <a:rPr lang="en-US" sz="2200" dirty="0" smtClean="0"/>
              <a:t> map reads to exons and divide by a scaling factor based on the length of the exons</a:t>
            </a:r>
          </a:p>
        </p:txBody>
      </p:sp>
      <p:sp>
        <p:nvSpPr>
          <p:cNvPr id="5" name="TextBox 4"/>
          <p:cNvSpPr txBox="1"/>
          <p:nvPr/>
        </p:nvSpPr>
        <p:spPr>
          <a:xfrm>
            <a:off x="4639053" y="4054785"/>
            <a:ext cx="951553" cy="400110"/>
          </a:xfrm>
          <a:prstGeom prst="rect">
            <a:avLst/>
          </a:prstGeom>
          <a:noFill/>
        </p:spPr>
        <p:txBody>
          <a:bodyPr wrap="square" rtlCol="0">
            <a:spAutoFit/>
          </a:bodyPr>
          <a:lstStyle/>
          <a:p>
            <a:pPr algn="ctr"/>
            <a:r>
              <a:rPr lang="en-US" sz="2000" b="1" dirty="0" smtClean="0">
                <a:latin typeface="Calibri"/>
              </a:rPr>
              <a:t>—</a:t>
            </a:r>
            <a:endParaRPr lang="en-US" sz="2000" b="1" dirty="0"/>
          </a:p>
        </p:txBody>
      </p:sp>
      <p:sp>
        <p:nvSpPr>
          <p:cNvPr id="12" name="TextBox 11"/>
          <p:cNvSpPr txBox="1"/>
          <p:nvPr/>
        </p:nvSpPr>
        <p:spPr>
          <a:xfrm>
            <a:off x="4735451" y="5623493"/>
            <a:ext cx="758757" cy="400110"/>
          </a:xfrm>
          <a:prstGeom prst="rect">
            <a:avLst/>
          </a:prstGeom>
          <a:noFill/>
        </p:spPr>
        <p:txBody>
          <a:bodyPr wrap="square" rtlCol="0">
            <a:spAutoFit/>
          </a:bodyPr>
          <a:lstStyle/>
          <a:p>
            <a:pPr algn="ctr"/>
            <a:r>
              <a:rPr lang="en-US" sz="2000" b="1" dirty="0" smtClean="0">
                <a:latin typeface="Calibri"/>
              </a:rPr>
              <a:t>↓↓</a:t>
            </a:r>
            <a:endParaRPr lang="en-US" sz="2000" b="1" dirty="0"/>
          </a:p>
        </p:txBody>
      </p:sp>
      <p:sp>
        <p:nvSpPr>
          <p:cNvPr id="13" name="TextBox 12"/>
          <p:cNvSpPr txBox="1"/>
          <p:nvPr/>
        </p:nvSpPr>
        <p:spPr>
          <a:xfrm>
            <a:off x="6345178" y="4046605"/>
            <a:ext cx="758757" cy="400110"/>
          </a:xfrm>
          <a:prstGeom prst="rect">
            <a:avLst/>
          </a:prstGeom>
          <a:noFill/>
        </p:spPr>
        <p:txBody>
          <a:bodyPr wrap="square" rtlCol="0">
            <a:spAutoFit/>
          </a:bodyPr>
          <a:lstStyle/>
          <a:p>
            <a:pPr algn="ctr"/>
            <a:r>
              <a:rPr lang="en-US" sz="2000" b="1" dirty="0" smtClean="0">
                <a:latin typeface="Calibri"/>
              </a:rPr>
              <a:t>↑</a:t>
            </a:r>
            <a:endParaRPr lang="en-US" sz="2000" b="1" dirty="0"/>
          </a:p>
        </p:txBody>
      </p:sp>
      <p:sp>
        <p:nvSpPr>
          <p:cNvPr id="19" name="TextBox 18"/>
          <p:cNvSpPr txBox="1"/>
          <p:nvPr/>
        </p:nvSpPr>
        <p:spPr>
          <a:xfrm>
            <a:off x="6248780" y="4773340"/>
            <a:ext cx="951553" cy="400110"/>
          </a:xfrm>
          <a:prstGeom prst="rect">
            <a:avLst/>
          </a:prstGeom>
          <a:noFill/>
        </p:spPr>
        <p:txBody>
          <a:bodyPr wrap="square" rtlCol="0">
            <a:spAutoFit/>
          </a:bodyPr>
          <a:lstStyle/>
          <a:p>
            <a:pPr algn="ctr"/>
            <a:r>
              <a:rPr lang="en-US" sz="2000" b="1" dirty="0" smtClean="0">
                <a:latin typeface="Calibri"/>
              </a:rPr>
              <a:t>—</a:t>
            </a:r>
            <a:endParaRPr lang="en-US" sz="2000" b="1" dirty="0"/>
          </a:p>
        </p:txBody>
      </p:sp>
      <p:sp>
        <p:nvSpPr>
          <p:cNvPr id="20" name="TextBox 19"/>
          <p:cNvSpPr txBox="1"/>
          <p:nvPr/>
        </p:nvSpPr>
        <p:spPr>
          <a:xfrm>
            <a:off x="7736036" y="5531160"/>
            <a:ext cx="951553" cy="400110"/>
          </a:xfrm>
          <a:prstGeom prst="rect">
            <a:avLst/>
          </a:prstGeom>
          <a:noFill/>
        </p:spPr>
        <p:txBody>
          <a:bodyPr wrap="square" rtlCol="0">
            <a:spAutoFit/>
          </a:bodyPr>
          <a:lstStyle/>
          <a:p>
            <a:pPr algn="ctr"/>
            <a:r>
              <a:rPr lang="en-US" sz="2000" b="1" dirty="0" smtClean="0">
                <a:latin typeface="Calibri"/>
              </a:rPr>
              <a:t>—</a:t>
            </a:r>
            <a:endParaRPr lang="en-US" sz="2000" b="1" dirty="0"/>
          </a:p>
        </p:txBody>
      </p:sp>
      <p:sp>
        <p:nvSpPr>
          <p:cNvPr id="21" name="TextBox 20"/>
          <p:cNvSpPr txBox="1"/>
          <p:nvPr/>
        </p:nvSpPr>
        <p:spPr>
          <a:xfrm>
            <a:off x="4735451" y="4845106"/>
            <a:ext cx="758757" cy="400110"/>
          </a:xfrm>
          <a:prstGeom prst="rect">
            <a:avLst/>
          </a:prstGeom>
          <a:noFill/>
        </p:spPr>
        <p:txBody>
          <a:bodyPr wrap="square" rtlCol="0">
            <a:spAutoFit/>
          </a:bodyPr>
          <a:lstStyle/>
          <a:p>
            <a:pPr algn="ctr"/>
            <a:r>
              <a:rPr lang="en-US" sz="2000" b="1" dirty="0">
                <a:latin typeface="Calibri"/>
              </a:rPr>
              <a:t>↓</a:t>
            </a:r>
            <a:endParaRPr lang="en-US" sz="2000" b="1" dirty="0"/>
          </a:p>
        </p:txBody>
      </p:sp>
      <p:sp>
        <p:nvSpPr>
          <p:cNvPr id="22" name="TextBox 21"/>
          <p:cNvSpPr txBox="1"/>
          <p:nvPr/>
        </p:nvSpPr>
        <p:spPr>
          <a:xfrm>
            <a:off x="7832434" y="4045085"/>
            <a:ext cx="758757" cy="400110"/>
          </a:xfrm>
          <a:prstGeom prst="rect">
            <a:avLst/>
          </a:prstGeom>
          <a:noFill/>
        </p:spPr>
        <p:txBody>
          <a:bodyPr wrap="square" rtlCol="0">
            <a:spAutoFit/>
          </a:bodyPr>
          <a:lstStyle/>
          <a:p>
            <a:pPr algn="ctr"/>
            <a:r>
              <a:rPr lang="en-US" sz="2000" b="1" dirty="0" smtClean="0">
                <a:latin typeface="Calibri"/>
              </a:rPr>
              <a:t>↑↑</a:t>
            </a:r>
            <a:endParaRPr lang="en-US" sz="2000" b="1" dirty="0"/>
          </a:p>
        </p:txBody>
      </p:sp>
      <p:sp>
        <p:nvSpPr>
          <p:cNvPr id="23" name="TextBox 22"/>
          <p:cNvSpPr txBox="1"/>
          <p:nvPr/>
        </p:nvSpPr>
        <p:spPr>
          <a:xfrm>
            <a:off x="7832434" y="4770360"/>
            <a:ext cx="758757" cy="400110"/>
          </a:xfrm>
          <a:prstGeom prst="rect">
            <a:avLst/>
          </a:prstGeom>
          <a:noFill/>
        </p:spPr>
        <p:txBody>
          <a:bodyPr wrap="square" rtlCol="0">
            <a:spAutoFit/>
          </a:bodyPr>
          <a:lstStyle/>
          <a:p>
            <a:pPr algn="ctr"/>
            <a:r>
              <a:rPr lang="en-US" sz="2000" b="1" dirty="0" smtClean="0">
                <a:latin typeface="Calibri"/>
              </a:rPr>
              <a:t>↑</a:t>
            </a:r>
            <a:endParaRPr lang="en-US" sz="2000" b="1" dirty="0"/>
          </a:p>
        </p:txBody>
      </p:sp>
      <p:sp>
        <p:nvSpPr>
          <p:cNvPr id="24" name="TextBox 23"/>
          <p:cNvSpPr txBox="1"/>
          <p:nvPr/>
        </p:nvSpPr>
        <p:spPr>
          <a:xfrm>
            <a:off x="6345178" y="5575838"/>
            <a:ext cx="758757" cy="400110"/>
          </a:xfrm>
          <a:prstGeom prst="rect">
            <a:avLst/>
          </a:prstGeom>
          <a:noFill/>
        </p:spPr>
        <p:txBody>
          <a:bodyPr wrap="square" rtlCol="0">
            <a:spAutoFit/>
          </a:bodyPr>
          <a:lstStyle/>
          <a:p>
            <a:pPr algn="ctr"/>
            <a:r>
              <a:rPr lang="en-US" sz="2000" b="1" dirty="0" smtClean="0">
                <a:latin typeface="Calibri"/>
              </a:rPr>
              <a:t>↓</a:t>
            </a:r>
            <a:endParaRPr lang="en-US" sz="2000" b="1" dirty="0"/>
          </a:p>
        </p:txBody>
      </p:sp>
      <p:graphicFrame>
        <p:nvGraphicFramePr>
          <p:cNvPr id="28" name="Table 27"/>
          <p:cNvGraphicFramePr>
            <a:graphicFrameLocks noGrp="1"/>
          </p:cNvGraphicFramePr>
          <p:nvPr>
            <p:extLst>
              <p:ext uri="{D42A27DB-BD31-4B8C-83A1-F6EECF244321}">
                <p14:modId xmlns:p14="http://schemas.microsoft.com/office/powerpoint/2010/main" val="4167311926"/>
              </p:ext>
            </p:extLst>
          </p:nvPr>
        </p:nvGraphicFramePr>
        <p:xfrm>
          <a:off x="0" y="0"/>
          <a:ext cx="9144000" cy="640080"/>
        </p:xfrm>
        <a:graphic>
          <a:graphicData uri="http://schemas.openxmlformats.org/drawingml/2006/table">
            <a:tbl>
              <a:tblPr firstRow="1" bandRow="1">
                <a:tableStyleId>{5C22544A-7EE6-4342-B048-85BDC9FD1C3A}</a:tableStyleId>
              </a:tblPr>
              <a:tblGrid>
                <a:gridCol w="8686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640080">
                <a:tc>
                  <a:txBody>
                    <a:bodyPr/>
                    <a:lstStyle/>
                    <a:p>
                      <a:pPr algn="ctr"/>
                      <a:r>
                        <a:rPr lang="en-US" sz="3200" dirty="0" smtClean="0">
                          <a:solidFill>
                            <a:schemeClr val="tx1"/>
                          </a:solidFill>
                          <a:latin typeface="Calibri" panose="020F0502020204030204" pitchFamily="34" charset="0"/>
                        </a:rPr>
                        <a:t>Differential</a:t>
                      </a:r>
                      <a:r>
                        <a:rPr lang="en-US" sz="3200" baseline="0" dirty="0" smtClean="0">
                          <a:solidFill>
                            <a:schemeClr val="tx1"/>
                          </a:solidFill>
                          <a:latin typeface="Calibri" panose="020F0502020204030204" pitchFamily="34" charset="0"/>
                        </a:rPr>
                        <a:t> gene expression analysis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US" sz="2800" b="1" dirty="0">
                        <a:solidFill>
                          <a:srgbClr val="C00000"/>
                        </a:solidFill>
                        <a:latin typeface="Avenir Black" panose="020B0803020203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749943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438" y="871917"/>
            <a:ext cx="8767721" cy="3200846"/>
          </a:xfrm>
        </p:spPr>
        <p:txBody>
          <a:bodyPr wrap="square" lIns="0" rIns="0">
            <a:spAutoFit/>
          </a:bodyPr>
          <a:lstStyle/>
          <a:p>
            <a:pPr marL="1588" indent="0">
              <a:buNone/>
            </a:pPr>
            <a:r>
              <a:rPr lang="en-US" sz="2200" dirty="0" smtClean="0"/>
              <a:t>Summarization/quantitation accurately derives expression values by assigning reads to the most likely transcription template.</a:t>
            </a:r>
          </a:p>
          <a:p>
            <a:pPr marL="1588" indent="0">
              <a:buNone/>
            </a:pPr>
            <a:endParaRPr lang="en-US" sz="2200" dirty="0" smtClean="0"/>
          </a:p>
          <a:p>
            <a:pPr marL="1588" indent="0">
              <a:buNone/>
            </a:pPr>
            <a:r>
              <a:rPr lang="en-US" sz="2200" b="1" dirty="0" smtClean="0"/>
              <a:t>Isoform deconvolution: </a:t>
            </a:r>
            <a:r>
              <a:rPr lang="en-US" sz="2200" dirty="0" smtClean="0"/>
              <a:t>estimate </a:t>
            </a:r>
            <a:r>
              <a:rPr lang="en-US" sz="2200" dirty="0"/>
              <a:t>the expression levels of a gene’s alternative isoforms (transcripts) and then sum those transcript-level estimates to derive gene-level expression estimates</a:t>
            </a:r>
            <a:r>
              <a:rPr lang="en-US" sz="2200" dirty="0" smtClean="0"/>
              <a:t>.</a:t>
            </a:r>
          </a:p>
          <a:p>
            <a:pPr marL="1588" indent="0">
              <a:buNone/>
            </a:pPr>
            <a:endParaRPr lang="en-US" sz="2200" dirty="0"/>
          </a:p>
          <a:p>
            <a:pPr marL="1588" indent="0">
              <a:buNone/>
            </a:pPr>
            <a:r>
              <a:rPr lang="en-US" sz="2200" b="1" dirty="0" smtClean="0"/>
              <a:t>Paired ends</a:t>
            </a:r>
            <a:r>
              <a:rPr lang="en-US" sz="2200" dirty="0" smtClean="0"/>
              <a:t> increase isoform deconvolution confidence.</a:t>
            </a:r>
          </a:p>
        </p:txBody>
      </p:sp>
      <p:grpSp>
        <p:nvGrpSpPr>
          <p:cNvPr id="8" name="Group 7"/>
          <p:cNvGrpSpPr/>
          <p:nvPr/>
        </p:nvGrpSpPr>
        <p:grpSpPr>
          <a:xfrm>
            <a:off x="1073814" y="4293566"/>
            <a:ext cx="4323851" cy="2196620"/>
            <a:chOff x="2416839" y="4160216"/>
            <a:chExt cx="4323851" cy="2196620"/>
          </a:xfrm>
        </p:grpSpPr>
        <p:grpSp>
          <p:nvGrpSpPr>
            <p:cNvPr id="29" name="Group 28"/>
            <p:cNvGrpSpPr/>
            <p:nvPr/>
          </p:nvGrpSpPr>
          <p:grpSpPr>
            <a:xfrm>
              <a:off x="2416839" y="4922080"/>
              <a:ext cx="4293492" cy="1434756"/>
              <a:chOff x="823256" y="4004277"/>
              <a:chExt cx="4293492" cy="1434756"/>
            </a:xfrm>
          </p:grpSpPr>
          <p:grpSp>
            <p:nvGrpSpPr>
              <p:cNvPr id="26" name="Group 25"/>
              <p:cNvGrpSpPr/>
              <p:nvPr/>
            </p:nvGrpSpPr>
            <p:grpSpPr>
              <a:xfrm>
                <a:off x="823256" y="4004277"/>
                <a:ext cx="4293492" cy="307777"/>
                <a:chOff x="823256" y="4004277"/>
                <a:chExt cx="4293492" cy="307777"/>
              </a:xfrm>
            </p:grpSpPr>
            <p:sp>
              <p:nvSpPr>
                <p:cNvPr id="5" name="Rectangle 4"/>
                <p:cNvSpPr/>
                <p:nvPr/>
              </p:nvSpPr>
              <p:spPr>
                <a:xfrm>
                  <a:off x="823256" y="4004277"/>
                  <a:ext cx="928459" cy="307777"/>
                </a:xfrm>
                <a:prstGeom prst="rect">
                  <a:avLst/>
                </a:prstGeom>
              </p:spPr>
              <p:txBody>
                <a:bodyPr wrap="none">
                  <a:spAutoFit/>
                </a:bodyPr>
                <a:lstStyle/>
                <a:p>
                  <a:pPr algn="ctr"/>
                  <a:r>
                    <a:rPr lang="en-US" b="1" dirty="0" smtClean="0">
                      <a:latin typeface="Times New Roman" panose="02020603050405020304" pitchFamily="18" charset="0"/>
                      <a:cs typeface="Times New Roman" panose="02020603050405020304" pitchFamily="18" charset="0"/>
                      <a:sym typeface="Calibri"/>
                    </a:rPr>
                    <a:t>Isoform 1</a:t>
                  </a:r>
                </a:p>
              </p:txBody>
            </p:sp>
            <p:sp>
              <p:nvSpPr>
                <p:cNvPr id="2" name="Rectangle 1"/>
                <p:cNvSpPr/>
                <p:nvPr/>
              </p:nvSpPr>
              <p:spPr>
                <a:xfrm>
                  <a:off x="1924352" y="4086225"/>
                  <a:ext cx="303787" cy="152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767416" y="4086626"/>
                  <a:ext cx="303787" cy="152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59623" y="4091481"/>
                  <a:ext cx="1457125" cy="152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2" idx="3"/>
                  <a:endCxn id="13" idx="1"/>
                </p:cNvCxnSpPr>
                <p:nvPr/>
              </p:nvCxnSpPr>
              <p:spPr>
                <a:xfrm>
                  <a:off x="2228139" y="4162425"/>
                  <a:ext cx="1431484" cy="525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823257" y="4567767"/>
                <a:ext cx="3875203" cy="307777"/>
                <a:chOff x="823257" y="4566252"/>
                <a:chExt cx="3875203" cy="307777"/>
              </a:xfrm>
            </p:grpSpPr>
            <p:sp>
              <p:nvSpPr>
                <p:cNvPr id="6" name="Rectangle 5"/>
                <p:cNvSpPr/>
                <p:nvPr/>
              </p:nvSpPr>
              <p:spPr>
                <a:xfrm>
                  <a:off x="823257" y="4566252"/>
                  <a:ext cx="928459" cy="307777"/>
                </a:xfrm>
                <a:prstGeom prst="rect">
                  <a:avLst/>
                </a:prstGeom>
              </p:spPr>
              <p:txBody>
                <a:bodyPr wrap="none">
                  <a:spAutoFit/>
                </a:bodyPr>
                <a:lstStyle/>
                <a:p>
                  <a:pPr algn="ctr"/>
                  <a:r>
                    <a:rPr lang="en-US" b="1" dirty="0" smtClean="0">
                      <a:latin typeface="Times New Roman" panose="02020603050405020304" pitchFamily="18" charset="0"/>
                      <a:cs typeface="Times New Roman" panose="02020603050405020304" pitchFamily="18" charset="0"/>
                      <a:sym typeface="Calibri"/>
                    </a:rPr>
                    <a:t>Isoform 2</a:t>
                  </a:r>
                </a:p>
              </p:txBody>
            </p:sp>
            <p:sp>
              <p:nvSpPr>
                <p:cNvPr id="9" name="Rectangle 8"/>
                <p:cNvSpPr/>
                <p:nvPr/>
              </p:nvSpPr>
              <p:spPr>
                <a:xfrm>
                  <a:off x="1924352" y="4643940"/>
                  <a:ext cx="303787" cy="152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767416" y="4640085"/>
                  <a:ext cx="303787" cy="152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659623" y="4640085"/>
                  <a:ext cx="1038837" cy="152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stCxn id="9" idx="3"/>
                  <a:endCxn id="14" idx="1"/>
                </p:cNvCxnSpPr>
                <p:nvPr/>
              </p:nvCxnSpPr>
              <p:spPr>
                <a:xfrm flipV="1">
                  <a:off x="2228139" y="4716285"/>
                  <a:ext cx="1431484" cy="385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823257" y="5131256"/>
                <a:ext cx="3202126" cy="307777"/>
                <a:chOff x="823257" y="5442552"/>
                <a:chExt cx="3202126" cy="307777"/>
              </a:xfrm>
            </p:grpSpPr>
            <p:sp>
              <p:nvSpPr>
                <p:cNvPr id="7" name="Rectangle 6"/>
                <p:cNvSpPr/>
                <p:nvPr/>
              </p:nvSpPr>
              <p:spPr>
                <a:xfrm>
                  <a:off x="823257" y="5442552"/>
                  <a:ext cx="928459" cy="307777"/>
                </a:xfrm>
                <a:prstGeom prst="rect">
                  <a:avLst/>
                </a:prstGeom>
              </p:spPr>
              <p:txBody>
                <a:bodyPr wrap="none">
                  <a:spAutoFit/>
                </a:bodyPr>
                <a:lstStyle/>
                <a:p>
                  <a:pPr algn="ctr"/>
                  <a:r>
                    <a:rPr lang="en-US" b="1" dirty="0" smtClean="0">
                      <a:latin typeface="Times New Roman" panose="02020603050405020304" pitchFamily="18" charset="0"/>
                      <a:cs typeface="Times New Roman" panose="02020603050405020304" pitchFamily="18" charset="0"/>
                      <a:sym typeface="Calibri"/>
                    </a:rPr>
                    <a:t>Isoform 3</a:t>
                  </a:r>
                </a:p>
              </p:txBody>
            </p:sp>
            <p:sp>
              <p:nvSpPr>
                <p:cNvPr id="10" name="Rectangle 9"/>
                <p:cNvSpPr/>
                <p:nvPr/>
              </p:nvSpPr>
              <p:spPr>
                <a:xfrm>
                  <a:off x="1924352" y="5520240"/>
                  <a:ext cx="303787" cy="152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659623" y="5520240"/>
                  <a:ext cx="365760" cy="152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10" idx="3"/>
                  <a:endCxn id="22" idx="1"/>
                </p:cNvCxnSpPr>
                <p:nvPr/>
              </p:nvCxnSpPr>
              <p:spPr>
                <a:xfrm>
                  <a:off x="2228139" y="5596440"/>
                  <a:ext cx="1431484"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grpSp>
        </p:grpSp>
        <p:grpSp>
          <p:nvGrpSpPr>
            <p:cNvPr id="1038" name="Group 1037"/>
            <p:cNvGrpSpPr/>
            <p:nvPr/>
          </p:nvGrpSpPr>
          <p:grpSpPr>
            <a:xfrm>
              <a:off x="3541210" y="4172984"/>
              <a:ext cx="1928528" cy="312564"/>
              <a:chOff x="3517935" y="4172984"/>
              <a:chExt cx="1928528" cy="312564"/>
            </a:xfrm>
          </p:grpSpPr>
          <p:cxnSp>
            <p:nvCxnSpPr>
              <p:cNvPr id="1030" name="Straight Connector 1029"/>
              <p:cNvCxnSpPr/>
              <p:nvPr/>
            </p:nvCxnSpPr>
            <p:spPr>
              <a:xfrm>
                <a:off x="3517935" y="4484441"/>
                <a:ext cx="9144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355023" y="4484441"/>
                <a:ext cx="9144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035" name="Freeform 1034"/>
              <p:cNvSpPr/>
              <p:nvPr/>
            </p:nvSpPr>
            <p:spPr>
              <a:xfrm>
                <a:off x="3571148" y="4172984"/>
                <a:ext cx="1823983" cy="312564"/>
              </a:xfrm>
              <a:custGeom>
                <a:avLst/>
                <a:gdLst>
                  <a:gd name="connsiteX0" fmla="*/ 0 w 2377440"/>
                  <a:gd name="connsiteY0" fmla="*/ 312564 h 312564"/>
                  <a:gd name="connsiteX1" fmla="*/ 1110580 w 2377440"/>
                  <a:gd name="connsiteY1" fmla="*/ 5 h 312564"/>
                  <a:gd name="connsiteX2" fmla="*/ 2377440 w 2377440"/>
                  <a:gd name="connsiteY2" fmla="*/ 305913 h 312564"/>
                </a:gdLst>
                <a:ahLst/>
                <a:cxnLst>
                  <a:cxn ang="0">
                    <a:pos x="connsiteX0" y="connsiteY0"/>
                  </a:cxn>
                  <a:cxn ang="0">
                    <a:pos x="connsiteX1" y="connsiteY1"/>
                  </a:cxn>
                  <a:cxn ang="0">
                    <a:pos x="connsiteX2" y="connsiteY2"/>
                  </a:cxn>
                </a:cxnLst>
                <a:rect l="l" t="t" r="r" b="b"/>
                <a:pathLst>
                  <a:path w="2377440" h="312564">
                    <a:moveTo>
                      <a:pt x="0" y="312564"/>
                    </a:moveTo>
                    <a:cubicBezTo>
                      <a:pt x="357170" y="156838"/>
                      <a:pt x="714340" y="1113"/>
                      <a:pt x="1110580" y="5"/>
                    </a:cubicBezTo>
                    <a:cubicBezTo>
                      <a:pt x="1506820" y="-1103"/>
                      <a:pt x="1942130" y="152405"/>
                      <a:pt x="2377440" y="305913"/>
                    </a:cubicBezTo>
                  </a:path>
                </a:pathLst>
              </a:cu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6" name="Group 1035"/>
            <p:cNvGrpSpPr/>
            <p:nvPr/>
          </p:nvGrpSpPr>
          <p:grpSpPr>
            <a:xfrm>
              <a:off x="3650879" y="4542072"/>
              <a:ext cx="2918129" cy="178882"/>
              <a:chOff x="3650879" y="4515472"/>
              <a:chExt cx="2918129" cy="178882"/>
            </a:xfrm>
          </p:grpSpPr>
          <p:cxnSp>
            <p:nvCxnSpPr>
              <p:cNvPr id="41" name="Straight Connector 40"/>
              <p:cNvCxnSpPr/>
              <p:nvPr/>
            </p:nvCxnSpPr>
            <p:spPr>
              <a:xfrm>
                <a:off x="3650879" y="4694354"/>
                <a:ext cx="9144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6477568" y="4694354"/>
                <a:ext cx="9144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Freeform 49"/>
              <p:cNvSpPr/>
              <p:nvPr/>
            </p:nvSpPr>
            <p:spPr>
              <a:xfrm>
                <a:off x="3723548" y="4515472"/>
                <a:ext cx="2754020" cy="168903"/>
              </a:xfrm>
              <a:custGeom>
                <a:avLst/>
                <a:gdLst>
                  <a:gd name="connsiteX0" fmla="*/ 0 w 2377440"/>
                  <a:gd name="connsiteY0" fmla="*/ 312564 h 312564"/>
                  <a:gd name="connsiteX1" fmla="*/ 1110580 w 2377440"/>
                  <a:gd name="connsiteY1" fmla="*/ 5 h 312564"/>
                  <a:gd name="connsiteX2" fmla="*/ 2377440 w 2377440"/>
                  <a:gd name="connsiteY2" fmla="*/ 305913 h 312564"/>
                </a:gdLst>
                <a:ahLst/>
                <a:cxnLst>
                  <a:cxn ang="0">
                    <a:pos x="connsiteX0" y="connsiteY0"/>
                  </a:cxn>
                  <a:cxn ang="0">
                    <a:pos x="connsiteX1" y="connsiteY1"/>
                  </a:cxn>
                  <a:cxn ang="0">
                    <a:pos x="connsiteX2" y="connsiteY2"/>
                  </a:cxn>
                </a:cxnLst>
                <a:rect l="l" t="t" r="r" b="b"/>
                <a:pathLst>
                  <a:path w="2377440" h="312564">
                    <a:moveTo>
                      <a:pt x="0" y="312564"/>
                    </a:moveTo>
                    <a:cubicBezTo>
                      <a:pt x="357170" y="156838"/>
                      <a:pt x="714340" y="1113"/>
                      <a:pt x="1110580" y="5"/>
                    </a:cubicBezTo>
                    <a:cubicBezTo>
                      <a:pt x="1506820" y="-1103"/>
                      <a:pt x="1942130" y="152405"/>
                      <a:pt x="2377440" y="305913"/>
                    </a:cubicBezTo>
                  </a:path>
                </a:pathLst>
              </a:cu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7" name="Group 1036"/>
            <p:cNvGrpSpPr/>
            <p:nvPr/>
          </p:nvGrpSpPr>
          <p:grpSpPr>
            <a:xfrm>
              <a:off x="4537464" y="4794597"/>
              <a:ext cx="1607579" cy="53019"/>
              <a:chOff x="4537464" y="4794597"/>
              <a:chExt cx="1607579" cy="53019"/>
            </a:xfrm>
          </p:grpSpPr>
          <p:cxnSp>
            <p:nvCxnSpPr>
              <p:cNvPr id="44" name="Straight Connector 43"/>
              <p:cNvCxnSpPr/>
              <p:nvPr/>
            </p:nvCxnSpPr>
            <p:spPr>
              <a:xfrm>
                <a:off x="4537464" y="4847616"/>
                <a:ext cx="9144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053603" y="4847616"/>
                <a:ext cx="9144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Freeform 51"/>
              <p:cNvSpPr/>
              <p:nvPr/>
            </p:nvSpPr>
            <p:spPr>
              <a:xfrm>
                <a:off x="4583184" y="4794597"/>
                <a:ext cx="1516139" cy="45719"/>
              </a:xfrm>
              <a:custGeom>
                <a:avLst/>
                <a:gdLst>
                  <a:gd name="connsiteX0" fmla="*/ 0 w 2377440"/>
                  <a:gd name="connsiteY0" fmla="*/ 312564 h 312564"/>
                  <a:gd name="connsiteX1" fmla="*/ 1110580 w 2377440"/>
                  <a:gd name="connsiteY1" fmla="*/ 5 h 312564"/>
                  <a:gd name="connsiteX2" fmla="*/ 2377440 w 2377440"/>
                  <a:gd name="connsiteY2" fmla="*/ 305913 h 312564"/>
                </a:gdLst>
                <a:ahLst/>
                <a:cxnLst>
                  <a:cxn ang="0">
                    <a:pos x="connsiteX0" y="connsiteY0"/>
                  </a:cxn>
                  <a:cxn ang="0">
                    <a:pos x="connsiteX1" y="connsiteY1"/>
                  </a:cxn>
                  <a:cxn ang="0">
                    <a:pos x="connsiteX2" y="connsiteY2"/>
                  </a:cxn>
                </a:cxnLst>
                <a:rect l="l" t="t" r="r" b="b"/>
                <a:pathLst>
                  <a:path w="2377440" h="312564">
                    <a:moveTo>
                      <a:pt x="0" y="312564"/>
                    </a:moveTo>
                    <a:cubicBezTo>
                      <a:pt x="357170" y="156838"/>
                      <a:pt x="714340" y="1113"/>
                      <a:pt x="1110580" y="5"/>
                    </a:cubicBezTo>
                    <a:cubicBezTo>
                      <a:pt x="1506820" y="-1103"/>
                      <a:pt x="1942130" y="152405"/>
                      <a:pt x="2377440" y="305913"/>
                    </a:cubicBezTo>
                  </a:path>
                </a:pathLst>
              </a:cu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Rectangle 55"/>
            <p:cNvSpPr/>
            <p:nvPr/>
          </p:nvSpPr>
          <p:spPr>
            <a:xfrm>
              <a:off x="3268062" y="4160216"/>
              <a:ext cx="341760" cy="307777"/>
            </a:xfrm>
            <a:prstGeom prst="rect">
              <a:avLst/>
            </a:prstGeom>
          </p:spPr>
          <p:txBody>
            <a:bodyPr wrap="none">
              <a:spAutoFit/>
            </a:bodyPr>
            <a:lstStyle/>
            <a:p>
              <a:pPr algn="ctr"/>
              <a:r>
                <a:rPr lang="en-US" dirty="0" smtClean="0">
                  <a:latin typeface="Times New Roman" panose="02020603050405020304" pitchFamily="18" charset="0"/>
                  <a:cs typeface="Times New Roman" panose="02020603050405020304" pitchFamily="18" charset="0"/>
                  <a:sym typeface="Calibri"/>
                </a:rPr>
                <a:t>P</a:t>
              </a:r>
              <a:r>
                <a:rPr lang="en-US" baseline="-25000" dirty="0" smtClean="0">
                  <a:latin typeface="Times New Roman" panose="02020603050405020304" pitchFamily="18" charset="0"/>
                  <a:cs typeface="Times New Roman" panose="02020603050405020304" pitchFamily="18" charset="0"/>
                  <a:sym typeface="Calibri"/>
                </a:rPr>
                <a:t>1</a:t>
              </a:r>
            </a:p>
          </p:txBody>
        </p:sp>
        <p:sp>
          <p:nvSpPr>
            <p:cNvPr id="57" name="Rectangle 56"/>
            <p:cNvSpPr/>
            <p:nvPr/>
          </p:nvSpPr>
          <p:spPr>
            <a:xfrm>
              <a:off x="6397326" y="4403655"/>
              <a:ext cx="343364" cy="307777"/>
            </a:xfrm>
            <a:prstGeom prst="rect">
              <a:avLst/>
            </a:prstGeom>
          </p:spPr>
          <p:txBody>
            <a:bodyPr wrap="none">
              <a:spAutoFit/>
            </a:bodyPr>
            <a:lstStyle/>
            <a:p>
              <a:pPr algn="ctr"/>
              <a:r>
                <a:rPr lang="en-US" dirty="0" smtClean="0">
                  <a:latin typeface="Times New Roman" panose="02020603050405020304" pitchFamily="18" charset="0"/>
                  <a:cs typeface="Times New Roman" panose="02020603050405020304" pitchFamily="18" charset="0"/>
                  <a:sym typeface="Calibri"/>
                </a:rPr>
                <a:t>P</a:t>
              </a:r>
              <a:r>
                <a:rPr lang="en-US" baseline="-25000" dirty="0" smtClean="0">
                  <a:latin typeface="Times New Roman" panose="02020603050405020304" pitchFamily="18" charset="0"/>
                  <a:cs typeface="Times New Roman" panose="02020603050405020304" pitchFamily="18" charset="0"/>
                  <a:sym typeface="Calibri"/>
                </a:rPr>
                <a:t>2</a:t>
              </a:r>
            </a:p>
          </p:txBody>
        </p:sp>
        <p:sp>
          <p:nvSpPr>
            <p:cNvPr id="58" name="Rectangle 57"/>
            <p:cNvSpPr/>
            <p:nvPr/>
          </p:nvSpPr>
          <p:spPr>
            <a:xfrm>
              <a:off x="4266886" y="4628305"/>
              <a:ext cx="343364" cy="307777"/>
            </a:xfrm>
            <a:prstGeom prst="rect">
              <a:avLst/>
            </a:prstGeom>
          </p:spPr>
          <p:txBody>
            <a:bodyPr wrap="none">
              <a:spAutoFit/>
            </a:bodyPr>
            <a:lstStyle/>
            <a:p>
              <a:pPr algn="ctr"/>
              <a:r>
                <a:rPr lang="en-US" dirty="0" smtClean="0">
                  <a:latin typeface="Times New Roman" panose="02020603050405020304" pitchFamily="18" charset="0"/>
                  <a:cs typeface="Times New Roman" panose="02020603050405020304" pitchFamily="18" charset="0"/>
                  <a:sym typeface="Calibri"/>
                </a:rPr>
                <a:t>P</a:t>
              </a:r>
              <a:r>
                <a:rPr lang="en-US" baseline="-25000" dirty="0" smtClean="0">
                  <a:latin typeface="Times New Roman" panose="02020603050405020304" pitchFamily="18" charset="0"/>
                  <a:cs typeface="Times New Roman" panose="02020603050405020304" pitchFamily="18" charset="0"/>
                  <a:sym typeface="Calibri"/>
                </a:rPr>
                <a:t>3</a:t>
              </a:r>
            </a:p>
          </p:txBody>
        </p:sp>
      </p:grpSp>
      <p:sp>
        <p:nvSpPr>
          <p:cNvPr id="17" name="Rectangle 16"/>
          <p:cNvSpPr/>
          <p:nvPr/>
        </p:nvSpPr>
        <p:spPr>
          <a:xfrm>
            <a:off x="6238706" y="4844262"/>
            <a:ext cx="2510624" cy="1107996"/>
          </a:xfrm>
          <a:prstGeom prst="rect">
            <a:avLst/>
          </a:prstGeom>
        </p:spPr>
        <p:txBody>
          <a:bodyPr wrap="none">
            <a:spAutoFit/>
          </a:bodyPr>
          <a:lstStyle/>
          <a:p>
            <a:r>
              <a:rPr lang="en-US" sz="2200" dirty="0" smtClean="0">
                <a:latin typeface="Times New Roman" panose="02020603050405020304" pitchFamily="18" charset="0"/>
                <a:cs typeface="Times New Roman" panose="02020603050405020304" pitchFamily="18" charset="0"/>
                <a:sym typeface="Calibri"/>
              </a:rPr>
              <a:t>P</a:t>
            </a:r>
            <a:r>
              <a:rPr lang="en-US" sz="2200" baseline="-25000" dirty="0" smtClean="0">
                <a:latin typeface="Times New Roman" panose="02020603050405020304" pitchFamily="18" charset="0"/>
                <a:cs typeface="Times New Roman" panose="02020603050405020304" pitchFamily="18" charset="0"/>
                <a:sym typeface="Calibri"/>
              </a:rPr>
              <a:t>1</a:t>
            </a:r>
            <a:r>
              <a:rPr lang="en-US" sz="2200" dirty="0" smtClean="0">
                <a:latin typeface="Calibri"/>
                <a:sym typeface="Calibri"/>
              </a:rPr>
              <a:t> is from </a:t>
            </a:r>
            <a:r>
              <a:rPr lang="en-US" sz="2200" dirty="0" smtClean="0">
                <a:latin typeface="Times New Roman" panose="02020603050405020304" pitchFamily="18" charset="0"/>
                <a:cs typeface="Times New Roman" panose="02020603050405020304" pitchFamily="18" charset="0"/>
                <a:sym typeface="Calibri"/>
              </a:rPr>
              <a:t>I</a:t>
            </a:r>
            <a:r>
              <a:rPr lang="en-US" sz="2200" baseline="-25000" dirty="0" smtClean="0">
                <a:latin typeface="Times New Roman" panose="02020603050405020304" pitchFamily="18" charset="0"/>
                <a:cs typeface="Times New Roman" panose="02020603050405020304" pitchFamily="18" charset="0"/>
                <a:sym typeface="Calibri"/>
              </a:rPr>
              <a:t>1</a:t>
            </a:r>
            <a:r>
              <a:rPr lang="en-US" sz="2200" dirty="0" smtClean="0">
                <a:latin typeface="Calibri"/>
                <a:sym typeface="Calibri"/>
              </a:rPr>
              <a:t>, </a:t>
            </a:r>
            <a:r>
              <a:rPr lang="en-US" sz="2200" dirty="0" smtClean="0">
                <a:latin typeface="Times New Roman" panose="02020603050405020304" pitchFamily="18" charset="0"/>
                <a:cs typeface="Times New Roman" panose="02020603050405020304" pitchFamily="18" charset="0"/>
                <a:sym typeface="Calibri"/>
              </a:rPr>
              <a:t>I</a:t>
            </a:r>
            <a:r>
              <a:rPr lang="en-US" sz="2200" baseline="-25000" dirty="0" smtClean="0">
                <a:latin typeface="Times New Roman" panose="02020603050405020304" pitchFamily="18" charset="0"/>
                <a:cs typeface="Times New Roman" panose="02020603050405020304" pitchFamily="18" charset="0"/>
                <a:sym typeface="Calibri"/>
              </a:rPr>
              <a:t>2</a:t>
            </a:r>
            <a:r>
              <a:rPr lang="en-US" sz="2200" dirty="0" smtClean="0">
                <a:latin typeface="Calibri"/>
                <a:sym typeface="Calibri"/>
              </a:rPr>
              <a:t> or </a:t>
            </a:r>
            <a:r>
              <a:rPr lang="en-US" sz="2200" dirty="0" smtClean="0">
                <a:latin typeface="Times New Roman" panose="02020603050405020304" pitchFamily="18" charset="0"/>
                <a:cs typeface="Times New Roman" panose="02020603050405020304" pitchFamily="18" charset="0"/>
                <a:sym typeface="Calibri"/>
              </a:rPr>
              <a:t>I</a:t>
            </a:r>
            <a:r>
              <a:rPr lang="en-US" sz="2200" baseline="-25000" dirty="0" smtClean="0">
                <a:latin typeface="Times New Roman" panose="02020603050405020304" pitchFamily="18" charset="0"/>
                <a:cs typeface="Times New Roman" panose="02020603050405020304" pitchFamily="18" charset="0"/>
                <a:sym typeface="Calibri"/>
              </a:rPr>
              <a:t>3</a:t>
            </a:r>
            <a:r>
              <a:rPr lang="en-US" sz="2200" dirty="0" smtClean="0">
                <a:latin typeface="Calibri"/>
                <a:sym typeface="Calibri"/>
              </a:rPr>
              <a:t>.</a:t>
            </a:r>
          </a:p>
          <a:p>
            <a:r>
              <a:rPr lang="en-US" sz="2200" dirty="0" smtClean="0">
                <a:latin typeface="Times New Roman" panose="02020603050405020304" pitchFamily="18" charset="0"/>
                <a:cs typeface="Times New Roman" panose="02020603050405020304" pitchFamily="18" charset="0"/>
                <a:sym typeface="Calibri"/>
              </a:rPr>
              <a:t>P</a:t>
            </a:r>
            <a:r>
              <a:rPr lang="en-US" sz="2200" baseline="-25000" dirty="0" smtClean="0">
                <a:latin typeface="Times New Roman" panose="02020603050405020304" pitchFamily="18" charset="0"/>
                <a:cs typeface="Times New Roman" panose="02020603050405020304" pitchFamily="18" charset="0"/>
                <a:sym typeface="Calibri"/>
              </a:rPr>
              <a:t>2</a:t>
            </a:r>
            <a:r>
              <a:rPr lang="en-US" sz="2200" dirty="0" smtClean="0">
                <a:latin typeface="Calibri"/>
                <a:sym typeface="Calibri"/>
              </a:rPr>
              <a:t> is from </a:t>
            </a:r>
            <a:r>
              <a:rPr lang="en-US" sz="2200" dirty="0" smtClean="0">
                <a:latin typeface="Times New Roman" panose="02020603050405020304" pitchFamily="18" charset="0"/>
                <a:cs typeface="Times New Roman" panose="02020603050405020304" pitchFamily="18" charset="0"/>
                <a:sym typeface="Calibri"/>
              </a:rPr>
              <a:t>I</a:t>
            </a:r>
            <a:r>
              <a:rPr lang="en-US" sz="2200" baseline="-25000" dirty="0" smtClean="0">
                <a:latin typeface="Times New Roman" panose="02020603050405020304" pitchFamily="18" charset="0"/>
                <a:cs typeface="Times New Roman" panose="02020603050405020304" pitchFamily="18" charset="0"/>
                <a:sym typeface="Calibri"/>
              </a:rPr>
              <a:t>1</a:t>
            </a:r>
            <a:r>
              <a:rPr lang="en-US" sz="2200" dirty="0" smtClean="0">
                <a:latin typeface="Calibri"/>
                <a:sym typeface="Calibri"/>
              </a:rPr>
              <a:t>.</a:t>
            </a:r>
            <a:endParaRPr lang="en-US" dirty="0" smtClean="0"/>
          </a:p>
          <a:p>
            <a:r>
              <a:rPr lang="en-US" sz="2200" dirty="0" smtClean="0">
                <a:latin typeface="Times New Roman" panose="02020603050405020304" pitchFamily="18" charset="0"/>
                <a:cs typeface="Times New Roman" panose="02020603050405020304" pitchFamily="18" charset="0"/>
                <a:sym typeface="Calibri"/>
              </a:rPr>
              <a:t>P</a:t>
            </a:r>
            <a:r>
              <a:rPr lang="en-US" sz="2200" baseline="-25000" dirty="0" smtClean="0">
                <a:latin typeface="Times New Roman" panose="02020603050405020304" pitchFamily="18" charset="0"/>
                <a:cs typeface="Times New Roman" panose="02020603050405020304" pitchFamily="18" charset="0"/>
                <a:sym typeface="Calibri"/>
              </a:rPr>
              <a:t>3</a:t>
            </a:r>
            <a:r>
              <a:rPr lang="en-US" sz="2200" dirty="0" smtClean="0">
                <a:latin typeface="Calibri"/>
                <a:sym typeface="Calibri"/>
              </a:rPr>
              <a:t> is from </a:t>
            </a:r>
            <a:r>
              <a:rPr lang="en-US" sz="2200" dirty="0" smtClean="0">
                <a:latin typeface="Times New Roman" panose="02020603050405020304" pitchFamily="18" charset="0"/>
                <a:cs typeface="Times New Roman" panose="02020603050405020304" pitchFamily="18" charset="0"/>
                <a:sym typeface="Calibri"/>
              </a:rPr>
              <a:t>I</a:t>
            </a:r>
            <a:r>
              <a:rPr lang="en-US" sz="2200" baseline="-25000" dirty="0" smtClean="0">
                <a:latin typeface="Times New Roman" panose="02020603050405020304" pitchFamily="18" charset="0"/>
                <a:cs typeface="Times New Roman" panose="02020603050405020304" pitchFamily="18" charset="0"/>
                <a:sym typeface="Calibri"/>
              </a:rPr>
              <a:t>1</a:t>
            </a:r>
            <a:r>
              <a:rPr lang="en-US" sz="2200" dirty="0" smtClean="0">
                <a:latin typeface="Calibri"/>
                <a:sym typeface="Calibri"/>
              </a:rPr>
              <a:t> or </a:t>
            </a:r>
            <a:r>
              <a:rPr lang="en-US" sz="2200" dirty="0" smtClean="0">
                <a:latin typeface="Times New Roman" panose="02020603050405020304" pitchFamily="18" charset="0"/>
                <a:cs typeface="Times New Roman" panose="02020603050405020304" pitchFamily="18" charset="0"/>
                <a:sym typeface="Calibri"/>
              </a:rPr>
              <a:t>I</a:t>
            </a:r>
            <a:r>
              <a:rPr lang="en-US" sz="2200" baseline="-25000" dirty="0" smtClean="0">
                <a:latin typeface="Times New Roman" panose="02020603050405020304" pitchFamily="18" charset="0"/>
                <a:cs typeface="Times New Roman" panose="02020603050405020304" pitchFamily="18" charset="0"/>
                <a:sym typeface="Calibri"/>
              </a:rPr>
              <a:t>2</a:t>
            </a:r>
            <a:r>
              <a:rPr lang="en-US" sz="2200" dirty="0" smtClean="0">
                <a:latin typeface="Calibri"/>
                <a:sym typeface="Calibri"/>
              </a:rPr>
              <a:t>.</a:t>
            </a:r>
          </a:p>
        </p:txBody>
      </p:sp>
      <p:graphicFrame>
        <p:nvGraphicFramePr>
          <p:cNvPr id="42" name="Table 41"/>
          <p:cNvGraphicFramePr>
            <a:graphicFrameLocks noGrp="1"/>
          </p:cNvGraphicFramePr>
          <p:nvPr>
            <p:extLst>
              <p:ext uri="{D42A27DB-BD31-4B8C-83A1-F6EECF244321}">
                <p14:modId xmlns:p14="http://schemas.microsoft.com/office/powerpoint/2010/main" val="4167311926"/>
              </p:ext>
            </p:extLst>
          </p:nvPr>
        </p:nvGraphicFramePr>
        <p:xfrm>
          <a:off x="0" y="0"/>
          <a:ext cx="9144000" cy="640080"/>
        </p:xfrm>
        <a:graphic>
          <a:graphicData uri="http://schemas.openxmlformats.org/drawingml/2006/table">
            <a:tbl>
              <a:tblPr firstRow="1" bandRow="1">
                <a:tableStyleId>{5C22544A-7EE6-4342-B048-85BDC9FD1C3A}</a:tableStyleId>
              </a:tblPr>
              <a:tblGrid>
                <a:gridCol w="8686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640080">
                <a:tc>
                  <a:txBody>
                    <a:bodyPr/>
                    <a:lstStyle/>
                    <a:p>
                      <a:pPr algn="ctr"/>
                      <a:r>
                        <a:rPr lang="en-US" sz="3200" dirty="0" smtClean="0">
                          <a:solidFill>
                            <a:schemeClr val="tx1"/>
                          </a:solidFill>
                          <a:latin typeface="Calibri" panose="020F0502020204030204" pitchFamily="34" charset="0"/>
                        </a:rPr>
                        <a:t>Differential</a:t>
                      </a:r>
                      <a:r>
                        <a:rPr lang="en-US" sz="3200" baseline="0" dirty="0" smtClean="0">
                          <a:solidFill>
                            <a:schemeClr val="tx1"/>
                          </a:solidFill>
                          <a:latin typeface="Calibri" panose="020F0502020204030204" pitchFamily="34" charset="0"/>
                        </a:rPr>
                        <a:t> gene expression analysis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US" sz="2800" b="1" dirty="0">
                        <a:solidFill>
                          <a:srgbClr val="C00000"/>
                        </a:solidFill>
                        <a:latin typeface="Avenir Black" panose="020B0803020203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93621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6553200"/>
            <a:ext cx="9144000" cy="307777"/>
          </a:xfrm>
          <a:prstGeom prst="rect">
            <a:avLst/>
          </a:prstGeom>
          <a:noFill/>
        </p:spPr>
        <p:txBody>
          <a:bodyPr wrap="square" rtlCol="0">
            <a:spAutoFit/>
          </a:bodyPr>
          <a:lstStyle/>
          <a:p>
            <a:pPr algn="r"/>
            <a:r>
              <a:rPr lang="en-US" sz="1400" dirty="0" smtClean="0">
                <a:solidFill>
                  <a:schemeClr val="bg1">
                    <a:lumMod val="50000"/>
                  </a:schemeClr>
                </a:solidFill>
                <a:latin typeface="Calibri" panose="020F0502020204030204" pitchFamily="34" charset="0"/>
              </a:rPr>
              <a:t>Garber et al. (2011) Doi:10.1038/nmeth.1613</a:t>
            </a:r>
            <a:endParaRPr lang="en-US" sz="1400" dirty="0">
              <a:solidFill>
                <a:schemeClr val="bg1">
                  <a:lumMod val="50000"/>
                </a:schemeClr>
              </a:solidFill>
              <a:latin typeface="Calibri" panose="020F0502020204030204" pitchFamily="34"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 y="1742853"/>
            <a:ext cx="8961120" cy="2035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reeform 3"/>
          <p:cNvSpPr/>
          <p:nvPr/>
        </p:nvSpPr>
        <p:spPr>
          <a:xfrm>
            <a:off x="31898" y="1819054"/>
            <a:ext cx="9080204" cy="3296093"/>
          </a:xfrm>
          <a:custGeom>
            <a:avLst/>
            <a:gdLst>
              <a:gd name="connsiteX0" fmla="*/ 127590 w 9080204"/>
              <a:gd name="connsiteY0" fmla="*/ 1137684 h 3296093"/>
              <a:gd name="connsiteX1" fmla="*/ 4274288 w 9080204"/>
              <a:gd name="connsiteY1" fmla="*/ 1084521 h 3296093"/>
              <a:gd name="connsiteX2" fmla="*/ 4688958 w 9080204"/>
              <a:gd name="connsiteY2" fmla="*/ 1244009 h 3296093"/>
              <a:gd name="connsiteX3" fmla="*/ 4731488 w 9080204"/>
              <a:gd name="connsiteY3" fmla="*/ 1818167 h 3296093"/>
              <a:gd name="connsiteX4" fmla="*/ 5837274 w 9080204"/>
              <a:gd name="connsiteY4" fmla="*/ 1860698 h 3296093"/>
              <a:gd name="connsiteX5" fmla="*/ 5837274 w 9080204"/>
              <a:gd name="connsiteY5" fmla="*/ 0 h 3296093"/>
              <a:gd name="connsiteX6" fmla="*/ 9080204 w 9080204"/>
              <a:gd name="connsiteY6" fmla="*/ 0 h 3296093"/>
              <a:gd name="connsiteX7" fmla="*/ 9080204 w 9080204"/>
              <a:gd name="connsiteY7" fmla="*/ 3296093 h 3296093"/>
              <a:gd name="connsiteX8" fmla="*/ 10632 w 9080204"/>
              <a:gd name="connsiteY8" fmla="*/ 3296093 h 3296093"/>
              <a:gd name="connsiteX9" fmla="*/ 0 w 9080204"/>
              <a:gd name="connsiteY9" fmla="*/ 1105786 h 3296093"/>
              <a:gd name="connsiteX10" fmla="*/ 127590 w 9080204"/>
              <a:gd name="connsiteY10" fmla="*/ 1137684 h 3296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80204" h="3296093">
                <a:moveTo>
                  <a:pt x="127590" y="1137684"/>
                </a:moveTo>
                <a:lnTo>
                  <a:pt x="4274288" y="1084521"/>
                </a:lnTo>
                <a:lnTo>
                  <a:pt x="4688958" y="1244009"/>
                </a:lnTo>
                <a:lnTo>
                  <a:pt x="4731488" y="1818167"/>
                </a:lnTo>
                <a:lnTo>
                  <a:pt x="5837274" y="1860698"/>
                </a:lnTo>
                <a:lnTo>
                  <a:pt x="5837274" y="0"/>
                </a:lnTo>
                <a:lnTo>
                  <a:pt x="9080204" y="0"/>
                </a:lnTo>
                <a:lnTo>
                  <a:pt x="9080204" y="3296093"/>
                </a:lnTo>
                <a:lnTo>
                  <a:pt x="10632" y="3296093"/>
                </a:lnTo>
                <a:lnTo>
                  <a:pt x="0" y="1105786"/>
                </a:lnTo>
                <a:lnTo>
                  <a:pt x="127590" y="113768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804771540"/>
              </p:ext>
            </p:extLst>
          </p:nvPr>
        </p:nvGraphicFramePr>
        <p:xfrm>
          <a:off x="0" y="0"/>
          <a:ext cx="9144000" cy="640080"/>
        </p:xfrm>
        <a:graphic>
          <a:graphicData uri="http://schemas.openxmlformats.org/drawingml/2006/table">
            <a:tbl>
              <a:tblPr firstRow="1" bandRow="1">
                <a:tableStyleId>{5C22544A-7EE6-4342-B048-85BDC9FD1C3A}</a:tableStyleId>
              </a:tblPr>
              <a:tblGrid>
                <a:gridCol w="8686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How to quantify expression from reads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US" sz="2800" b="1" dirty="0">
                        <a:solidFill>
                          <a:srgbClr val="C00000"/>
                        </a:solidFill>
                        <a:latin typeface="Avenir Black" panose="020B0803020203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842985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6553200"/>
            <a:ext cx="9144000" cy="307777"/>
          </a:xfrm>
          <a:prstGeom prst="rect">
            <a:avLst/>
          </a:prstGeom>
          <a:noFill/>
        </p:spPr>
        <p:txBody>
          <a:bodyPr wrap="square" rtlCol="0">
            <a:spAutoFit/>
          </a:bodyPr>
          <a:lstStyle/>
          <a:p>
            <a:pPr algn="r"/>
            <a:r>
              <a:rPr lang="en-US" sz="1400" dirty="0" smtClean="0">
                <a:solidFill>
                  <a:schemeClr val="bg1">
                    <a:lumMod val="50000"/>
                  </a:schemeClr>
                </a:solidFill>
                <a:latin typeface="Calibri" panose="020F0502020204030204" pitchFamily="34" charset="0"/>
              </a:rPr>
              <a:t>Garber et al. (2011) Doi:10.1038/nmeth.1613</a:t>
            </a:r>
            <a:endParaRPr lang="en-US" sz="1400" dirty="0">
              <a:solidFill>
                <a:schemeClr val="bg1">
                  <a:lumMod val="50000"/>
                </a:schemeClr>
              </a:solidFill>
              <a:latin typeface="Calibri" panose="020F0502020204030204" pitchFamily="34" charset="0"/>
            </a:endParaRPr>
          </a:p>
        </p:txBody>
      </p:sp>
      <p:pic>
        <p:nvPicPr>
          <p:cNvPr id="92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26939"/>
          <a:stretch/>
        </p:blipFill>
        <p:spPr bwMode="auto">
          <a:xfrm>
            <a:off x="91440" y="1742853"/>
            <a:ext cx="6547104" cy="2035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7" name="Table 6"/>
          <p:cNvGraphicFramePr>
            <a:graphicFrameLocks noGrp="1"/>
          </p:cNvGraphicFramePr>
          <p:nvPr>
            <p:extLst>
              <p:ext uri="{D42A27DB-BD31-4B8C-83A1-F6EECF244321}">
                <p14:modId xmlns:p14="http://schemas.microsoft.com/office/powerpoint/2010/main" val="1057358499"/>
              </p:ext>
            </p:extLst>
          </p:nvPr>
        </p:nvGraphicFramePr>
        <p:xfrm>
          <a:off x="0" y="0"/>
          <a:ext cx="9144000" cy="640080"/>
        </p:xfrm>
        <a:graphic>
          <a:graphicData uri="http://schemas.openxmlformats.org/drawingml/2006/table">
            <a:tbl>
              <a:tblPr firstRow="1" bandRow="1">
                <a:tableStyleId>{5C22544A-7EE6-4342-B048-85BDC9FD1C3A}</a:tableStyleId>
              </a:tblPr>
              <a:tblGrid>
                <a:gridCol w="8686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How to quantify expression from reads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US" sz="2800" b="1" dirty="0">
                        <a:solidFill>
                          <a:srgbClr val="C00000"/>
                        </a:solidFill>
                        <a:latin typeface="Avenir Black" panose="020B0803020203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724178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 y="4731603"/>
            <a:ext cx="9144000" cy="830997"/>
          </a:xfrm>
          <a:prstGeom prst="rect">
            <a:avLst/>
          </a:prstGeom>
        </p:spPr>
        <p:txBody>
          <a:bodyPr wrap="square">
            <a:spAutoFit/>
          </a:bodyPr>
          <a:lstStyle/>
          <a:p>
            <a:pPr lvl="0" algn="ctr"/>
            <a:r>
              <a:rPr lang="en-US" sz="2400" b="1" dirty="0" smtClean="0">
                <a:solidFill>
                  <a:prstClr val="black"/>
                </a:solidFill>
                <a:latin typeface="Calibri" panose="020F0502020204030204" pitchFamily="34" charset="0"/>
              </a:rPr>
              <a:t>F</a:t>
            </a:r>
            <a:r>
              <a:rPr lang="en-US" sz="2400" dirty="0" smtClean="0">
                <a:solidFill>
                  <a:prstClr val="black"/>
                </a:solidFill>
                <a:latin typeface="Calibri" panose="020F0502020204030204" pitchFamily="34" charset="0"/>
              </a:rPr>
              <a:t>ragments </a:t>
            </a:r>
            <a:r>
              <a:rPr lang="en-US" sz="2400" b="1" dirty="0" smtClean="0">
                <a:solidFill>
                  <a:prstClr val="black"/>
                </a:solidFill>
                <a:latin typeface="Calibri" panose="020F0502020204030204" pitchFamily="34" charset="0"/>
              </a:rPr>
              <a:t>P</a:t>
            </a:r>
            <a:r>
              <a:rPr lang="en-US" sz="2400" dirty="0" smtClean="0">
                <a:solidFill>
                  <a:prstClr val="black"/>
                </a:solidFill>
                <a:latin typeface="Calibri" panose="020F0502020204030204" pitchFamily="34" charset="0"/>
              </a:rPr>
              <a:t>er </a:t>
            </a:r>
            <a:r>
              <a:rPr lang="en-US" sz="2400" b="1" dirty="0" err="1" smtClean="0">
                <a:solidFill>
                  <a:prstClr val="black"/>
                </a:solidFill>
                <a:latin typeface="Calibri" panose="020F0502020204030204" pitchFamily="34" charset="0"/>
              </a:rPr>
              <a:t>K</a:t>
            </a:r>
            <a:r>
              <a:rPr lang="en-US" sz="2400" dirty="0" err="1" smtClean="0">
                <a:solidFill>
                  <a:prstClr val="black"/>
                </a:solidFill>
                <a:latin typeface="Calibri" panose="020F0502020204030204" pitchFamily="34" charset="0"/>
              </a:rPr>
              <a:t>ilobase</a:t>
            </a:r>
            <a:r>
              <a:rPr lang="en-US" sz="2400" dirty="0" smtClean="0">
                <a:solidFill>
                  <a:prstClr val="black"/>
                </a:solidFill>
                <a:latin typeface="Calibri" panose="020F0502020204030204" pitchFamily="34" charset="0"/>
              </a:rPr>
              <a:t> of transcript per </a:t>
            </a:r>
            <a:r>
              <a:rPr lang="en-US" sz="2400" b="1" dirty="0" smtClean="0">
                <a:solidFill>
                  <a:prstClr val="black"/>
                </a:solidFill>
                <a:latin typeface="Calibri" panose="020F0502020204030204" pitchFamily="34" charset="0"/>
              </a:rPr>
              <a:t>M</a:t>
            </a:r>
            <a:r>
              <a:rPr lang="en-US" sz="2400" dirty="0" smtClean="0">
                <a:solidFill>
                  <a:prstClr val="black"/>
                </a:solidFill>
                <a:latin typeface="Calibri" panose="020F0502020204030204" pitchFamily="34" charset="0"/>
              </a:rPr>
              <a:t>illion mapped reads</a:t>
            </a:r>
            <a:br>
              <a:rPr lang="en-US" sz="2400" dirty="0" smtClean="0">
                <a:solidFill>
                  <a:prstClr val="black"/>
                </a:solidFill>
                <a:latin typeface="Calibri" panose="020F0502020204030204" pitchFamily="34" charset="0"/>
              </a:rPr>
            </a:br>
            <a:r>
              <a:rPr lang="en-US" sz="2400" dirty="0" smtClean="0">
                <a:solidFill>
                  <a:prstClr val="black"/>
                </a:solidFill>
                <a:latin typeface="Calibri" panose="020F0502020204030204" pitchFamily="34" charset="0"/>
              </a:rPr>
              <a:t>(</a:t>
            </a:r>
            <a:r>
              <a:rPr lang="en-US" sz="2400" b="1" dirty="0" smtClean="0">
                <a:solidFill>
                  <a:prstClr val="black"/>
                </a:solidFill>
                <a:latin typeface="Calibri" panose="020F0502020204030204" pitchFamily="34" charset="0"/>
              </a:rPr>
              <a:t>FPKM</a:t>
            </a:r>
            <a:r>
              <a:rPr lang="en-US" sz="2400" dirty="0" smtClean="0">
                <a:solidFill>
                  <a:prstClr val="black"/>
                </a:solidFill>
                <a:latin typeface="Calibri" panose="020F0502020204030204" pitchFamily="34" charset="0"/>
              </a:rPr>
              <a:t>), a count of mapped fragments normalized to transcript length.</a:t>
            </a:r>
            <a:endParaRPr lang="en-US" sz="2400" dirty="0">
              <a:solidFill>
                <a:prstClr val="black"/>
              </a:solidFill>
              <a:latin typeface="Calibri" panose="020F0502020204030204" pitchFamily="34" charset="0"/>
            </a:endParaRPr>
          </a:p>
        </p:txBody>
      </p:sp>
      <p:sp>
        <p:nvSpPr>
          <p:cNvPr id="6" name="TextBox 5"/>
          <p:cNvSpPr txBox="1"/>
          <p:nvPr/>
        </p:nvSpPr>
        <p:spPr>
          <a:xfrm>
            <a:off x="0" y="6553200"/>
            <a:ext cx="9144000" cy="307777"/>
          </a:xfrm>
          <a:prstGeom prst="rect">
            <a:avLst/>
          </a:prstGeom>
          <a:noFill/>
        </p:spPr>
        <p:txBody>
          <a:bodyPr wrap="square" rtlCol="0">
            <a:spAutoFit/>
          </a:bodyPr>
          <a:lstStyle/>
          <a:p>
            <a:pPr algn="r"/>
            <a:r>
              <a:rPr lang="en-US" sz="1400" dirty="0" smtClean="0">
                <a:solidFill>
                  <a:schemeClr val="bg1">
                    <a:lumMod val="50000"/>
                  </a:schemeClr>
                </a:solidFill>
                <a:latin typeface="Calibri" panose="020F0502020204030204" pitchFamily="34" charset="0"/>
              </a:rPr>
              <a:t>Garber et al. (2011) Doi:10.1038/nmeth.1613</a:t>
            </a:r>
            <a:endParaRPr lang="en-US" sz="1400" dirty="0">
              <a:solidFill>
                <a:schemeClr val="bg1">
                  <a:lumMod val="50000"/>
                </a:schemeClr>
              </a:solidFill>
              <a:latin typeface="Calibri" panose="020F0502020204030204" pitchFamily="34" charset="0"/>
            </a:endParaRPr>
          </a:p>
        </p:txBody>
      </p:sp>
      <p:pic>
        <p:nvPicPr>
          <p:cNvPr id="1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02"/>
          <a:stretch/>
        </p:blipFill>
        <p:spPr bwMode="auto">
          <a:xfrm>
            <a:off x="91440" y="1742853"/>
            <a:ext cx="8951976" cy="2035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9" name="Table 8"/>
          <p:cNvGraphicFramePr>
            <a:graphicFrameLocks noGrp="1"/>
          </p:cNvGraphicFramePr>
          <p:nvPr>
            <p:extLst>
              <p:ext uri="{D42A27DB-BD31-4B8C-83A1-F6EECF244321}">
                <p14:modId xmlns:p14="http://schemas.microsoft.com/office/powerpoint/2010/main" val="4100279192"/>
              </p:ext>
            </p:extLst>
          </p:nvPr>
        </p:nvGraphicFramePr>
        <p:xfrm>
          <a:off x="0" y="0"/>
          <a:ext cx="9144000" cy="640080"/>
        </p:xfrm>
        <a:graphic>
          <a:graphicData uri="http://schemas.openxmlformats.org/drawingml/2006/table">
            <a:tbl>
              <a:tblPr firstRow="1" bandRow="1">
                <a:tableStyleId>{5C22544A-7EE6-4342-B048-85BDC9FD1C3A}</a:tableStyleId>
              </a:tblPr>
              <a:tblGrid>
                <a:gridCol w="8686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How to quantify expression from reads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US" sz="2800" b="1" dirty="0">
                        <a:solidFill>
                          <a:srgbClr val="C00000"/>
                        </a:solidFill>
                        <a:latin typeface="Avenir Black" panose="020B0803020203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537188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idx="4294967295"/>
          </p:nvPr>
        </p:nvSpPr>
        <p:spPr>
          <a:xfrm>
            <a:off x="1764780" y="2292870"/>
            <a:ext cx="6172200" cy="1219200"/>
          </a:xfrm>
        </p:spPr>
        <p:txBody>
          <a:bodyPr>
            <a:normAutofit/>
          </a:bodyPr>
          <a:lstStyle/>
          <a:p>
            <a:pPr eaLnBrk="1" hangingPunct="1"/>
            <a:r>
              <a:rPr lang="en-US" altLang="en-US" b="1" dirty="0" smtClean="0">
                <a:latin typeface="Calibri" panose="020F0502020204030204" pitchFamily="34" charset="0"/>
                <a:ea typeface="ＭＳ Ｐゴシック" panose="020B0600070205080204" pitchFamily="34" charset="-128"/>
              </a:rPr>
              <a:t>Exercise</a:t>
            </a:r>
            <a:endParaRPr lang="en-US" altLang="en-US" dirty="0" smtClean="0">
              <a:latin typeface="Calibri" panose="020F0502020204030204" pitchFamily="34" charset="0"/>
              <a:ea typeface="ＭＳ Ｐゴシック" panose="020B0600070205080204" pitchFamily="34" charset="-128"/>
            </a:endParaRPr>
          </a:p>
        </p:txBody>
      </p:sp>
      <p:pic>
        <p:nvPicPr>
          <p:cNvPr id="1638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03736" y="2321444"/>
            <a:ext cx="1114425" cy="116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16218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Table 62"/>
          <p:cNvGraphicFramePr>
            <a:graphicFrameLocks noGrp="1"/>
          </p:cNvGraphicFramePr>
          <p:nvPr>
            <p:extLst>
              <p:ext uri="{D42A27DB-BD31-4B8C-83A1-F6EECF244321}">
                <p14:modId xmlns:p14="http://schemas.microsoft.com/office/powerpoint/2010/main" val="532071997"/>
              </p:ext>
            </p:extLst>
          </p:nvPr>
        </p:nvGraphicFramePr>
        <p:xfrm>
          <a:off x="0" y="0"/>
          <a:ext cx="9144000" cy="640080"/>
        </p:xfrm>
        <a:graphic>
          <a:graphicData uri="http://schemas.openxmlformats.org/drawingml/2006/table">
            <a:tbl>
              <a:tblPr firstRow="1" bandRow="1">
                <a:tableStyleId>{5C22544A-7EE6-4342-B048-85BDC9FD1C3A}</a:tableStyleId>
              </a:tblPr>
              <a:tblGrid>
                <a:gridCol w="8686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Run</a:t>
                      </a:r>
                      <a:r>
                        <a:rPr lang="en-US" sz="3200" dirty="0" smtClean="0">
                          <a:solidFill>
                            <a:schemeClr val="tx1"/>
                          </a:solidFill>
                          <a:latin typeface="Calibri" panose="020F0502020204030204" pitchFamily="34" charset="0"/>
                        </a:rPr>
                        <a:t> </a:t>
                      </a:r>
                      <a:r>
                        <a:rPr lang="en-US" sz="3200" b="1" i="1" baseline="0" dirty="0" err="1" smtClean="0">
                          <a:solidFill>
                            <a:schemeClr val="tx1"/>
                          </a:solidFill>
                          <a:latin typeface="Calibri" panose="020F0502020204030204" pitchFamily="34" charset="0"/>
                        </a:rPr>
                        <a:t>Cuffdiff</a:t>
                      </a:r>
                      <a:r>
                        <a:rPr lang="en-US" sz="3200" b="0" baseline="0" dirty="0" smtClean="0">
                          <a:solidFill>
                            <a:schemeClr val="tx1"/>
                          </a:solidFill>
                          <a:latin typeface="Calibri" panose="020F0502020204030204" pitchFamily="34" charset="0"/>
                        </a:rPr>
                        <a:t> to differentiate phenotypes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US" sz="2800" b="1" dirty="0">
                        <a:solidFill>
                          <a:srgbClr val="C00000"/>
                        </a:solidFill>
                        <a:latin typeface="Avenir Black" panose="020B0803020203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7" name="TextBox 6"/>
          <p:cNvSpPr txBox="1"/>
          <p:nvPr/>
        </p:nvSpPr>
        <p:spPr>
          <a:xfrm>
            <a:off x="271584" y="1536174"/>
            <a:ext cx="8600831" cy="3785652"/>
          </a:xfrm>
          <a:prstGeom prst="rect">
            <a:avLst/>
          </a:prstGeom>
          <a:noFill/>
        </p:spPr>
        <p:txBody>
          <a:bodyPr wrap="square" rtlCol="0">
            <a:spAutoFit/>
          </a:bodyPr>
          <a:lstStyle/>
          <a:p>
            <a:pPr algn="ctr"/>
            <a:r>
              <a:rPr lang="en-US" sz="2400" b="1" i="1" dirty="0" err="1" smtClean="0">
                <a:latin typeface="Calibri" panose="020F0502020204030204" pitchFamily="34" charset="0"/>
              </a:rPr>
              <a:t>Cuffdiff</a:t>
            </a:r>
            <a:r>
              <a:rPr lang="en-US" sz="2400" dirty="0" smtClean="0">
                <a:latin typeface="Calibri" panose="020F0502020204030204" pitchFamily="34" charset="0"/>
              </a:rPr>
              <a:t> summarizes, normalizes, and quantitates aligned read data. It can also conduct differential expression analysis.</a:t>
            </a:r>
            <a:endParaRPr lang="en-US" sz="2400" dirty="0">
              <a:latin typeface="Calibri" panose="020F0502020204030204" pitchFamily="34" charset="0"/>
            </a:endParaRPr>
          </a:p>
          <a:p>
            <a:pPr algn="ctr"/>
            <a:endParaRPr lang="en-US" sz="2400" dirty="0" smtClean="0">
              <a:latin typeface="Calibri" panose="020F0502020204030204" pitchFamily="34" charset="0"/>
            </a:endParaRPr>
          </a:p>
          <a:p>
            <a:pPr algn="ctr"/>
            <a:endParaRPr lang="en-US" sz="2400" dirty="0" smtClean="0">
              <a:latin typeface="Calibri" panose="020F0502020204030204" pitchFamily="34" charset="0"/>
            </a:endParaRPr>
          </a:p>
          <a:p>
            <a:pPr algn="ctr"/>
            <a:r>
              <a:rPr lang="en-US" sz="2400" dirty="0" smtClean="0">
                <a:latin typeface="Calibri" panose="020F0502020204030204" pitchFamily="34" charset="0"/>
              </a:rPr>
              <a:t>First, we group aligned reads from </a:t>
            </a:r>
            <a:r>
              <a:rPr lang="en-US" sz="2400" b="1" i="1" dirty="0" err="1" smtClean="0">
                <a:latin typeface="Calibri" panose="020F0502020204030204" pitchFamily="34" charset="0"/>
              </a:rPr>
              <a:t>TopHat</a:t>
            </a:r>
            <a:r>
              <a:rPr lang="en-US" sz="2400" dirty="0" smtClean="0">
                <a:latin typeface="Calibri" panose="020F0502020204030204" pitchFamily="34" charset="0"/>
              </a:rPr>
              <a:t> condition</a:t>
            </a:r>
            <a:br>
              <a:rPr lang="en-US" sz="2400" dirty="0" smtClean="0">
                <a:latin typeface="Calibri" panose="020F0502020204030204" pitchFamily="34" charset="0"/>
              </a:rPr>
            </a:br>
            <a:r>
              <a:rPr lang="en-US" sz="2400" dirty="0" smtClean="0">
                <a:latin typeface="Calibri" panose="020F0502020204030204" pitchFamily="34" charset="0"/>
              </a:rPr>
              <a:t>(</a:t>
            </a:r>
            <a:r>
              <a:rPr lang="en-US" sz="2400" b="1" dirty="0" smtClean="0">
                <a:latin typeface="Calibri" panose="020F0502020204030204" pitchFamily="34" charset="0"/>
              </a:rPr>
              <a:t>untreated</a:t>
            </a:r>
            <a:r>
              <a:rPr lang="en-US" sz="2400" dirty="0" smtClean="0">
                <a:latin typeface="Calibri" panose="020F0502020204030204" pitchFamily="34" charset="0"/>
              </a:rPr>
              <a:t> vs. </a:t>
            </a:r>
            <a:r>
              <a:rPr lang="en-US" sz="2400" b="1" dirty="0" err="1" smtClean="0">
                <a:latin typeface="Calibri" panose="020F0502020204030204" pitchFamily="34" charset="0"/>
              </a:rPr>
              <a:t>dex</a:t>
            </a:r>
            <a:r>
              <a:rPr lang="en-US" sz="2400" dirty="0" smtClean="0">
                <a:latin typeface="Calibri" panose="020F0502020204030204" pitchFamily="34" charset="0"/>
              </a:rPr>
              <a:t>).</a:t>
            </a:r>
          </a:p>
          <a:p>
            <a:pPr algn="ctr"/>
            <a:endParaRPr lang="en-US" sz="2400" dirty="0" smtClean="0">
              <a:latin typeface="Calibri" panose="020F0502020204030204" pitchFamily="34" charset="0"/>
            </a:endParaRPr>
          </a:p>
          <a:p>
            <a:pPr algn="ctr"/>
            <a:endParaRPr lang="en-US" sz="2400" dirty="0">
              <a:latin typeface="Calibri" panose="020F0502020204030204" pitchFamily="34" charset="0"/>
            </a:endParaRPr>
          </a:p>
          <a:p>
            <a:pPr algn="ctr"/>
            <a:r>
              <a:rPr lang="en-US" sz="2400" dirty="0" smtClean="0">
                <a:latin typeface="Calibri" panose="020F0502020204030204" pitchFamily="34" charset="0"/>
              </a:rPr>
              <a:t>Then, we identify genes which are differentially expressed by comparing the two conditions.</a:t>
            </a:r>
          </a:p>
        </p:txBody>
      </p:sp>
    </p:spTree>
    <p:extLst>
      <p:ext uri="{BB962C8B-B14F-4D97-AF65-F5344CB8AC3E}">
        <p14:creationId xmlns:p14="http://schemas.microsoft.com/office/powerpoint/2010/main" val="6013659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Table 62"/>
          <p:cNvGraphicFramePr>
            <a:graphicFrameLocks noGrp="1"/>
          </p:cNvGraphicFramePr>
          <p:nvPr>
            <p:extLst>
              <p:ext uri="{D42A27DB-BD31-4B8C-83A1-F6EECF244321}">
                <p14:modId xmlns:p14="http://schemas.microsoft.com/office/powerpoint/2010/main" val="1265647556"/>
              </p:ext>
            </p:extLst>
          </p:nvPr>
        </p:nvGraphicFramePr>
        <p:xfrm>
          <a:off x="0" y="0"/>
          <a:ext cx="9144000" cy="640080"/>
        </p:xfrm>
        <a:graphic>
          <a:graphicData uri="http://schemas.openxmlformats.org/drawingml/2006/table">
            <a:tbl>
              <a:tblPr firstRow="1" bandRow="1">
                <a:tableStyleId>{5C22544A-7EE6-4342-B048-85BDC9FD1C3A}</a:tableStyleId>
              </a:tblPr>
              <a:tblGrid>
                <a:gridCol w="9144000">
                  <a:extLst>
                    <a:ext uri="{9D8B030D-6E8A-4147-A177-3AD203B41FA5}">
                      <a16:colId xmlns:a16="http://schemas.microsoft.com/office/drawing/2014/main" val="20000"/>
                    </a:ext>
                  </a:extLst>
                </a:gridCol>
              </a:tblGrid>
              <a:tr h="640080">
                <a:tc>
                  <a:txBody>
                    <a:bodyPr/>
                    <a:lstStyle/>
                    <a:p>
                      <a:pPr algn="ctr"/>
                      <a:r>
                        <a:rPr lang="en-US" sz="3600" b="1" dirty="0" smtClean="0">
                          <a:solidFill>
                            <a:schemeClr val="tx1"/>
                          </a:solidFill>
                          <a:latin typeface="Calibri" panose="020F0502020204030204" pitchFamily="34" charset="0"/>
                        </a:rPr>
                        <a:t>Run</a:t>
                      </a:r>
                      <a:r>
                        <a:rPr lang="en-US" sz="3600" b="1" baseline="0" dirty="0" smtClean="0">
                          <a:solidFill>
                            <a:schemeClr val="tx1"/>
                          </a:solidFill>
                          <a:latin typeface="Calibri" panose="020F0502020204030204" pitchFamily="34" charset="0"/>
                        </a:rPr>
                        <a:t> </a:t>
                      </a:r>
                      <a:r>
                        <a:rPr lang="en-US" sz="3600" b="1" i="1" baseline="0" dirty="0" err="1" smtClean="0">
                          <a:solidFill>
                            <a:schemeClr val="tx1"/>
                          </a:solidFill>
                          <a:latin typeface="Calibri" panose="020F0502020204030204" pitchFamily="34" charset="0"/>
                        </a:rPr>
                        <a:t>Trimmomatic</a:t>
                      </a:r>
                      <a:r>
                        <a:rPr lang="en-US" sz="3600" b="1" baseline="0" dirty="0" smtClean="0">
                          <a:solidFill>
                            <a:schemeClr val="tx1"/>
                          </a:solidFill>
                          <a:latin typeface="Calibri" panose="020F0502020204030204" pitchFamily="34" charset="0"/>
                        </a:rPr>
                        <a:t> on paired FASTQ files</a:t>
                      </a:r>
                      <a:endParaRPr lang="en-US" sz="3600" b="1"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7" name="TextBox 6"/>
          <p:cNvSpPr txBox="1"/>
          <p:nvPr/>
        </p:nvSpPr>
        <p:spPr>
          <a:xfrm>
            <a:off x="0" y="990600"/>
            <a:ext cx="9144000"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We use </a:t>
            </a:r>
            <a:r>
              <a:rPr kumimoji="0" lang="en-US" sz="2400" b="1" i="1" u="none" strike="noStrike" kern="0" cap="none" spc="0" normalizeH="0" baseline="0" noProof="0" dirty="0" err="1" smtClean="0">
                <a:ln>
                  <a:noFill/>
                </a:ln>
                <a:solidFill>
                  <a:srgbClr val="000000"/>
                </a:solidFill>
                <a:effectLst/>
                <a:uLnTx/>
                <a:uFillTx/>
                <a:latin typeface="Calibri" panose="020F0502020204030204" pitchFamily="34" charset="0"/>
                <a:cs typeface="Arial"/>
                <a:sym typeface="Arial"/>
                <a:rtl val="0"/>
              </a:rPr>
              <a:t>Trimmomatic</a:t>
            </a: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 to trim contaminating adapter sequences.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We discard reads if they are below a specified length after trimming.</a:t>
            </a:r>
          </a:p>
        </p:txBody>
      </p:sp>
      <p:sp>
        <p:nvSpPr>
          <p:cNvPr id="2" name="Rectangle 1"/>
          <p:cNvSpPr/>
          <p:nvPr/>
        </p:nvSpPr>
        <p:spPr>
          <a:xfrm>
            <a:off x="3200400" y="6546532"/>
            <a:ext cx="5943600" cy="307777"/>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lumMod val="50000"/>
                  </a:srgbClr>
                </a:solidFill>
                <a:effectLst/>
                <a:uLnTx/>
                <a:uFillTx/>
                <a:latin typeface="Calibri" panose="020F0502020204030204" pitchFamily="34" charset="0"/>
                <a:cs typeface="Arial"/>
                <a:sym typeface="Arial"/>
                <a:rtl val="0"/>
              </a:rPr>
              <a:t>http://www.usadellab.org/cms/?page=trimmomatic</a:t>
            </a:r>
          </a:p>
        </p:txBody>
      </p:sp>
      <p:sp>
        <p:nvSpPr>
          <p:cNvPr id="10" name="TextBox 9"/>
          <p:cNvSpPr txBox="1"/>
          <p:nvPr/>
        </p:nvSpPr>
        <p:spPr>
          <a:xfrm>
            <a:off x="304800" y="4848761"/>
            <a:ext cx="8763000"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Output files: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_1P </a:t>
            </a:r>
            <a:r>
              <a:rPr kumimoji="0" lang="en-US" sz="20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or </a:t>
            </a:r>
            <a:r>
              <a:rPr kumimoji="0" lang="en-US" sz="2000" b="1"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_2P </a:t>
            </a:r>
            <a:r>
              <a:rPr kumimoji="0" lang="en-US" sz="20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are forward and reverse reads which both passed quality checks	</a:t>
            </a:r>
            <a:r>
              <a:rPr kumimoji="0" lang="en-US" sz="3000" b="1" i="0" u="none" strike="noStrike" kern="0" cap="none" spc="0" normalizeH="0" baseline="0" noProof="0" dirty="0" smtClean="0">
                <a:ln>
                  <a:noFill/>
                </a:ln>
                <a:solidFill>
                  <a:srgbClr val="9BBB59">
                    <a:lumMod val="75000"/>
                  </a:srgbClr>
                </a:solidFill>
                <a:effectLst/>
                <a:uLnTx/>
                <a:uFillTx/>
                <a:latin typeface="Calibri" panose="020F0502020204030204" pitchFamily="34" charset="0"/>
                <a:cs typeface="Arial"/>
                <a:sym typeface="Wingdings"/>
                <a:rtl val="0"/>
              </a:rPr>
              <a:t></a:t>
            </a:r>
            <a:endParaRPr kumimoji="0" lang="en-US" sz="3000" b="1" i="0" u="none" strike="noStrike" kern="0" cap="none" spc="0" normalizeH="0" baseline="0" noProof="0" dirty="0" smtClean="0">
              <a:ln>
                <a:noFill/>
              </a:ln>
              <a:solidFill>
                <a:srgbClr val="9BBB59">
                  <a:lumMod val="75000"/>
                </a:srgbClr>
              </a:solidFill>
              <a:effectLst/>
              <a:uLnTx/>
              <a:uFillTx/>
              <a:latin typeface="Calibri" panose="020F0502020204030204" pitchFamily="34" charset="0"/>
              <a:cs typeface="Arial"/>
              <a:sym typeface="Arial"/>
              <a:rtl val="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_1U </a:t>
            </a:r>
            <a:r>
              <a:rPr kumimoji="0" lang="en-US" sz="20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or </a:t>
            </a:r>
            <a:r>
              <a:rPr kumimoji="0" lang="en-US" sz="2000" b="1"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_2U </a:t>
            </a:r>
            <a:r>
              <a:rPr kumimoji="0" lang="en-US" sz="20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are “unpaired” reads in which one of the pair did not pass		</a:t>
            </a:r>
            <a:r>
              <a:rPr kumimoji="0" lang="en-US" sz="3000" b="1" i="0" u="none" strike="noStrike" kern="0" cap="none" spc="0" normalizeH="0" baseline="0" noProof="0" dirty="0" smtClean="0">
                <a:ln>
                  <a:noFill/>
                </a:ln>
                <a:solidFill>
                  <a:srgbClr val="EE0000"/>
                </a:solidFill>
                <a:effectLst/>
                <a:uLnTx/>
                <a:uFillTx/>
                <a:latin typeface="Calibri" panose="020F0502020204030204" pitchFamily="34" charset="0"/>
                <a:cs typeface="Arial"/>
                <a:sym typeface="Wingdings"/>
                <a:rtl val="0"/>
              </a:rPr>
              <a:t></a:t>
            </a:r>
            <a:endParaRPr kumimoji="0" lang="en-US" sz="3000" b="1" i="0" u="none" strike="noStrike" kern="0" cap="none" spc="0" normalizeH="0" baseline="0" noProof="0" dirty="0" smtClean="0">
              <a:ln>
                <a:noFill/>
              </a:ln>
              <a:solidFill>
                <a:srgbClr val="EE0000"/>
              </a:solidFill>
              <a:effectLst/>
              <a:uLnTx/>
              <a:uFillTx/>
              <a:latin typeface="Calibri" panose="020F0502020204030204" pitchFamily="34" charset="0"/>
              <a:cs typeface="Arial"/>
              <a:sym typeface="Arial"/>
              <a:rtl val="0"/>
            </a:endParaRPr>
          </a:p>
        </p:txBody>
      </p:sp>
      <p:sp>
        <p:nvSpPr>
          <p:cNvPr id="13" name="Rectangle 12"/>
          <p:cNvSpPr/>
          <p:nvPr/>
        </p:nvSpPr>
        <p:spPr>
          <a:xfrm>
            <a:off x="3807767" y="1867142"/>
            <a:ext cx="867846"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sym typeface="Arial"/>
                <a:rtl val="0"/>
              </a:rPr>
              <a:t>adapter</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rtl val="0"/>
            </a:endParaRPr>
          </a:p>
        </p:txBody>
      </p:sp>
      <p:sp>
        <p:nvSpPr>
          <p:cNvPr id="16" name="Rectangle 15"/>
          <p:cNvSpPr/>
          <p:nvPr/>
        </p:nvSpPr>
        <p:spPr>
          <a:xfrm>
            <a:off x="3816911" y="2206577"/>
            <a:ext cx="1717404" cy="304800"/>
          </a:xfrm>
          <a:prstGeom prst="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sym typeface="Arial"/>
                <a:rtl val="0"/>
              </a:rPr>
              <a:t>read</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rtl val="0"/>
            </a:endParaRPr>
          </a:p>
        </p:txBody>
      </p:sp>
      <p:sp>
        <p:nvSpPr>
          <p:cNvPr id="17" name="Rectangle 16"/>
          <p:cNvSpPr/>
          <p:nvPr/>
        </p:nvSpPr>
        <p:spPr>
          <a:xfrm>
            <a:off x="2576802" y="2746248"/>
            <a:ext cx="2986268" cy="301752"/>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sym typeface="Arial"/>
                <a:rtl val="0"/>
              </a:rPr>
              <a:t>genome</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rtl val="0"/>
            </a:endParaRPr>
          </a:p>
        </p:txBody>
      </p:sp>
      <p:cxnSp>
        <p:nvCxnSpPr>
          <p:cNvPr id="8" name="Straight Connector 7"/>
          <p:cNvCxnSpPr/>
          <p:nvPr/>
        </p:nvCxnSpPr>
        <p:spPr>
          <a:xfrm>
            <a:off x="3819815" y="2511377"/>
            <a:ext cx="0" cy="19171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534315" y="2511377"/>
            <a:ext cx="0" cy="19171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819815" y="2607235"/>
            <a:ext cx="1714500"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169" name="Rectangle 7168"/>
          <p:cNvSpPr/>
          <p:nvPr/>
        </p:nvSpPr>
        <p:spPr>
          <a:xfrm>
            <a:off x="304800" y="2411675"/>
            <a:ext cx="171841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Arial"/>
                <a:cs typeface="Arial"/>
                <a:sym typeface="Arial"/>
                <a:rtl val="0"/>
              </a:rPr>
              <a:t>Before trimming</a:t>
            </a:r>
            <a:endParaRPr kumimoji="0" lang="en-US" sz="1400" b="0" i="0" u="none" strike="noStrike" kern="0" cap="none" spc="0" normalizeH="0" baseline="0" noProof="0" dirty="0">
              <a:ln>
                <a:noFill/>
              </a:ln>
              <a:solidFill>
                <a:srgbClr val="000000"/>
              </a:solidFill>
              <a:effectLst/>
              <a:uLnTx/>
              <a:uFillTx/>
              <a:latin typeface="Arial"/>
              <a:cs typeface="Arial"/>
              <a:sym typeface="Arial"/>
              <a:rtl val="0"/>
            </a:endParaRPr>
          </a:p>
        </p:txBody>
      </p:sp>
      <p:grpSp>
        <p:nvGrpSpPr>
          <p:cNvPr id="25" name="Group 24"/>
          <p:cNvGrpSpPr/>
          <p:nvPr/>
        </p:nvGrpSpPr>
        <p:grpSpPr>
          <a:xfrm>
            <a:off x="2576802" y="3440082"/>
            <a:ext cx="2986268" cy="903318"/>
            <a:chOff x="4772603" y="2900469"/>
            <a:chExt cx="2986268" cy="903318"/>
          </a:xfrm>
        </p:grpSpPr>
        <p:sp>
          <p:nvSpPr>
            <p:cNvPr id="33" name="Rectangle 32"/>
            <p:cNvSpPr/>
            <p:nvPr/>
          </p:nvSpPr>
          <p:spPr>
            <a:xfrm>
              <a:off x="6934200" y="2900469"/>
              <a:ext cx="795916" cy="304800"/>
            </a:xfrm>
            <a:prstGeom prst="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sym typeface="Arial"/>
                  <a:rtl val="0"/>
                </a:rPr>
                <a:t>read</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rtl val="0"/>
              </a:endParaRPr>
            </a:p>
          </p:txBody>
        </p:sp>
        <p:sp>
          <p:nvSpPr>
            <p:cNvPr id="28" name="Rectangle 27"/>
            <p:cNvSpPr/>
            <p:nvPr/>
          </p:nvSpPr>
          <p:spPr>
            <a:xfrm>
              <a:off x="4772603" y="3502035"/>
              <a:ext cx="2986268" cy="301752"/>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sym typeface="Arial"/>
                  <a:rtl val="0"/>
                </a:rPr>
                <a:t>genome</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rtl val="0"/>
              </a:endParaRPr>
            </a:p>
          </p:txBody>
        </p:sp>
        <p:cxnSp>
          <p:nvCxnSpPr>
            <p:cNvPr id="29" name="Straight Connector 28"/>
            <p:cNvCxnSpPr/>
            <p:nvPr/>
          </p:nvCxnSpPr>
          <p:spPr>
            <a:xfrm>
              <a:off x="6934200" y="3267164"/>
              <a:ext cx="0" cy="19171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30116" y="3267164"/>
              <a:ext cx="0" cy="19171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934200" y="3363022"/>
              <a:ext cx="795916"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7170" name="Rectangle 7169"/>
          <p:cNvSpPr/>
          <p:nvPr/>
        </p:nvSpPr>
        <p:spPr>
          <a:xfrm>
            <a:off x="449647" y="3707075"/>
            <a:ext cx="157357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Arial"/>
                <a:cs typeface="Arial"/>
                <a:sym typeface="Arial"/>
                <a:rtl val="0"/>
              </a:rPr>
              <a:t>After trimming</a:t>
            </a:r>
            <a:endParaRPr kumimoji="0" lang="en-US" sz="1400" b="0" i="0" u="none" strike="noStrike" kern="0" cap="none" spc="0" normalizeH="0" baseline="0" noProof="0" dirty="0">
              <a:ln>
                <a:noFill/>
              </a:ln>
              <a:solidFill>
                <a:srgbClr val="000000"/>
              </a:solidFill>
              <a:effectLst/>
              <a:uLnTx/>
              <a:uFillTx/>
              <a:latin typeface="Arial"/>
              <a:cs typeface="Arial"/>
              <a:sym typeface="Arial"/>
              <a:rtl val="0"/>
            </a:endParaRPr>
          </a:p>
        </p:txBody>
      </p:sp>
      <p:sp>
        <p:nvSpPr>
          <p:cNvPr id="7174" name="Rectangle 7173"/>
          <p:cNvSpPr/>
          <p:nvPr/>
        </p:nvSpPr>
        <p:spPr>
          <a:xfrm>
            <a:off x="5576847" y="3581400"/>
            <a:ext cx="510076" cy="7078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EE0000"/>
                </a:solidFill>
                <a:effectLst/>
                <a:uLnTx/>
                <a:uFillTx/>
                <a:latin typeface="Arial"/>
                <a:cs typeface="Arial"/>
                <a:sym typeface="Wingdings"/>
                <a:rtl val="0"/>
              </a:rPr>
              <a:t></a:t>
            </a:r>
            <a:endParaRPr kumimoji="0" lang="en-US" sz="4000" b="0" i="0" u="none" strike="noStrike" kern="0" cap="none" spc="0" normalizeH="0" baseline="0" noProof="0" dirty="0">
              <a:ln>
                <a:noFill/>
              </a:ln>
              <a:solidFill>
                <a:srgbClr val="000000"/>
              </a:solidFill>
              <a:effectLst/>
              <a:uLnTx/>
              <a:uFillTx/>
              <a:latin typeface="Arial"/>
              <a:cs typeface="Arial"/>
              <a:sym typeface="Arial"/>
              <a:rtl val="0"/>
            </a:endParaRPr>
          </a:p>
        </p:txBody>
      </p:sp>
    </p:spTree>
    <p:extLst>
      <p:ext uri="{BB962C8B-B14F-4D97-AF65-F5344CB8AC3E}">
        <p14:creationId xmlns:p14="http://schemas.microsoft.com/office/powerpoint/2010/main" val="33237241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20088"/>
          <a:stretch/>
        </p:blipFill>
        <p:spPr bwMode="auto">
          <a:xfrm>
            <a:off x="914400" y="1590675"/>
            <a:ext cx="7315200" cy="469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3115264" y="2136712"/>
            <a:ext cx="5028611" cy="4274405"/>
          </a:xfrm>
          <a:prstGeom prst="rect">
            <a:avLst/>
          </a:prstGeom>
          <a:noFill/>
          <a:ln w="76200">
            <a:solidFill>
              <a:srgbClr val="C00000"/>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endParaRPr lang="en-US" sz="1200">
              <a:effectLst/>
            </a:endParaRPr>
          </a:p>
        </p:txBody>
      </p:sp>
      <p:sp>
        <p:nvSpPr>
          <p:cNvPr id="11" name="TextBox 10"/>
          <p:cNvSpPr txBox="1"/>
          <p:nvPr/>
        </p:nvSpPr>
        <p:spPr>
          <a:xfrm>
            <a:off x="-3036" y="905552"/>
            <a:ext cx="9144000" cy="461665"/>
          </a:xfrm>
          <a:prstGeom prst="rect">
            <a:avLst/>
          </a:prstGeom>
          <a:noFill/>
        </p:spPr>
        <p:txBody>
          <a:bodyPr wrap="square" rtlCol="0">
            <a:spAutoFit/>
          </a:bodyPr>
          <a:lstStyle/>
          <a:p>
            <a:pPr algn="ctr"/>
            <a:r>
              <a:rPr lang="en-US" sz="2400" dirty="0" smtClean="0">
                <a:latin typeface="Calibri" panose="020F0502020204030204" pitchFamily="34" charset="0"/>
              </a:rPr>
              <a:t>Search for “</a:t>
            </a:r>
            <a:r>
              <a:rPr lang="en-US" sz="2400" dirty="0" err="1" smtClean="0">
                <a:latin typeface="Calibri" panose="020F0502020204030204" pitchFamily="34" charset="0"/>
              </a:rPr>
              <a:t>Cuffdiff</a:t>
            </a:r>
            <a:r>
              <a:rPr lang="en-US" sz="2400" dirty="0" smtClean="0">
                <a:latin typeface="Calibri" panose="020F0502020204030204" pitchFamily="34" charset="0"/>
              </a:rPr>
              <a:t>” under the Modules panel in </a:t>
            </a:r>
            <a:r>
              <a:rPr lang="en-US" sz="2400" dirty="0" err="1" smtClean="0">
                <a:latin typeface="Calibri" panose="020F0502020204030204" pitchFamily="34" charset="0"/>
              </a:rPr>
              <a:t>GenePattern</a:t>
            </a:r>
            <a:r>
              <a:rPr lang="en-US" sz="2400" dirty="0" smtClean="0">
                <a:latin typeface="Calibri" panose="020F0502020204030204" pitchFamily="34" charset="0"/>
              </a:rPr>
              <a:t>.</a:t>
            </a:r>
          </a:p>
        </p:txBody>
      </p:sp>
      <p:sp>
        <p:nvSpPr>
          <p:cNvPr id="12" name="Rectangle 11"/>
          <p:cNvSpPr/>
          <p:nvPr/>
        </p:nvSpPr>
        <p:spPr>
          <a:xfrm>
            <a:off x="914400" y="2025523"/>
            <a:ext cx="485775" cy="222378"/>
          </a:xfrm>
          <a:prstGeom prst="rect">
            <a:avLst/>
          </a:prstGeom>
          <a:noFill/>
          <a:ln w="76200">
            <a:solidFill>
              <a:srgbClr val="C00000"/>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endParaRPr lang="en-US" sz="1200">
              <a:effectLst/>
            </a:endParaRPr>
          </a:p>
        </p:txBody>
      </p:sp>
      <p:sp>
        <p:nvSpPr>
          <p:cNvPr id="14" name="Rectangle 13"/>
          <p:cNvSpPr/>
          <p:nvPr/>
        </p:nvSpPr>
        <p:spPr>
          <a:xfrm>
            <a:off x="942975" y="2247900"/>
            <a:ext cx="2019300" cy="219075"/>
          </a:xfrm>
          <a:prstGeom prst="rect">
            <a:avLst/>
          </a:prstGeom>
          <a:noFill/>
          <a:ln w="76200">
            <a:solidFill>
              <a:srgbClr val="C00000"/>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endParaRPr lang="en-US" sz="1200">
              <a:effectLst/>
            </a:endParaRPr>
          </a:p>
        </p:txBody>
      </p:sp>
      <p:graphicFrame>
        <p:nvGraphicFramePr>
          <p:cNvPr id="10" name="Table 9"/>
          <p:cNvGraphicFramePr>
            <a:graphicFrameLocks noGrp="1"/>
          </p:cNvGraphicFramePr>
          <p:nvPr>
            <p:extLst>
              <p:ext uri="{D42A27DB-BD31-4B8C-83A1-F6EECF244321}">
                <p14:modId xmlns:p14="http://schemas.microsoft.com/office/powerpoint/2010/main" val="3315707260"/>
              </p:ext>
            </p:extLst>
          </p:nvPr>
        </p:nvGraphicFramePr>
        <p:xfrm>
          <a:off x="0" y="0"/>
          <a:ext cx="9144000" cy="640080"/>
        </p:xfrm>
        <a:graphic>
          <a:graphicData uri="http://schemas.openxmlformats.org/drawingml/2006/table">
            <a:tbl>
              <a:tblPr firstRow="1" bandRow="1">
                <a:tableStyleId>{5C22544A-7EE6-4342-B048-85BDC9FD1C3A}</a:tableStyleId>
              </a:tblPr>
              <a:tblGrid>
                <a:gridCol w="83058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Run</a:t>
                      </a:r>
                      <a:r>
                        <a:rPr lang="en-US" sz="3200" dirty="0" smtClean="0">
                          <a:solidFill>
                            <a:schemeClr val="tx1"/>
                          </a:solidFill>
                          <a:latin typeface="Calibri" panose="020F0502020204030204" pitchFamily="34" charset="0"/>
                        </a:rPr>
                        <a:t> </a:t>
                      </a:r>
                      <a:r>
                        <a:rPr lang="en-US" sz="3200" b="1" i="1" baseline="0" dirty="0" err="1" smtClean="0">
                          <a:solidFill>
                            <a:schemeClr val="tx1"/>
                          </a:solidFill>
                          <a:latin typeface="Calibri" panose="020F0502020204030204" pitchFamily="34" charset="0"/>
                        </a:rPr>
                        <a:t>Cuffdiff</a:t>
                      </a:r>
                      <a:r>
                        <a:rPr lang="en-US" sz="3200" b="0" baseline="0" dirty="0" smtClean="0">
                          <a:solidFill>
                            <a:schemeClr val="tx1"/>
                          </a:solidFill>
                          <a:latin typeface="Calibri" panose="020F0502020204030204" pitchFamily="34" charset="0"/>
                        </a:rPr>
                        <a:t> to differentiate phenotypes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2800" b="1" dirty="0" smtClean="0">
                          <a:solidFill>
                            <a:srgbClr val="C00000"/>
                          </a:solidFill>
                          <a:latin typeface="Avenir Black" panose="020B0803020203020204" pitchFamily="34" charset="0"/>
                        </a:rPr>
                        <a:t>FA</a:t>
                      </a:r>
                      <a:endParaRPr lang="en-US" sz="2800" b="1" dirty="0">
                        <a:solidFill>
                          <a:srgbClr val="C00000"/>
                        </a:solidFill>
                        <a:latin typeface="Avenir Black" panose="020B0803020203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727402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0" y="710595"/>
            <a:ext cx="9144000" cy="1569660"/>
          </a:xfrm>
          <a:prstGeom prst="rect">
            <a:avLst/>
          </a:prstGeom>
          <a:noFill/>
        </p:spPr>
        <p:txBody>
          <a:bodyPr wrap="square" rtlCol="0">
            <a:spAutoFit/>
          </a:bodyPr>
          <a:lstStyle/>
          <a:p>
            <a:pPr algn="ctr"/>
            <a:r>
              <a:rPr lang="en-US" sz="2400" dirty="0" smtClean="0">
                <a:latin typeface="Calibri" panose="020F0502020204030204" pitchFamily="34" charset="0"/>
              </a:rPr>
              <a:t>Define the first condition (e.g. ‘</a:t>
            </a:r>
            <a:r>
              <a:rPr lang="en-US" sz="2400" b="1" dirty="0" smtClean="0">
                <a:latin typeface="Calibri" panose="020F0502020204030204" pitchFamily="34" charset="0"/>
              </a:rPr>
              <a:t>untreated</a:t>
            </a:r>
            <a:r>
              <a:rPr lang="en-US" sz="2400" dirty="0" smtClean="0">
                <a:latin typeface="Calibri" panose="020F0502020204030204" pitchFamily="34" charset="0"/>
              </a:rPr>
              <a:t>’), then click                     . Go </a:t>
            </a:r>
            <a:r>
              <a:rPr lang="en-US" sz="2400" dirty="0">
                <a:latin typeface="Calibri" panose="020F0502020204030204" pitchFamily="34" charset="0"/>
              </a:rPr>
              <a:t>to </a:t>
            </a:r>
            <a:r>
              <a:rPr lang="en-US" sz="2400" b="1" dirty="0" err="1">
                <a:latin typeface="Calibri" panose="020F0502020204030204" pitchFamily="34" charset="0"/>
              </a:rPr>
              <a:t>shared_data</a:t>
            </a:r>
            <a:r>
              <a:rPr lang="en-US" sz="2400" b="1" dirty="0">
                <a:latin typeface="Calibri" panose="020F0502020204030204" pitchFamily="34" charset="0"/>
              </a:rPr>
              <a:t> &gt; </a:t>
            </a:r>
            <a:r>
              <a:rPr lang="en-US" sz="2400" b="1" dirty="0" smtClean="0">
                <a:latin typeface="Calibri" panose="020F0502020204030204" pitchFamily="34" charset="0"/>
              </a:rPr>
              <a:t>2018_04_BU_B522&gt;</a:t>
            </a:r>
            <a:r>
              <a:rPr lang="en-US" sz="2400" b="1" dirty="0" err="1" smtClean="0">
                <a:latin typeface="Calibri" panose="020F0502020204030204" pitchFamily="34" charset="0"/>
              </a:rPr>
              <a:t>TopHat_Output</a:t>
            </a:r>
            <a:r>
              <a:rPr lang="en-US" sz="2400" dirty="0" smtClean="0">
                <a:latin typeface="Calibri" panose="020F0502020204030204" pitchFamily="34" charset="0"/>
              </a:rPr>
              <a:t> and choose the </a:t>
            </a:r>
            <a:r>
              <a:rPr lang="en-US" sz="2400" b="1" dirty="0" smtClean="0">
                <a:latin typeface="Calibri" panose="020F0502020204030204" pitchFamily="34" charset="0"/>
              </a:rPr>
              <a:t>*.</a:t>
            </a:r>
            <a:r>
              <a:rPr lang="en-US" sz="2400" b="1" dirty="0" err="1" smtClean="0">
                <a:latin typeface="Calibri" panose="020F0502020204030204" pitchFamily="34" charset="0"/>
              </a:rPr>
              <a:t>accepted_hits.bam</a:t>
            </a:r>
            <a:r>
              <a:rPr lang="en-US" sz="2400" b="1" dirty="0" smtClean="0">
                <a:latin typeface="Calibri" panose="020F0502020204030204" pitchFamily="34" charset="0"/>
              </a:rPr>
              <a:t> </a:t>
            </a:r>
            <a:r>
              <a:rPr lang="en-US" sz="2400" dirty="0" smtClean="0">
                <a:latin typeface="Calibri" panose="020F0502020204030204" pitchFamily="34" charset="0"/>
              </a:rPr>
              <a:t>files of that same condition (e.g. </a:t>
            </a:r>
            <a:r>
              <a:rPr lang="en-US" sz="2400" i="1" dirty="0" smtClean="0">
                <a:latin typeface="Calibri" panose="020F0502020204030204" pitchFamily="34" charset="0"/>
              </a:rPr>
              <a:t>SRR…</a:t>
            </a:r>
            <a:r>
              <a:rPr lang="en-US" sz="2400" b="1" i="1" dirty="0" smtClean="0">
                <a:latin typeface="Calibri" panose="020F0502020204030204" pitchFamily="34" charset="0"/>
              </a:rPr>
              <a:t>08</a:t>
            </a:r>
            <a:r>
              <a:rPr lang="en-US" sz="2400" dirty="0" smtClean="0">
                <a:latin typeface="Calibri" panose="020F0502020204030204" pitchFamily="34" charset="0"/>
              </a:rPr>
              <a:t>, </a:t>
            </a:r>
            <a:r>
              <a:rPr lang="en-US" sz="2400" i="1" dirty="0" smtClean="0">
                <a:latin typeface="Calibri" panose="020F0502020204030204" pitchFamily="34" charset="0"/>
              </a:rPr>
              <a:t>SRR…</a:t>
            </a:r>
            <a:r>
              <a:rPr lang="en-US" sz="2400" b="1" i="1" dirty="0" smtClean="0">
                <a:latin typeface="Calibri" panose="020F0502020204030204" pitchFamily="34" charset="0"/>
              </a:rPr>
              <a:t>12</a:t>
            </a:r>
            <a:r>
              <a:rPr lang="en-US" sz="2400" dirty="0" smtClean="0">
                <a:latin typeface="Calibri" panose="020F0502020204030204" pitchFamily="34" charset="0"/>
              </a:rPr>
              <a:t>, </a:t>
            </a:r>
            <a:r>
              <a:rPr lang="en-US" sz="2400" i="1" dirty="0" smtClean="0">
                <a:latin typeface="Calibri" panose="020F0502020204030204" pitchFamily="34" charset="0"/>
              </a:rPr>
              <a:t>SRR…</a:t>
            </a:r>
            <a:r>
              <a:rPr lang="en-US" sz="2400" b="1" i="1" dirty="0" smtClean="0">
                <a:latin typeface="Calibri" panose="020F0502020204030204" pitchFamily="34" charset="0"/>
              </a:rPr>
              <a:t>16</a:t>
            </a:r>
            <a:r>
              <a:rPr lang="en-US" sz="2400" dirty="0" smtClean="0">
                <a:latin typeface="Calibri" panose="020F0502020204030204" pitchFamily="34" charset="0"/>
              </a:rPr>
              <a:t> and </a:t>
            </a:r>
            <a:r>
              <a:rPr lang="en-US" sz="2400" i="1" dirty="0" smtClean="0">
                <a:latin typeface="Calibri" panose="020F0502020204030204" pitchFamily="34" charset="0"/>
              </a:rPr>
              <a:t>SRR…</a:t>
            </a:r>
            <a:r>
              <a:rPr lang="en-US" sz="2400" b="1" i="1" dirty="0" smtClean="0">
                <a:latin typeface="Calibri" panose="020F0502020204030204" pitchFamily="34" charset="0"/>
              </a:rPr>
              <a:t>20</a:t>
            </a:r>
            <a:r>
              <a:rPr lang="en-US" sz="2400" dirty="0" smtClean="0">
                <a:latin typeface="Calibri" panose="020F0502020204030204" pitchFamily="34" charset="0"/>
              </a:rPr>
              <a:t>).</a:t>
            </a:r>
          </a:p>
        </p:txBody>
      </p:sp>
      <p:grpSp>
        <p:nvGrpSpPr>
          <p:cNvPr id="2" name="Group 1"/>
          <p:cNvGrpSpPr/>
          <p:nvPr/>
        </p:nvGrpSpPr>
        <p:grpSpPr>
          <a:xfrm>
            <a:off x="914400" y="2276475"/>
            <a:ext cx="7315200" cy="4331260"/>
            <a:chOff x="914400" y="2276475"/>
            <a:chExt cx="7315200" cy="433126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276475"/>
              <a:ext cx="7315200" cy="4331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2552699" y="3838575"/>
              <a:ext cx="2562225" cy="219075"/>
            </a:xfrm>
            <a:prstGeom prst="rect">
              <a:avLst/>
            </a:prstGeom>
            <a:noFill/>
            <a:ln w="76200">
              <a:solidFill>
                <a:srgbClr val="C00000"/>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endParaRPr lang="en-US" sz="1200">
                <a:effectLst/>
              </a:endParaRPr>
            </a:p>
          </p:txBody>
        </p:sp>
        <p:sp>
          <p:nvSpPr>
            <p:cNvPr id="13" name="Rectangle 12"/>
            <p:cNvSpPr/>
            <p:nvPr/>
          </p:nvSpPr>
          <p:spPr>
            <a:xfrm>
              <a:off x="2162174" y="4838700"/>
              <a:ext cx="4743451" cy="942975"/>
            </a:xfrm>
            <a:prstGeom prst="rect">
              <a:avLst/>
            </a:prstGeom>
            <a:noFill/>
            <a:ln w="76200">
              <a:solidFill>
                <a:srgbClr val="C00000"/>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endParaRPr lang="en-US" sz="1200">
                <a:effectLst/>
              </a:endParaRPr>
            </a:p>
          </p:txBody>
        </p:sp>
      </p:grpSp>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7865" y="729260"/>
            <a:ext cx="1333500"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9" name="Table 8"/>
          <p:cNvGraphicFramePr>
            <a:graphicFrameLocks noGrp="1"/>
          </p:cNvGraphicFramePr>
          <p:nvPr>
            <p:extLst>
              <p:ext uri="{D42A27DB-BD31-4B8C-83A1-F6EECF244321}">
                <p14:modId xmlns:p14="http://schemas.microsoft.com/office/powerpoint/2010/main" val="1560586136"/>
              </p:ext>
            </p:extLst>
          </p:nvPr>
        </p:nvGraphicFramePr>
        <p:xfrm>
          <a:off x="0" y="0"/>
          <a:ext cx="9144000" cy="640080"/>
        </p:xfrm>
        <a:graphic>
          <a:graphicData uri="http://schemas.openxmlformats.org/drawingml/2006/table">
            <a:tbl>
              <a:tblPr firstRow="1" bandRow="1">
                <a:tableStyleId>{5C22544A-7EE6-4342-B048-85BDC9FD1C3A}</a:tableStyleId>
              </a:tblPr>
              <a:tblGrid>
                <a:gridCol w="83058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Run</a:t>
                      </a:r>
                      <a:r>
                        <a:rPr lang="en-US" sz="3200" dirty="0" smtClean="0">
                          <a:solidFill>
                            <a:schemeClr val="tx1"/>
                          </a:solidFill>
                          <a:latin typeface="Calibri" panose="020F0502020204030204" pitchFamily="34" charset="0"/>
                        </a:rPr>
                        <a:t> </a:t>
                      </a:r>
                      <a:r>
                        <a:rPr lang="en-US" sz="3200" b="1" i="1" baseline="0" dirty="0" err="1" smtClean="0">
                          <a:solidFill>
                            <a:schemeClr val="tx1"/>
                          </a:solidFill>
                          <a:latin typeface="Calibri" panose="020F0502020204030204" pitchFamily="34" charset="0"/>
                        </a:rPr>
                        <a:t>Cuffdiff</a:t>
                      </a:r>
                      <a:r>
                        <a:rPr lang="en-US" sz="3200" b="0" baseline="0" dirty="0" smtClean="0">
                          <a:solidFill>
                            <a:schemeClr val="tx1"/>
                          </a:solidFill>
                          <a:latin typeface="Calibri" panose="020F0502020204030204" pitchFamily="34" charset="0"/>
                        </a:rPr>
                        <a:t> to differentiate phenotypes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2800" b="1" dirty="0" smtClean="0">
                          <a:solidFill>
                            <a:srgbClr val="C00000"/>
                          </a:solidFill>
                          <a:latin typeface="Avenir Black" panose="020B0803020203020204" pitchFamily="34" charset="0"/>
                        </a:rPr>
                        <a:t>FA</a:t>
                      </a:r>
                      <a:endParaRPr lang="en-US" sz="2800" b="1" dirty="0">
                        <a:solidFill>
                          <a:srgbClr val="C00000"/>
                        </a:solidFill>
                        <a:latin typeface="Avenir Black" panose="020B0803020203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062447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875713"/>
            <a:ext cx="9144000" cy="1938992"/>
            <a:chOff x="0" y="865779"/>
            <a:chExt cx="9144000" cy="1938992"/>
          </a:xfrm>
        </p:grpSpPr>
        <p:sp>
          <p:nvSpPr>
            <p:cNvPr id="14" name="TextBox 13"/>
            <p:cNvSpPr txBox="1"/>
            <p:nvPr/>
          </p:nvSpPr>
          <p:spPr>
            <a:xfrm>
              <a:off x="0" y="865779"/>
              <a:ext cx="9144000" cy="1938992"/>
            </a:xfrm>
            <a:prstGeom prst="rect">
              <a:avLst/>
            </a:prstGeom>
            <a:noFill/>
          </p:spPr>
          <p:txBody>
            <a:bodyPr wrap="square" rtlCol="0">
              <a:spAutoFit/>
            </a:bodyPr>
            <a:lstStyle/>
            <a:p>
              <a:pPr algn="ctr"/>
              <a:r>
                <a:rPr lang="en-US" sz="2400" dirty="0">
                  <a:latin typeface="Calibri" panose="020F0502020204030204" pitchFamily="34" charset="0"/>
                </a:rPr>
                <a:t>Click </a:t>
              </a:r>
              <a:r>
                <a:rPr lang="en-US" sz="2400" b="1" dirty="0">
                  <a:latin typeface="Calibri" panose="020F0502020204030204" pitchFamily="34" charset="0"/>
                </a:rPr>
                <a:t>Add Another </a:t>
              </a:r>
              <a:r>
                <a:rPr lang="en-US" sz="2400" b="1" dirty="0" smtClean="0">
                  <a:latin typeface="Calibri" panose="020F0502020204030204" pitchFamily="34" charset="0"/>
                </a:rPr>
                <a:t>Condition</a:t>
              </a:r>
              <a:r>
                <a:rPr lang="en-US" sz="2400" dirty="0" smtClean="0">
                  <a:latin typeface="Calibri" panose="020F0502020204030204" pitchFamily="34" charset="0"/>
                </a:rPr>
                <a:t>. Define the second condition (e.g. ‘</a:t>
              </a:r>
              <a:r>
                <a:rPr lang="en-US" sz="2400" b="1" dirty="0" err="1" smtClean="0">
                  <a:latin typeface="Calibri" panose="020F0502020204030204" pitchFamily="34" charset="0"/>
                </a:rPr>
                <a:t>dex</a:t>
              </a:r>
              <a:r>
                <a:rPr lang="en-US" sz="2400" dirty="0" smtClean="0">
                  <a:latin typeface="Calibri" panose="020F0502020204030204" pitchFamily="34" charset="0"/>
                </a:rPr>
                <a:t>’), then click                     . Go </a:t>
              </a:r>
              <a:r>
                <a:rPr lang="en-US" sz="2400" dirty="0">
                  <a:latin typeface="Calibri" panose="020F0502020204030204" pitchFamily="34" charset="0"/>
                </a:rPr>
                <a:t>to </a:t>
              </a:r>
              <a:r>
                <a:rPr lang="en-US" sz="2400" b="1" dirty="0" err="1">
                  <a:latin typeface="Calibri" panose="020F0502020204030204" pitchFamily="34" charset="0"/>
                </a:rPr>
                <a:t>shared_data</a:t>
              </a:r>
              <a:r>
                <a:rPr lang="en-US" sz="2400" b="1" dirty="0">
                  <a:latin typeface="Calibri" panose="020F0502020204030204" pitchFamily="34" charset="0"/>
                </a:rPr>
                <a:t> &gt; </a:t>
              </a:r>
              <a:r>
                <a:rPr lang="en-US" sz="2400" b="1" dirty="0" smtClean="0">
                  <a:latin typeface="Calibri" panose="020F0502020204030204" pitchFamily="34" charset="0"/>
                </a:rPr>
                <a:t>2018_04_BU_B522&gt;</a:t>
              </a:r>
              <a:r>
                <a:rPr lang="en-US" sz="2400" b="1" dirty="0" err="1" smtClean="0">
                  <a:latin typeface="Calibri" panose="020F0502020204030204" pitchFamily="34" charset="0"/>
                </a:rPr>
                <a:t>TopHat_Output</a:t>
              </a:r>
              <a:r>
                <a:rPr lang="en-US" sz="2400" dirty="0" smtClean="0">
                  <a:latin typeface="Calibri" panose="020F0502020204030204" pitchFamily="34" charset="0"/>
                </a:rPr>
                <a:t> and choose the </a:t>
              </a:r>
              <a:r>
                <a:rPr lang="en-US" sz="2400" b="1" dirty="0" smtClean="0">
                  <a:latin typeface="Calibri" panose="020F0502020204030204" pitchFamily="34" charset="0"/>
                </a:rPr>
                <a:t>*.</a:t>
              </a:r>
              <a:r>
                <a:rPr lang="en-US" sz="2400" b="1" dirty="0" err="1" smtClean="0">
                  <a:latin typeface="Calibri" panose="020F0502020204030204" pitchFamily="34" charset="0"/>
                </a:rPr>
                <a:t>accepted_hits.bam</a:t>
              </a:r>
              <a:r>
                <a:rPr lang="en-US" sz="2400" b="1" dirty="0" smtClean="0">
                  <a:latin typeface="Calibri" panose="020F0502020204030204" pitchFamily="34" charset="0"/>
                </a:rPr>
                <a:t> </a:t>
              </a:r>
              <a:r>
                <a:rPr lang="en-US" sz="2400" dirty="0" smtClean="0">
                  <a:latin typeface="Calibri" panose="020F0502020204030204" pitchFamily="34" charset="0"/>
                </a:rPr>
                <a:t>files of that same condition (e.g. </a:t>
              </a:r>
              <a:r>
                <a:rPr lang="en-US" sz="2400" i="1" dirty="0" smtClean="0">
                  <a:latin typeface="Calibri" panose="020F0502020204030204" pitchFamily="34" charset="0"/>
                </a:rPr>
                <a:t>SRR…</a:t>
              </a:r>
              <a:r>
                <a:rPr lang="en-US" sz="2400" b="1" i="1" dirty="0" smtClean="0">
                  <a:latin typeface="Calibri" panose="020F0502020204030204" pitchFamily="34" charset="0"/>
                </a:rPr>
                <a:t>09</a:t>
              </a:r>
              <a:r>
                <a:rPr lang="en-US" sz="2400" dirty="0" smtClean="0">
                  <a:latin typeface="Calibri" panose="020F0502020204030204" pitchFamily="34" charset="0"/>
                </a:rPr>
                <a:t>, </a:t>
              </a:r>
              <a:r>
                <a:rPr lang="en-US" sz="2400" i="1" dirty="0" smtClean="0">
                  <a:latin typeface="Calibri" panose="020F0502020204030204" pitchFamily="34" charset="0"/>
                </a:rPr>
                <a:t>SRR…</a:t>
              </a:r>
              <a:r>
                <a:rPr lang="en-US" sz="2400" b="1" i="1" dirty="0" smtClean="0">
                  <a:latin typeface="Calibri" panose="020F0502020204030204" pitchFamily="34" charset="0"/>
                </a:rPr>
                <a:t>13</a:t>
              </a:r>
              <a:r>
                <a:rPr lang="en-US" sz="2400" dirty="0" smtClean="0">
                  <a:latin typeface="Calibri" panose="020F0502020204030204" pitchFamily="34" charset="0"/>
                </a:rPr>
                <a:t>, </a:t>
              </a:r>
              <a:r>
                <a:rPr lang="en-US" sz="2400" i="1" dirty="0" smtClean="0">
                  <a:latin typeface="Calibri" panose="020F0502020204030204" pitchFamily="34" charset="0"/>
                </a:rPr>
                <a:t>SRR…</a:t>
              </a:r>
              <a:r>
                <a:rPr lang="en-US" sz="2400" b="1" i="1" dirty="0" smtClean="0">
                  <a:latin typeface="Calibri" panose="020F0502020204030204" pitchFamily="34" charset="0"/>
                </a:rPr>
                <a:t>17</a:t>
              </a:r>
              <a:r>
                <a:rPr lang="en-US" sz="2400" dirty="0" smtClean="0">
                  <a:latin typeface="Calibri" panose="020F0502020204030204" pitchFamily="34" charset="0"/>
                </a:rPr>
                <a:t> and </a:t>
              </a:r>
              <a:r>
                <a:rPr lang="en-US" sz="2400" i="1" dirty="0" smtClean="0">
                  <a:latin typeface="Calibri" panose="020F0502020204030204" pitchFamily="34" charset="0"/>
                </a:rPr>
                <a:t>SRR…</a:t>
              </a:r>
              <a:r>
                <a:rPr lang="en-US" sz="2400" b="1" i="1" dirty="0" smtClean="0">
                  <a:latin typeface="Calibri" panose="020F0502020204030204" pitchFamily="34" charset="0"/>
                </a:rPr>
                <a:t>21</a:t>
              </a:r>
              <a:r>
                <a:rPr lang="en-US" sz="2400" dirty="0" smtClean="0">
                  <a:latin typeface="Calibri" panose="020F0502020204030204" pitchFamily="34" charset="0"/>
                </a:rPr>
                <a:t>).</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1824" y="1281389"/>
              <a:ext cx="1333500"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6" name="Group 15"/>
          <p:cNvGrpSpPr/>
          <p:nvPr/>
        </p:nvGrpSpPr>
        <p:grpSpPr>
          <a:xfrm>
            <a:off x="914400" y="3238855"/>
            <a:ext cx="7315200" cy="3368879"/>
            <a:chOff x="914400" y="3238855"/>
            <a:chExt cx="7315200" cy="3368879"/>
          </a:xfrm>
        </p:grpSpPr>
        <p:pic>
          <p:nvPicPr>
            <p:cNvPr id="1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22219"/>
            <a:stretch/>
          </p:blipFill>
          <p:spPr bwMode="auto">
            <a:xfrm>
              <a:off x="914400" y="3238855"/>
              <a:ext cx="7315200" cy="33688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Rectangle 19"/>
            <p:cNvSpPr/>
            <p:nvPr/>
          </p:nvSpPr>
          <p:spPr>
            <a:xfrm>
              <a:off x="2009774" y="6010275"/>
              <a:ext cx="1295401" cy="261937"/>
            </a:xfrm>
            <a:prstGeom prst="rect">
              <a:avLst/>
            </a:prstGeom>
            <a:noFill/>
            <a:ln w="76200">
              <a:solidFill>
                <a:srgbClr val="C00000"/>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endParaRPr lang="en-US" sz="1200">
                <a:effectLst/>
              </a:endParaRPr>
            </a:p>
          </p:txBody>
        </p:sp>
      </p:grpSp>
      <p:graphicFrame>
        <p:nvGraphicFramePr>
          <p:cNvPr id="9" name="Table 8"/>
          <p:cNvGraphicFramePr>
            <a:graphicFrameLocks noGrp="1"/>
          </p:cNvGraphicFramePr>
          <p:nvPr>
            <p:extLst>
              <p:ext uri="{D42A27DB-BD31-4B8C-83A1-F6EECF244321}">
                <p14:modId xmlns:p14="http://schemas.microsoft.com/office/powerpoint/2010/main" val="1560586136"/>
              </p:ext>
            </p:extLst>
          </p:nvPr>
        </p:nvGraphicFramePr>
        <p:xfrm>
          <a:off x="0" y="0"/>
          <a:ext cx="9144000" cy="640080"/>
        </p:xfrm>
        <a:graphic>
          <a:graphicData uri="http://schemas.openxmlformats.org/drawingml/2006/table">
            <a:tbl>
              <a:tblPr firstRow="1" bandRow="1">
                <a:tableStyleId>{5C22544A-7EE6-4342-B048-85BDC9FD1C3A}</a:tableStyleId>
              </a:tblPr>
              <a:tblGrid>
                <a:gridCol w="83058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Run</a:t>
                      </a:r>
                      <a:r>
                        <a:rPr lang="en-US" sz="3200" dirty="0" smtClean="0">
                          <a:solidFill>
                            <a:schemeClr val="tx1"/>
                          </a:solidFill>
                          <a:latin typeface="Calibri" panose="020F0502020204030204" pitchFamily="34" charset="0"/>
                        </a:rPr>
                        <a:t> </a:t>
                      </a:r>
                      <a:r>
                        <a:rPr lang="en-US" sz="3200" b="1" i="1" baseline="0" dirty="0" err="1" smtClean="0">
                          <a:solidFill>
                            <a:schemeClr val="tx1"/>
                          </a:solidFill>
                          <a:latin typeface="Calibri" panose="020F0502020204030204" pitchFamily="34" charset="0"/>
                        </a:rPr>
                        <a:t>Cuffdiff</a:t>
                      </a:r>
                      <a:r>
                        <a:rPr lang="en-US" sz="3200" b="0" baseline="0" dirty="0" smtClean="0">
                          <a:solidFill>
                            <a:schemeClr val="tx1"/>
                          </a:solidFill>
                          <a:latin typeface="Calibri" panose="020F0502020204030204" pitchFamily="34" charset="0"/>
                        </a:rPr>
                        <a:t> to differentiate phenotypes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2800" b="1" dirty="0" smtClean="0">
                          <a:solidFill>
                            <a:srgbClr val="C00000"/>
                          </a:solidFill>
                          <a:latin typeface="Avenir Black" panose="020B0803020203020204" pitchFamily="34" charset="0"/>
                        </a:rPr>
                        <a:t>FA</a:t>
                      </a:r>
                      <a:endParaRPr lang="en-US" sz="2800" b="1" dirty="0">
                        <a:solidFill>
                          <a:srgbClr val="C00000"/>
                        </a:solidFill>
                        <a:latin typeface="Avenir Black" panose="020B0803020203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596488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0" y="865779"/>
            <a:ext cx="9144000" cy="1200329"/>
          </a:xfrm>
          <a:prstGeom prst="rect">
            <a:avLst/>
          </a:prstGeom>
          <a:noFill/>
        </p:spPr>
        <p:txBody>
          <a:bodyPr wrap="square" rtlCol="0">
            <a:spAutoFit/>
          </a:bodyPr>
          <a:lstStyle/>
          <a:p>
            <a:pPr algn="ctr"/>
            <a:r>
              <a:rPr lang="en-US" sz="2400" dirty="0" smtClean="0">
                <a:latin typeface="Calibri" panose="020F0502020204030204" pitchFamily="34" charset="0"/>
              </a:rPr>
              <a:t>Set the </a:t>
            </a:r>
            <a:r>
              <a:rPr lang="en-US" sz="2400" b="1" dirty="0" smtClean="0">
                <a:latin typeface="Calibri" panose="020F0502020204030204" pitchFamily="34" charset="0"/>
              </a:rPr>
              <a:t>GTF file </a:t>
            </a:r>
            <a:r>
              <a:rPr lang="en-US" sz="2400" dirty="0" smtClean="0">
                <a:latin typeface="Calibri" panose="020F0502020204030204" pitchFamily="34" charset="0"/>
              </a:rPr>
              <a:t>(Homo_sapiens_hg19_UCSC.gtf), the </a:t>
            </a:r>
            <a:r>
              <a:rPr lang="en-US" sz="2400" b="1" dirty="0" smtClean="0">
                <a:latin typeface="Calibri" panose="020F0502020204030204" pitchFamily="34" charset="0"/>
              </a:rPr>
              <a:t>frag bias correct </a:t>
            </a:r>
            <a:r>
              <a:rPr lang="en-US" sz="2400" dirty="0" smtClean="0">
                <a:latin typeface="Calibri" panose="020F0502020204030204" pitchFamily="34" charset="0"/>
              </a:rPr>
              <a:t>(Homo_sapiens_hg19_UCSC.fa) and the </a:t>
            </a:r>
            <a:r>
              <a:rPr lang="en-US" sz="2400" b="1" dirty="0" smtClean="0">
                <a:latin typeface="Calibri" panose="020F0502020204030204" pitchFamily="34" charset="0"/>
              </a:rPr>
              <a:t>library type</a:t>
            </a:r>
            <a:r>
              <a:rPr lang="en-US" sz="2400" dirty="0" smtClean="0">
                <a:latin typeface="Calibri" panose="020F0502020204030204" pitchFamily="34" charset="0"/>
              </a:rPr>
              <a:t> (</a:t>
            </a:r>
            <a:r>
              <a:rPr lang="en-US" sz="2400" dirty="0" err="1" smtClean="0">
                <a:latin typeface="Calibri" panose="020F0502020204030204" pitchFamily="34" charset="0"/>
              </a:rPr>
              <a:t>fr-unstranded</a:t>
            </a:r>
            <a:r>
              <a:rPr lang="en-US" sz="2400" dirty="0" smtClean="0">
                <a:latin typeface="Calibri" panose="020F0502020204030204" pitchFamily="34" charset="0"/>
              </a:rPr>
              <a:t>) parameters. To </a:t>
            </a:r>
            <a:r>
              <a:rPr lang="en-US" sz="2400" dirty="0">
                <a:latin typeface="Calibri" panose="020F0502020204030204" pitchFamily="34" charset="0"/>
              </a:rPr>
              <a:t>run the job you would click             </a:t>
            </a:r>
            <a:r>
              <a:rPr lang="en-US" sz="2400" dirty="0" smtClean="0">
                <a:latin typeface="Calibri" panose="020F0502020204030204" pitchFamily="34" charset="0"/>
              </a:rPr>
              <a:t>.</a:t>
            </a:r>
          </a:p>
        </p:txBody>
      </p:sp>
      <p:grpSp>
        <p:nvGrpSpPr>
          <p:cNvPr id="3" name="Group 2"/>
          <p:cNvGrpSpPr/>
          <p:nvPr/>
        </p:nvGrpSpPr>
        <p:grpSpPr>
          <a:xfrm>
            <a:off x="442913" y="2590800"/>
            <a:ext cx="8229600" cy="2986088"/>
            <a:chOff x="442913" y="2905125"/>
            <a:chExt cx="8229600" cy="2986088"/>
          </a:xfrm>
        </p:grpSpPr>
        <p:grpSp>
          <p:nvGrpSpPr>
            <p:cNvPr id="2" name="Group 1"/>
            <p:cNvGrpSpPr/>
            <p:nvPr/>
          </p:nvGrpSpPr>
          <p:grpSpPr>
            <a:xfrm>
              <a:off x="442913" y="2905125"/>
              <a:ext cx="8229600" cy="2986088"/>
              <a:chOff x="442913" y="2352675"/>
              <a:chExt cx="8229600" cy="2986088"/>
            </a:xfrm>
          </p:grpSpPr>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112"/>
              <a:stretch/>
            </p:blipFill>
            <p:spPr bwMode="auto">
              <a:xfrm>
                <a:off x="471488" y="2352675"/>
                <a:ext cx="8201025" cy="2224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913" y="4576763"/>
                <a:ext cx="82296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2" name="Rectangle 11"/>
            <p:cNvSpPr/>
            <p:nvPr/>
          </p:nvSpPr>
          <p:spPr>
            <a:xfrm>
              <a:off x="1571624" y="3314700"/>
              <a:ext cx="2857501" cy="219075"/>
            </a:xfrm>
            <a:prstGeom prst="rect">
              <a:avLst/>
            </a:prstGeom>
            <a:noFill/>
            <a:ln w="76200">
              <a:solidFill>
                <a:srgbClr val="C00000"/>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endParaRPr lang="en-US" sz="1200">
                <a:effectLst/>
              </a:endParaRPr>
            </a:p>
          </p:txBody>
        </p:sp>
        <p:sp>
          <p:nvSpPr>
            <p:cNvPr id="13" name="Rectangle 12"/>
            <p:cNvSpPr/>
            <p:nvPr/>
          </p:nvSpPr>
          <p:spPr>
            <a:xfrm>
              <a:off x="1571624" y="4476750"/>
              <a:ext cx="2857501" cy="276225"/>
            </a:xfrm>
            <a:prstGeom prst="rect">
              <a:avLst/>
            </a:prstGeom>
            <a:noFill/>
            <a:ln w="76200">
              <a:solidFill>
                <a:srgbClr val="C00000"/>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endParaRPr lang="en-US" sz="1200">
                <a:effectLst/>
              </a:endParaRPr>
            </a:p>
          </p:txBody>
        </p:sp>
        <p:sp>
          <p:nvSpPr>
            <p:cNvPr id="15" name="Rectangle 14"/>
            <p:cNvSpPr/>
            <p:nvPr/>
          </p:nvSpPr>
          <p:spPr>
            <a:xfrm>
              <a:off x="1571624" y="5205413"/>
              <a:ext cx="2857501" cy="261937"/>
            </a:xfrm>
            <a:prstGeom prst="rect">
              <a:avLst/>
            </a:prstGeom>
            <a:noFill/>
            <a:ln w="76200">
              <a:solidFill>
                <a:srgbClr val="C00000"/>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endParaRPr lang="en-US" sz="1200">
                <a:effectLst/>
              </a:endParaRPr>
            </a:p>
          </p:txBody>
        </p:sp>
      </p:grpSp>
      <p:pic>
        <p:nvPicPr>
          <p:cNvPr id="17"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93158" t="26079" r="634" b="70055"/>
          <a:stretch/>
        </p:blipFill>
        <p:spPr bwMode="auto">
          <a:xfrm>
            <a:off x="6871283" y="1665039"/>
            <a:ext cx="706582" cy="310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137565" y="6248576"/>
            <a:ext cx="8868870" cy="461665"/>
          </a:xfrm>
          <a:prstGeom prst="rect">
            <a:avLst/>
          </a:prstGeom>
          <a:noFill/>
          <a:ln w="76200">
            <a:solidFill>
              <a:srgbClr val="C00000"/>
            </a:solidFill>
          </a:ln>
        </p:spPr>
        <p:txBody>
          <a:bodyPr wrap="square" rtlCol="0">
            <a:spAutoFit/>
          </a:bodyPr>
          <a:lstStyle/>
          <a:p>
            <a:pPr algn="ctr"/>
            <a:r>
              <a:rPr lang="en-US" sz="2400" dirty="0" smtClean="0">
                <a:solidFill>
                  <a:srgbClr val="C00000"/>
                </a:solidFill>
                <a:latin typeface="Calibri" panose="020F0502020204030204" pitchFamily="34" charset="0"/>
              </a:rPr>
              <a:t>Please don’t submit the job!</a:t>
            </a:r>
          </a:p>
        </p:txBody>
      </p:sp>
      <p:graphicFrame>
        <p:nvGraphicFramePr>
          <p:cNvPr id="16" name="Table 15"/>
          <p:cNvGraphicFramePr>
            <a:graphicFrameLocks noGrp="1"/>
          </p:cNvGraphicFramePr>
          <p:nvPr>
            <p:extLst>
              <p:ext uri="{D42A27DB-BD31-4B8C-83A1-F6EECF244321}">
                <p14:modId xmlns:p14="http://schemas.microsoft.com/office/powerpoint/2010/main" val="1271780688"/>
              </p:ext>
            </p:extLst>
          </p:nvPr>
        </p:nvGraphicFramePr>
        <p:xfrm>
          <a:off x="0" y="0"/>
          <a:ext cx="9144000" cy="640080"/>
        </p:xfrm>
        <a:graphic>
          <a:graphicData uri="http://schemas.openxmlformats.org/drawingml/2006/table">
            <a:tbl>
              <a:tblPr firstRow="1" bandRow="1">
                <a:tableStyleId>{5C22544A-7EE6-4342-B048-85BDC9FD1C3A}</a:tableStyleId>
              </a:tblPr>
              <a:tblGrid>
                <a:gridCol w="83058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Run</a:t>
                      </a:r>
                      <a:r>
                        <a:rPr lang="en-US" sz="3200" dirty="0" smtClean="0">
                          <a:solidFill>
                            <a:schemeClr val="tx1"/>
                          </a:solidFill>
                          <a:latin typeface="Calibri" panose="020F0502020204030204" pitchFamily="34" charset="0"/>
                        </a:rPr>
                        <a:t> </a:t>
                      </a:r>
                      <a:r>
                        <a:rPr lang="en-US" sz="3200" b="1" i="1" baseline="0" dirty="0" err="1" smtClean="0">
                          <a:solidFill>
                            <a:schemeClr val="tx1"/>
                          </a:solidFill>
                          <a:latin typeface="Calibri" panose="020F0502020204030204" pitchFamily="34" charset="0"/>
                        </a:rPr>
                        <a:t>Cuffdiff</a:t>
                      </a:r>
                      <a:r>
                        <a:rPr lang="en-US" sz="3200" b="0" baseline="0" dirty="0" smtClean="0">
                          <a:solidFill>
                            <a:schemeClr val="tx1"/>
                          </a:solidFill>
                          <a:latin typeface="Calibri" panose="020F0502020204030204" pitchFamily="34" charset="0"/>
                        </a:rPr>
                        <a:t> to differentiate phenotypes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2800" b="1" dirty="0" smtClean="0">
                          <a:solidFill>
                            <a:srgbClr val="C00000"/>
                          </a:solidFill>
                          <a:latin typeface="Avenir Black" panose="020B0803020203020204" pitchFamily="34" charset="0"/>
                        </a:rPr>
                        <a:t>FA</a:t>
                      </a:r>
                      <a:endParaRPr lang="en-US" sz="2800" b="1" dirty="0">
                        <a:solidFill>
                          <a:srgbClr val="C00000"/>
                        </a:solidFill>
                        <a:latin typeface="Avenir Black" panose="020B0803020203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832508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Table 62"/>
          <p:cNvGraphicFramePr>
            <a:graphicFrameLocks noGrp="1"/>
          </p:cNvGraphicFramePr>
          <p:nvPr>
            <p:extLst>
              <p:ext uri="{D42A27DB-BD31-4B8C-83A1-F6EECF244321}">
                <p14:modId xmlns:p14="http://schemas.microsoft.com/office/powerpoint/2010/main" val="3915864713"/>
              </p:ext>
            </p:extLst>
          </p:nvPr>
        </p:nvGraphicFramePr>
        <p:xfrm>
          <a:off x="0" y="0"/>
          <a:ext cx="9144000" cy="64008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640080">
                <a:tc>
                  <a:txBody>
                    <a:bodyPr/>
                    <a:lstStyle/>
                    <a:p>
                      <a:pPr algn="ctr"/>
                      <a:r>
                        <a:rPr lang="en-US" sz="3200" dirty="0" smtClean="0">
                          <a:solidFill>
                            <a:schemeClr val="tx1"/>
                          </a:solidFill>
                          <a:latin typeface="Calibri" panose="020F0502020204030204" pitchFamily="34" charset="0"/>
                        </a:rPr>
                        <a:t>Step 6:</a:t>
                      </a:r>
                      <a:r>
                        <a:rPr lang="en-US" sz="3200" b="0" dirty="0" smtClean="0">
                          <a:solidFill>
                            <a:schemeClr val="tx1"/>
                          </a:solidFill>
                          <a:latin typeface="Calibri" panose="020F0502020204030204" pitchFamily="34" charset="0"/>
                        </a:rPr>
                        <a:t> Results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US" sz="2800" b="1" dirty="0">
                        <a:solidFill>
                          <a:srgbClr val="C00000"/>
                        </a:solidFill>
                        <a:latin typeface="Avenir Black" panose="020B0803020203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7" name="TextBox 6"/>
          <p:cNvSpPr txBox="1"/>
          <p:nvPr/>
        </p:nvSpPr>
        <p:spPr>
          <a:xfrm>
            <a:off x="238368" y="914400"/>
            <a:ext cx="8600831" cy="1569660"/>
          </a:xfrm>
          <a:prstGeom prst="rect">
            <a:avLst/>
          </a:prstGeom>
          <a:noFill/>
        </p:spPr>
        <p:txBody>
          <a:bodyPr wrap="square" rtlCol="0">
            <a:spAutoFit/>
          </a:bodyPr>
          <a:lstStyle/>
          <a:p>
            <a:pPr algn="ctr"/>
            <a:r>
              <a:rPr lang="en-US" sz="2400" dirty="0" smtClean="0">
                <a:latin typeface="Calibri" panose="020F0502020204030204" pitchFamily="34" charset="0"/>
              </a:rPr>
              <a:t>Once we determine how the expression of genes/transcripts differs between phenotypes (</a:t>
            </a:r>
            <a:r>
              <a:rPr lang="en-US" sz="2400" b="1" dirty="0" smtClean="0">
                <a:latin typeface="Calibri" panose="020F0502020204030204" pitchFamily="34" charset="0"/>
              </a:rPr>
              <a:t>untreated</a:t>
            </a:r>
            <a:r>
              <a:rPr lang="en-US" sz="2400" dirty="0" smtClean="0">
                <a:latin typeface="Calibri" panose="020F0502020204030204" pitchFamily="34" charset="0"/>
              </a:rPr>
              <a:t> vs. </a:t>
            </a:r>
            <a:r>
              <a:rPr lang="en-US" sz="2400" b="1" dirty="0" err="1" smtClean="0">
                <a:latin typeface="Calibri" panose="020F0502020204030204" pitchFamily="34" charset="0"/>
              </a:rPr>
              <a:t>dex</a:t>
            </a:r>
            <a:r>
              <a:rPr lang="en-US" sz="2400" dirty="0" smtClean="0">
                <a:latin typeface="Calibri" panose="020F0502020204030204" pitchFamily="34" charset="0"/>
              </a:rPr>
              <a:t>), what next?</a:t>
            </a:r>
          </a:p>
          <a:p>
            <a:pPr algn="ctr"/>
            <a:endParaRPr lang="en-US" sz="2400" dirty="0">
              <a:latin typeface="Calibri" panose="020F0502020204030204" pitchFamily="34" charset="0"/>
            </a:endParaRPr>
          </a:p>
          <a:p>
            <a:pPr lvl="0" algn="ctr"/>
            <a:r>
              <a:rPr lang="en-US" sz="2400" b="1" dirty="0">
                <a:solidFill>
                  <a:prstClr val="black"/>
                </a:solidFill>
                <a:latin typeface="Calibri" panose="020F0502020204030204" pitchFamily="34" charset="0"/>
              </a:rPr>
              <a:t>Aligned reads</a:t>
            </a:r>
            <a:r>
              <a:rPr lang="en-US" sz="2400" dirty="0">
                <a:solidFill>
                  <a:prstClr val="black"/>
                </a:solidFill>
                <a:latin typeface="Calibri" panose="020F0502020204030204" pitchFamily="34" charset="0"/>
              </a:rPr>
              <a:t> and </a:t>
            </a:r>
            <a:r>
              <a:rPr lang="en-US" sz="2400" b="1" dirty="0">
                <a:solidFill>
                  <a:prstClr val="black"/>
                </a:solidFill>
                <a:latin typeface="Calibri" panose="020F0502020204030204" pitchFamily="34" charset="0"/>
              </a:rPr>
              <a:t>gene expression results</a:t>
            </a:r>
            <a:r>
              <a:rPr lang="en-US" sz="2400" dirty="0">
                <a:solidFill>
                  <a:prstClr val="black"/>
                </a:solidFill>
                <a:latin typeface="Calibri" panose="020F0502020204030204" pitchFamily="34" charset="0"/>
              </a:rPr>
              <a:t> can be viewed with </a:t>
            </a:r>
            <a:r>
              <a:rPr lang="en-US" sz="2400" b="1" i="1" dirty="0">
                <a:solidFill>
                  <a:prstClr val="black"/>
                </a:solidFill>
                <a:latin typeface="Calibri" panose="020F0502020204030204" pitchFamily="34" charset="0"/>
              </a:rPr>
              <a:t>IGV</a:t>
            </a:r>
            <a:r>
              <a:rPr lang="en-US" sz="2400" dirty="0" smtClean="0">
                <a:solidFill>
                  <a:prstClr val="black"/>
                </a:solidFill>
                <a:latin typeface="Calibri" panose="020F0502020204030204" pitchFamily="34" charset="0"/>
              </a:rPr>
              <a:t>.</a:t>
            </a:r>
            <a:endParaRPr lang="en-US" sz="2400" dirty="0">
              <a:solidFill>
                <a:prstClr val="black"/>
              </a:solidFill>
              <a:latin typeface="Calibri" panose="020F0502020204030204" pitchFamily="34" charset="0"/>
            </a:endParaRPr>
          </a:p>
        </p:txBody>
      </p:sp>
      <p:grpSp>
        <p:nvGrpSpPr>
          <p:cNvPr id="6" name="Group 5"/>
          <p:cNvGrpSpPr>
            <a:grpSpLocks noChangeAspect="1"/>
          </p:cNvGrpSpPr>
          <p:nvPr/>
        </p:nvGrpSpPr>
        <p:grpSpPr>
          <a:xfrm>
            <a:off x="1018762" y="2905144"/>
            <a:ext cx="7106477" cy="1762670"/>
            <a:chOff x="298846" y="4769421"/>
            <a:chExt cx="7309737" cy="1813079"/>
          </a:xfrm>
        </p:grpSpPr>
        <p:sp>
          <p:nvSpPr>
            <p:cNvPr id="27" name="Rounded Rectangle 26"/>
            <p:cNvSpPr>
              <a:spLocks noChangeArrowheads="1"/>
            </p:cNvSpPr>
            <p:nvPr/>
          </p:nvSpPr>
          <p:spPr bwMode="auto">
            <a:xfrm>
              <a:off x="5778196" y="4769421"/>
              <a:ext cx="1830387" cy="520700"/>
            </a:xfrm>
            <a:prstGeom prst="roundRect">
              <a:avLst>
                <a:gd name="adj" fmla="val 16667"/>
              </a:avLst>
            </a:prstGeom>
            <a:solidFill>
              <a:schemeClr val="accent2">
                <a:lumMod val="75000"/>
              </a:schemeClr>
            </a:solidFill>
            <a:ln w="9525">
              <a:noFill/>
              <a:round/>
              <a:headEnd/>
              <a:tailEnd/>
            </a:ln>
            <a:effectLst/>
          </p:spPr>
          <p:txBody>
            <a:bodyPr anchor="ctr"/>
            <a:lstStyle/>
            <a:p>
              <a:pPr algn="ctr" defTabSz="457200" fontAlgn="base">
                <a:spcBef>
                  <a:spcPct val="0"/>
                </a:spcBef>
                <a:spcAft>
                  <a:spcPct val="0"/>
                </a:spcAft>
                <a:defRPr/>
              </a:pPr>
              <a:r>
                <a:rPr lang="en-US" i="1" dirty="0" smtClean="0">
                  <a:solidFill>
                    <a:prstClr val="white"/>
                  </a:solidFill>
                  <a:latin typeface="Calibri" panose="020F0502020204030204" pitchFamily="34" charset="0"/>
                  <a:ea typeface="ヒラギノ角ゴ Pro W3" charset="-128"/>
                  <a:cs typeface="Courier New" panose="02070309020205020404" pitchFamily="49" charset="0"/>
                </a:rPr>
                <a:t>   </a:t>
              </a:r>
              <a:r>
                <a:rPr lang="en-US" i="1" dirty="0" err="1" smtClean="0">
                  <a:solidFill>
                    <a:prstClr val="white"/>
                  </a:solidFill>
                  <a:latin typeface="Calibri" panose="020F0502020204030204" pitchFamily="34" charset="0"/>
                  <a:ea typeface="ヒラギノ角ゴ Pro W3" charset="-128"/>
                  <a:cs typeface="Courier New" panose="02070309020205020404" pitchFamily="49" charset="0"/>
                </a:rPr>
                <a:t>Cuffdiff</a:t>
              </a:r>
              <a:endParaRPr lang="en-US" i="1" dirty="0">
                <a:solidFill>
                  <a:prstClr val="white"/>
                </a:solidFill>
                <a:latin typeface="Calibri" panose="020F0502020204030204" pitchFamily="34" charset="0"/>
                <a:ea typeface="ヒラギノ角ゴ Pro W3" charset="-128"/>
                <a:cs typeface="Courier New" panose="02070309020205020404" pitchFamily="49" charset="0"/>
              </a:endParaRPr>
            </a:p>
          </p:txBody>
        </p:sp>
        <p:pic>
          <p:nvPicPr>
            <p:cNvPr id="38" name="Picture 4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92754" y="4840569"/>
              <a:ext cx="380033" cy="37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ounded Rectangle 19"/>
            <p:cNvSpPr>
              <a:spLocks noChangeArrowheads="1"/>
            </p:cNvSpPr>
            <p:nvPr/>
          </p:nvSpPr>
          <p:spPr bwMode="auto">
            <a:xfrm>
              <a:off x="298846" y="4769421"/>
              <a:ext cx="3155950" cy="520700"/>
            </a:xfrm>
            <a:prstGeom prst="roundRect">
              <a:avLst>
                <a:gd name="adj" fmla="val 16667"/>
              </a:avLst>
            </a:prstGeom>
            <a:solidFill>
              <a:schemeClr val="accent1">
                <a:lumMod val="75000"/>
              </a:schemeClr>
            </a:solidFill>
            <a:ln w="9525">
              <a:noFill/>
              <a:round/>
              <a:headEnd/>
              <a:tailEnd/>
            </a:ln>
            <a:effectLst/>
          </p:spPr>
          <p:txBody>
            <a:bodyPr lIns="0" rIns="0" anchor="ctr"/>
            <a:lstStyle/>
            <a:p>
              <a:pPr algn="ctr" defTabSz="457200" fontAlgn="base">
                <a:spcBef>
                  <a:spcPct val="0"/>
                </a:spcBef>
                <a:spcAft>
                  <a:spcPct val="0"/>
                </a:spcAft>
                <a:defRPr/>
              </a:pPr>
              <a:r>
                <a:rPr lang="en-US" dirty="0">
                  <a:solidFill>
                    <a:prstClr val="white"/>
                  </a:solidFill>
                  <a:latin typeface="Calibri" panose="020F0502020204030204" pitchFamily="34" charset="0"/>
                  <a:ea typeface="ヒラギノ角ゴ Pro W3" charset="-128"/>
                </a:rPr>
                <a:t>Differential </a:t>
              </a:r>
              <a:r>
                <a:rPr lang="en-US" dirty="0" smtClean="0">
                  <a:solidFill>
                    <a:prstClr val="white"/>
                  </a:solidFill>
                  <a:latin typeface="Calibri" panose="020F0502020204030204" pitchFamily="34" charset="0"/>
                  <a:ea typeface="ヒラギノ角ゴ Pro W3" charset="-128"/>
                </a:rPr>
                <a:t>expression analysis</a:t>
              </a:r>
              <a:endParaRPr lang="en-US" dirty="0">
                <a:solidFill>
                  <a:prstClr val="white"/>
                </a:solidFill>
                <a:latin typeface="Calibri" panose="020F0502020204030204" pitchFamily="34" charset="0"/>
                <a:ea typeface="ヒラギノ角ゴ Pro W3" charset="-128"/>
              </a:endParaRPr>
            </a:p>
          </p:txBody>
        </p:sp>
        <p:cxnSp>
          <p:nvCxnSpPr>
            <p:cNvPr id="21" name="Straight Arrow Connector 20"/>
            <p:cNvCxnSpPr/>
            <p:nvPr/>
          </p:nvCxnSpPr>
          <p:spPr>
            <a:xfrm>
              <a:off x="3664346" y="5026596"/>
              <a:ext cx="1828800" cy="6350"/>
            </a:xfrm>
            <a:prstGeom prst="straightConnector1">
              <a:avLst/>
            </a:prstGeom>
            <a:ln cap="flat">
              <a:solidFill>
                <a:schemeClr val="bg1">
                  <a:lumMod val="50000"/>
                </a:schemeClr>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34" idx="0"/>
              <a:endCxn id="27" idx="2"/>
            </p:cNvCxnSpPr>
            <p:nvPr/>
          </p:nvCxnSpPr>
          <p:spPr>
            <a:xfrm flipV="1">
              <a:off x="6689874" y="5290121"/>
              <a:ext cx="3516" cy="771171"/>
            </a:xfrm>
            <a:prstGeom prst="straightConnector1">
              <a:avLst/>
            </a:prstGeom>
            <a:ln cap="flat">
              <a:solidFill>
                <a:schemeClr val="bg1">
                  <a:lumMod val="50000"/>
                </a:schemeClr>
              </a:solidFill>
              <a:prstDash val="sysDash"/>
              <a:headEnd type="arrow"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30" name="Group 29"/>
            <p:cNvGrpSpPr/>
            <p:nvPr/>
          </p:nvGrpSpPr>
          <p:grpSpPr>
            <a:xfrm>
              <a:off x="5775473" y="6061292"/>
              <a:ext cx="1828800" cy="521208"/>
              <a:chOff x="6492441" y="6065735"/>
              <a:chExt cx="1828800" cy="521208"/>
            </a:xfrm>
          </p:grpSpPr>
          <p:sp>
            <p:nvSpPr>
              <p:cNvPr id="34" name="Rounded Rectangle 33"/>
              <p:cNvSpPr>
                <a:spLocks noChangeArrowheads="1"/>
              </p:cNvSpPr>
              <p:nvPr/>
            </p:nvSpPr>
            <p:spPr bwMode="auto">
              <a:xfrm>
                <a:off x="6492441" y="6065735"/>
                <a:ext cx="1828800" cy="521208"/>
              </a:xfrm>
              <a:prstGeom prst="roundRect">
                <a:avLst>
                  <a:gd name="adj" fmla="val 16667"/>
                </a:avLst>
              </a:prstGeom>
              <a:solidFill>
                <a:schemeClr val="bg1">
                  <a:lumMod val="50000"/>
                </a:schemeClr>
              </a:solidFill>
              <a:ln w="9525">
                <a:noFill/>
                <a:round/>
                <a:headEnd/>
                <a:tailEnd/>
              </a:ln>
              <a:effectLst/>
            </p:spPr>
            <p:txBody>
              <a:bodyPr anchor="ctr"/>
              <a:lstStyle/>
              <a:p>
                <a:pPr algn="ctr" defTabSz="457200" fontAlgn="base">
                  <a:spcBef>
                    <a:spcPct val="0"/>
                  </a:spcBef>
                  <a:spcAft>
                    <a:spcPct val="0"/>
                  </a:spcAft>
                  <a:defRPr/>
                </a:pPr>
                <a:r>
                  <a:rPr lang="en-US" dirty="0" smtClean="0">
                    <a:solidFill>
                      <a:prstClr val="white"/>
                    </a:solidFill>
                    <a:latin typeface="Calibri" panose="020F0502020204030204" pitchFamily="34" charset="0"/>
                    <a:ea typeface="ヒラギノ角ゴ Pro W3" charset="-128"/>
                  </a:rPr>
                  <a:t>       Visualization</a:t>
                </a:r>
                <a:endParaRPr lang="en-US" dirty="0">
                  <a:solidFill>
                    <a:prstClr val="white"/>
                  </a:solidFill>
                  <a:latin typeface="Calibri" panose="020F0502020204030204" pitchFamily="34" charset="0"/>
                  <a:ea typeface="ヒラギノ角ゴ Pro W3" charset="-128"/>
                </a:endParaRPr>
              </a:p>
            </p:txBody>
          </p:sp>
          <p:pic>
            <p:nvPicPr>
              <p:cNvPr id="35" name="Picture 2" descr="C:\Users\sgaramsz\Google Drive\Work_MiscFigsPresentations\content_igv-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5431" y="6134322"/>
                <a:ext cx="384048" cy="384048"/>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43" name="TextBox 42"/>
          <p:cNvSpPr txBox="1"/>
          <p:nvPr/>
        </p:nvSpPr>
        <p:spPr>
          <a:xfrm>
            <a:off x="244" y="5522267"/>
            <a:ext cx="9143999" cy="461665"/>
          </a:xfrm>
          <a:prstGeom prst="rect">
            <a:avLst/>
          </a:prstGeom>
          <a:noFill/>
        </p:spPr>
        <p:txBody>
          <a:bodyPr wrap="square" rtlCol="0">
            <a:spAutoFit/>
          </a:bodyPr>
          <a:lstStyle/>
          <a:p>
            <a:pPr lvl="0" algn="ctr"/>
            <a:r>
              <a:rPr lang="en-US" sz="2400" dirty="0" smtClean="0">
                <a:solidFill>
                  <a:prstClr val="black"/>
                </a:solidFill>
                <a:latin typeface="Calibri" panose="020F0502020204030204" pitchFamily="34" charset="0"/>
              </a:rPr>
              <a:t>Before we continue we’ll take a slight detour to learn how to use </a:t>
            </a:r>
            <a:r>
              <a:rPr lang="en-US" sz="2400" b="1" i="1" dirty="0" smtClean="0">
                <a:solidFill>
                  <a:prstClr val="black"/>
                </a:solidFill>
                <a:latin typeface="Calibri" panose="020F0502020204030204" pitchFamily="34" charset="0"/>
              </a:rPr>
              <a:t>IGV</a:t>
            </a:r>
            <a:r>
              <a:rPr lang="en-US" sz="2400" dirty="0" smtClean="0">
                <a:solidFill>
                  <a:prstClr val="black"/>
                </a:solidFill>
                <a:latin typeface="Calibri" panose="020F0502020204030204" pitchFamily="34" charset="0"/>
              </a:rPr>
              <a:t>.</a:t>
            </a:r>
          </a:p>
        </p:txBody>
      </p:sp>
    </p:spTree>
    <p:extLst>
      <p:ext uri="{BB962C8B-B14F-4D97-AF65-F5344CB8AC3E}">
        <p14:creationId xmlns:p14="http://schemas.microsoft.com/office/powerpoint/2010/main" val="21127359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914400" y="2416175"/>
            <a:ext cx="82296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ヒラギノ角ゴ Pro W3" pitchFamily="1" charset="-128"/>
                <a:cs typeface="ヒラギノ角ゴ Pro W3" pitchFamily="1" charset="-128"/>
              </a:defRPr>
            </a:lvl1pPr>
            <a:lvl2pPr algn="ctr" rtl="0" eaLnBrk="0" fontAlgn="base" hangingPunct="0">
              <a:spcBef>
                <a:spcPct val="0"/>
              </a:spcBef>
              <a:spcAft>
                <a:spcPct val="0"/>
              </a:spcAft>
              <a:defRPr sz="4400">
                <a:solidFill>
                  <a:schemeClr val="tx1"/>
                </a:solidFill>
                <a:latin typeface="Calibri" pitchFamily="34" charset="0"/>
                <a:ea typeface="ヒラギノ角ゴ Pro W3" pitchFamily="1" charset="-128"/>
                <a:cs typeface="ヒラギノ角ゴ Pro W3" pitchFamily="1" charset="-128"/>
              </a:defRPr>
            </a:lvl2pPr>
            <a:lvl3pPr algn="ctr" rtl="0" eaLnBrk="0" fontAlgn="base" hangingPunct="0">
              <a:spcBef>
                <a:spcPct val="0"/>
              </a:spcBef>
              <a:spcAft>
                <a:spcPct val="0"/>
              </a:spcAft>
              <a:defRPr sz="4400">
                <a:solidFill>
                  <a:schemeClr val="tx1"/>
                </a:solidFill>
                <a:latin typeface="Calibri" pitchFamily="34" charset="0"/>
                <a:ea typeface="ヒラギノ角ゴ Pro W3" pitchFamily="1" charset="-128"/>
                <a:cs typeface="ヒラギノ角ゴ Pro W3" pitchFamily="1" charset="-128"/>
              </a:defRPr>
            </a:lvl3pPr>
            <a:lvl4pPr algn="ctr" rtl="0" eaLnBrk="0" fontAlgn="base" hangingPunct="0">
              <a:spcBef>
                <a:spcPct val="0"/>
              </a:spcBef>
              <a:spcAft>
                <a:spcPct val="0"/>
              </a:spcAft>
              <a:defRPr sz="4400">
                <a:solidFill>
                  <a:schemeClr val="tx1"/>
                </a:solidFill>
                <a:latin typeface="Calibri" pitchFamily="34" charset="0"/>
                <a:ea typeface="ヒラギノ角ゴ Pro W3" pitchFamily="1" charset="-128"/>
                <a:cs typeface="ヒラギノ角ゴ Pro W3" pitchFamily="1" charset="-128"/>
              </a:defRPr>
            </a:lvl4pPr>
            <a:lvl5pPr algn="ctr" rtl="0" eaLnBrk="0" fontAlgn="base" hangingPunct="0">
              <a:spcBef>
                <a:spcPct val="0"/>
              </a:spcBef>
              <a:spcAft>
                <a:spcPct val="0"/>
              </a:spcAft>
              <a:defRPr sz="4400">
                <a:solidFill>
                  <a:schemeClr val="tx1"/>
                </a:solidFill>
                <a:latin typeface="Calibri" pitchFamily="34" charset="0"/>
                <a:ea typeface="ヒラギノ角ゴ Pro W3" pitchFamily="1" charset="-128"/>
                <a:cs typeface="ヒラギノ角ゴ Pro W3" pitchFamily="1" charset="-128"/>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en-US" altLang="en-US" b="1" dirty="0" smtClean="0">
                <a:latin typeface="+mn-lt"/>
                <a:ea typeface="ＭＳ Ｐゴシック" pitchFamily="34" charset="-128"/>
              </a:rPr>
              <a:t>Break</a:t>
            </a:r>
            <a:endParaRPr lang="en-US" altLang="en-US" dirty="0" smtClean="0">
              <a:latin typeface="Arial" charset="0"/>
              <a:ea typeface="ＭＳ Ｐゴシック" pitchFamily="34" charset="-128"/>
            </a:endParaRPr>
          </a:p>
        </p:txBody>
      </p:sp>
      <p:pic>
        <p:nvPicPr>
          <p:cNvPr id="5734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570163"/>
            <a:ext cx="1114425"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0370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2074"/>
            <a:ext cx="9144000" cy="646331"/>
          </a:xfrm>
          <a:prstGeom prst="rect">
            <a:avLst/>
          </a:prstGeom>
        </p:spPr>
        <p:txBody>
          <a:bodyPr wrap="square">
            <a:spAutoFit/>
          </a:bodyPr>
          <a:lstStyle/>
          <a:p>
            <a:pPr algn="ctr"/>
            <a:r>
              <a:rPr lang="en-US" sz="3600" b="1" dirty="0">
                <a:latin typeface="Calibri" panose="020F0502020204030204" pitchFamily="34" charset="0"/>
              </a:rPr>
              <a:t>Run </a:t>
            </a:r>
            <a:r>
              <a:rPr lang="en-US" sz="3600" b="1" i="1" dirty="0" err="1">
                <a:latin typeface="Calibri" panose="020F0502020204030204" pitchFamily="34" charset="0"/>
              </a:rPr>
              <a:t>Trimmomatic</a:t>
            </a:r>
            <a:r>
              <a:rPr lang="en-US" sz="3600" b="1" dirty="0">
                <a:latin typeface="Calibri" panose="020F0502020204030204" pitchFamily="34" charset="0"/>
              </a:rPr>
              <a:t> on paired FASTQ </a:t>
            </a:r>
            <a:r>
              <a:rPr lang="en-US" sz="3600" b="1" dirty="0" smtClean="0">
                <a:latin typeface="Calibri" panose="020F0502020204030204" pitchFamily="34" charset="0"/>
              </a:rPr>
              <a:t>files   </a:t>
            </a:r>
            <a:r>
              <a:rPr lang="en-US" sz="3600" b="1" dirty="0" smtClean="0">
                <a:solidFill>
                  <a:schemeClr val="accent2"/>
                </a:solidFill>
                <a:latin typeface="Calibri" panose="020F0502020204030204" pitchFamily="34" charset="0"/>
              </a:rPr>
              <a:t>FA</a:t>
            </a:r>
            <a:endParaRPr lang="en-US" sz="3600" b="1" dirty="0">
              <a:solidFill>
                <a:schemeClr val="accent2"/>
              </a:solidFill>
              <a:latin typeface="Calibri" panose="020F0502020204030204" pitchFamily="34" charset="0"/>
            </a:endParaRPr>
          </a:p>
        </p:txBody>
      </p:sp>
      <p:pic>
        <p:nvPicPr>
          <p:cNvPr id="2" name="Picture 1"/>
          <p:cNvPicPr>
            <a:picLocks noChangeAspect="1"/>
          </p:cNvPicPr>
          <p:nvPr/>
        </p:nvPicPr>
        <p:blipFill>
          <a:blip r:embed="rId3"/>
          <a:stretch>
            <a:fillRect/>
          </a:stretch>
        </p:blipFill>
        <p:spPr>
          <a:xfrm>
            <a:off x="500886" y="914400"/>
            <a:ext cx="8142228" cy="5624512"/>
          </a:xfrm>
          <a:prstGeom prst="rect">
            <a:avLst/>
          </a:prstGeom>
        </p:spPr>
      </p:pic>
    </p:spTree>
    <p:extLst>
      <p:ext uri="{BB962C8B-B14F-4D97-AF65-F5344CB8AC3E}">
        <p14:creationId xmlns:p14="http://schemas.microsoft.com/office/powerpoint/2010/main" val="29595813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2074"/>
            <a:ext cx="9144000" cy="646331"/>
          </a:xfrm>
          <a:prstGeom prst="rect">
            <a:avLst/>
          </a:prstGeom>
        </p:spPr>
        <p:txBody>
          <a:bodyPr wrap="square">
            <a:spAutoFit/>
          </a:bodyPr>
          <a:lstStyle/>
          <a:p>
            <a:pPr algn="ctr"/>
            <a:r>
              <a:rPr lang="en-US" sz="3600" b="1" dirty="0">
                <a:latin typeface="Calibri" panose="020F0502020204030204" pitchFamily="34" charset="0"/>
              </a:rPr>
              <a:t>Run </a:t>
            </a:r>
            <a:r>
              <a:rPr lang="en-US" sz="3600" b="1" i="1" dirty="0" err="1">
                <a:latin typeface="Calibri" panose="020F0502020204030204" pitchFamily="34" charset="0"/>
              </a:rPr>
              <a:t>Trimmomatic</a:t>
            </a:r>
            <a:r>
              <a:rPr lang="en-US" sz="3600" b="1" dirty="0">
                <a:latin typeface="Calibri" panose="020F0502020204030204" pitchFamily="34" charset="0"/>
              </a:rPr>
              <a:t> on paired FASTQ </a:t>
            </a:r>
            <a:r>
              <a:rPr lang="en-US" sz="3600" b="1" dirty="0" smtClean="0">
                <a:latin typeface="Calibri" panose="020F0502020204030204" pitchFamily="34" charset="0"/>
              </a:rPr>
              <a:t>files   </a:t>
            </a:r>
            <a:r>
              <a:rPr lang="en-US" sz="3600" b="1" dirty="0" smtClean="0">
                <a:solidFill>
                  <a:schemeClr val="accent2"/>
                </a:solidFill>
                <a:latin typeface="Calibri" panose="020F0502020204030204" pitchFamily="34" charset="0"/>
              </a:rPr>
              <a:t>FA</a:t>
            </a:r>
            <a:endParaRPr lang="en-US" sz="3600" b="1" dirty="0">
              <a:solidFill>
                <a:schemeClr val="accent2"/>
              </a:solidFill>
              <a:latin typeface="Calibri" panose="020F0502020204030204" pitchFamily="34" charset="0"/>
            </a:endParaRPr>
          </a:p>
        </p:txBody>
      </p:sp>
      <p:pic>
        <p:nvPicPr>
          <p:cNvPr id="2" name="Picture 1"/>
          <p:cNvPicPr>
            <a:picLocks noChangeAspect="1"/>
          </p:cNvPicPr>
          <p:nvPr/>
        </p:nvPicPr>
        <p:blipFill>
          <a:blip r:embed="rId3"/>
          <a:stretch>
            <a:fillRect/>
          </a:stretch>
        </p:blipFill>
        <p:spPr>
          <a:xfrm>
            <a:off x="352425" y="738405"/>
            <a:ext cx="8629650" cy="5978876"/>
          </a:xfrm>
          <a:prstGeom prst="rect">
            <a:avLst/>
          </a:prstGeom>
        </p:spPr>
      </p:pic>
      <p:sp>
        <p:nvSpPr>
          <p:cNvPr id="6" name="Rounded Rectangle 5"/>
          <p:cNvSpPr/>
          <p:nvPr/>
        </p:nvSpPr>
        <p:spPr>
          <a:xfrm>
            <a:off x="647700" y="738405"/>
            <a:ext cx="2295525" cy="18552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352425" y="4181475"/>
            <a:ext cx="8353425" cy="4572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8143875" y="4181475"/>
            <a:ext cx="561975" cy="447675"/>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Elbow Connector 11"/>
          <p:cNvCxnSpPr>
            <a:stCxn id="6" idx="1"/>
            <a:endCxn id="8" idx="1"/>
          </p:cNvCxnSpPr>
          <p:nvPr/>
        </p:nvCxnSpPr>
        <p:spPr>
          <a:xfrm rot="10800000" flipV="1">
            <a:off x="352426" y="831165"/>
            <a:ext cx="295275" cy="3578910"/>
          </a:xfrm>
          <a:prstGeom prst="bentConnector3">
            <a:avLst>
              <a:gd name="adj1" fmla="val 177419"/>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352425" y="3095625"/>
            <a:ext cx="8543925" cy="55245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15625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extLst>
              <p:ext uri="{D42A27DB-BD31-4B8C-83A1-F6EECF244321}">
                <p14:modId xmlns:p14="http://schemas.microsoft.com/office/powerpoint/2010/main" val="647220581"/>
              </p:ext>
            </p:extLst>
          </p:nvPr>
        </p:nvGraphicFramePr>
        <p:xfrm>
          <a:off x="0" y="0"/>
          <a:ext cx="9144000" cy="640080"/>
        </p:xfrm>
        <a:graphic>
          <a:graphicData uri="http://schemas.openxmlformats.org/drawingml/2006/table">
            <a:tbl>
              <a:tblPr firstRow="1" bandRow="1">
                <a:tableStyleId>{5C22544A-7EE6-4342-B048-85BDC9FD1C3A}</a:tableStyleId>
              </a:tblPr>
              <a:tblGrid>
                <a:gridCol w="8077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640080">
                <a:tc>
                  <a:txBody>
                    <a:bodyPr/>
                    <a:lstStyle/>
                    <a:p>
                      <a:pPr algn="ctr"/>
                      <a:r>
                        <a:rPr lang="en-US" sz="2800" i="1" dirty="0" smtClean="0">
                          <a:solidFill>
                            <a:schemeClr val="tx1"/>
                          </a:solidFill>
                          <a:latin typeface="Avenir Black" panose="020B0803020203020204" pitchFamily="34" charset="0"/>
                        </a:rPr>
                        <a:t>        </a:t>
                      </a:r>
                      <a:r>
                        <a:rPr lang="en-US" sz="2800" i="1" dirty="0" err="1" smtClean="0">
                          <a:solidFill>
                            <a:schemeClr val="tx1"/>
                          </a:solidFill>
                          <a:latin typeface="Avenir Black" panose="020B0803020203020204" pitchFamily="34" charset="0"/>
                        </a:rPr>
                        <a:t>Trimmomatic</a:t>
                      </a:r>
                      <a:r>
                        <a:rPr lang="en-US" sz="2800" baseline="0" dirty="0" smtClean="0">
                          <a:solidFill>
                            <a:schemeClr val="tx1"/>
                          </a:solidFill>
                          <a:latin typeface="Avenir Black" panose="020B0803020203020204" pitchFamily="34" charset="0"/>
                        </a:rPr>
                        <a:t> </a:t>
                      </a:r>
                      <a:r>
                        <a:rPr lang="en-US" sz="2800" b="0" baseline="0" dirty="0" smtClean="0">
                          <a:solidFill>
                            <a:schemeClr val="tx1"/>
                          </a:solidFill>
                          <a:latin typeface="Avenir" panose="020B0503020203020204" pitchFamily="34" charset="0"/>
                        </a:rPr>
                        <a:t>results</a:t>
                      </a:r>
                      <a:endParaRPr lang="en-US" sz="2800" b="0" dirty="0">
                        <a:solidFill>
                          <a:schemeClr val="tx1"/>
                        </a:solidFill>
                        <a:latin typeface="Avenir" panose="020B0503020203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800" b="1" dirty="0" smtClean="0">
                          <a:solidFill>
                            <a:srgbClr val="DA0000"/>
                          </a:solidFill>
                          <a:latin typeface="Avenir Black" panose="020B0803020203020204" pitchFamily="34" charset="0"/>
                        </a:rPr>
                        <a:t>FA</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2" name="Picture 1"/>
          <p:cNvPicPr>
            <a:picLocks noChangeAspect="1"/>
          </p:cNvPicPr>
          <p:nvPr/>
        </p:nvPicPr>
        <p:blipFill>
          <a:blip r:embed="rId3"/>
          <a:stretch>
            <a:fillRect/>
          </a:stretch>
        </p:blipFill>
        <p:spPr>
          <a:xfrm>
            <a:off x="245269" y="2246307"/>
            <a:ext cx="8653462" cy="2092330"/>
          </a:xfrm>
          <a:prstGeom prst="rect">
            <a:avLst/>
          </a:prstGeom>
        </p:spPr>
      </p:pic>
      <p:sp>
        <p:nvSpPr>
          <p:cNvPr id="3" name="Rounded Rectangle 2"/>
          <p:cNvSpPr/>
          <p:nvPr/>
        </p:nvSpPr>
        <p:spPr>
          <a:xfrm>
            <a:off x="390524" y="3111497"/>
            <a:ext cx="1800225" cy="17462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390523" y="3454397"/>
            <a:ext cx="1800225" cy="17462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53200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Table 62"/>
          <p:cNvGraphicFramePr>
            <a:graphicFrameLocks noGrp="1"/>
          </p:cNvGraphicFramePr>
          <p:nvPr>
            <p:extLst>
              <p:ext uri="{D42A27DB-BD31-4B8C-83A1-F6EECF244321}">
                <p14:modId xmlns:p14="http://schemas.microsoft.com/office/powerpoint/2010/main" val="2729497263"/>
              </p:ext>
            </p:extLst>
          </p:nvPr>
        </p:nvGraphicFramePr>
        <p:xfrm>
          <a:off x="0" y="0"/>
          <a:ext cx="9144000" cy="640080"/>
        </p:xfrm>
        <a:graphic>
          <a:graphicData uri="http://schemas.openxmlformats.org/drawingml/2006/table">
            <a:tbl>
              <a:tblPr firstRow="1" bandRow="1">
                <a:tableStyleId>{5C22544A-7EE6-4342-B048-85BDC9FD1C3A}</a:tableStyleId>
              </a:tblPr>
              <a:tblGrid>
                <a:gridCol w="9144000">
                  <a:extLst>
                    <a:ext uri="{9D8B030D-6E8A-4147-A177-3AD203B41FA5}">
                      <a16:colId xmlns:a16="http://schemas.microsoft.com/office/drawing/2014/main" val="20000"/>
                    </a:ext>
                  </a:extLst>
                </a:gridCol>
              </a:tblGrid>
              <a:tr h="640080">
                <a:tc>
                  <a:txBody>
                    <a:bodyPr/>
                    <a:lstStyle/>
                    <a:p>
                      <a:pPr algn="ctr"/>
                      <a:r>
                        <a:rPr lang="en-US" sz="3600" b="1" i="1" baseline="0" dirty="0" err="1" smtClean="0">
                          <a:solidFill>
                            <a:schemeClr val="tx1"/>
                          </a:solidFill>
                          <a:latin typeface="Calibri" panose="020F0502020204030204" pitchFamily="34" charset="0"/>
                        </a:rPr>
                        <a:t>Trimmomatic</a:t>
                      </a:r>
                      <a:r>
                        <a:rPr lang="en-US" sz="3600" b="1" baseline="0" dirty="0" smtClean="0">
                          <a:solidFill>
                            <a:schemeClr val="tx1"/>
                          </a:solidFill>
                          <a:latin typeface="Calibri" panose="020F0502020204030204" pitchFamily="34" charset="0"/>
                        </a:rPr>
                        <a:t> on paired FASTQ files</a:t>
                      </a:r>
                      <a:endParaRPr lang="en-US" sz="3600" b="1"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7" name="TextBox 6"/>
          <p:cNvSpPr txBox="1"/>
          <p:nvPr/>
        </p:nvSpPr>
        <p:spPr>
          <a:xfrm>
            <a:off x="0" y="990600"/>
            <a:ext cx="9144000"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We use </a:t>
            </a:r>
            <a:r>
              <a:rPr kumimoji="0" lang="en-US" sz="2400" b="1" i="1" u="none" strike="noStrike" kern="0" cap="none" spc="0" normalizeH="0" baseline="0" noProof="0" dirty="0" err="1" smtClean="0">
                <a:ln>
                  <a:noFill/>
                </a:ln>
                <a:solidFill>
                  <a:srgbClr val="000000"/>
                </a:solidFill>
                <a:effectLst/>
                <a:uLnTx/>
                <a:uFillTx/>
                <a:latin typeface="Calibri" panose="020F0502020204030204" pitchFamily="34" charset="0"/>
                <a:cs typeface="Arial"/>
                <a:sym typeface="Arial"/>
                <a:rtl val="0"/>
              </a:rPr>
              <a:t>Trimmomatic</a:t>
            </a: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 to trim contaminating adapter sequences.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We discard reads if they are below a specified length after trimming.</a:t>
            </a:r>
          </a:p>
        </p:txBody>
      </p:sp>
      <p:sp>
        <p:nvSpPr>
          <p:cNvPr id="2" name="Rectangle 1"/>
          <p:cNvSpPr/>
          <p:nvPr/>
        </p:nvSpPr>
        <p:spPr>
          <a:xfrm>
            <a:off x="3200400" y="6546532"/>
            <a:ext cx="5943600" cy="307777"/>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lumMod val="50000"/>
                  </a:srgbClr>
                </a:solidFill>
                <a:effectLst/>
                <a:uLnTx/>
                <a:uFillTx/>
                <a:latin typeface="Calibri" panose="020F0502020204030204" pitchFamily="34" charset="0"/>
                <a:cs typeface="Arial"/>
                <a:sym typeface="Arial"/>
                <a:rtl val="0"/>
              </a:rPr>
              <a:t>http://www.usadellab.org/cms/?page=trimmomatic</a:t>
            </a:r>
          </a:p>
        </p:txBody>
      </p:sp>
      <p:sp>
        <p:nvSpPr>
          <p:cNvPr id="10" name="TextBox 9"/>
          <p:cNvSpPr txBox="1"/>
          <p:nvPr/>
        </p:nvSpPr>
        <p:spPr>
          <a:xfrm>
            <a:off x="304800" y="4848761"/>
            <a:ext cx="8763000"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Output files: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_1P </a:t>
            </a:r>
            <a:r>
              <a:rPr kumimoji="0" lang="en-US" sz="20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or </a:t>
            </a:r>
            <a:r>
              <a:rPr kumimoji="0" lang="en-US" sz="2000" b="1"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_2P </a:t>
            </a:r>
            <a:r>
              <a:rPr kumimoji="0" lang="en-US" sz="20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are forward and reverse reads which both passed quality checks	</a:t>
            </a:r>
            <a:r>
              <a:rPr kumimoji="0" lang="en-US" sz="3000" b="1" i="0" u="none" strike="noStrike" kern="0" cap="none" spc="0" normalizeH="0" baseline="0" noProof="0" dirty="0" smtClean="0">
                <a:ln>
                  <a:noFill/>
                </a:ln>
                <a:solidFill>
                  <a:srgbClr val="9BBB59">
                    <a:lumMod val="75000"/>
                  </a:srgbClr>
                </a:solidFill>
                <a:effectLst/>
                <a:uLnTx/>
                <a:uFillTx/>
                <a:latin typeface="Calibri" panose="020F0502020204030204" pitchFamily="34" charset="0"/>
                <a:cs typeface="Arial"/>
                <a:sym typeface="Wingdings"/>
                <a:rtl val="0"/>
              </a:rPr>
              <a:t></a:t>
            </a:r>
            <a:endParaRPr kumimoji="0" lang="en-US" sz="3000" b="1" i="0" u="none" strike="noStrike" kern="0" cap="none" spc="0" normalizeH="0" baseline="0" noProof="0" dirty="0" smtClean="0">
              <a:ln>
                <a:noFill/>
              </a:ln>
              <a:solidFill>
                <a:srgbClr val="9BBB59">
                  <a:lumMod val="75000"/>
                </a:srgbClr>
              </a:solidFill>
              <a:effectLst/>
              <a:uLnTx/>
              <a:uFillTx/>
              <a:latin typeface="Calibri" panose="020F0502020204030204" pitchFamily="34" charset="0"/>
              <a:cs typeface="Arial"/>
              <a:sym typeface="Arial"/>
              <a:rtl val="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_1U </a:t>
            </a:r>
            <a:r>
              <a:rPr kumimoji="0" lang="en-US" sz="20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or </a:t>
            </a:r>
            <a:r>
              <a:rPr kumimoji="0" lang="en-US" sz="2000" b="1"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_2U </a:t>
            </a:r>
            <a:r>
              <a:rPr kumimoji="0" lang="en-US" sz="20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are “unpaired” reads in which one of the pair did not pass		</a:t>
            </a:r>
            <a:r>
              <a:rPr kumimoji="0" lang="en-US" sz="3000" b="1" i="0" u="none" strike="noStrike" kern="0" cap="none" spc="0" normalizeH="0" baseline="0" noProof="0" dirty="0" smtClean="0">
                <a:ln>
                  <a:noFill/>
                </a:ln>
                <a:solidFill>
                  <a:srgbClr val="EE0000"/>
                </a:solidFill>
                <a:effectLst/>
                <a:uLnTx/>
                <a:uFillTx/>
                <a:latin typeface="Calibri" panose="020F0502020204030204" pitchFamily="34" charset="0"/>
                <a:cs typeface="Arial"/>
                <a:sym typeface="Wingdings"/>
                <a:rtl val="0"/>
              </a:rPr>
              <a:t></a:t>
            </a:r>
            <a:endParaRPr kumimoji="0" lang="en-US" sz="3000" b="1" i="0" u="none" strike="noStrike" kern="0" cap="none" spc="0" normalizeH="0" baseline="0" noProof="0" dirty="0" smtClean="0">
              <a:ln>
                <a:noFill/>
              </a:ln>
              <a:solidFill>
                <a:srgbClr val="EE0000"/>
              </a:solidFill>
              <a:effectLst/>
              <a:uLnTx/>
              <a:uFillTx/>
              <a:latin typeface="Calibri" panose="020F0502020204030204" pitchFamily="34" charset="0"/>
              <a:cs typeface="Arial"/>
              <a:sym typeface="Arial"/>
              <a:rtl val="0"/>
            </a:endParaRPr>
          </a:p>
        </p:txBody>
      </p:sp>
      <p:sp>
        <p:nvSpPr>
          <p:cNvPr id="13" name="Rectangle 12"/>
          <p:cNvSpPr/>
          <p:nvPr/>
        </p:nvSpPr>
        <p:spPr>
          <a:xfrm>
            <a:off x="3807767" y="1867142"/>
            <a:ext cx="867846"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sym typeface="Arial"/>
                <a:rtl val="0"/>
              </a:rPr>
              <a:t>adapter</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rtl val="0"/>
            </a:endParaRPr>
          </a:p>
        </p:txBody>
      </p:sp>
      <p:sp>
        <p:nvSpPr>
          <p:cNvPr id="16" name="Rectangle 15"/>
          <p:cNvSpPr/>
          <p:nvPr/>
        </p:nvSpPr>
        <p:spPr>
          <a:xfrm>
            <a:off x="3816911" y="2206577"/>
            <a:ext cx="1717404" cy="304800"/>
          </a:xfrm>
          <a:prstGeom prst="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sym typeface="Arial"/>
                <a:rtl val="0"/>
              </a:rPr>
              <a:t>read</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rtl val="0"/>
            </a:endParaRPr>
          </a:p>
        </p:txBody>
      </p:sp>
      <p:sp>
        <p:nvSpPr>
          <p:cNvPr id="17" name="Rectangle 16"/>
          <p:cNvSpPr/>
          <p:nvPr/>
        </p:nvSpPr>
        <p:spPr>
          <a:xfrm>
            <a:off x="2576802" y="2746248"/>
            <a:ext cx="2986268" cy="301752"/>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sym typeface="Arial"/>
                <a:rtl val="0"/>
              </a:rPr>
              <a:t>genome</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rtl val="0"/>
            </a:endParaRPr>
          </a:p>
        </p:txBody>
      </p:sp>
      <p:cxnSp>
        <p:nvCxnSpPr>
          <p:cNvPr id="8" name="Straight Connector 7"/>
          <p:cNvCxnSpPr/>
          <p:nvPr/>
        </p:nvCxnSpPr>
        <p:spPr>
          <a:xfrm>
            <a:off x="3819815" y="2511377"/>
            <a:ext cx="0" cy="19171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534315" y="2511377"/>
            <a:ext cx="0" cy="19171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819815" y="2607235"/>
            <a:ext cx="1714500"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169" name="Rectangle 7168"/>
          <p:cNvSpPr/>
          <p:nvPr/>
        </p:nvSpPr>
        <p:spPr>
          <a:xfrm>
            <a:off x="304800" y="2411675"/>
            <a:ext cx="171841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Arial"/>
                <a:cs typeface="Arial"/>
                <a:sym typeface="Arial"/>
                <a:rtl val="0"/>
              </a:rPr>
              <a:t>Before trimming</a:t>
            </a:r>
            <a:endParaRPr kumimoji="0" lang="en-US" sz="1400" b="0" i="0" u="none" strike="noStrike" kern="0" cap="none" spc="0" normalizeH="0" baseline="0" noProof="0" dirty="0">
              <a:ln>
                <a:noFill/>
              </a:ln>
              <a:solidFill>
                <a:srgbClr val="000000"/>
              </a:solidFill>
              <a:effectLst/>
              <a:uLnTx/>
              <a:uFillTx/>
              <a:latin typeface="Arial"/>
              <a:cs typeface="Arial"/>
              <a:sym typeface="Arial"/>
              <a:rtl val="0"/>
            </a:endParaRPr>
          </a:p>
        </p:txBody>
      </p:sp>
      <p:grpSp>
        <p:nvGrpSpPr>
          <p:cNvPr id="25" name="Group 24"/>
          <p:cNvGrpSpPr/>
          <p:nvPr/>
        </p:nvGrpSpPr>
        <p:grpSpPr>
          <a:xfrm>
            <a:off x="2576802" y="3440082"/>
            <a:ext cx="2986268" cy="903318"/>
            <a:chOff x="4772603" y="2900469"/>
            <a:chExt cx="2986268" cy="903318"/>
          </a:xfrm>
        </p:grpSpPr>
        <p:sp>
          <p:nvSpPr>
            <p:cNvPr id="33" name="Rectangle 32"/>
            <p:cNvSpPr/>
            <p:nvPr/>
          </p:nvSpPr>
          <p:spPr>
            <a:xfrm>
              <a:off x="6934200" y="2900469"/>
              <a:ext cx="795916" cy="304800"/>
            </a:xfrm>
            <a:prstGeom prst="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sym typeface="Arial"/>
                  <a:rtl val="0"/>
                </a:rPr>
                <a:t>read</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rtl val="0"/>
              </a:endParaRPr>
            </a:p>
          </p:txBody>
        </p:sp>
        <p:sp>
          <p:nvSpPr>
            <p:cNvPr id="28" name="Rectangle 27"/>
            <p:cNvSpPr/>
            <p:nvPr/>
          </p:nvSpPr>
          <p:spPr>
            <a:xfrm>
              <a:off x="4772603" y="3502035"/>
              <a:ext cx="2986268" cy="301752"/>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sym typeface="Arial"/>
                  <a:rtl val="0"/>
                </a:rPr>
                <a:t>genome</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rtl val="0"/>
              </a:endParaRPr>
            </a:p>
          </p:txBody>
        </p:sp>
        <p:cxnSp>
          <p:nvCxnSpPr>
            <p:cNvPr id="29" name="Straight Connector 28"/>
            <p:cNvCxnSpPr/>
            <p:nvPr/>
          </p:nvCxnSpPr>
          <p:spPr>
            <a:xfrm>
              <a:off x="6934200" y="3267164"/>
              <a:ext cx="0" cy="19171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30116" y="3267164"/>
              <a:ext cx="0" cy="19171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934200" y="3363022"/>
              <a:ext cx="795916"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7170" name="Rectangle 7169"/>
          <p:cNvSpPr/>
          <p:nvPr/>
        </p:nvSpPr>
        <p:spPr>
          <a:xfrm>
            <a:off x="449647" y="3707075"/>
            <a:ext cx="157357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Arial"/>
                <a:cs typeface="Arial"/>
                <a:sym typeface="Arial"/>
                <a:rtl val="0"/>
              </a:rPr>
              <a:t>After trimming</a:t>
            </a:r>
            <a:endParaRPr kumimoji="0" lang="en-US" sz="1400" b="0" i="0" u="none" strike="noStrike" kern="0" cap="none" spc="0" normalizeH="0" baseline="0" noProof="0" dirty="0">
              <a:ln>
                <a:noFill/>
              </a:ln>
              <a:solidFill>
                <a:srgbClr val="000000"/>
              </a:solidFill>
              <a:effectLst/>
              <a:uLnTx/>
              <a:uFillTx/>
              <a:latin typeface="Arial"/>
              <a:cs typeface="Arial"/>
              <a:sym typeface="Arial"/>
              <a:rtl val="0"/>
            </a:endParaRPr>
          </a:p>
        </p:txBody>
      </p:sp>
      <p:sp>
        <p:nvSpPr>
          <p:cNvPr id="7174" name="Rectangle 7173"/>
          <p:cNvSpPr/>
          <p:nvPr/>
        </p:nvSpPr>
        <p:spPr>
          <a:xfrm>
            <a:off x="5576847" y="3581400"/>
            <a:ext cx="510076" cy="7078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EE0000"/>
                </a:solidFill>
                <a:effectLst/>
                <a:uLnTx/>
                <a:uFillTx/>
                <a:latin typeface="Arial"/>
                <a:cs typeface="Arial"/>
                <a:sym typeface="Wingdings"/>
                <a:rtl val="0"/>
              </a:rPr>
              <a:t></a:t>
            </a:r>
            <a:endParaRPr kumimoji="0" lang="en-US" sz="4000" b="0" i="0" u="none" strike="noStrike" kern="0" cap="none" spc="0" normalizeH="0" baseline="0" noProof="0" dirty="0">
              <a:ln>
                <a:noFill/>
              </a:ln>
              <a:solidFill>
                <a:srgbClr val="000000"/>
              </a:solidFill>
              <a:effectLst/>
              <a:uLnTx/>
              <a:uFillTx/>
              <a:latin typeface="Arial"/>
              <a:cs typeface="Arial"/>
              <a:sym typeface="Arial"/>
              <a:rtl val="0"/>
            </a:endParaRPr>
          </a:p>
        </p:txBody>
      </p:sp>
    </p:spTree>
    <p:extLst>
      <p:ext uri="{BB962C8B-B14F-4D97-AF65-F5344CB8AC3E}">
        <p14:creationId xmlns:p14="http://schemas.microsoft.com/office/powerpoint/2010/main" val="15888402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extLst>
              <p:ext uri="{D42A27DB-BD31-4B8C-83A1-F6EECF244321}">
                <p14:modId xmlns:p14="http://schemas.microsoft.com/office/powerpoint/2010/main" val="2254237284"/>
              </p:ext>
            </p:extLst>
          </p:nvPr>
        </p:nvGraphicFramePr>
        <p:xfrm>
          <a:off x="0" y="0"/>
          <a:ext cx="9144000" cy="640080"/>
        </p:xfrm>
        <a:graphic>
          <a:graphicData uri="http://schemas.openxmlformats.org/drawingml/2006/table">
            <a:tbl>
              <a:tblPr firstRow="1" bandRow="1">
                <a:tableStyleId>{5C22544A-7EE6-4342-B048-85BDC9FD1C3A}</a:tableStyleId>
              </a:tblPr>
              <a:tblGrid>
                <a:gridCol w="8077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640080">
                <a:tc>
                  <a:txBody>
                    <a:bodyPr/>
                    <a:lstStyle/>
                    <a:p>
                      <a:pPr algn="ctr"/>
                      <a:r>
                        <a:rPr lang="en-US" sz="3600" b="1" i="1" dirty="0" smtClean="0">
                          <a:solidFill>
                            <a:schemeClr val="tx1"/>
                          </a:solidFill>
                          <a:latin typeface="Calibri" panose="020F0502020204030204" pitchFamily="34" charset="0"/>
                        </a:rPr>
                        <a:t>          </a:t>
                      </a:r>
                      <a:r>
                        <a:rPr lang="en-US" sz="3600" b="1" i="1" dirty="0" err="1" smtClean="0">
                          <a:solidFill>
                            <a:schemeClr val="tx1"/>
                          </a:solidFill>
                          <a:latin typeface="Calibri" panose="020F0502020204030204" pitchFamily="34" charset="0"/>
                        </a:rPr>
                        <a:t>FastQC</a:t>
                      </a:r>
                      <a:r>
                        <a:rPr lang="en-US" sz="3600" b="1" i="1" dirty="0" smtClean="0">
                          <a:solidFill>
                            <a:schemeClr val="tx1"/>
                          </a:solidFill>
                          <a:latin typeface="Calibri" panose="020F0502020204030204" pitchFamily="34" charset="0"/>
                        </a:rPr>
                        <a:t> </a:t>
                      </a:r>
                      <a:r>
                        <a:rPr lang="en-US" sz="3600" b="0" i="0" dirty="0" smtClean="0">
                          <a:solidFill>
                            <a:schemeClr val="tx1"/>
                          </a:solidFill>
                          <a:latin typeface="Calibri" panose="020F0502020204030204" pitchFamily="34" charset="0"/>
                        </a:rPr>
                        <a:t>re-run</a:t>
                      </a:r>
                      <a:r>
                        <a:rPr lang="en-US" sz="3600" b="0" baseline="0" dirty="0" smtClean="0">
                          <a:solidFill>
                            <a:schemeClr val="tx1"/>
                          </a:solidFill>
                          <a:latin typeface="Calibri" panose="020F0502020204030204" pitchFamily="34" charset="0"/>
                        </a:rPr>
                        <a:t> results</a:t>
                      </a:r>
                      <a:endParaRPr lang="en-US" sz="36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800" b="1" dirty="0" smtClean="0">
                          <a:solidFill>
                            <a:srgbClr val="DA0000"/>
                          </a:solidFill>
                          <a:latin typeface="Avenir Black" panose="020B0803020203020204" pitchFamily="34" charset="0"/>
                        </a:rPr>
                        <a:t>FA</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2" name="Picture 1"/>
          <p:cNvPicPr>
            <a:picLocks noChangeAspect="1"/>
          </p:cNvPicPr>
          <p:nvPr/>
        </p:nvPicPr>
        <p:blipFill>
          <a:blip r:embed="rId3"/>
          <a:stretch>
            <a:fillRect/>
          </a:stretch>
        </p:blipFill>
        <p:spPr>
          <a:xfrm>
            <a:off x="400050" y="1497982"/>
            <a:ext cx="8534400" cy="3926505"/>
          </a:xfrm>
          <a:prstGeom prst="rect">
            <a:avLst/>
          </a:prstGeom>
        </p:spPr>
      </p:pic>
      <p:pic>
        <p:nvPicPr>
          <p:cNvPr id="4" name="Picture 3"/>
          <p:cNvPicPr>
            <a:picLocks noChangeAspect="1"/>
          </p:cNvPicPr>
          <p:nvPr/>
        </p:nvPicPr>
        <p:blipFill>
          <a:blip r:embed="rId4"/>
          <a:stretch>
            <a:fillRect/>
          </a:stretch>
        </p:blipFill>
        <p:spPr>
          <a:xfrm>
            <a:off x="514350" y="4519612"/>
            <a:ext cx="4572000" cy="561975"/>
          </a:xfrm>
          <a:prstGeom prst="rect">
            <a:avLst/>
          </a:prstGeom>
        </p:spPr>
      </p:pic>
      <p:sp>
        <p:nvSpPr>
          <p:cNvPr id="10" name="Rounded Rectangle 9"/>
          <p:cNvSpPr/>
          <p:nvPr/>
        </p:nvSpPr>
        <p:spPr>
          <a:xfrm>
            <a:off x="514350" y="4700586"/>
            <a:ext cx="2752725" cy="20002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5"/>
          <a:stretch>
            <a:fillRect/>
          </a:stretch>
        </p:blipFill>
        <p:spPr>
          <a:xfrm>
            <a:off x="5591175" y="2747962"/>
            <a:ext cx="2667000" cy="2505075"/>
          </a:xfrm>
          <a:prstGeom prst="rect">
            <a:avLst/>
          </a:prstGeom>
        </p:spPr>
      </p:pic>
      <p:sp>
        <p:nvSpPr>
          <p:cNvPr id="16" name="Rounded Rectangle 15"/>
          <p:cNvSpPr/>
          <p:nvPr/>
        </p:nvSpPr>
        <p:spPr>
          <a:xfrm>
            <a:off x="5676900" y="3461234"/>
            <a:ext cx="2447925" cy="44401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V="1">
            <a:off x="3267075" y="3743325"/>
            <a:ext cx="2257425" cy="105727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0752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Table 62"/>
          <p:cNvGraphicFramePr>
            <a:graphicFrameLocks noGrp="1"/>
          </p:cNvGraphicFramePr>
          <p:nvPr>
            <p:extLst>
              <p:ext uri="{D42A27DB-BD31-4B8C-83A1-F6EECF244321}">
                <p14:modId xmlns:p14="http://schemas.microsoft.com/office/powerpoint/2010/main" val="3045773020"/>
              </p:ext>
            </p:extLst>
          </p:nvPr>
        </p:nvGraphicFramePr>
        <p:xfrm>
          <a:off x="0" y="0"/>
          <a:ext cx="9144000" cy="640080"/>
        </p:xfrm>
        <a:graphic>
          <a:graphicData uri="http://schemas.openxmlformats.org/drawingml/2006/table">
            <a:tbl>
              <a:tblPr firstRow="1" bandRow="1">
                <a:tableStyleId>{5C22544A-7EE6-4342-B048-85BDC9FD1C3A}</a:tableStyleId>
              </a:tblPr>
              <a:tblGrid>
                <a:gridCol w="8686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640080">
                <a:tc>
                  <a:txBody>
                    <a:bodyPr/>
                    <a:lstStyle/>
                    <a:p>
                      <a:pPr algn="ctr"/>
                      <a:r>
                        <a:rPr lang="en-US" sz="3600" b="0" dirty="0" smtClean="0">
                          <a:solidFill>
                            <a:schemeClr val="tx1"/>
                          </a:solidFill>
                          <a:latin typeface="Calibri" panose="020F0502020204030204" pitchFamily="34" charset="0"/>
                        </a:rPr>
                        <a:t>Re-run</a:t>
                      </a:r>
                      <a:r>
                        <a:rPr lang="en-US" sz="3600" b="0" baseline="0" dirty="0" smtClean="0">
                          <a:solidFill>
                            <a:schemeClr val="tx1"/>
                          </a:solidFill>
                          <a:latin typeface="Calibri" panose="020F0502020204030204" pitchFamily="34" charset="0"/>
                        </a:rPr>
                        <a:t> </a:t>
                      </a:r>
                      <a:r>
                        <a:rPr lang="en-US" sz="3600" b="1" i="1" baseline="0" dirty="0" err="1" smtClean="0">
                          <a:solidFill>
                            <a:schemeClr val="tx1"/>
                          </a:solidFill>
                          <a:latin typeface="Calibri" panose="020F0502020204030204" pitchFamily="34" charset="0"/>
                        </a:rPr>
                        <a:t>FastQC</a:t>
                      </a:r>
                      <a:r>
                        <a:rPr lang="en-US" sz="3600" b="0" baseline="0" dirty="0" smtClean="0">
                          <a:solidFill>
                            <a:schemeClr val="tx1"/>
                          </a:solidFill>
                          <a:latin typeface="Calibri" panose="020F0502020204030204" pitchFamily="34" charset="0"/>
                        </a:rPr>
                        <a:t> to see improvement</a:t>
                      </a:r>
                      <a:endParaRPr lang="en-US" sz="36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US" sz="2800" b="1" dirty="0">
                        <a:solidFill>
                          <a:srgbClr val="C00000"/>
                        </a:solidFill>
                        <a:latin typeface="Avenir Black" panose="020B0803020203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7" name="TextBox 6"/>
          <p:cNvSpPr txBox="1"/>
          <p:nvPr/>
        </p:nvSpPr>
        <p:spPr>
          <a:xfrm>
            <a:off x="190500" y="1114961"/>
            <a:ext cx="8763000"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If we re-run </a:t>
            </a:r>
            <a:r>
              <a:rPr kumimoji="0" lang="en-US" sz="2400" b="1" i="1" u="none" strike="noStrike" kern="0" cap="none" spc="0" normalizeH="0" baseline="0" noProof="0" dirty="0" err="1" smtClean="0">
                <a:ln>
                  <a:noFill/>
                </a:ln>
                <a:solidFill>
                  <a:srgbClr val="000000"/>
                </a:solidFill>
                <a:effectLst/>
                <a:uLnTx/>
                <a:uFillTx/>
                <a:latin typeface="Calibri" panose="020F0502020204030204" pitchFamily="34" charset="0"/>
                <a:cs typeface="Arial"/>
                <a:sym typeface="Arial"/>
                <a:rtl val="0"/>
              </a:rPr>
              <a:t>FastQC</a:t>
            </a: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 after trimming adapter sequences using </a:t>
            </a:r>
            <a:r>
              <a:rPr kumimoji="0" lang="en-US" sz="2400" b="1" i="1" u="none" strike="noStrike" kern="0" cap="none" spc="0" normalizeH="0" baseline="0" noProof="0" dirty="0" err="1" smtClean="0">
                <a:ln>
                  <a:noFill/>
                </a:ln>
                <a:solidFill>
                  <a:srgbClr val="000000"/>
                </a:solidFill>
                <a:effectLst/>
                <a:uLnTx/>
                <a:uFillTx/>
                <a:latin typeface="Calibri" panose="020F0502020204030204" pitchFamily="34" charset="0"/>
                <a:cs typeface="Arial"/>
                <a:sym typeface="Arial"/>
                <a:rtl val="0"/>
              </a:rPr>
              <a:t>Trimmomatic</a:t>
            </a: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 we can see that the quality of the reads has improved.</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50374"/>
            <a:ext cx="8229600" cy="36932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86511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4573</TotalTime>
  <Words>3465</Words>
  <Application>Microsoft Office PowerPoint</Application>
  <PresentationFormat>On-screen Show (4:3)</PresentationFormat>
  <Paragraphs>335</Paragraphs>
  <Slides>35</Slides>
  <Notes>35</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35</vt:i4>
      </vt:variant>
    </vt:vector>
  </HeadingPairs>
  <TitlesOfParts>
    <vt:vector size="50" baseType="lpstr">
      <vt:lpstr>MS PGothic</vt:lpstr>
      <vt:lpstr>MS PGothic</vt:lpstr>
      <vt:lpstr>Arial</vt:lpstr>
      <vt:lpstr>Avenir</vt:lpstr>
      <vt:lpstr>Avenir Black</vt:lpstr>
      <vt:lpstr>Calibri</vt:lpstr>
      <vt:lpstr>Calibri Light</vt:lpstr>
      <vt:lpstr>Courier New</vt:lpstr>
      <vt:lpstr>Tahoma</vt:lpstr>
      <vt:lpstr>Times New Roman</vt:lpstr>
      <vt:lpstr>Wingdings</vt:lpstr>
      <vt:lpstr>ヒラギノ角ゴ Pro W3</vt:lpstr>
      <vt:lpstr>Office Theme</vt:lpstr>
      <vt:lpstr>1_Office Theme</vt:lpstr>
      <vt:lpstr>2_Office Theme</vt:lpstr>
      <vt:lpstr>RNA-Seq in GenePattern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RNA-Seq Differential Expression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Broad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RNA-Seq in GenePattern</dc:title>
  <dc:creator>Barbara Hill Meyers</dc:creator>
  <cp:lastModifiedBy>Barbara Hill Meyers</cp:lastModifiedBy>
  <cp:revision>44</cp:revision>
  <dcterms:created xsi:type="dcterms:W3CDTF">2017-04-04T20:45:31Z</dcterms:created>
  <dcterms:modified xsi:type="dcterms:W3CDTF">2018-04-26T15:11:42Z</dcterms:modified>
</cp:coreProperties>
</file>