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D6FFA39-FE57-4875-82F7-746BA7014E7E}">
  <a:tblStyle styleId="{5D6FFA39-FE57-4875-82F7-746BA7014E7E}"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6E6E6"/>
          </a:solidFill>
        </a:fill>
      </a:tcStyle>
    </a:band1H>
    <a:band2H>
      <a:tcTxStyle b="off" i="off"/>
    </a:band2H>
    <a:band1V>
      <a:tcTxStyle b="off" i="off"/>
      <a:tcStyle>
        <a:fill>
          <a:solidFill>
            <a:srgbClr val="E6E6E6"/>
          </a:solidFill>
        </a:fill>
      </a:tcStyle>
    </a:band1V>
    <a:band2V>
      <a:tcTxStyle b="off" i="off"/>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ff" i="off"/>
    </a:seCell>
    <a:swCell>
      <a:tcTxStyle b="off" i="off"/>
    </a:swCell>
    <a:firstRow>
      <a:tcTxStyle b="on" i="off">
        <a:font>
          <a:latin typeface="Calibri"/>
          <a:ea typeface="Calibri"/>
          <a:cs typeface="Calibri"/>
        </a:font>
        <a:schemeClr val="lt1"/>
      </a:tcTxStyle>
      <a:tcStyle>
        <a:fill>
          <a:solidFill>
            <a:schemeClr val="dk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6.xml"/><Relationship Id="rId22" Type="http://schemas.openxmlformats.org/officeDocument/2006/relationships/font" Target="fonts/HelveticaNeue-italic.fntdata"/><Relationship Id="rId10" Type="http://schemas.openxmlformats.org/officeDocument/2006/relationships/slide" Target="slides/slide5.xml"/><Relationship Id="rId21" Type="http://schemas.openxmlformats.org/officeDocument/2006/relationships/font" Target="fonts/HelveticaNeue-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rgbClr val="000000"/>
              </a:buClr>
              <a:buSzPts val="1400"/>
              <a:buFont typeface="Calibri"/>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lang="en-US"/>
              <a:t>In this section we’re going to go over how to retrieve and prepare your data for analysis in GenePattern.</a:t>
            </a:r>
            <a:endParaRPr/>
          </a:p>
          <a:p>
            <a:pPr indent="0" lvl="0" marL="0" marR="0" rtl="0" algn="l">
              <a:lnSpc>
                <a:spcPct val="100000"/>
              </a:lnSpc>
              <a:spcBef>
                <a:spcPts val="0"/>
              </a:spcBef>
              <a:spcAft>
                <a:spcPts val="0"/>
              </a:spcAft>
              <a:buClr>
                <a:schemeClr val="dk1"/>
              </a:buClr>
              <a:buSzPts val="1400"/>
              <a:buFont typeface="Arial"/>
              <a:buNone/>
            </a:pPr>
            <a:r>
              <a:t/>
            </a:r>
            <a:endParaRPr/>
          </a:p>
          <a:p>
            <a:pPr indent="0" lvl="0" marL="0" marR="0" rtl="0" algn="l">
              <a:lnSpc>
                <a:spcPct val="100000"/>
              </a:lnSpc>
              <a:spcBef>
                <a:spcPts val="0"/>
              </a:spcBef>
              <a:spcAft>
                <a:spcPts val="0"/>
              </a:spcAft>
              <a:buClr>
                <a:schemeClr val="dk1"/>
              </a:buClr>
              <a:buSzPts val="1400"/>
              <a:buFont typeface="Arial"/>
              <a:buNone/>
            </a:pPr>
            <a:r>
              <a:rPr lang="en-US"/>
              <a:t>In this section we’re going to retrieve gene count files from TCGA (The Cancer Genome Atlas). This will include 20 breast cancer primary tumor samples (BRCA) and 20 corresponding normal samples. We’re then going to replace the Ensemble Gene IDs in the samples with HUGA gene symbols, which are easier for humans to read. We’re then going to use the VoomNormalize module to normalize the data into something approximating a normal distribution. And this is important because it will later allow us to </a:t>
            </a:r>
            <a:r>
              <a:rPr lang="en-US"/>
              <a:t>apply statistical methods and workflows that assume a normal distribution .</a:t>
            </a:r>
            <a:endParaRPr/>
          </a:p>
          <a:p>
            <a:pPr indent="0" lvl="0" marL="0" marR="0" rtl="0" algn="l">
              <a:lnSpc>
                <a:spcPct val="100000"/>
              </a:lnSpc>
              <a:spcBef>
                <a:spcPts val="0"/>
              </a:spcBef>
              <a:spcAft>
                <a:spcPts val="0"/>
              </a:spcAft>
              <a:buClr>
                <a:schemeClr val="dk1"/>
              </a:buClr>
              <a:buSzPts val="1400"/>
              <a:buFont typeface="Arial"/>
              <a:buNone/>
            </a:pPr>
            <a:r>
              <a:t/>
            </a:r>
            <a:endParaRPr/>
          </a:p>
          <a:p>
            <a:pPr indent="0" lvl="0" marL="0" marR="0" rtl="0" algn="l">
              <a:lnSpc>
                <a:spcPct val="100000"/>
              </a:lnSpc>
              <a:spcBef>
                <a:spcPts val="0"/>
              </a:spcBef>
              <a:spcAft>
                <a:spcPts val="0"/>
              </a:spcAft>
              <a:buClr>
                <a:schemeClr val="dk1"/>
              </a:buClr>
              <a:buSzPts val="1400"/>
              <a:buFont typeface="Arial"/>
              <a:buNone/>
            </a:pPr>
            <a:r>
              <a:rPr lang="en-US"/>
              <a:t>So with that said, let’s jump right in and start going through the notebook. And I will talk a bit more about the data formats we use once we the processing started.</a:t>
            </a:r>
            <a:endParaRPr/>
          </a:p>
          <a:p>
            <a:pPr indent="0" lvl="0" marL="0" marR="0" rtl="0" algn="l">
              <a:lnSpc>
                <a:spcPct val="100000"/>
              </a:lnSpc>
              <a:spcBef>
                <a:spcPts val="0"/>
              </a:spcBef>
              <a:spcAft>
                <a:spcPts val="0"/>
              </a:spcAft>
              <a:buClr>
                <a:schemeClr val="dk1"/>
              </a:buClr>
              <a:buSzPts val="1400"/>
              <a:buFont typeface="Arial"/>
              <a:buNone/>
            </a:pPr>
            <a:r>
              <a:t/>
            </a:r>
            <a:endParaRPr/>
          </a:p>
          <a:p>
            <a:pPr indent="0" lvl="0" marL="0" marR="0" rtl="0" algn="l">
              <a:lnSpc>
                <a:spcPct val="100000"/>
              </a:lnSpc>
              <a:spcBef>
                <a:spcPts val="0"/>
              </a:spcBef>
              <a:spcAft>
                <a:spcPts val="0"/>
              </a:spcAft>
              <a:buClr>
                <a:schemeClr val="dk1"/>
              </a:buClr>
              <a:buSzPts val="1400"/>
              <a:buFont typeface="Arial"/>
              <a:buNone/>
            </a:pPr>
            <a:r>
              <a:rPr lang="en-US"/>
              <a:t>&lt;Run the notebook up through TCGAImporter.&gt;</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lang="en-US"/>
              <a:t>CLS files - or class files - on the other hand, help classify samples into </a:t>
            </a:r>
            <a:r>
              <a:rPr lang="en-US"/>
              <a:t>different</a:t>
            </a:r>
            <a:r>
              <a:rPr lang="en-US"/>
              <a:t> categories. For example, some samples might be classified as primary </a:t>
            </a:r>
            <a:r>
              <a:rPr lang="en-US"/>
              <a:t>tumor</a:t>
            </a:r>
            <a:r>
              <a:rPr lang="en-US"/>
              <a:t> and others might be classified as normal.</a:t>
            </a:r>
            <a:endParaRPr/>
          </a:p>
          <a:p>
            <a:pPr indent="0" lvl="0" marL="0" marR="0" rtl="0" algn="l">
              <a:lnSpc>
                <a:spcPct val="100000"/>
              </a:lnSpc>
              <a:spcBef>
                <a:spcPts val="0"/>
              </a:spcBef>
              <a:spcAft>
                <a:spcPts val="0"/>
              </a:spcAft>
              <a:buClr>
                <a:schemeClr val="dk1"/>
              </a:buClr>
              <a:buSzPts val="1400"/>
              <a:buFont typeface="Arial"/>
              <a:buNone/>
            </a:pPr>
            <a:r>
              <a:t/>
            </a:r>
            <a:endParaRPr/>
          </a:p>
          <a:p>
            <a:pPr indent="0" lvl="0" marL="0" marR="0" rtl="0" algn="l">
              <a:lnSpc>
                <a:spcPct val="100000"/>
              </a:lnSpc>
              <a:spcBef>
                <a:spcPts val="0"/>
              </a:spcBef>
              <a:spcAft>
                <a:spcPts val="0"/>
              </a:spcAft>
              <a:buClr>
                <a:schemeClr val="dk1"/>
              </a:buClr>
              <a:buSzPts val="1400"/>
              <a:buFont typeface="Arial"/>
              <a:buNone/>
            </a:pPr>
            <a:r>
              <a:rPr lang="en-US"/>
              <a:t>These are </a:t>
            </a:r>
            <a:r>
              <a:rPr lang="en-US"/>
              <a:t>paired</a:t>
            </a:r>
            <a:r>
              <a:rPr lang="en-US"/>
              <a:t> with an accompanying GCT file, and consist of three lines: the number of samples and classes, the names of each class and an integer identifier mapping each sample to the paired classification.</a:t>
            </a:r>
            <a:endParaRPr/>
          </a:p>
          <a:p>
            <a:pPr indent="0" lvl="0" marL="0" marR="0" rtl="0" algn="l">
              <a:lnSpc>
                <a:spcPct val="100000"/>
              </a:lnSpc>
              <a:spcBef>
                <a:spcPts val="0"/>
              </a:spcBef>
              <a:spcAft>
                <a:spcPts val="0"/>
              </a:spcAft>
              <a:buClr>
                <a:schemeClr val="dk1"/>
              </a:buClr>
              <a:buSzPts val="1400"/>
              <a:buFont typeface="Arial"/>
              <a:buNone/>
            </a:pPr>
            <a:r>
              <a:t/>
            </a:r>
            <a:endParaRPr/>
          </a:p>
          <a:p>
            <a:pPr indent="0" lvl="0" marL="0" marR="0" rtl="0" algn="l">
              <a:lnSpc>
                <a:spcPct val="100000"/>
              </a:lnSpc>
              <a:spcBef>
                <a:spcPts val="0"/>
              </a:spcBef>
              <a:spcAft>
                <a:spcPts val="0"/>
              </a:spcAft>
              <a:buClr>
                <a:schemeClr val="dk1"/>
              </a:buClr>
              <a:buSzPts val="1400"/>
              <a:buFont typeface="Arial"/>
              <a:buNone/>
            </a:pPr>
            <a:r>
              <a:rPr lang="en-US"/>
              <a:t>And those are the two data formats we’re going to be working with the most today.</a:t>
            </a:r>
            <a:endParaRPr/>
          </a:p>
        </p:txBody>
      </p:sp>
      <p:sp>
        <p:nvSpPr>
          <p:cNvPr id="165" name="Google Shape;16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
        <p:nvSpPr>
          <p:cNvPr id="187" name="Google Shape;18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en-US" sz="1800" u="none" cap="none" strike="noStrike">
                <a:solidFill>
                  <a:schemeClr val="dk1"/>
                </a:solidFill>
                <a:latin typeface="Arial"/>
                <a:ea typeface="Arial"/>
                <a:cs typeface="Arial"/>
                <a:sym typeface="Arial"/>
              </a:rPr>
              <a:t>Merge usually takes less than a minute – note that it can take a little bit for the cell to collapse, as it is connecting to all of the data.</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800" u="none" cap="none" strike="noStrike">
                <a:solidFill>
                  <a:schemeClr val="dk1"/>
                </a:solidFill>
                <a:latin typeface="Arial"/>
                <a:ea typeface="Arial"/>
                <a:cs typeface="Arial"/>
                <a:sym typeface="Arial"/>
              </a:rPr>
              <a:t>Collapse  - same</a:t>
            </a:r>
            <a:endParaRPr/>
          </a:p>
          <a:p>
            <a:pPr indent="0" lvl="0" marL="0" marR="0" rtl="0" algn="l">
              <a:lnSpc>
                <a:spcPct val="100000"/>
              </a:lnSpc>
              <a:spcBef>
                <a:spcPts val="0"/>
              </a:spcBef>
              <a:spcAft>
                <a:spcPts val="0"/>
              </a:spcAft>
              <a:buClr>
                <a:schemeClr val="dk1"/>
              </a:buClr>
              <a:buSzPts val="1400"/>
              <a:buFont typeface="Arial"/>
              <a:buNone/>
            </a:pPr>
            <a:r>
              <a:rPr b="0" i="0" lang="en-US" sz="1800" u="none" cap="none" strike="noStrike">
                <a:solidFill>
                  <a:schemeClr val="dk1"/>
                </a:solidFill>
                <a:latin typeface="Arial"/>
                <a:ea typeface="Arial"/>
                <a:cs typeface="Arial"/>
                <a:sym typeface="Arial"/>
              </a:rPr>
              <a:t>PreprocessReadCounts - same</a:t>
            </a:r>
            <a:endParaRPr b="0" i="0" sz="1800" u="none" cap="none" strike="noStrike">
              <a:solidFill>
                <a:schemeClr val="dk1"/>
              </a:solidFill>
              <a:latin typeface="Arial"/>
              <a:ea typeface="Arial"/>
              <a:cs typeface="Arial"/>
              <a:sym typeface="Arial"/>
            </a:endParaRPr>
          </a:p>
        </p:txBody>
      </p:sp>
      <p:sp>
        <p:nvSpPr>
          <p:cNvPr id="193" name="Google Shape;19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00" name="Google Shape;20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1" name="Google Shape;201;p1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5" name="Google Shape;20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b="0" i="0" lang="en-US" sz="1800" u="none" cap="none" strike="noStrike">
                <a:solidFill>
                  <a:schemeClr val="dk1"/>
                </a:solidFill>
                <a:latin typeface="Arial"/>
                <a:ea typeface="Arial"/>
                <a:cs typeface="Arial"/>
                <a:sym typeface="Arial"/>
              </a:rPr>
              <a:t>So for this section and several that follow, we’ll use this as our scientific problem.</a:t>
            </a:r>
            <a:endParaRPr/>
          </a:p>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800" u="none" cap="none" strike="noStrike">
                <a:solidFill>
                  <a:schemeClr val="dk1"/>
                </a:solidFill>
                <a:latin typeface="Arial"/>
                <a:ea typeface="Arial"/>
                <a:cs typeface="Arial"/>
                <a:sym typeface="Arial"/>
              </a:rPr>
              <a:t>This is actually a pretty easy problem technically speaking, at least it is in 2018.  To start we need some data.  For that we’ll go to the The Cancer Genome Atlas, TCGA, which has a breast cancer RNA-Seq read count dataset that includes matched normal from peripheral blood.</a:t>
            </a:r>
            <a:endParaRPr/>
          </a:p>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800" u="none" cap="none" strike="noStrike">
                <a:solidFill>
                  <a:schemeClr val="dk1"/>
                </a:solidFill>
                <a:latin typeface="Arial"/>
                <a:ea typeface="Arial"/>
                <a:cs typeface="Arial"/>
                <a:sym typeface="Arial"/>
              </a:rPr>
              <a:t>Now given that we are using GenePattern here, we want to get the TCGA data, which exists as a separate  file of read counts for each sample, into a matrix with one column per sample, which is GenePattern’s standard format for gene expression data.</a:t>
            </a:r>
            <a:endParaRPr/>
          </a:p>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US" sz="1800" u="none" cap="none" strike="noStrike">
                <a:solidFill>
                  <a:schemeClr val="dk1"/>
                </a:solidFill>
                <a:latin typeface="Arial"/>
                <a:ea typeface="Arial"/>
                <a:cs typeface="Arial"/>
                <a:sym typeface="Arial"/>
              </a:rPr>
              <a:t>The TCGA data is given using ensemble transcripts ids for the counts, but we want to convert this to HUGO symbols partly because they are more human readable, and partly because it opens up other downstream analysis alternatives which you will hear about later today (GSEA)</a:t>
            </a:r>
            <a:endParaRPr/>
          </a:p>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lang="en-US"/>
              <a:t>While there are methods specific to rnaseq we could use (cuffdiff, deseq2) we also want to be able to use general machine learning techniques that are available in GenePattern.  So</a:t>
            </a:r>
            <a:r>
              <a:rPr b="0" i="0" lang="en-US" sz="1800" u="none" cap="none" strike="noStrike">
                <a:solidFill>
                  <a:schemeClr val="dk1"/>
                </a:solidFill>
                <a:latin typeface="Arial"/>
                <a:ea typeface="Arial"/>
                <a:cs typeface="Arial"/>
                <a:sym typeface="Arial"/>
              </a:rPr>
              <a:t> we will also want to normalize the RNA-seq read count data to adapt it to something approximating a normal distribution to allow the statistical tools that were developed for microarray data, which assume a normal distribution, to be used on the RNASeq data.</a:t>
            </a:r>
            <a:endParaRPr/>
          </a:p>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lang="en-US"/>
              <a:t>Alright, so by now most of you should be waiting for your TCGA data to import. This will take a few minutes as in the background GenePattern is downloading all 40 gene count files for each of you and converting them to GCT format - which I’ll talk about in a moment.</a:t>
            </a:r>
            <a:endParaRPr/>
          </a:p>
          <a:p>
            <a:pPr indent="0" lvl="0" marL="0" marR="0" rtl="0" algn="l">
              <a:lnSpc>
                <a:spcPct val="100000"/>
              </a:lnSpc>
              <a:spcBef>
                <a:spcPts val="0"/>
              </a:spcBef>
              <a:spcAft>
                <a:spcPts val="0"/>
              </a:spcAft>
              <a:buClr>
                <a:schemeClr val="dk1"/>
              </a:buClr>
              <a:buSzPts val="1400"/>
              <a:buFont typeface="Arial"/>
              <a:buNone/>
            </a:pPr>
            <a:r>
              <a:t/>
            </a:r>
            <a:endParaRPr/>
          </a:p>
          <a:p>
            <a:pPr indent="0" lvl="0" marL="0" marR="0" rtl="0" algn="l">
              <a:lnSpc>
                <a:spcPct val="100000"/>
              </a:lnSpc>
              <a:spcBef>
                <a:spcPts val="0"/>
              </a:spcBef>
              <a:spcAft>
                <a:spcPts val="0"/>
              </a:spcAft>
              <a:buClr>
                <a:schemeClr val="dk1"/>
              </a:buClr>
              <a:buSzPts val="1400"/>
              <a:buFont typeface="Arial"/>
              <a:buNone/>
            </a:pPr>
            <a:r>
              <a:rPr lang="en-US"/>
              <a:t>Before then, however, I want to take a look at GenePattern modules in the abstract, because you’re going to be seeing a lot of them in this workshop. And they’re important to understand.</a:t>
            </a:r>
            <a:endParaRPr/>
          </a:p>
          <a:p>
            <a:pPr indent="0" lvl="0" marL="0" marR="0" rtl="0" algn="l">
              <a:lnSpc>
                <a:spcPct val="100000"/>
              </a:lnSpc>
              <a:spcBef>
                <a:spcPts val="0"/>
              </a:spcBef>
              <a:spcAft>
                <a:spcPts val="0"/>
              </a:spcAft>
              <a:buClr>
                <a:schemeClr val="dk1"/>
              </a:buClr>
              <a:buSzPts val="1400"/>
              <a:buFont typeface="Arial"/>
              <a:buNone/>
            </a:pPr>
            <a:r>
              <a:t/>
            </a:r>
            <a:endParaRPr/>
          </a:p>
          <a:p>
            <a:pPr indent="0" lvl="0" marL="0" marR="0" rtl="0" algn="l">
              <a:lnSpc>
                <a:spcPct val="100000"/>
              </a:lnSpc>
              <a:spcBef>
                <a:spcPts val="0"/>
              </a:spcBef>
              <a:spcAft>
                <a:spcPts val="0"/>
              </a:spcAft>
              <a:buClr>
                <a:schemeClr val="dk1"/>
              </a:buClr>
              <a:buSzPts val="1400"/>
              <a:buFont typeface="Arial"/>
              <a:buNone/>
            </a:pPr>
            <a:r>
              <a:rPr lang="en-US"/>
              <a:t>Okay, so as you’ve already seen. GenePattern breaks up analytic workflows into easily digestible steps that we call modules. And each module is presented as interactive cell in a notebook. One of those little web forms with a blue box around it. For example: TCGAImporter, which you just ran.</a:t>
            </a:r>
            <a:endParaRPr/>
          </a:p>
          <a:p>
            <a:pPr indent="0" lvl="0" marL="0" marR="0" rtl="0" algn="l">
              <a:lnSpc>
                <a:spcPct val="100000"/>
              </a:lnSpc>
              <a:spcBef>
                <a:spcPts val="0"/>
              </a:spcBef>
              <a:spcAft>
                <a:spcPts val="0"/>
              </a:spcAft>
              <a:buClr>
                <a:schemeClr val="dk1"/>
              </a:buClr>
              <a:buSzPts val="1400"/>
              <a:buFont typeface="Arial"/>
              <a:buNone/>
            </a:pPr>
            <a:r>
              <a:t/>
            </a:r>
            <a:endParaRPr/>
          </a:p>
          <a:p>
            <a:pPr indent="0" lvl="0" marL="0" marR="0" rtl="0" algn="l">
              <a:lnSpc>
                <a:spcPct val="100000"/>
              </a:lnSpc>
              <a:spcBef>
                <a:spcPts val="0"/>
              </a:spcBef>
              <a:spcAft>
                <a:spcPts val="0"/>
              </a:spcAft>
              <a:buClr>
                <a:schemeClr val="dk1"/>
              </a:buClr>
              <a:buSzPts val="1400"/>
              <a:buFont typeface="Arial"/>
              <a:buNone/>
            </a:pPr>
            <a:r>
              <a:rPr lang="en-US"/>
              <a:t>Every module accepts input, which is the contents of the web form. And every module produces files or some sort of visualization as output.</a:t>
            </a:r>
            <a:endParaRPr/>
          </a:p>
          <a:p>
            <a:pPr indent="0" lvl="0" marL="0" marR="0" rtl="0" algn="l">
              <a:lnSpc>
                <a:spcPct val="100000"/>
              </a:lnSpc>
              <a:spcBef>
                <a:spcPts val="0"/>
              </a:spcBef>
              <a:spcAft>
                <a:spcPts val="0"/>
              </a:spcAft>
              <a:buClr>
                <a:schemeClr val="dk1"/>
              </a:buClr>
              <a:buSzPts val="1400"/>
              <a:buFont typeface="Arial"/>
              <a:buNone/>
            </a:pPr>
            <a:r>
              <a:t/>
            </a:r>
            <a:endParaRPr/>
          </a:p>
          <a:p>
            <a:pPr indent="0" lvl="0" marL="0" marR="0" rtl="0" algn="l">
              <a:lnSpc>
                <a:spcPct val="100000"/>
              </a:lnSpc>
              <a:spcBef>
                <a:spcPts val="0"/>
              </a:spcBef>
              <a:spcAft>
                <a:spcPts val="0"/>
              </a:spcAft>
              <a:buClr>
                <a:schemeClr val="dk1"/>
              </a:buClr>
              <a:buSzPts val="1400"/>
              <a:buFont typeface="Arial"/>
              <a:buNone/>
            </a:pPr>
            <a:r>
              <a:rPr lang="en-US"/>
              <a:t>GenePattern uses many common file formats. And there are many modules that are specifically designed for importing data from other systems.</a:t>
            </a:r>
            <a:endParaRPr/>
          </a:p>
        </p:txBody>
      </p:sp>
      <p:sp>
        <p:nvSpPr>
          <p:cNvPr id="99" name="Google Shape;9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lang="en-US"/>
              <a:t>Here are some examples of different types of data, common formats that contains that data and their associated GenePattern modules.</a:t>
            </a:r>
            <a:endParaRPr/>
          </a:p>
          <a:p>
            <a:pPr indent="0" lvl="0" marL="0" marR="0" rtl="0" algn="l">
              <a:lnSpc>
                <a:spcPct val="100000"/>
              </a:lnSpc>
              <a:spcBef>
                <a:spcPts val="0"/>
              </a:spcBef>
              <a:spcAft>
                <a:spcPts val="0"/>
              </a:spcAft>
              <a:buClr>
                <a:schemeClr val="dk1"/>
              </a:buClr>
              <a:buSzPts val="1400"/>
              <a:buFont typeface="Arial"/>
              <a:buNone/>
            </a:pPr>
            <a:r>
              <a:t/>
            </a:r>
            <a:endParaRPr/>
          </a:p>
          <a:p>
            <a:pPr indent="0" lvl="0" marL="0" marR="0" rtl="0" algn="l">
              <a:lnSpc>
                <a:spcPct val="100000"/>
              </a:lnSpc>
              <a:spcBef>
                <a:spcPts val="0"/>
              </a:spcBef>
              <a:spcAft>
                <a:spcPts val="0"/>
              </a:spcAft>
              <a:buClr>
                <a:schemeClr val="dk1"/>
              </a:buClr>
              <a:buSzPts val="1400"/>
              <a:buFont typeface="Arial"/>
              <a:buNone/>
            </a:pPr>
            <a:r>
              <a:rPr b="0" i="0" lang="en-US" sz="1800" u="none" cap="none" strike="noStrike">
                <a:solidFill>
                  <a:schemeClr val="dk1"/>
                </a:solidFill>
                <a:latin typeface="Arial"/>
                <a:ea typeface="Arial"/>
                <a:cs typeface="Arial"/>
                <a:sym typeface="Arial"/>
              </a:rPr>
              <a:t>You don’t need to remember this – we’ll be sending links </a:t>
            </a:r>
            <a:r>
              <a:rPr lang="en-US"/>
              <a:t>with</a:t>
            </a:r>
            <a:r>
              <a:rPr b="0" i="0" lang="en-US" sz="1800" u="none" cap="none" strike="noStrike">
                <a:solidFill>
                  <a:schemeClr val="dk1"/>
                </a:solidFill>
                <a:latin typeface="Arial"/>
                <a:ea typeface="Arial"/>
                <a:cs typeface="Arial"/>
                <a:sym typeface="Arial"/>
              </a:rPr>
              <a:t> all slides later. But it demonstrates a few of the formats that GenePattern supports.</a:t>
            </a:r>
            <a:endParaRPr b="0" i="0" sz="1800" u="none" cap="none" strike="noStrike">
              <a:solidFill>
                <a:schemeClr val="dk1"/>
              </a:solidFill>
              <a:latin typeface="Arial"/>
              <a:ea typeface="Arial"/>
              <a:cs typeface="Arial"/>
              <a:sym typeface="Arial"/>
            </a:endParaRPr>
          </a:p>
        </p:txBody>
      </p:sp>
      <p:sp>
        <p:nvSpPr>
          <p:cNvPr id="106" name="Google Shape;10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
        <p:nvSpPr>
          <p:cNvPr id="113" name="Google Shape;11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rPr lang="en-US"/>
              <a:t>The two file formats that we are going to be working with the most today are GCT and CLS.</a:t>
            </a:r>
            <a:endParaRPr/>
          </a:p>
          <a:p>
            <a:pPr indent="0" lvl="0" marL="0" marR="0" rtl="0" algn="l">
              <a:lnSpc>
                <a:spcPct val="100000"/>
              </a:lnSpc>
              <a:spcBef>
                <a:spcPts val="0"/>
              </a:spcBef>
              <a:spcAft>
                <a:spcPts val="0"/>
              </a:spcAft>
              <a:buClr>
                <a:schemeClr val="dk1"/>
              </a:buClr>
              <a:buSzPts val="1400"/>
              <a:buFont typeface="Arial"/>
              <a:buNone/>
            </a:pPr>
            <a:r>
              <a:t/>
            </a:r>
            <a:endParaRPr/>
          </a:p>
          <a:p>
            <a:pPr indent="0" lvl="0" marL="0" marR="0" rtl="0" algn="l">
              <a:lnSpc>
                <a:spcPct val="100000"/>
              </a:lnSpc>
              <a:spcBef>
                <a:spcPts val="0"/>
              </a:spcBef>
              <a:spcAft>
                <a:spcPts val="0"/>
              </a:spcAft>
              <a:buClr>
                <a:schemeClr val="dk1"/>
              </a:buClr>
              <a:buSzPts val="1400"/>
              <a:buFont typeface="Arial"/>
              <a:buNone/>
            </a:pPr>
            <a:r>
              <a:rPr lang="en-US"/>
              <a:t>A GCT - or a gene count file - is essentially a tab-</a:t>
            </a:r>
            <a:r>
              <a:rPr lang="en-US"/>
              <a:t>delimited</a:t>
            </a:r>
            <a:r>
              <a:rPr lang="en-US"/>
              <a:t> matrix. Each column represents a specific sample, and each row represents a particular gene identifier.</a:t>
            </a:r>
            <a:endParaRPr/>
          </a:p>
          <a:p>
            <a:pPr indent="0" lvl="0" marL="0" marR="0" rtl="0" algn="l">
              <a:lnSpc>
                <a:spcPct val="100000"/>
              </a:lnSpc>
              <a:spcBef>
                <a:spcPts val="0"/>
              </a:spcBef>
              <a:spcAft>
                <a:spcPts val="0"/>
              </a:spcAft>
              <a:buClr>
                <a:schemeClr val="dk1"/>
              </a:buClr>
              <a:buSzPts val="1400"/>
              <a:buFont typeface="Arial"/>
              <a:buNone/>
            </a:pPr>
            <a:r>
              <a:t/>
            </a:r>
            <a:endParaRPr/>
          </a:p>
          <a:p>
            <a:pPr indent="0" lvl="0" marL="0" marR="0" rtl="0" algn="l">
              <a:lnSpc>
                <a:spcPct val="100000"/>
              </a:lnSpc>
              <a:spcBef>
                <a:spcPts val="0"/>
              </a:spcBef>
              <a:spcAft>
                <a:spcPts val="0"/>
              </a:spcAft>
              <a:buClr>
                <a:schemeClr val="dk1"/>
              </a:buClr>
              <a:buSzPts val="1400"/>
              <a:buFont typeface="Arial"/>
              <a:buNone/>
            </a:pPr>
            <a:r>
              <a:rPr lang="en-US"/>
              <a:t>There are also a couple of header lines specifying the version of the GCT format, as well as the total number of identifiers and samples.</a:t>
            </a:r>
            <a:endParaRPr/>
          </a:p>
        </p:txBody>
      </p:sp>
      <p:sp>
        <p:nvSpPr>
          <p:cNvPr id="119" name="Google Shape;11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
        <p:nvSpPr>
          <p:cNvPr id="147" name="Google Shape;14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
        <p:nvSpPr>
          <p:cNvPr id="159" name="Google Shape;15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2"/>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888888"/>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6"/>
            <a:ext cx="7886700" cy="1325563"/>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6" name="Google Shape;76;p11"/>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7" name="Google Shape;77;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888888"/>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3" y="2285206"/>
            <a:ext cx="5811838" cy="1971675"/>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0" name="Google Shape;80;p12"/>
          <p:cNvSpPr txBox="1"/>
          <p:nvPr>
            <p:ph idx="1" type="body"/>
          </p:nvPr>
        </p:nvSpPr>
        <p:spPr>
          <a:xfrm rot="5400000">
            <a:off x="623093" y="370681"/>
            <a:ext cx="5811838" cy="5800725"/>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2" name="Google Shape;82;p12"/>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3" name="Google Shape;8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888888"/>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1122363"/>
            <a:ext cx="7772400" cy="2387600"/>
          </a:xfrm>
          <a:prstGeom prst="rect">
            <a:avLst/>
          </a:prstGeom>
          <a:noFill/>
          <a:ln>
            <a:noFill/>
          </a:ln>
        </p:spPr>
        <p:txBody>
          <a:bodyPr anchorCtr="0" anchor="b" bIns="91425" lIns="91425" spcFirstLastPara="1" rIns="91425" wrap="square" tIns="91425"/>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1" name="Google Shape;21;p3"/>
          <p:cNvSpPr txBox="1"/>
          <p:nvPr>
            <p:ph idx="1" type="subTitle"/>
          </p:nvPr>
        </p:nvSpPr>
        <p:spPr>
          <a:xfrm>
            <a:off x="1143000" y="3602038"/>
            <a:ext cx="6858000" cy="1655762"/>
          </a:xfrm>
          <a:prstGeom prst="rect">
            <a:avLst/>
          </a:prstGeom>
          <a:noFill/>
          <a:ln>
            <a:noFill/>
          </a:ln>
        </p:spPr>
        <p:txBody>
          <a:bodyPr anchorCtr="0" anchor="t" bIns="91425" lIns="91425" spcFirstLastPara="1" rIns="91425" wrap="square" tIns="91425"/>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2" name="Google Shape;22;p3"/>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p3"/>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 name="Google Shape;24;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888888"/>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628650" y="365126"/>
            <a:ext cx="7886700" cy="1325563"/>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7" name="Google Shape;27;p4"/>
          <p:cNvSpPr txBox="1"/>
          <p:nvPr>
            <p:ph idx="1" type="body"/>
          </p:nvPr>
        </p:nvSpPr>
        <p:spPr>
          <a:xfrm>
            <a:off x="628650" y="1825625"/>
            <a:ext cx="7886700" cy="4351338"/>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 name="Google Shape;29;p4"/>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0" name="Google Shape;30;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888888"/>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623888" y="1709739"/>
            <a:ext cx="7886700" cy="2852737"/>
          </a:xfrm>
          <a:prstGeom prst="rect">
            <a:avLst/>
          </a:prstGeom>
          <a:noFill/>
          <a:ln>
            <a:noFill/>
          </a:ln>
        </p:spPr>
        <p:txBody>
          <a:bodyPr anchorCtr="0" anchor="b" bIns="91425" lIns="91425" spcFirstLastPara="1" rIns="91425" wrap="square" tIns="91425"/>
          <a:lstStyle>
            <a:lvl1pPr lvl="0" marR="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3" name="Google Shape;33;p5"/>
          <p:cNvSpPr txBox="1"/>
          <p:nvPr>
            <p:ph idx="1" type="body"/>
          </p:nvPr>
        </p:nvSpPr>
        <p:spPr>
          <a:xfrm>
            <a:off x="623888" y="4589464"/>
            <a:ext cx="7886700" cy="1500187"/>
          </a:xfrm>
          <a:prstGeom prst="rect">
            <a:avLst/>
          </a:prstGeom>
          <a:noFill/>
          <a:ln>
            <a:noFill/>
          </a:ln>
        </p:spPr>
        <p:txBody>
          <a:bodyPr anchorCtr="0" anchor="t" bIns="91425" lIns="91425" spcFirstLastPara="1" rIns="91425" wrap="square" tIns="91425"/>
          <a:lstStyle>
            <a:lvl1pPr indent="-228600" lvl="0" marL="457200" marR="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4" name="Google Shape;34;p5"/>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5" name="Google Shape;35;p5"/>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888888"/>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628650" y="365126"/>
            <a:ext cx="7886700" cy="1325563"/>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9" name="Google Shape;39;p6"/>
          <p:cNvSpPr txBox="1"/>
          <p:nvPr>
            <p:ph idx="1" type="body"/>
          </p:nvPr>
        </p:nvSpPr>
        <p:spPr>
          <a:xfrm>
            <a:off x="628650" y="1825625"/>
            <a:ext cx="3886200" cy="4351338"/>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2" type="body"/>
          </p:nvPr>
        </p:nvSpPr>
        <p:spPr>
          <a:xfrm>
            <a:off x="4629150" y="1825625"/>
            <a:ext cx="3886200" cy="4351338"/>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2" name="Google Shape;42;p6"/>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3" name="Google Shape;43;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888888"/>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629841" y="365126"/>
            <a:ext cx="7886700" cy="1325563"/>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6" name="Google Shape;46;p7"/>
          <p:cNvSpPr txBox="1"/>
          <p:nvPr>
            <p:ph idx="1" type="body"/>
          </p:nvPr>
        </p:nvSpPr>
        <p:spPr>
          <a:xfrm>
            <a:off x="629842" y="1681163"/>
            <a:ext cx="3868340" cy="823912"/>
          </a:xfrm>
          <a:prstGeom prst="rect">
            <a:avLst/>
          </a:prstGeom>
          <a:noFill/>
          <a:ln>
            <a:noFill/>
          </a:ln>
        </p:spPr>
        <p:txBody>
          <a:bodyPr anchorCtr="0" anchor="b" bIns="91425" lIns="91425" spcFirstLastPara="1" rIns="91425" wrap="square" tIns="91425"/>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7" name="Google Shape;47;p7"/>
          <p:cNvSpPr txBox="1"/>
          <p:nvPr>
            <p:ph idx="2" type="body"/>
          </p:nvPr>
        </p:nvSpPr>
        <p:spPr>
          <a:xfrm>
            <a:off x="629842" y="2505075"/>
            <a:ext cx="3868340" cy="3684588"/>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3" type="body"/>
          </p:nvPr>
        </p:nvSpPr>
        <p:spPr>
          <a:xfrm>
            <a:off x="4629150" y="1681163"/>
            <a:ext cx="3887391" cy="823912"/>
          </a:xfrm>
          <a:prstGeom prst="rect">
            <a:avLst/>
          </a:prstGeom>
          <a:noFill/>
          <a:ln>
            <a:noFill/>
          </a:ln>
        </p:spPr>
        <p:txBody>
          <a:bodyPr anchorCtr="0" anchor="b" bIns="91425" lIns="91425" spcFirstLastPara="1" rIns="91425" wrap="square" tIns="91425"/>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9" name="Google Shape;49;p7"/>
          <p:cNvSpPr txBox="1"/>
          <p:nvPr>
            <p:ph idx="4" type="body"/>
          </p:nvPr>
        </p:nvSpPr>
        <p:spPr>
          <a:xfrm>
            <a:off x="4629150" y="2505075"/>
            <a:ext cx="3887391" cy="3684588"/>
          </a:xfrm>
          <a:prstGeom prst="rect">
            <a:avLst/>
          </a:prstGeom>
          <a:noFill/>
          <a:ln>
            <a:noFill/>
          </a:ln>
        </p:spPr>
        <p:txBody>
          <a:bodyPr anchorCtr="0" anchor="t" bIns="91425" lIns="91425" spcFirstLastPara="1" rIns="91425" wrap="square" tIns="91425"/>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Google Shape;50;p7"/>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1" name="Google Shape;51;p7"/>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888888"/>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628650" y="365126"/>
            <a:ext cx="7886700" cy="1325563"/>
          </a:xfrm>
          <a:prstGeom prst="rect">
            <a:avLst/>
          </a:prstGeom>
          <a:noFill/>
          <a:ln>
            <a:noFill/>
          </a:ln>
        </p:spPr>
        <p:txBody>
          <a:bodyPr anchorCtr="0" anchor="ctr" bIns="91425" lIns="91425" spcFirstLastPara="1" rIns="91425" wrap="square" tIns="91425"/>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5" name="Google Shape;55;p8"/>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6" name="Google Shape;56;p8"/>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7" name="Google Shape;5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888888"/>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91425" lIns="91425" spcFirstLastPara="1" rIns="91425" wrap="square" tIns="91425"/>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91425" lIns="91425" spcFirstLastPara="1" rIns="91425" wrap="square" tIns="91425"/>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91425" lIns="91425" spcFirstLastPara="1" rIns="91425" wrap="square" tIns="91425"/>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p9"/>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4" name="Google Shape;6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888888"/>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91425" lIns="91425" spcFirstLastPara="1" rIns="91425" wrap="square" tIns="91425"/>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7" name="Google Shape;67;p10"/>
          <p:cNvSpPr/>
          <p:nvPr>
            <p:ph idx="2" type="pic"/>
          </p:nvPr>
        </p:nvSpPr>
        <p:spPr>
          <a:xfrm>
            <a:off x="3887391" y="987426"/>
            <a:ext cx="462915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29841" y="2057400"/>
            <a:ext cx="2949178" cy="3811588"/>
          </a:xfrm>
          <a:prstGeom prst="rect">
            <a:avLst/>
          </a:prstGeom>
          <a:noFill/>
          <a:ln>
            <a:noFill/>
          </a:ln>
        </p:spPr>
        <p:txBody>
          <a:bodyPr anchorCtr="0" anchor="t" bIns="91425" lIns="91425" spcFirstLastPara="1" rIns="91425" wrap="square" tIns="91425"/>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0" name="Google Shape;70;p10"/>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1" name="Google Shape;7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888888"/>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ftp.broadinstitute.org/pub/gsea/annotations/"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idx="4294967295" type="ctrTitle"/>
          </p:nvPr>
        </p:nvSpPr>
        <p:spPr>
          <a:xfrm>
            <a:off x="879475" y="2057400"/>
            <a:ext cx="8264525" cy="134778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rPr b="1" i="0" lang="en-US" sz="4400" u="none" cap="none" strike="noStrike">
                <a:solidFill>
                  <a:schemeClr val="dk1"/>
                </a:solidFill>
                <a:latin typeface="Calibri"/>
                <a:ea typeface="Calibri"/>
                <a:cs typeface="Calibri"/>
                <a:sym typeface="Calibri"/>
              </a:rPr>
              <a:t>Data Preparation</a:t>
            </a:r>
            <a:endParaRPr b="0" i="0" sz="4400" u="none" cap="none" strike="noStrike">
              <a:solidFill>
                <a:schemeClr val="dk1"/>
              </a:solidFill>
              <a:latin typeface="Calibri"/>
              <a:ea typeface="Calibri"/>
              <a:cs typeface="Calibri"/>
              <a:sym typeface="Calibri"/>
            </a:endParaRPr>
          </a:p>
        </p:txBody>
      </p:sp>
      <p:pic>
        <p:nvPicPr>
          <p:cNvPr id="89" name="Google Shape;89;p13"/>
          <p:cNvPicPr preferRelativeResize="0"/>
          <p:nvPr/>
        </p:nvPicPr>
        <p:blipFill rotWithShape="1">
          <a:blip r:embed="rId3">
            <a:alphaModFix/>
          </a:blip>
          <a:srcRect b="0" l="0" r="0" t="0"/>
          <a:stretch/>
        </p:blipFill>
        <p:spPr>
          <a:xfrm>
            <a:off x="373062" y="2022912"/>
            <a:ext cx="1359637" cy="141676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22"/>
          <p:cNvPicPr preferRelativeResize="0"/>
          <p:nvPr/>
        </p:nvPicPr>
        <p:blipFill rotWithShape="1">
          <a:blip r:embed="rId3">
            <a:alphaModFix/>
          </a:blip>
          <a:srcRect b="0" l="0" r="0" t="0"/>
          <a:stretch/>
        </p:blipFill>
        <p:spPr>
          <a:xfrm>
            <a:off x="636587" y="4106862"/>
            <a:ext cx="7885856" cy="1553261"/>
          </a:xfrm>
          <a:prstGeom prst="rect">
            <a:avLst/>
          </a:prstGeom>
          <a:noFill/>
          <a:ln>
            <a:noFill/>
          </a:ln>
        </p:spPr>
      </p:pic>
      <p:pic>
        <p:nvPicPr>
          <p:cNvPr id="168" name="Google Shape;168;p22"/>
          <p:cNvPicPr preferRelativeResize="0"/>
          <p:nvPr/>
        </p:nvPicPr>
        <p:blipFill rotWithShape="1">
          <a:blip r:embed="rId4">
            <a:alphaModFix/>
          </a:blip>
          <a:srcRect b="0" l="0" r="0" t="0"/>
          <a:stretch/>
        </p:blipFill>
        <p:spPr>
          <a:xfrm>
            <a:off x="2535237" y="1863725"/>
            <a:ext cx="7053121" cy="647441"/>
          </a:xfrm>
          <a:prstGeom prst="rect">
            <a:avLst/>
          </a:prstGeom>
          <a:noFill/>
          <a:ln>
            <a:noFill/>
          </a:ln>
        </p:spPr>
      </p:pic>
      <p:sp>
        <p:nvSpPr>
          <p:cNvPr id="169" name="Google Shape;169;p22"/>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Sample labels: CLS file</a:t>
            </a:r>
            <a:endParaRPr b="0" i="0" sz="4400" u="none" cap="none" strike="noStrike">
              <a:solidFill>
                <a:schemeClr val="dk1"/>
              </a:solidFill>
              <a:latin typeface="Calibri"/>
              <a:ea typeface="Calibri"/>
              <a:cs typeface="Calibri"/>
              <a:sym typeface="Calibri"/>
            </a:endParaRPr>
          </a:p>
        </p:txBody>
      </p:sp>
      <p:sp>
        <p:nvSpPr>
          <p:cNvPr id="170" name="Google Shape;170;p22"/>
          <p:cNvSpPr/>
          <p:nvPr/>
        </p:nvSpPr>
        <p:spPr>
          <a:xfrm>
            <a:off x="2497137" y="1828800"/>
            <a:ext cx="304800" cy="324000"/>
          </a:xfrm>
          <a:prstGeom prst="ellipse">
            <a:avLst/>
          </a:prstGeom>
          <a:noFill/>
          <a:ln cap="flat" cmpd="sng" w="9525">
            <a:solidFill>
              <a:srgbClr val="FF0000"/>
            </a:solidFill>
            <a:prstDash val="solid"/>
            <a:miter lim="800000"/>
            <a:headEnd len="sm" w="sm" type="none"/>
            <a:tailEnd len="sm" w="sm" type="none"/>
          </a:ln>
          <a:effectLst>
            <a:outerShdw blurRad="63500" dir="5400000" dist="23000">
              <a:srgbClr val="808080">
                <a:alpha val="3372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 name="Google Shape;171;p22"/>
          <p:cNvSpPr/>
          <p:nvPr/>
        </p:nvSpPr>
        <p:spPr>
          <a:xfrm>
            <a:off x="4160837" y="4602162"/>
            <a:ext cx="285900" cy="341400"/>
          </a:xfrm>
          <a:prstGeom prst="ellipse">
            <a:avLst/>
          </a:prstGeom>
          <a:noFill/>
          <a:ln cap="flat" cmpd="sng" w="9525">
            <a:solidFill>
              <a:srgbClr val="FF0000"/>
            </a:solidFill>
            <a:prstDash val="solid"/>
            <a:miter lim="800000"/>
            <a:headEnd len="sm" w="sm" type="none"/>
            <a:tailEnd len="sm" w="sm" type="none"/>
          </a:ln>
          <a:effectLst>
            <a:outerShdw blurRad="63500" dir="5400000" dist="23000">
              <a:srgbClr val="808080">
                <a:alpha val="3372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 name="Google Shape;172;p22"/>
          <p:cNvSpPr txBox="1"/>
          <p:nvPr/>
        </p:nvSpPr>
        <p:spPr>
          <a:xfrm>
            <a:off x="293687" y="1316037"/>
            <a:ext cx="3048000" cy="3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30 samples</a:t>
            </a:r>
            <a:endParaRPr b="0" i="0" sz="1400" u="none" cap="none" strike="noStrike">
              <a:solidFill>
                <a:srgbClr val="000000"/>
              </a:solidFill>
              <a:latin typeface="Arial"/>
              <a:ea typeface="Arial"/>
              <a:cs typeface="Arial"/>
              <a:sym typeface="Arial"/>
            </a:endParaRPr>
          </a:p>
        </p:txBody>
      </p:sp>
      <p:sp>
        <p:nvSpPr>
          <p:cNvPr id="173" name="Google Shape;173;p22"/>
          <p:cNvSpPr txBox="1"/>
          <p:nvPr/>
        </p:nvSpPr>
        <p:spPr>
          <a:xfrm>
            <a:off x="2513012" y="2316162"/>
            <a:ext cx="3743400" cy="274500"/>
          </a:xfrm>
          <a:prstGeom prst="rect">
            <a:avLst/>
          </a:prstGeom>
          <a:noFill/>
          <a:ln cap="flat" cmpd="sng" w="9525">
            <a:solidFill>
              <a:srgbClr val="FF0000"/>
            </a:solidFill>
            <a:prstDash val="solid"/>
            <a:round/>
            <a:headEnd len="sm" w="sm" type="none"/>
            <a:tailEnd len="sm" w="sm" type="none"/>
          </a:ln>
          <a:effectLst>
            <a:outerShdw blurRad="63500" dir="5400000" dist="23000">
              <a:srgbClr val="808080">
                <a:alpha val="3372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 name="Google Shape;174;p22"/>
          <p:cNvSpPr/>
          <p:nvPr/>
        </p:nvSpPr>
        <p:spPr>
          <a:xfrm>
            <a:off x="3182937" y="1844675"/>
            <a:ext cx="277800" cy="324000"/>
          </a:xfrm>
          <a:prstGeom prst="ellipse">
            <a:avLst/>
          </a:prstGeom>
          <a:noFill/>
          <a:ln cap="flat" cmpd="sng" w="9525">
            <a:solidFill>
              <a:srgbClr val="FF0000"/>
            </a:solidFill>
            <a:prstDash val="solid"/>
            <a:miter lim="800000"/>
            <a:headEnd len="sm" w="sm" type="none"/>
            <a:tailEnd len="sm" w="sm" type="none"/>
          </a:ln>
          <a:effectLst>
            <a:outerShdw blurRad="63500" dir="5400000" dist="23000">
              <a:srgbClr val="808080">
                <a:alpha val="3372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 name="Google Shape;175;p22"/>
          <p:cNvSpPr txBox="1"/>
          <p:nvPr/>
        </p:nvSpPr>
        <p:spPr>
          <a:xfrm>
            <a:off x="293687" y="1849437"/>
            <a:ext cx="1828800" cy="3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2 Classes </a:t>
            </a:r>
            <a:endParaRPr b="0" i="0" sz="1400" u="none" cap="none" strike="noStrike">
              <a:solidFill>
                <a:srgbClr val="000000"/>
              </a:solidFill>
              <a:latin typeface="Arial"/>
              <a:ea typeface="Arial"/>
              <a:cs typeface="Arial"/>
              <a:sym typeface="Arial"/>
            </a:endParaRPr>
          </a:p>
        </p:txBody>
      </p:sp>
      <p:sp>
        <p:nvSpPr>
          <p:cNvPr id="176" name="Google Shape;176;p22"/>
          <p:cNvSpPr txBox="1"/>
          <p:nvPr/>
        </p:nvSpPr>
        <p:spPr>
          <a:xfrm>
            <a:off x="2659062" y="2119312"/>
            <a:ext cx="3214800" cy="174600"/>
          </a:xfrm>
          <a:prstGeom prst="rect">
            <a:avLst/>
          </a:prstGeom>
          <a:noFill/>
          <a:ln cap="flat" cmpd="sng" w="12700">
            <a:solidFill>
              <a:srgbClr val="FF0000"/>
            </a:solidFill>
            <a:prstDash val="solid"/>
            <a:round/>
            <a:headEnd len="sm" w="sm" type="none"/>
            <a:tailEnd len="sm" w="sm" type="none"/>
          </a:ln>
          <a:effectLst>
            <a:outerShdw blurRad="63500" dir="5400000" dist="23000">
              <a:srgbClr val="808080">
                <a:alpha val="3372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22"/>
          <p:cNvSpPr txBox="1"/>
          <p:nvPr/>
        </p:nvSpPr>
        <p:spPr>
          <a:xfrm>
            <a:off x="293672" y="2382825"/>
            <a:ext cx="2468700" cy="92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Numeric values, start with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Tab or space delimited</a:t>
            </a:r>
            <a:endParaRPr b="0" i="0" sz="1400" u="none" cap="none" strike="noStrike">
              <a:solidFill>
                <a:srgbClr val="000000"/>
              </a:solidFill>
              <a:latin typeface="Arial"/>
              <a:ea typeface="Arial"/>
              <a:cs typeface="Arial"/>
              <a:sym typeface="Arial"/>
            </a:endParaRPr>
          </a:p>
        </p:txBody>
      </p:sp>
      <p:cxnSp>
        <p:nvCxnSpPr>
          <p:cNvPr id="178" name="Google Shape;178;p22"/>
          <p:cNvCxnSpPr/>
          <p:nvPr/>
        </p:nvCxnSpPr>
        <p:spPr>
          <a:xfrm rot="10800000">
            <a:off x="2611299" y="2570237"/>
            <a:ext cx="2468700" cy="2314500"/>
          </a:xfrm>
          <a:prstGeom prst="straightConnector1">
            <a:avLst/>
          </a:prstGeom>
          <a:noFill/>
          <a:ln cap="flat" cmpd="sng" w="38100">
            <a:solidFill>
              <a:srgbClr val="FF0000"/>
            </a:solidFill>
            <a:prstDash val="solid"/>
            <a:miter lim="800000"/>
            <a:headEnd len="sm" w="sm" type="none"/>
            <a:tailEnd len="lg" w="lg" type="stealth"/>
          </a:ln>
        </p:spPr>
      </p:cxnSp>
      <p:sp>
        <p:nvSpPr>
          <p:cNvPr id="179" name="Google Shape;179;p22"/>
          <p:cNvSpPr txBox="1"/>
          <p:nvPr/>
        </p:nvSpPr>
        <p:spPr>
          <a:xfrm>
            <a:off x="1028700" y="5842000"/>
            <a:ext cx="7188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ClsFileCreator module can be used to generate a CLS file from a gct file. </a:t>
            </a:r>
            <a:endParaRPr b="0" i="0" sz="1400" u="none" cap="none" strike="noStrike">
              <a:solidFill>
                <a:srgbClr val="000000"/>
              </a:solidFill>
              <a:latin typeface="Arial"/>
              <a:ea typeface="Arial"/>
              <a:cs typeface="Arial"/>
              <a:sym typeface="Arial"/>
            </a:endParaRPr>
          </a:p>
        </p:txBody>
      </p:sp>
      <p:sp>
        <p:nvSpPr>
          <p:cNvPr id="180" name="Google Shape;180;p22"/>
          <p:cNvSpPr txBox="1"/>
          <p:nvPr/>
        </p:nvSpPr>
        <p:spPr>
          <a:xfrm>
            <a:off x="5810250" y="4908550"/>
            <a:ext cx="1274700" cy="230100"/>
          </a:xfrm>
          <a:prstGeom prst="rect">
            <a:avLst/>
          </a:prstGeom>
          <a:noFill/>
          <a:ln cap="flat" cmpd="sng" w="19050">
            <a:solidFill>
              <a:srgbClr val="FF0000"/>
            </a:solidFill>
            <a:prstDash val="solid"/>
            <a:round/>
            <a:headEnd len="sm" w="sm" type="none"/>
            <a:tailEnd len="sm" w="sm" type="none"/>
          </a:ln>
          <a:effectLst>
            <a:outerShdw blurRad="63500" dir="5400000" dist="23000">
              <a:srgbClr val="808080">
                <a:alpha val="3372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 name="Google Shape;181;p22"/>
          <p:cNvSpPr txBox="1"/>
          <p:nvPr/>
        </p:nvSpPr>
        <p:spPr>
          <a:xfrm>
            <a:off x="7085012" y="4916487"/>
            <a:ext cx="1363800" cy="214200"/>
          </a:xfrm>
          <a:prstGeom prst="rect">
            <a:avLst/>
          </a:prstGeom>
          <a:noFill/>
          <a:ln cap="flat" cmpd="sng" w="19050">
            <a:solidFill>
              <a:srgbClr val="FF0000"/>
            </a:solidFill>
            <a:prstDash val="solid"/>
            <a:round/>
            <a:headEnd len="sm" w="sm" type="none"/>
            <a:tailEnd len="sm" w="sm" type="none"/>
          </a:ln>
          <a:effectLst>
            <a:outerShdw blurRad="63500" dir="5400000" dist="23000">
              <a:srgbClr val="808080">
                <a:alpha val="3372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 name="Google Shape;182;p22"/>
          <p:cNvSpPr txBox="1"/>
          <p:nvPr/>
        </p:nvSpPr>
        <p:spPr>
          <a:xfrm>
            <a:off x="4462462" y="4908550"/>
            <a:ext cx="1363800" cy="214200"/>
          </a:xfrm>
          <a:prstGeom prst="rect">
            <a:avLst/>
          </a:prstGeom>
          <a:noFill/>
          <a:ln cap="flat" cmpd="sng" w="19050">
            <a:solidFill>
              <a:srgbClr val="FF0000"/>
            </a:solidFill>
            <a:prstDash val="solid"/>
            <a:round/>
            <a:headEnd len="sm" w="sm" type="none"/>
            <a:tailEnd len="sm" w="sm" type="none"/>
          </a:ln>
          <a:effectLst>
            <a:outerShdw blurRad="63500" dir="5400000" dist="23000">
              <a:srgbClr val="808080">
                <a:alpha val="3372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83" name="Google Shape;183;p22"/>
          <p:cNvCxnSpPr/>
          <p:nvPr/>
        </p:nvCxnSpPr>
        <p:spPr>
          <a:xfrm rot="10800000">
            <a:off x="3341624" y="2504950"/>
            <a:ext cx="3106800" cy="2403600"/>
          </a:xfrm>
          <a:prstGeom prst="straightConnector1">
            <a:avLst/>
          </a:prstGeom>
          <a:noFill/>
          <a:ln cap="flat" cmpd="sng" w="38100">
            <a:solidFill>
              <a:srgbClr val="FF0000"/>
            </a:solidFill>
            <a:prstDash val="solid"/>
            <a:miter lim="800000"/>
            <a:headEnd len="sm" w="sm" type="none"/>
            <a:tailEnd len="lg" w="lg" type="stealth"/>
          </a:ln>
        </p:spPr>
      </p:cxnSp>
      <p:cxnSp>
        <p:nvCxnSpPr>
          <p:cNvPr id="184" name="Google Shape;184;p22"/>
          <p:cNvCxnSpPr/>
          <p:nvPr/>
        </p:nvCxnSpPr>
        <p:spPr>
          <a:xfrm rot="10800000">
            <a:off x="4021237" y="2530587"/>
            <a:ext cx="3746400" cy="2385900"/>
          </a:xfrm>
          <a:prstGeom prst="straightConnector1">
            <a:avLst/>
          </a:prstGeom>
          <a:noFill/>
          <a:ln cap="flat" cmpd="sng" w="38100">
            <a:solidFill>
              <a:srgbClr val="FF0000"/>
            </a:solidFill>
            <a:prstDash val="solid"/>
            <a:miter lim="800000"/>
            <a:headEnd len="sm" w="sm" type="none"/>
            <a:tailEnd len="lg" w="lg" type="stealth"/>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8" name="Shape 188"/>
        <p:cNvGrpSpPr/>
        <p:nvPr/>
      </p:nvGrpSpPr>
      <p:grpSpPr>
        <a:xfrm>
          <a:off x="0" y="0"/>
          <a:ext cx="0" cy="0"/>
          <a:chOff x="0" y="0"/>
          <a:chExt cx="0" cy="0"/>
        </a:xfrm>
      </p:grpSpPr>
      <p:sp>
        <p:nvSpPr>
          <p:cNvPr id="189" name="Google Shape;189;p23"/>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Data Prep Exercise</a:t>
            </a:r>
            <a:endParaRPr b="0" i="0" sz="4400" u="none" cap="none" strike="noStrike">
              <a:solidFill>
                <a:schemeClr val="dk1"/>
              </a:solidFill>
              <a:latin typeface="Calibri"/>
              <a:ea typeface="Calibri"/>
              <a:cs typeface="Calibri"/>
              <a:sym typeface="Calibri"/>
            </a:endParaRPr>
          </a:p>
        </p:txBody>
      </p:sp>
      <p:sp>
        <p:nvSpPr>
          <p:cNvPr id="190" name="Google Shape;190;p23"/>
          <p:cNvSpPr txBox="1"/>
          <p:nvPr/>
        </p:nvSpPr>
        <p:spPr>
          <a:xfrm>
            <a:off x="1046506" y="939408"/>
            <a:ext cx="7480300" cy="5740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Starting with read counts and a sample info file for 40 RNA-seq samples, 20 breast cancer primary tumor and 20 matched normal using Ensembl Transcript IDs:</a:t>
            </a:r>
            <a:endParaRPr b="0" i="0" sz="2400" u="none" cap="none" strike="noStrike">
              <a:solidFill>
                <a:schemeClr val="dk1"/>
              </a:solidFill>
              <a:latin typeface="Calibri"/>
              <a:ea typeface="Calibri"/>
              <a:cs typeface="Calibri"/>
              <a:sym typeface="Calibri"/>
            </a:endParaRPr>
          </a:p>
          <a:p>
            <a:pPr indent="-463550" lvl="1" marL="857250" marR="0" rtl="0" algn="l">
              <a:lnSpc>
                <a:spcPct val="100000"/>
              </a:lnSpc>
              <a:spcBef>
                <a:spcPts val="40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Download the TCGA Breast Cancer data from the GDC Data Portal  as a (gct) matrix and generate a cls file distinguishing tumor/normal samples</a:t>
            </a:r>
            <a:endParaRPr b="0" i="0" sz="1400" u="none" cap="none" strike="noStrike">
              <a:solidFill>
                <a:srgbClr val="000000"/>
              </a:solidFill>
              <a:latin typeface="Arial"/>
              <a:ea typeface="Arial"/>
              <a:cs typeface="Arial"/>
              <a:sym typeface="Arial"/>
            </a:endParaRPr>
          </a:p>
          <a:p>
            <a:pPr indent="-463550" lvl="1" marL="857250" marR="0" rtl="0" algn="l">
              <a:lnSpc>
                <a:spcPct val="100000"/>
              </a:lnSpc>
              <a:spcBef>
                <a:spcPts val="40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Replace Ensembl transcript ids with HUGO symbols &amp; collapse multiple transcripts of the same gene to a single row</a:t>
            </a:r>
            <a:endParaRPr b="0" i="0" sz="1400" u="none" cap="none" strike="noStrike">
              <a:solidFill>
                <a:srgbClr val="000000"/>
              </a:solidFill>
              <a:latin typeface="Arial"/>
              <a:ea typeface="Arial"/>
              <a:cs typeface="Arial"/>
              <a:sym typeface="Arial"/>
            </a:endParaRPr>
          </a:p>
          <a:p>
            <a:pPr indent="-463550" lvl="1" marL="857250" marR="0" rtl="0" algn="l">
              <a:lnSpc>
                <a:spcPct val="100000"/>
              </a:lnSpc>
              <a:spcBef>
                <a:spcPts val="40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Normalize the data for downstream analysis</a:t>
            </a:r>
            <a:endParaRPr b="0" i="0" sz="1400" u="none" cap="none" strike="noStrike">
              <a:solidFill>
                <a:srgbClr val="000000"/>
              </a:solidFill>
              <a:latin typeface="Arial"/>
              <a:ea typeface="Arial"/>
              <a:cs typeface="Arial"/>
              <a:sym typeface="Arial"/>
            </a:endParaRPr>
          </a:p>
          <a:p>
            <a:pPr indent="152400" lvl="0" marL="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Results: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gene expression file (GCT) using HUGO gene symbols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class file (CLS) that identifies samples as tumor or normal.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chemeClr val="dk1"/>
              </a:buClr>
              <a:buSzPts val="2400"/>
              <a:buFont typeface="Arial"/>
              <a:buChar char="•"/>
            </a:pPr>
            <a:r>
              <a:rPr b="0" i="0" lang="en-US" sz="1800" u="none" cap="none" strike="noStrike">
                <a:solidFill>
                  <a:schemeClr val="dk1"/>
                </a:solidFill>
                <a:latin typeface="Calibri"/>
                <a:ea typeface="Calibri"/>
                <a:cs typeface="Calibri"/>
                <a:sym typeface="Calibri"/>
              </a:rPr>
              <a:t>suitable to be used for differential gene expression.</a:t>
            </a:r>
            <a:r>
              <a:rPr b="0" i="0" lang="en-US" sz="24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349250" lvl="1" marL="8572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4" name="Shape 194"/>
        <p:cNvGrpSpPr/>
        <p:nvPr/>
      </p:nvGrpSpPr>
      <p:grpSpPr>
        <a:xfrm>
          <a:off x="0" y="0"/>
          <a:ext cx="0" cy="0"/>
          <a:chOff x="0" y="0"/>
          <a:chExt cx="0" cy="0"/>
        </a:xfrm>
      </p:grpSpPr>
      <p:sp>
        <p:nvSpPr>
          <p:cNvPr id="195" name="Google Shape;195;p24"/>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Data Prep Exercise</a:t>
            </a:r>
            <a:endParaRPr b="0" i="0" sz="4400" u="none" cap="none" strike="noStrike">
              <a:solidFill>
                <a:schemeClr val="dk1"/>
              </a:solidFill>
              <a:latin typeface="Calibri"/>
              <a:ea typeface="Calibri"/>
              <a:cs typeface="Calibri"/>
              <a:sym typeface="Calibri"/>
            </a:endParaRPr>
          </a:p>
        </p:txBody>
      </p:sp>
      <p:sp>
        <p:nvSpPr>
          <p:cNvPr id="196" name="Google Shape;196;p24"/>
          <p:cNvSpPr txBox="1"/>
          <p:nvPr/>
        </p:nvSpPr>
        <p:spPr>
          <a:xfrm>
            <a:off x="1112195" y="1609870"/>
            <a:ext cx="7232700" cy="38784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 Click on the notebook “</a:t>
            </a:r>
            <a:r>
              <a:rPr b="1" i="0" lang="en-US" sz="1800" u="none" cap="none" strike="noStrike">
                <a:solidFill>
                  <a:srgbClr val="C00000"/>
                </a:solidFill>
                <a:latin typeface="Calibri"/>
                <a:ea typeface="Calibri"/>
                <a:cs typeface="Calibri"/>
                <a:sym typeface="Calibri"/>
              </a:rPr>
              <a:t>2019-02-21_03_UCSD DataPrep</a:t>
            </a: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Click the “Get a Copy” button.</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 Open your copy of the notebook and follow along.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7" name="Google Shape;197;p24"/>
          <p:cNvPicPr preferRelativeResize="0"/>
          <p:nvPr/>
        </p:nvPicPr>
        <p:blipFill rotWithShape="1">
          <a:blip r:embed="rId3">
            <a:alphaModFix/>
          </a:blip>
          <a:srcRect b="0" l="0" r="0" t="0"/>
          <a:stretch/>
        </p:blipFill>
        <p:spPr>
          <a:xfrm>
            <a:off x="243840" y="3526322"/>
            <a:ext cx="8656320" cy="28803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000000"/>
        </a:solidFill>
      </p:bgPr>
    </p:bg>
    <p:spTree>
      <p:nvGrpSpPr>
        <p:cNvPr id="202" name="Shape 202"/>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06" name="Shape 206"/>
        <p:cNvGrpSpPr/>
        <p:nvPr/>
      </p:nvGrpSpPr>
      <p:grpSpPr>
        <a:xfrm>
          <a:off x="0" y="0"/>
          <a:ext cx="0" cy="0"/>
          <a:chOff x="0" y="0"/>
          <a:chExt cx="0" cy="0"/>
        </a:xfrm>
      </p:grpSpPr>
      <p:sp>
        <p:nvSpPr>
          <p:cNvPr id="207" name="Google Shape;207;p26"/>
          <p:cNvSpPr txBox="1"/>
          <p:nvPr/>
        </p:nvSpPr>
        <p:spPr>
          <a:xfrm>
            <a:off x="130674" y="2596811"/>
            <a:ext cx="91440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Calibri"/>
              <a:buNone/>
            </a:pPr>
            <a:r>
              <a:rPr b="0" i="0" lang="en-US" sz="3000" u="none" cap="none" strike="noStrike">
                <a:solidFill>
                  <a:srgbClr val="333333"/>
                </a:solidFill>
                <a:highlight>
                  <a:srgbClr val="F7F7F7"/>
                </a:highlight>
                <a:latin typeface="Helvetica Neue"/>
                <a:ea typeface="Helvetica Neue"/>
                <a:cs typeface="Helvetica Neue"/>
                <a:sym typeface="Helvetica Neue"/>
              </a:rPr>
              <a:t>ftp://</a:t>
            </a:r>
            <a:r>
              <a:rPr b="0" i="0" lang="en-US" sz="3000" u="sng" cap="none" strike="noStrike">
                <a:solidFill>
                  <a:schemeClr val="hlink"/>
                </a:solidFill>
                <a:highlight>
                  <a:srgbClr val="F7F7F7"/>
                </a:highlight>
                <a:latin typeface="Helvetica Neue"/>
                <a:ea typeface="Helvetica Neue"/>
                <a:cs typeface="Helvetica Neue"/>
                <a:sym typeface="Helvetica Neue"/>
                <a:hlinkClick r:id="rId3"/>
              </a:rPr>
              <a:t>ftp.broadinstitute.org/pub/gsea/annotations/</a:t>
            </a:r>
            <a:endParaRPr b="0" i="0" sz="3000" u="none" cap="none" strike="noStrike">
              <a:solidFill>
                <a:srgbClr val="333333"/>
              </a:solidFill>
              <a:highlight>
                <a:srgbClr val="F7F7F7"/>
              </a:highlight>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4400"/>
              <a:buFont typeface="Calibri"/>
              <a:buNone/>
            </a:pPr>
            <a:r>
              <a:rPr b="0" i="0" lang="en-US" sz="3000" u="none" cap="none" strike="noStrike">
                <a:solidFill>
                  <a:srgbClr val="333333"/>
                </a:solidFill>
                <a:highlight>
                  <a:srgbClr val="F7F7F7"/>
                </a:highlight>
                <a:latin typeface="Helvetica Neue"/>
                <a:ea typeface="Helvetica Neue"/>
                <a:cs typeface="Helvetica Neue"/>
                <a:sym typeface="Helvetica Neue"/>
              </a:rPr>
              <a:t>ENSEMBL_human_gene.chip</a:t>
            </a:r>
            <a:endParaRPr b="0" i="0" sz="3000" u="none" cap="none" strike="noStrike">
              <a:solidFill>
                <a:srgbClr val="000000"/>
              </a:solidFill>
              <a:latin typeface="Arial"/>
              <a:ea typeface="Arial"/>
              <a:cs typeface="Arial"/>
              <a:sym typeface="Arial"/>
            </a:endParaRPr>
          </a:p>
        </p:txBody>
      </p:sp>
      <p:pic>
        <p:nvPicPr>
          <p:cNvPr id="208" name="Google Shape;208;p26"/>
          <p:cNvPicPr preferRelativeResize="0"/>
          <p:nvPr/>
        </p:nvPicPr>
        <p:blipFill rotWithShape="1">
          <a:blip r:embed="rId4">
            <a:alphaModFix/>
          </a:blip>
          <a:srcRect b="0" l="0" r="0" t="0"/>
          <a:stretch/>
        </p:blipFill>
        <p:spPr>
          <a:xfrm>
            <a:off x="2315271" y="654499"/>
            <a:ext cx="1359637" cy="14167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3" name="Shape 93"/>
        <p:cNvGrpSpPr/>
        <p:nvPr/>
      </p:nvGrpSpPr>
      <p:grpSpPr>
        <a:xfrm>
          <a:off x="0" y="0"/>
          <a:ext cx="0" cy="0"/>
          <a:chOff x="0" y="0"/>
          <a:chExt cx="0" cy="0"/>
        </a:xfrm>
      </p:grpSpPr>
      <p:sp>
        <p:nvSpPr>
          <p:cNvPr id="94" name="Google Shape;94;p14"/>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Our Research Objective</a:t>
            </a:r>
            <a:endParaRPr b="0" i="0" sz="4400" u="none" cap="none" strike="noStrike">
              <a:solidFill>
                <a:schemeClr val="dk1"/>
              </a:solidFill>
              <a:latin typeface="Calibri"/>
              <a:ea typeface="Calibri"/>
              <a:cs typeface="Calibri"/>
              <a:sym typeface="Calibri"/>
            </a:endParaRPr>
          </a:p>
        </p:txBody>
      </p:sp>
      <p:sp>
        <p:nvSpPr>
          <p:cNvPr id="95" name="Google Shape;95;p14"/>
          <p:cNvSpPr txBox="1"/>
          <p:nvPr/>
        </p:nvSpPr>
        <p:spPr>
          <a:xfrm>
            <a:off x="4210050" y="787400"/>
            <a:ext cx="184150" cy="3667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6" name="Google Shape;96;p14"/>
          <p:cNvSpPr txBox="1"/>
          <p:nvPr/>
        </p:nvSpPr>
        <p:spPr>
          <a:xfrm>
            <a:off x="622029" y="1309475"/>
            <a:ext cx="8093346" cy="529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Find genes whose activity is most different between breast cancer tissue and matched normal tissue.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457200" lvl="0" marL="457200" marR="0" rtl="0" algn="l">
              <a:lnSpc>
                <a:spcPct val="10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Identify a dataset with matched tumor/normal pairs </a:t>
            </a:r>
            <a:r>
              <a:rPr b="0" i="1" lang="en-US" sz="2000" u="none" cap="none" strike="noStrike">
                <a:solidFill>
                  <a:schemeClr val="dk1"/>
                </a:solidFill>
                <a:latin typeface="Calibri"/>
                <a:ea typeface="Calibri"/>
                <a:cs typeface="Calibri"/>
                <a:sym typeface="Calibri"/>
              </a:rPr>
              <a:t>– </a:t>
            </a:r>
            <a:r>
              <a:rPr b="0" i="1" lang="en-US" sz="2000" u="none" cap="none" strike="noStrike">
                <a:solidFill>
                  <a:srgbClr val="7F7F7F"/>
                </a:solidFill>
                <a:latin typeface="Calibri"/>
                <a:ea typeface="Calibri"/>
                <a:cs typeface="Calibri"/>
                <a:sym typeface="Calibri"/>
              </a:rPr>
              <a:t>TCGA RNA-seq</a:t>
            </a:r>
            <a:endParaRPr b="0" i="1" sz="2000" u="none" cap="none" strike="noStrike">
              <a:solidFill>
                <a:srgbClr val="7F7F7F"/>
              </a:solidFill>
              <a:latin typeface="Calibri"/>
              <a:ea typeface="Calibri"/>
              <a:cs typeface="Calibri"/>
              <a:sym typeface="Calibri"/>
            </a:endParaRPr>
          </a:p>
          <a:p>
            <a:pPr indent="-457200" lvl="0" marL="457200" marR="0" rtl="0" algn="l">
              <a:lnSpc>
                <a:spcPct val="100000"/>
              </a:lnSpc>
              <a:spcBef>
                <a:spcPts val="48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Combine sample files into a matrix </a:t>
            </a:r>
            <a:r>
              <a:rPr b="0" i="1" lang="en-US" sz="2000" u="none" cap="none" strike="noStrike">
                <a:solidFill>
                  <a:srgbClr val="7F7F7F"/>
                </a:solidFill>
                <a:latin typeface="Calibri"/>
                <a:ea typeface="Calibri"/>
                <a:cs typeface="Calibri"/>
                <a:sym typeface="Calibri"/>
              </a:rPr>
              <a:t>- match the format for GenePattern’s modules</a:t>
            </a:r>
            <a:endParaRPr b="0" i="1" sz="2000" u="none" cap="none" strike="noStrike">
              <a:solidFill>
                <a:srgbClr val="7F7F7F"/>
              </a:solidFill>
              <a:latin typeface="Calibri"/>
              <a:ea typeface="Calibri"/>
              <a:cs typeface="Calibri"/>
              <a:sym typeface="Calibri"/>
            </a:endParaRPr>
          </a:p>
          <a:p>
            <a:pPr indent="-457200" lvl="0" marL="457200" marR="0" rtl="0" algn="l">
              <a:lnSpc>
                <a:spcPct val="100000"/>
              </a:lnSpc>
              <a:spcBef>
                <a:spcPts val="48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Combine transcript-level counts to gene-level </a:t>
            </a:r>
            <a:r>
              <a:rPr b="0" i="0" lang="en-US" sz="2000" u="none" cap="none" strike="noStrike">
                <a:solidFill>
                  <a:srgbClr val="7F7F7F"/>
                </a:solidFill>
                <a:latin typeface="Calibri"/>
                <a:ea typeface="Calibri"/>
                <a:cs typeface="Calibri"/>
                <a:sym typeface="Calibri"/>
              </a:rPr>
              <a:t>– </a:t>
            </a:r>
            <a:r>
              <a:rPr b="0" i="1" lang="en-US" sz="2000" u="none" cap="none" strike="noStrike">
                <a:solidFill>
                  <a:srgbClr val="7F7F7F"/>
                </a:solidFill>
                <a:latin typeface="Calibri"/>
                <a:ea typeface="Calibri"/>
                <a:cs typeface="Calibri"/>
                <a:sym typeface="Calibri"/>
              </a:rPr>
              <a:t>more human-readable and the right format for other possible downstream analyses</a:t>
            </a:r>
            <a:endParaRPr b="0" i="0" sz="2000" u="none" cap="none" strike="noStrike">
              <a:solidFill>
                <a:schemeClr val="dk1"/>
              </a:solidFill>
              <a:latin typeface="Calibri"/>
              <a:ea typeface="Calibri"/>
              <a:cs typeface="Calibri"/>
              <a:sym typeface="Calibri"/>
            </a:endParaRPr>
          </a:p>
          <a:p>
            <a:pPr indent="-457200" lvl="0" marL="457200" marR="0" rtl="0" algn="l">
              <a:lnSpc>
                <a:spcPct val="100000"/>
              </a:lnSpc>
              <a:spcBef>
                <a:spcPts val="48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Normalize for downstream analysis </a:t>
            </a:r>
            <a:r>
              <a:rPr b="0" i="0" lang="en-US" sz="2000" u="none" cap="none" strike="noStrike">
                <a:solidFill>
                  <a:srgbClr val="7F7F7F"/>
                </a:solidFill>
                <a:latin typeface="Calibri"/>
                <a:ea typeface="Calibri"/>
                <a:cs typeface="Calibri"/>
                <a:sym typeface="Calibri"/>
              </a:rPr>
              <a:t>- </a:t>
            </a:r>
            <a:r>
              <a:rPr b="0" i="1" lang="en-US" sz="2000" u="none" cap="none" strike="noStrike">
                <a:solidFill>
                  <a:srgbClr val="7F7F7F"/>
                </a:solidFill>
                <a:latin typeface="Calibri"/>
                <a:ea typeface="Calibri"/>
                <a:cs typeface="Calibri"/>
                <a:sym typeface="Calibri"/>
              </a:rPr>
              <a:t>transform the dataset to fit an approximation of a normal distribution, with the goal of being able to apply classic normal-based microarray-oriented statistical methods</a:t>
            </a:r>
            <a:endParaRPr b="0" i="1" sz="2400" u="none" cap="none" strike="noStrike">
              <a:solidFill>
                <a:schemeClr val="dk1"/>
              </a:solidFill>
              <a:latin typeface="Calibri"/>
              <a:ea typeface="Calibri"/>
              <a:cs typeface="Calibri"/>
              <a:sym typeface="Calibri"/>
            </a:endParaRPr>
          </a:p>
          <a:p>
            <a:pPr indent="-304800" lvl="0" marL="457200" marR="0" rtl="0" algn="l">
              <a:lnSpc>
                <a:spcPct val="100000"/>
              </a:lnSpc>
              <a:spcBef>
                <a:spcPts val="480"/>
              </a:spcBef>
              <a:spcAft>
                <a:spcPts val="0"/>
              </a:spcAft>
              <a:buClr>
                <a:schemeClr val="dk1"/>
              </a:buClr>
              <a:buSzPts val="2400"/>
              <a:buFont typeface="Calibri"/>
              <a:buNone/>
            </a:pPr>
            <a:r>
              <a:t/>
            </a:r>
            <a:endParaRPr b="0" i="0" sz="1400" u="none" cap="none" strike="noStrike">
              <a:solidFill>
                <a:srgbClr val="000000"/>
              </a:solidFill>
              <a:latin typeface="Arial"/>
              <a:ea typeface="Arial"/>
              <a:cs typeface="Arial"/>
              <a:sym typeface="Arial"/>
            </a:endParaRPr>
          </a:p>
          <a:p>
            <a:pPr indent="-304800" lvl="0" marL="609600" marR="0" rtl="0" algn="l">
              <a:lnSpc>
                <a:spcPct val="100000"/>
              </a:lnSpc>
              <a:spcBef>
                <a:spcPts val="48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a:p>
            <a:pPr indent="-228600" lvl="1" marL="800100" marR="0" rtl="0" algn="l">
              <a:lnSpc>
                <a:spcPct val="100000"/>
              </a:lnSpc>
              <a:spcBef>
                <a:spcPts val="36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228600" lvl="1" marL="914400" marR="0" rtl="0" algn="l">
              <a:lnSpc>
                <a:spcPct val="100000"/>
              </a:lnSpc>
              <a:spcBef>
                <a:spcPts val="36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GenePattern file formats</a:t>
            </a:r>
            <a:endParaRPr b="0" i="0" sz="4400" u="none" cap="none" strike="noStrike">
              <a:solidFill>
                <a:schemeClr val="dk1"/>
              </a:solidFill>
              <a:latin typeface="Calibri"/>
              <a:ea typeface="Calibri"/>
              <a:cs typeface="Calibri"/>
              <a:sym typeface="Calibri"/>
            </a:endParaRPr>
          </a:p>
        </p:txBody>
      </p:sp>
      <p:sp>
        <p:nvSpPr>
          <p:cNvPr id="102" name="Google Shape;102;p15"/>
          <p:cNvSpPr txBox="1"/>
          <p:nvPr/>
        </p:nvSpPr>
        <p:spPr>
          <a:xfrm>
            <a:off x="4210050" y="787400"/>
            <a:ext cx="184150" cy="3667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15"/>
          <p:cNvSpPr txBox="1"/>
          <p:nvPr/>
        </p:nvSpPr>
        <p:spPr>
          <a:xfrm>
            <a:off x="1099794" y="1021932"/>
            <a:ext cx="7315200" cy="4524375"/>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Each module specifies its input and output file formats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Modules may use common GenePattern file formats or their own unique formats</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Most modules use the file formats described on the GenePattern website</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There are many GenePattern modules that are specifically meant for importing  data from other systems</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2857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Example modules for data formatting</a:t>
            </a:r>
            <a:endParaRPr b="0" i="0" sz="4400" u="none" cap="none" strike="noStrike">
              <a:solidFill>
                <a:schemeClr val="dk1"/>
              </a:solidFill>
              <a:latin typeface="Calibri"/>
              <a:ea typeface="Calibri"/>
              <a:cs typeface="Calibri"/>
              <a:sym typeface="Calibri"/>
            </a:endParaRPr>
          </a:p>
        </p:txBody>
      </p:sp>
      <p:graphicFrame>
        <p:nvGraphicFramePr>
          <p:cNvPr id="109" name="Google Shape;109;p16"/>
          <p:cNvGraphicFramePr/>
          <p:nvPr/>
        </p:nvGraphicFramePr>
        <p:xfrm>
          <a:off x="339725" y="939800"/>
          <a:ext cx="3000000" cy="3000000"/>
        </p:xfrm>
        <a:graphic>
          <a:graphicData uri="http://schemas.openxmlformats.org/drawingml/2006/table">
            <a:tbl>
              <a:tblPr>
                <a:noFill/>
                <a:tableStyleId>{5D6FFA39-FE57-4875-82F7-746BA7014E7E}</a:tableStyleId>
              </a:tblPr>
              <a:tblGrid>
                <a:gridCol w="2674925"/>
                <a:gridCol w="2611425"/>
                <a:gridCol w="3392475"/>
              </a:tblGrid>
              <a:tr h="365125">
                <a:tc>
                  <a:txBody>
                    <a:bodyPr>
                      <a:noAutofit/>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t>Data type</a:t>
                      </a:r>
                      <a:endParaRPr sz="1800" u="none" cap="none" strike="noStrike"/>
                    </a:p>
                  </a:txBody>
                  <a:tcPr marT="45725" marB="45725" marR="91450" marL="91450">
                    <a:solidFill>
                      <a:schemeClr val="lt2"/>
                    </a:solidFill>
                  </a:tcPr>
                </a:tc>
                <a:tc>
                  <a:txBody>
                    <a:bodyPr>
                      <a:noAutofit/>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Input Format</a:t>
                      </a:r>
                      <a:endParaRPr sz="1800" u="none" cap="none" strike="noStrike"/>
                    </a:p>
                  </a:txBody>
                  <a:tcPr marT="45725" marB="45725" marR="91450" marL="91450">
                    <a:solidFill>
                      <a:schemeClr val="lt2"/>
                    </a:solidFill>
                  </a:tcPr>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t>Module</a:t>
                      </a:r>
                      <a:endParaRPr sz="1800" u="none" cap="none" strike="noStrike"/>
                    </a:p>
                  </a:txBody>
                  <a:tcPr marT="45725" marB="45725" marR="91450" marL="91450">
                    <a:solidFill>
                      <a:schemeClr val="lt2"/>
                    </a:solidFill>
                  </a:tcPr>
                </a:tc>
              </a:tr>
              <a:tr h="1463675">
                <a:tc>
                  <a:txBody>
                    <a:bodyPr>
                      <a:noAutofit/>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t>RNA-Seq</a:t>
                      </a:r>
                      <a:endParaRPr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bed</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fpkm tracking</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Read group tracking</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Cufflinks Expr</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bed</a:t>
                      </a:r>
                      <a:endParaRPr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t>BedToGtf</a:t>
                      </a:r>
                      <a:endParaRPr sz="1800" u="none" cap="none" strike="noStrike"/>
                    </a:p>
                    <a:p>
                      <a:pPr indent="0" lvl="0" marL="0" marR="0" rtl="0" algn="l">
                        <a:lnSpc>
                          <a:spcPct val="100000"/>
                        </a:lnSpc>
                        <a:spcBef>
                          <a:spcPts val="0"/>
                        </a:spcBef>
                        <a:spcAft>
                          <a:spcPts val="0"/>
                        </a:spcAft>
                        <a:buClr>
                          <a:srgbClr val="000000"/>
                        </a:buClr>
                        <a:buSzPts val="1800"/>
                        <a:buFont typeface="Calibri"/>
                        <a:buNone/>
                      </a:pPr>
                      <a:r>
                        <a:rPr lang="en-US" sz="1800" u="none" cap="none" strike="noStrike"/>
                        <a:t>Fpkm_trackingToGct</a:t>
                      </a:r>
                      <a:endParaRPr sz="1800" u="none" cap="none" strike="noStrike"/>
                    </a:p>
                    <a:p>
                      <a:pPr indent="0" lvl="0" marL="0" marR="0" rtl="0" algn="l">
                        <a:lnSpc>
                          <a:spcPct val="100000"/>
                        </a:lnSpc>
                        <a:spcBef>
                          <a:spcPts val="0"/>
                        </a:spcBef>
                        <a:spcAft>
                          <a:spcPts val="0"/>
                        </a:spcAft>
                        <a:buClr>
                          <a:srgbClr val="000000"/>
                        </a:buClr>
                        <a:buSzPts val="1800"/>
                        <a:buFont typeface="Calibri"/>
                        <a:buNone/>
                      </a:pPr>
                      <a:r>
                        <a:rPr lang="en-US" sz="1800" u="none" cap="none" strike="noStrike"/>
                        <a:t>Read_group_trackingToGct</a:t>
                      </a:r>
                      <a:endParaRPr sz="1800" u="none" cap="none" strike="noStrike"/>
                    </a:p>
                    <a:p>
                      <a:pPr indent="0" lvl="0" marL="0" marR="0" rtl="0" algn="l">
                        <a:lnSpc>
                          <a:spcPct val="100000"/>
                        </a:lnSpc>
                        <a:spcBef>
                          <a:spcPts val="0"/>
                        </a:spcBef>
                        <a:spcAft>
                          <a:spcPts val="0"/>
                        </a:spcAft>
                        <a:buClr>
                          <a:srgbClr val="000000"/>
                        </a:buClr>
                        <a:buSzPts val="1800"/>
                        <a:buFont typeface="Calibri"/>
                        <a:buNone/>
                      </a:pPr>
                      <a:r>
                        <a:rPr lang="en-US" sz="1800" u="none" cap="none" strike="noStrike"/>
                        <a:t>ExprToGct</a:t>
                      </a:r>
                      <a:endParaRPr sz="1800" u="none" cap="none" strike="noStrike"/>
                    </a:p>
                    <a:p>
                      <a:pPr indent="0" lvl="0" marL="0" marR="0" rtl="0" algn="l">
                        <a:lnSpc>
                          <a:spcPct val="100000"/>
                        </a:lnSpc>
                        <a:spcBef>
                          <a:spcPts val="0"/>
                        </a:spcBef>
                        <a:spcAft>
                          <a:spcPts val="0"/>
                        </a:spcAft>
                        <a:buClr>
                          <a:srgbClr val="000000"/>
                        </a:buClr>
                        <a:buSzPts val="1800"/>
                        <a:buFont typeface="Calibri"/>
                        <a:buNone/>
                      </a:pPr>
                      <a:r>
                        <a:rPr lang="en-US" sz="1800" u="none" cap="none" strike="noStrike"/>
                        <a:t>BedToGtf</a:t>
                      </a:r>
                      <a:endParaRPr sz="1800" u="none" cap="none" strike="noStrike"/>
                    </a:p>
                  </a:txBody>
                  <a:tcPr marT="45725" marB="45725" marR="91450" marL="91450"/>
                </a:tc>
              </a:tr>
              <a:tr h="914400">
                <a:tc>
                  <a:txBody>
                    <a:bodyPr>
                      <a:noAutofit/>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t>DNA-seq</a:t>
                      </a:r>
                      <a:endParaRPr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bam</a:t>
                      </a:r>
                      <a:endParaRPr sz="1800" u="none" cap="none" strike="noStrike"/>
                    </a:p>
                    <a:p>
                      <a:pPr indent="0" lvl="0" marL="0" marR="0" rtl="0" algn="l">
                        <a:lnSpc>
                          <a:spcPct val="100000"/>
                        </a:lnSpc>
                        <a:spcBef>
                          <a:spcPts val="0"/>
                        </a:spcBef>
                        <a:spcAft>
                          <a:spcPts val="0"/>
                        </a:spcAft>
                        <a:buClr>
                          <a:schemeClr val="dk1"/>
                        </a:buClr>
                        <a:buSzPts val="1800"/>
                        <a:buFont typeface="Arial"/>
                        <a:buNone/>
                      </a:pPr>
                      <a:r>
                        <a:rPr lang="en-US" sz="1800" u="none" cap="none" strike="noStrike"/>
                        <a:t>sam</a:t>
                      </a:r>
                      <a:endParaRPr sz="1800" u="none" cap="none" strike="noStrike"/>
                    </a:p>
                    <a:p>
                      <a:pPr indent="0" lvl="0" marL="0" marR="0" rtl="0" algn="l">
                        <a:lnSpc>
                          <a:spcPct val="100000"/>
                        </a:lnSpc>
                        <a:spcBef>
                          <a:spcPts val="0"/>
                        </a:spcBef>
                        <a:spcAft>
                          <a:spcPts val="0"/>
                        </a:spcAft>
                        <a:buClr>
                          <a:schemeClr val="dk1"/>
                        </a:buClr>
                        <a:buSzPts val="1800"/>
                        <a:buFont typeface="Arial"/>
                        <a:buNone/>
                      </a:pPr>
                      <a:r>
                        <a:rPr lang="en-US" sz="1800" u="none" cap="none" strike="noStrike"/>
                        <a:t>sam/bam</a:t>
                      </a:r>
                      <a:endParaRPr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t>Picard.BamToSam</a:t>
                      </a:r>
                      <a:endParaRPr sz="1800" u="none" cap="none" strike="noStrike"/>
                    </a:p>
                    <a:p>
                      <a:pPr indent="0" lvl="0" marL="0" marR="0" rtl="0" algn="l">
                        <a:lnSpc>
                          <a:spcPct val="100000"/>
                        </a:lnSpc>
                        <a:spcBef>
                          <a:spcPts val="0"/>
                        </a:spcBef>
                        <a:spcAft>
                          <a:spcPts val="0"/>
                        </a:spcAft>
                        <a:buClr>
                          <a:srgbClr val="000000"/>
                        </a:buClr>
                        <a:buSzPts val="1800"/>
                        <a:buFont typeface="Calibri"/>
                        <a:buNone/>
                      </a:pPr>
                      <a:r>
                        <a:rPr lang="en-US" sz="1800" u="none" cap="none" strike="noStrike"/>
                        <a:t>Picard.SamToBam</a:t>
                      </a:r>
                      <a:endParaRPr sz="1800" u="none" cap="none" strike="noStrike"/>
                    </a:p>
                    <a:p>
                      <a:pPr indent="0" lvl="0" marL="0" marR="0" rtl="0" algn="l">
                        <a:lnSpc>
                          <a:spcPct val="100000"/>
                        </a:lnSpc>
                        <a:spcBef>
                          <a:spcPts val="0"/>
                        </a:spcBef>
                        <a:spcAft>
                          <a:spcPts val="0"/>
                        </a:spcAft>
                        <a:buClr>
                          <a:srgbClr val="000000"/>
                        </a:buClr>
                        <a:buSzPts val="1800"/>
                        <a:buFont typeface="Calibri"/>
                        <a:buNone/>
                      </a:pPr>
                      <a:r>
                        <a:rPr lang="en-US" sz="1800" u="none" cap="none" strike="noStrike"/>
                        <a:t>Picard.SamToFastQ</a:t>
                      </a:r>
                      <a:endParaRPr sz="1800" u="none" cap="none" strike="noStrike"/>
                    </a:p>
                  </a:txBody>
                  <a:tcPr marT="45725" marB="45725" marR="91450" marL="91450"/>
                </a:tc>
              </a:tr>
              <a:tr h="503225">
                <a:tc>
                  <a:txBody>
                    <a:bodyPr>
                      <a:noAutofit/>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t>Gene expression chips</a:t>
                      </a:r>
                      <a:endParaRPr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.cel</a:t>
                      </a:r>
                      <a:endParaRPr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t>ExpressionFileCreator</a:t>
                      </a:r>
                      <a:endParaRPr sz="1800" u="none" cap="none" strike="noStrike"/>
                    </a:p>
                  </a:txBody>
                  <a:tcPr marT="45725" marB="45725" marR="91450" marL="91450"/>
                </a:tc>
              </a:tr>
              <a:tr h="395275">
                <a:tc>
                  <a:txBody>
                    <a:bodyPr>
                      <a:noAutofit/>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t>SNP chips</a:t>
                      </a:r>
                      <a:endParaRPr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.cel</a:t>
                      </a:r>
                      <a:endParaRPr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t>SNPFileCreator</a:t>
                      </a:r>
                      <a:endParaRPr sz="1800" u="none" cap="none" strike="noStrike"/>
                    </a:p>
                  </a:txBody>
                  <a:tcPr marT="45725" marB="45725" marR="91450" marL="91450"/>
                </a:tc>
              </a:tr>
              <a:tr h="639750">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MAGE</a:t>
                      </a:r>
                      <a:endParaRPr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Mage-ML</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Mage-tab</a:t>
                      </a:r>
                      <a:endParaRPr sz="1800" u="none" cap="none" strike="noStrike"/>
                    </a:p>
                  </a:txBody>
                  <a:tcPr marT="45725" marB="45725" marR="91450" marL="91450"/>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MageMLImportViewer</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MageTabImportViewer</a:t>
                      </a:r>
                      <a:endParaRPr sz="1800" u="none" cap="none" strike="noStrike"/>
                    </a:p>
                  </a:txBody>
                  <a:tcPr marT="45725" marB="45725" marR="91450" marL="91450"/>
                </a:tc>
              </a:tr>
            </a:tbl>
          </a:graphicData>
        </a:graphic>
      </p:graphicFrame>
      <p:sp>
        <p:nvSpPr>
          <p:cNvPr id="110" name="Google Shape;110;p16"/>
          <p:cNvSpPr txBox="1"/>
          <p:nvPr/>
        </p:nvSpPr>
        <p:spPr>
          <a:xfrm>
            <a:off x="1600200" y="5537200"/>
            <a:ext cx="6399212" cy="923925"/>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To find, search modules for “to&lt;format&gt;” or “&lt;format&gt;To”  or 2&lt;format&gt; or &lt;format&gt;2</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There are many more modules, for MS, FCS and other data types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4" name="Shape 114"/>
        <p:cNvGrpSpPr/>
        <p:nvPr/>
      </p:nvGrpSpPr>
      <p:grpSpPr>
        <a:xfrm>
          <a:off x="0" y="0"/>
          <a:ext cx="0" cy="0"/>
          <a:chOff x="0" y="0"/>
          <a:chExt cx="0" cy="0"/>
        </a:xfrm>
      </p:grpSpPr>
      <p:sp>
        <p:nvSpPr>
          <p:cNvPr id="115" name="Google Shape;115;p17"/>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GCT file format</a:t>
            </a:r>
            <a:endParaRPr b="0" i="0" sz="4400" u="none" cap="none" strike="noStrike">
              <a:solidFill>
                <a:schemeClr val="dk1"/>
              </a:solidFill>
              <a:latin typeface="Calibri"/>
              <a:ea typeface="Calibri"/>
              <a:cs typeface="Calibri"/>
              <a:sym typeface="Calibri"/>
            </a:endParaRPr>
          </a:p>
        </p:txBody>
      </p:sp>
      <p:sp>
        <p:nvSpPr>
          <p:cNvPr id="116" name="Google Shape;116;p17"/>
          <p:cNvSpPr txBox="1"/>
          <p:nvPr/>
        </p:nvSpPr>
        <p:spPr>
          <a:xfrm>
            <a:off x="1676400" y="1441450"/>
            <a:ext cx="7162800" cy="4524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Tab delimited</a:t>
            </a:r>
            <a:endParaRPr b="0" i="0" sz="1400" u="none" cap="none" strike="noStrike">
              <a:solidFill>
                <a:srgbClr val="000000"/>
              </a:solidFill>
              <a:latin typeface="Arial"/>
              <a:ea typeface="Arial"/>
              <a:cs typeface="Arial"/>
              <a:sym typeface="Arial"/>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Originally used for expression data</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Can be used for any matrix, not just expression</a:t>
            </a:r>
            <a:endParaRPr b="0" i="0" sz="1400" u="none" cap="none" strike="noStrike">
              <a:solidFill>
                <a:srgbClr val="000000"/>
              </a:solidFill>
              <a:latin typeface="Arial"/>
              <a:ea typeface="Arial"/>
              <a:cs typeface="Arial"/>
              <a:sym typeface="Arial"/>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Represents a matrix</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columns = samples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rows = features such as genes</a:t>
            </a:r>
            <a:endParaRPr b="0" i="0" sz="1400" u="none" cap="none" strike="noStrike">
              <a:solidFill>
                <a:srgbClr val="000000"/>
              </a:solidFill>
              <a:latin typeface="Arial"/>
              <a:ea typeface="Arial"/>
              <a:cs typeface="Arial"/>
              <a:sym typeface="Arial"/>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18"/>
          <p:cNvPicPr preferRelativeResize="0"/>
          <p:nvPr/>
        </p:nvPicPr>
        <p:blipFill rotWithShape="1">
          <a:blip r:embed="rId3">
            <a:alphaModFix/>
          </a:blip>
          <a:srcRect b="0" l="0" r="0" t="0"/>
          <a:stretch/>
        </p:blipFill>
        <p:spPr>
          <a:xfrm>
            <a:off x="1562100" y="2301875"/>
            <a:ext cx="7577946" cy="3497504"/>
          </a:xfrm>
          <a:prstGeom prst="rect">
            <a:avLst/>
          </a:prstGeom>
          <a:noFill/>
          <a:ln>
            <a:noFill/>
          </a:ln>
        </p:spPr>
      </p:pic>
      <p:sp>
        <p:nvSpPr>
          <p:cNvPr id="122" name="Google Shape;122;p18"/>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GCT file format</a:t>
            </a:r>
            <a:endParaRPr b="0" i="0" sz="4400" u="none" cap="none" strike="noStrike">
              <a:solidFill>
                <a:schemeClr val="dk1"/>
              </a:solidFill>
              <a:latin typeface="Calibri"/>
              <a:ea typeface="Calibri"/>
              <a:cs typeface="Calibri"/>
              <a:sym typeface="Calibri"/>
            </a:endParaRPr>
          </a:p>
        </p:txBody>
      </p:sp>
      <p:sp>
        <p:nvSpPr>
          <p:cNvPr id="123" name="Google Shape;123;p18"/>
          <p:cNvSpPr/>
          <p:nvPr/>
        </p:nvSpPr>
        <p:spPr>
          <a:xfrm>
            <a:off x="2900362" y="2684462"/>
            <a:ext cx="6243637" cy="335915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24" name="Google Shape;124;p18"/>
          <p:cNvCxnSpPr/>
          <p:nvPr/>
        </p:nvCxnSpPr>
        <p:spPr>
          <a:xfrm>
            <a:off x="1366837" y="1389062"/>
            <a:ext cx="606425" cy="1060450"/>
          </a:xfrm>
          <a:prstGeom prst="straightConnector1">
            <a:avLst/>
          </a:prstGeom>
          <a:noFill/>
          <a:ln cap="flat" cmpd="sng" w="25400">
            <a:solidFill>
              <a:schemeClr val="accent1"/>
            </a:solidFill>
            <a:prstDash val="solid"/>
            <a:miter lim="800000"/>
            <a:headEnd len="sm" w="sm" type="none"/>
            <a:tailEnd len="lg" w="lg" type="stealth"/>
          </a:ln>
          <a:effectLst>
            <a:outerShdw blurRad="63500" dir="5400000" dist="20000">
              <a:srgbClr val="808080">
                <a:alpha val="36470"/>
              </a:srgbClr>
            </a:outerShdw>
          </a:effectLst>
        </p:spPr>
      </p:cxnSp>
      <p:sp>
        <p:nvSpPr>
          <p:cNvPr id="125" name="Google Shape;125;p18"/>
          <p:cNvSpPr txBox="1"/>
          <p:nvPr/>
        </p:nvSpPr>
        <p:spPr>
          <a:xfrm>
            <a:off x="131762" y="1249362"/>
            <a:ext cx="1235075" cy="27781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Always #1.2</a:t>
            </a:r>
            <a:endParaRPr b="0" i="0" sz="1400" u="none" cap="none" strike="noStrike">
              <a:solidFill>
                <a:srgbClr val="000000"/>
              </a:solidFill>
              <a:latin typeface="Arial"/>
              <a:ea typeface="Arial"/>
              <a:cs typeface="Arial"/>
              <a:sym typeface="Arial"/>
            </a:endParaRPr>
          </a:p>
        </p:txBody>
      </p:sp>
      <p:sp>
        <p:nvSpPr>
          <p:cNvPr id="126" name="Google Shape;126;p18"/>
          <p:cNvSpPr txBox="1"/>
          <p:nvPr/>
        </p:nvSpPr>
        <p:spPr>
          <a:xfrm>
            <a:off x="1893887" y="1249362"/>
            <a:ext cx="1235075" cy="64611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Number of rows (ie gene ids)</a:t>
            </a:r>
            <a:endParaRPr b="0" i="0" sz="1400" u="none" cap="none" strike="noStrike">
              <a:solidFill>
                <a:srgbClr val="000000"/>
              </a:solidFill>
              <a:latin typeface="Arial"/>
              <a:ea typeface="Arial"/>
              <a:cs typeface="Arial"/>
              <a:sym typeface="Arial"/>
            </a:endParaRPr>
          </a:p>
        </p:txBody>
      </p:sp>
      <p:cxnSp>
        <p:nvCxnSpPr>
          <p:cNvPr id="127" name="Google Shape;127;p18"/>
          <p:cNvCxnSpPr/>
          <p:nvPr/>
        </p:nvCxnSpPr>
        <p:spPr>
          <a:xfrm flipH="1">
            <a:off x="2257425" y="1895475"/>
            <a:ext cx="254000" cy="800100"/>
          </a:xfrm>
          <a:prstGeom prst="straightConnector1">
            <a:avLst/>
          </a:prstGeom>
          <a:noFill/>
          <a:ln cap="flat" cmpd="sng" w="25400">
            <a:solidFill>
              <a:schemeClr val="accent1"/>
            </a:solidFill>
            <a:prstDash val="solid"/>
            <a:miter lim="800000"/>
            <a:headEnd len="sm" w="sm" type="none"/>
            <a:tailEnd len="lg" w="lg" type="stealth"/>
          </a:ln>
          <a:effectLst>
            <a:outerShdw blurRad="63500" dir="5400000" dist="20000">
              <a:srgbClr val="808080">
                <a:alpha val="36470"/>
              </a:srgbClr>
            </a:outerShdw>
          </a:effectLst>
        </p:spPr>
      </p:cxnSp>
      <p:sp>
        <p:nvSpPr>
          <p:cNvPr id="128" name="Google Shape;128;p18"/>
          <p:cNvSpPr txBox="1"/>
          <p:nvPr/>
        </p:nvSpPr>
        <p:spPr>
          <a:xfrm>
            <a:off x="3514725" y="1249362"/>
            <a:ext cx="1235075" cy="46196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Number of samples</a:t>
            </a:r>
            <a:endParaRPr b="0" i="0" sz="1400" u="none" cap="none" strike="noStrike">
              <a:solidFill>
                <a:srgbClr val="000000"/>
              </a:solidFill>
              <a:latin typeface="Arial"/>
              <a:ea typeface="Arial"/>
              <a:cs typeface="Arial"/>
              <a:sym typeface="Arial"/>
            </a:endParaRPr>
          </a:p>
        </p:txBody>
      </p:sp>
      <p:cxnSp>
        <p:nvCxnSpPr>
          <p:cNvPr id="129" name="Google Shape;129;p18"/>
          <p:cNvCxnSpPr/>
          <p:nvPr/>
        </p:nvCxnSpPr>
        <p:spPr>
          <a:xfrm flipH="1">
            <a:off x="3041650" y="1711325"/>
            <a:ext cx="1090612" cy="925512"/>
          </a:xfrm>
          <a:prstGeom prst="straightConnector1">
            <a:avLst/>
          </a:prstGeom>
          <a:noFill/>
          <a:ln cap="flat" cmpd="sng" w="25400">
            <a:solidFill>
              <a:schemeClr val="accent1"/>
            </a:solidFill>
            <a:prstDash val="solid"/>
            <a:miter lim="800000"/>
            <a:headEnd len="sm" w="sm" type="none"/>
            <a:tailEnd len="lg" w="lg" type="stealth"/>
          </a:ln>
          <a:effectLst>
            <a:outerShdw blurRad="63500" dir="5400000" dist="20000">
              <a:srgbClr val="808080">
                <a:alpha val="36470"/>
              </a:srgbClr>
            </a:outerShdw>
          </a:effectLst>
        </p:spPr>
      </p:cxnSp>
      <p:sp>
        <p:nvSpPr>
          <p:cNvPr id="130" name="Google Shape;130;p18"/>
          <p:cNvSpPr txBox="1"/>
          <p:nvPr/>
        </p:nvSpPr>
        <p:spPr>
          <a:xfrm>
            <a:off x="71437" y="2605087"/>
            <a:ext cx="1235075" cy="83026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Col 1: Row identifiers. Typically gene ids.</a:t>
            </a:r>
            <a:endParaRPr b="0" i="0" sz="1400" u="none" cap="none" strike="noStrike">
              <a:solidFill>
                <a:srgbClr val="000000"/>
              </a:solidFill>
              <a:latin typeface="Arial"/>
              <a:ea typeface="Arial"/>
              <a:cs typeface="Arial"/>
              <a:sym typeface="Arial"/>
            </a:endParaRPr>
          </a:p>
        </p:txBody>
      </p:sp>
      <p:sp>
        <p:nvSpPr>
          <p:cNvPr id="131" name="Google Shape;131;p18"/>
          <p:cNvSpPr txBox="1"/>
          <p:nvPr/>
        </p:nvSpPr>
        <p:spPr>
          <a:xfrm>
            <a:off x="109537" y="3683000"/>
            <a:ext cx="1235075" cy="460375"/>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Col 2: Optional description</a:t>
            </a:r>
            <a:endParaRPr b="0" i="0" sz="1400" u="none" cap="none" strike="noStrike">
              <a:solidFill>
                <a:srgbClr val="000000"/>
              </a:solidFill>
              <a:latin typeface="Arial"/>
              <a:ea typeface="Arial"/>
              <a:cs typeface="Arial"/>
              <a:sym typeface="Arial"/>
            </a:endParaRPr>
          </a:p>
        </p:txBody>
      </p:sp>
      <p:cxnSp>
        <p:nvCxnSpPr>
          <p:cNvPr id="132" name="Google Shape;132;p18"/>
          <p:cNvCxnSpPr/>
          <p:nvPr/>
        </p:nvCxnSpPr>
        <p:spPr>
          <a:xfrm flipH="1" rot="10800000">
            <a:off x="1306512" y="2922587"/>
            <a:ext cx="476250" cy="96837"/>
          </a:xfrm>
          <a:prstGeom prst="straightConnector1">
            <a:avLst/>
          </a:prstGeom>
          <a:noFill/>
          <a:ln cap="flat" cmpd="sng" w="25400">
            <a:solidFill>
              <a:schemeClr val="accent1"/>
            </a:solidFill>
            <a:prstDash val="solid"/>
            <a:miter lim="800000"/>
            <a:headEnd len="sm" w="sm" type="none"/>
            <a:tailEnd len="lg" w="lg" type="stealth"/>
          </a:ln>
          <a:effectLst>
            <a:outerShdw blurRad="63500" dir="5400000" dist="20000">
              <a:srgbClr val="808080">
                <a:alpha val="36470"/>
              </a:srgbClr>
            </a:outerShdw>
          </a:effectLst>
        </p:spPr>
      </p:cxnSp>
      <p:cxnSp>
        <p:nvCxnSpPr>
          <p:cNvPr id="133" name="Google Shape;133;p18"/>
          <p:cNvCxnSpPr/>
          <p:nvPr/>
        </p:nvCxnSpPr>
        <p:spPr>
          <a:xfrm flipH="1" rot="10800000">
            <a:off x="1344612" y="3362325"/>
            <a:ext cx="1117600" cy="550862"/>
          </a:xfrm>
          <a:prstGeom prst="straightConnector1">
            <a:avLst/>
          </a:prstGeom>
          <a:noFill/>
          <a:ln cap="flat" cmpd="sng" w="25400">
            <a:solidFill>
              <a:schemeClr val="accent1"/>
            </a:solidFill>
            <a:prstDash val="solid"/>
            <a:miter lim="800000"/>
            <a:headEnd len="sm" w="sm" type="none"/>
            <a:tailEnd len="lg" w="lg" type="stealth"/>
          </a:ln>
          <a:effectLst>
            <a:outerShdw blurRad="63500" dir="5400000" dist="20000">
              <a:srgbClr val="808080">
                <a:alpha val="36470"/>
              </a:srgbClr>
            </a:outerShdw>
          </a:effectLst>
        </p:spPr>
      </p:cxnSp>
      <p:sp>
        <p:nvSpPr>
          <p:cNvPr id="134" name="Google Shape;134;p18"/>
          <p:cNvSpPr txBox="1"/>
          <p:nvPr/>
        </p:nvSpPr>
        <p:spPr>
          <a:xfrm>
            <a:off x="117475" y="4367212"/>
            <a:ext cx="1235075" cy="64770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Col 3+: Sample names,  must be unique.</a:t>
            </a:r>
            <a:endParaRPr b="0" i="0" sz="1400" u="none" cap="none" strike="noStrike">
              <a:solidFill>
                <a:srgbClr val="000000"/>
              </a:solidFill>
              <a:latin typeface="Arial"/>
              <a:ea typeface="Arial"/>
              <a:cs typeface="Arial"/>
              <a:sym typeface="Arial"/>
            </a:endParaRPr>
          </a:p>
        </p:txBody>
      </p:sp>
      <p:cxnSp>
        <p:nvCxnSpPr>
          <p:cNvPr id="135" name="Google Shape;135;p18"/>
          <p:cNvCxnSpPr/>
          <p:nvPr/>
        </p:nvCxnSpPr>
        <p:spPr>
          <a:xfrm flipH="1" rot="10800000">
            <a:off x="1352550" y="3013075"/>
            <a:ext cx="2162175" cy="1677987"/>
          </a:xfrm>
          <a:prstGeom prst="straightConnector1">
            <a:avLst/>
          </a:prstGeom>
          <a:noFill/>
          <a:ln cap="flat" cmpd="sng" w="25400">
            <a:solidFill>
              <a:schemeClr val="accent1"/>
            </a:solidFill>
            <a:prstDash val="solid"/>
            <a:miter lim="800000"/>
            <a:headEnd len="sm" w="sm" type="none"/>
            <a:tailEnd len="lg" w="lg" type="stealth"/>
          </a:ln>
          <a:effectLst>
            <a:outerShdw blurRad="63500" dir="5400000" dist="20000">
              <a:srgbClr val="808080">
                <a:alpha val="36470"/>
              </a:srgbClr>
            </a:outerShdw>
          </a:effectLst>
        </p:spPr>
      </p:cxnSp>
      <p:sp>
        <p:nvSpPr>
          <p:cNvPr id="136" name="Google Shape;136;p18"/>
          <p:cNvSpPr txBox="1"/>
          <p:nvPr/>
        </p:nvSpPr>
        <p:spPr>
          <a:xfrm>
            <a:off x="131762" y="5260975"/>
            <a:ext cx="1235075" cy="1200150"/>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Each column contains expression or count values from one sample.</a:t>
            </a:r>
            <a:endParaRPr b="0" i="0" sz="1400" u="none" cap="none" strike="noStrike">
              <a:solidFill>
                <a:srgbClr val="000000"/>
              </a:solidFill>
              <a:latin typeface="Arial"/>
              <a:ea typeface="Arial"/>
              <a:cs typeface="Arial"/>
              <a:sym typeface="Arial"/>
            </a:endParaRPr>
          </a:p>
        </p:txBody>
      </p:sp>
      <p:cxnSp>
        <p:nvCxnSpPr>
          <p:cNvPr id="137" name="Google Shape;137;p18"/>
          <p:cNvCxnSpPr/>
          <p:nvPr/>
        </p:nvCxnSpPr>
        <p:spPr>
          <a:xfrm flipH="1" rot="10800000">
            <a:off x="1366837" y="5260975"/>
            <a:ext cx="3749675" cy="600075"/>
          </a:xfrm>
          <a:prstGeom prst="straightConnector1">
            <a:avLst/>
          </a:prstGeom>
          <a:noFill/>
          <a:ln cap="flat" cmpd="sng" w="25400">
            <a:solidFill>
              <a:schemeClr val="accent1"/>
            </a:solidFill>
            <a:prstDash val="solid"/>
            <a:miter lim="800000"/>
            <a:headEnd len="sm" w="sm" type="none"/>
            <a:tailEnd len="lg" w="lg" type="stealth"/>
          </a:ln>
          <a:effectLst>
            <a:outerShdw blurRad="63500" dir="5400000" dist="20000">
              <a:srgbClr val="808080">
                <a:alpha val="36470"/>
              </a:srgbClr>
            </a:outerShdw>
          </a:effectLst>
        </p:spPr>
      </p:cxnSp>
      <p:sp>
        <p:nvSpPr>
          <p:cNvPr id="138" name="Google Shape;138;p18"/>
          <p:cNvSpPr txBox="1"/>
          <p:nvPr/>
        </p:nvSpPr>
        <p:spPr>
          <a:xfrm>
            <a:off x="5294475" y="1118250"/>
            <a:ext cx="3749700" cy="1006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20124D"/>
              </a:buClr>
              <a:buSzPts val="1800"/>
              <a:buFont typeface="Arial"/>
              <a:buChar char="●"/>
            </a:pPr>
            <a:r>
              <a:rPr b="0" i="0" lang="en-US" sz="1800" u="none" cap="none" strike="noStrike">
                <a:solidFill>
                  <a:srgbClr val="20124D"/>
                </a:solidFill>
                <a:latin typeface="Arial"/>
                <a:ea typeface="Arial"/>
                <a:cs typeface="Arial"/>
                <a:sym typeface="Arial"/>
              </a:rPr>
              <a:t>Tab Delimited</a:t>
            </a:r>
            <a:endParaRPr b="0" i="0" sz="1800" u="none" cap="none" strike="noStrike">
              <a:solidFill>
                <a:srgbClr val="20124D"/>
              </a:solidFill>
              <a:latin typeface="Arial"/>
              <a:ea typeface="Arial"/>
              <a:cs typeface="Arial"/>
              <a:sym typeface="Arial"/>
            </a:endParaRPr>
          </a:p>
          <a:p>
            <a:pPr indent="-342900" lvl="0" marL="457200" marR="0" rtl="0" algn="l">
              <a:lnSpc>
                <a:spcPct val="100000"/>
              </a:lnSpc>
              <a:spcBef>
                <a:spcPts val="0"/>
              </a:spcBef>
              <a:spcAft>
                <a:spcPts val="0"/>
              </a:spcAft>
              <a:buClr>
                <a:srgbClr val="20124D"/>
              </a:buClr>
              <a:buSzPts val="1800"/>
              <a:buFont typeface="Arial"/>
              <a:buChar char="●"/>
            </a:pPr>
            <a:r>
              <a:rPr b="0" i="0" lang="en-US" sz="1800" u="none" cap="none" strike="noStrike">
                <a:solidFill>
                  <a:srgbClr val="20124D"/>
                </a:solidFill>
                <a:latin typeface="Arial"/>
                <a:ea typeface="Arial"/>
                <a:cs typeface="Arial"/>
                <a:sym typeface="Arial"/>
              </a:rPr>
              <a:t>Open in any spreadsheet or text editor</a:t>
            </a:r>
            <a:endParaRPr b="0" i="0" sz="1800" u="none" cap="none" strike="noStrike">
              <a:solidFill>
                <a:srgbClr val="20124D"/>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2" name="Shape 142"/>
        <p:cNvGrpSpPr/>
        <p:nvPr/>
      </p:nvGrpSpPr>
      <p:grpSpPr>
        <a:xfrm>
          <a:off x="0" y="0"/>
          <a:ext cx="0" cy="0"/>
          <a:chOff x="0" y="0"/>
          <a:chExt cx="0" cy="0"/>
        </a:xfrm>
      </p:grpSpPr>
      <p:sp>
        <p:nvSpPr>
          <p:cNvPr id="143" name="Google Shape;143;p19"/>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Sample info file format</a:t>
            </a:r>
            <a:endParaRPr b="0" i="0" sz="4400" u="none" cap="none" strike="noStrike">
              <a:solidFill>
                <a:schemeClr val="dk1"/>
              </a:solidFill>
              <a:latin typeface="Calibri"/>
              <a:ea typeface="Calibri"/>
              <a:cs typeface="Calibri"/>
              <a:sym typeface="Calibri"/>
            </a:endParaRPr>
          </a:p>
        </p:txBody>
      </p:sp>
      <p:sp>
        <p:nvSpPr>
          <p:cNvPr id="144" name="Google Shape;144;p19"/>
          <p:cNvSpPr txBox="1"/>
          <p:nvPr/>
        </p:nvSpPr>
        <p:spPr>
          <a:xfrm>
            <a:off x="1485900" y="1263650"/>
            <a:ext cx="7353300" cy="4524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Tab delimited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Essentially a spreadsheet</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Used to record properties of samples</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Represents a matrix</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Columns = properties</a:t>
            </a:r>
            <a:endParaRPr b="0" i="0" sz="1400" u="none" cap="none" strike="noStrike">
              <a:solidFill>
                <a:srgbClr val="000000"/>
              </a:solidFill>
              <a:latin typeface="Arial"/>
              <a:ea typeface="Arial"/>
              <a:cs typeface="Arial"/>
              <a:sym typeface="Arial"/>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Completely arbitrary columns, you can define anything you want</a:t>
            </a:r>
            <a:endParaRPr b="0" i="0" sz="1400" u="none" cap="none" strike="noStrike">
              <a:solidFill>
                <a:srgbClr val="000000"/>
              </a:solidFill>
              <a:latin typeface="Arial"/>
              <a:ea typeface="Arial"/>
              <a:cs typeface="Arial"/>
              <a:sym typeface="Arial"/>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Values can be anything that can be represented by text (except cannot use the tab character)</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Rows = Samples</a:t>
            </a:r>
            <a:endParaRPr b="0" i="0" sz="1400" u="none" cap="none" strike="noStrike">
              <a:solidFill>
                <a:srgbClr val="000000"/>
              </a:solidFill>
              <a:latin typeface="Arial"/>
              <a:ea typeface="Arial"/>
              <a:cs typeface="Arial"/>
              <a:sym typeface="Arial"/>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8" name="Shape 148"/>
        <p:cNvGrpSpPr/>
        <p:nvPr/>
      </p:nvGrpSpPr>
      <p:grpSpPr>
        <a:xfrm>
          <a:off x="0" y="0"/>
          <a:ext cx="0" cy="0"/>
          <a:chOff x="0" y="0"/>
          <a:chExt cx="0" cy="0"/>
        </a:xfrm>
      </p:grpSpPr>
      <p:sp>
        <p:nvSpPr>
          <p:cNvPr id="149" name="Google Shape;149;p20"/>
          <p:cNvSpPr txBox="1"/>
          <p:nvPr>
            <p:ph idx="4294967295" type="title"/>
          </p:nvPr>
        </p:nvSpPr>
        <p:spPr>
          <a:xfrm>
            <a:off x="936625" y="106363"/>
            <a:ext cx="8207375" cy="6556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Sample details: sample info file</a:t>
            </a:r>
            <a:endParaRPr b="0" i="0" sz="4400" u="none" cap="none" strike="noStrike">
              <a:solidFill>
                <a:schemeClr val="dk1"/>
              </a:solidFill>
              <a:latin typeface="Calibri"/>
              <a:ea typeface="Calibri"/>
              <a:cs typeface="Calibri"/>
              <a:sym typeface="Calibri"/>
            </a:endParaRPr>
          </a:p>
        </p:txBody>
      </p:sp>
      <p:sp>
        <p:nvSpPr>
          <p:cNvPr id="150" name="Google Shape;150;p20"/>
          <p:cNvSpPr txBox="1"/>
          <p:nvPr/>
        </p:nvSpPr>
        <p:spPr>
          <a:xfrm>
            <a:off x="0" y="5842000"/>
            <a:ext cx="9144000" cy="646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Sample info files are usually created from spreadsheets saved in tab-delimited format</a:t>
            </a:r>
            <a:endParaRPr b="0" i="0" sz="1400" u="none" cap="none" strike="noStrike">
              <a:solidFill>
                <a:srgbClr val="000000"/>
              </a:solidFill>
              <a:latin typeface="Arial"/>
              <a:ea typeface="Arial"/>
              <a:cs typeface="Arial"/>
              <a:sym typeface="Arial"/>
            </a:endParaRPr>
          </a:p>
        </p:txBody>
      </p:sp>
      <p:pic>
        <p:nvPicPr>
          <p:cNvPr id="151" name="Google Shape;151;p20"/>
          <p:cNvPicPr preferRelativeResize="0"/>
          <p:nvPr/>
        </p:nvPicPr>
        <p:blipFill rotWithShape="1">
          <a:blip r:embed="rId3">
            <a:alphaModFix/>
          </a:blip>
          <a:srcRect b="0" l="0" r="0" t="0"/>
          <a:stretch/>
        </p:blipFill>
        <p:spPr>
          <a:xfrm>
            <a:off x="2987675" y="2898775"/>
            <a:ext cx="5957963" cy="2586439"/>
          </a:xfrm>
          <a:prstGeom prst="rect">
            <a:avLst/>
          </a:prstGeom>
          <a:noFill/>
          <a:ln>
            <a:noFill/>
          </a:ln>
        </p:spPr>
      </p:pic>
      <p:sp>
        <p:nvSpPr>
          <p:cNvPr id="152" name="Google Shape;152;p20"/>
          <p:cNvSpPr txBox="1"/>
          <p:nvPr/>
        </p:nvSpPr>
        <p:spPr>
          <a:xfrm>
            <a:off x="1539875" y="808037"/>
            <a:ext cx="7280275" cy="1882775"/>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Tab-delimited, assumes the first row has column names</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Any number of columns</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Arbitrary column labels (i.e. whatever you want them to be)</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One row per sample</a:t>
            </a:r>
            <a:endParaRPr b="0" i="0" sz="1400" u="none" cap="none" strike="noStrike">
              <a:solidFill>
                <a:srgbClr val="000000"/>
              </a:solidFill>
              <a:latin typeface="Arial"/>
              <a:ea typeface="Arial"/>
              <a:cs typeface="Arial"/>
              <a:sym typeface="Arial"/>
            </a:endParaRPr>
          </a:p>
        </p:txBody>
      </p:sp>
      <p:sp>
        <p:nvSpPr>
          <p:cNvPr id="153" name="Google Shape;153;p20"/>
          <p:cNvSpPr txBox="1"/>
          <p:nvPr/>
        </p:nvSpPr>
        <p:spPr>
          <a:xfrm>
            <a:off x="304800" y="3046412"/>
            <a:ext cx="1235075" cy="276225"/>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Column Labels</a:t>
            </a:r>
            <a:endParaRPr b="0" i="0" sz="1400" u="none" cap="none" strike="noStrike">
              <a:solidFill>
                <a:srgbClr val="000000"/>
              </a:solidFill>
              <a:latin typeface="Arial"/>
              <a:ea typeface="Arial"/>
              <a:cs typeface="Arial"/>
              <a:sym typeface="Arial"/>
            </a:endParaRPr>
          </a:p>
        </p:txBody>
      </p:sp>
      <p:cxnSp>
        <p:nvCxnSpPr>
          <p:cNvPr id="154" name="Google Shape;154;p20"/>
          <p:cNvCxnSpPr/>
          <p:nvPr/>
        </p:nvCxnSpPr>
        <p:spPr>
          <a:xfrm>
            <a:off x="1539875" y="3184525"/>
            <a:ext cx="1447800" cy="38100"/>
          </a:xfrm>
          <a:prstGeom prst="straightConnector1">
            <a:avLst/>
          </a:prstGeom>
          <a:noFill/>
          <a:ln cap="flat" cmpd="sng" w="25400">
            <a:solidFill>
              <a:schemeClr val="accent1"/>
            </a:solidFill>
            <a:prstDash val="solid"/>
            <a:miter lim="800000"/>
            <a:headEnd len="sm" w="sm" type="none"/>
            <a:tailEnd len="lg" w="lg" type="stealth"/>
          </a:ln>
          <a:effectLst>
            <a:outerShdw blurRad="63500" dir="5400000" dist="20000">
              <a:srgbClr val="808080">
                <a:alpha val="36470"/>
              </a:srgbClr>
            </a:outerShdw>
          </a:effectLst>
        </p:spPr>
      </p:cxnSp>
      <p:sp>
        <p:nvSpPr>
          <p:cNvPr id="155" name="Google Shape;155;p20"/>
          <p:cNvSpPr txBox="1"/>
          <p:nvPr/>
        </p:nvSpPr>
        <p:spPr>
          <a:xfrm>
            <a:off x="304800" y="3484562"/>
            <a:ext cx="1235075" cy="461962"/>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One row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per sample</a:t>
            </a:r>
            <a:endParaRPr b="0" i="0" sz="1400" u="none" cap="none" strike="noStrike">
              <a:solidFill>
                <a:srgbClr val="000000"/>
              </a:solidFill>
              <a:latin typeface="Arial"/>
              <a:ea typeface="Arial"/>
              <a:cs typeface="Arial"/>
              <a:sym typeface="Arial"/>
            </a:endParaRPr>
          </a:p>
        </p:txBody>
      </p:sp>
      <p:cxnSp>
        <p:nvCxnSpPr>
          <p:cNvPr id="156" name="Google Shape;156;p20"/>
          <p:cNvCxnSpPr/>
          <p:nvPr/>
        </p:nvCxnSpPr>
        <p:spPr>
          <a:xfrm flipH="1" rot="10800000">
            <a:off x="1539875" y="3660775"/>
            <a:ext cx="1447800" cy="53975"/>
          </a:xfrm>
          <a:prstGeom prst="straightConnector1">
            <a:avLst/>
          </a:prstGeom>
          <a:noFill/>
          <a:ln cap="flat" cmpd="sng" w="25400">
            <a:solidFill>
              <a:schemeClr val="accent1"/>
            </a:solidFill>
            <a:prstDash val="solid"/>
            <a:miter lim="800000"/>
            <a:headEnd len="sm" w="sm" type="none"/>
            <a:tailEnd len="lg" w="lg" type="stealth"/>
          </a:ln>
          <a:effectLst>
            <a:outerShdw blurRad="63500" dir="5400000" dist="20000">
              <a:srgbClr val="808080">
                <a:alpha val="36470"/>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0" name="Shape 160"/>
        <p:cNvGrpSpPr/>
        <p:nvPr/>
      </p:nvGrpSpPr>
      <p:grpSpPr>
        <a:xfrm>
          <a:off x="0" y="0"/>
          <a:ext cx="0" cy="0"/>
          <a:chOff x="0" y="0"/>
          <a:chExt cx="0" cy="0"/>
        </a:xfrm>
      </p:grpSpPr>
      <p:sp>
        <p:nvSpPr>
          <p:cNvPr id="161" name="Google Shape;161;p21"/>
          <p:cNvSpPr txBox="1"/>
          <p:nvPr>
            <p:ph idx="4294967295" type="title"/>
          </p:nvPr>
        </p:nvSpPr>
        <p:spPr>
          <a:xfrm>
            <a:off x="0" y="106363"/>
            <a:ext cx="9144000" cy="6556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Class (CLS) file format</a:t>
            </a:r>
            <a:endParaRPr b="0" i="0" sz="4400" u="none" cap="none" strike="noStrike">
              <a:solidFill>
                <a:schemeClr val="dk1"/>
              </a:solidFill>
              <a:latin typeface="Calibri"/>
              <a:ea typeface="Calibri"/>
              <a:cs typeface="Calibri"/>
              <a:sym typeface="Calibri"/>
            </a:endParaRPr>
          </a:p>
        </p:txBody>
      </p:sp>
      <p:sp>
        <p:nvSpPr>
          <p:cNvPr id="162" name="Google Shape;162;p21"/>
          <p:cNvSpPr txBox="1"/>
          <p:nvPr/>
        </p:nvSpPr>
        <p:spPr>
          <a:xfrm>
            <a:off x="1460500" y="1441450"/>
            <a:ext cx="7378700" cy="4524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Tab or space delimited</a:t>
            </a:r>
            <a:endParaRPr b="0" i="0" sz="1400" u="none" cap="none" strike="noStrike">
              <a:solidFill>
                <a:srgbClr val="000000"/>
              </a:solidFill>
              <a:latin typeface="Arial"/>
              <a:ea typeface="Arial"/>
              <a:cs typeface="Arial"/>
              <a:sym typeface="Arial"/>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Used for defining class membership of samples</a:t>
            </a:r>
            <a:endParaRPr b="0" i="0" sz="1400" u="none" cap="none" strike="noStrike">
              <a:solidFill>
                <a:srgbClr val="000000"/>
              </a:solidFill>
              <a:latin typeface="Arial"/>
              <a:ea typeface="Arial"/>
              <a:cs typeface="Arial"/>
              <a:sym typeface="Arial"/>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Values are numeric (0,1,…)</a:t>
            </a:r>
            <a:endParaRPr b="0" i="0" sz="1400" u="none" cap="none" strike="noStrike">
              <a:solidFill>
                <a:srgbClr val="000000"/>
              </a:solidFill>
              <a:latin typeface="Arial"/>
              <a:ea typeface="Arial"/>
              <a:cs typeface="Arial"/>
              <a:sym typeface="Arial"/>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