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9" r:id="rId1"/>
  </p:sldMasterIdLst>
  <p:notesMasterIdLst>
    <p:notesMasterId r:id="rId33"/>
  </p:notesMasterIdLst>
  <p:sldIdLst>
    <p:sldId id="512" r:id="rId2"/>
    <p:sldId id="513" r:id="rId3"/>
    <p:sldId id="514" r:id="rId4"/>
    <p:sldId id="516" r:id="rId5"/>
    <p:sldId id="538" r:id="rId6"/>
    <p:sldId id="539" r:id="rId7"/>
    <p:sldId id="540" r:id="rId8"/>
    <p:sldId id="541" r:id="rId9"/>
    <p:sldId id="542" r:id="rId10"/>
    <p:sldId id="543" r:id="rId11"/>
    <p:sldId id="544" r:id="rId12"/>
    <p:sldId id="545" r:id="rId13"/>
    <p:sldId id="566" r:id="rId14"/>
    <p:sldId id="547" r:id="rId15"/>
    <p:sldId id="548" r:id="rId16"/>
    <p:sldId id="549" r:id="rId17"/>
    <p:sldId id="563" r:id="rId18"/>
    <p:sldId id="571" r:id="rId19"/>
    <p:sldId id="568" r:id="rId20"/>
    <p:sldId id="570" r:id="rId21"/>
    <p:sldId id="572" r:id="rId22"/>
    <p:sldId id="466" r:id="rId23"/>
    <p:sldId id="467" r:id="rId24"/>
    <p:sldId id="468" r:id="rId25"/>
    <p:sldId id="575" r:id="rId26"/>
    <p:sldId id="573" r:id="rId27"/>
    <p:sldId id="469" r:id="rId28"/>
    <p:sldId id="470" r:id="rId29"/>
    <p:sldId id="471" r:id="rId30"/>
    <p:sldId id="473" r:id="rId31"/>
    <p:sldId id="474"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ＭＳ Ｐゴシック" panose="020B0600070205080204" pitchFamily="34" charset="-128"/>
      <p:regular r:id="rId38"/>
    </p:embeddedFont>
    <p:embeddedFont>
      <p:font typeface="Tahoma" panose="020B0604030504040204" pitchFamily="34" charset="0"/>
      <p:regular r:id="rId39"/>
      <p:bold r:id="rId4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Introduction" id="{A10B3EC4-82AF-41AA-83B6-AD1A40794B6F}">
          <p14:sldIdLst>
            <p14:sldId id="512"/>
            <p14:sldId id="513"/>
            <p14:sldId id="514"/>
            <p14:sldId id="516"/>
            <p14:sldId id="538"/>
            <p14:sldId id="539"/>
            <p14:sldId id="540"/>
            <p14:sldId id="541"/>
            <p14:sldId id="542"/>
            <p14:sldId id="543"/>
            <p14:sldId id="544"/>
            <p14:sldId id="545"/>
            <p14:sldId id="566"/>
            <p14:sldId id="547"/>
            <p14:sldId id="548"/>
            <p14:sldId id="549"/>
            <p14:sldId id="563"/>
            <p14:sldId id="571"/>
            <p14:sldId id="568"/>
            <p14:sldId id="570"/>
            <p14:sldId id="572"/>
            <p14:sldId id="466"/>
            <p14:sldId id="467"/>
            <p14:sldId id="468"/>
            <p14:sldId id="575"/>
            <p14:sldId id="573"/>
            <p14:sldId id="469"/>
            <p14:sldId id="470"/>
            <p14:sldId id="471"/>
            <p14:sldId id="473"/>
            <p14:sldId id="4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FFFAFA"/>
    <a:srgbClr val="FFF7F7"/>
    <a:srgbClr val="FFEBEB"/>
    <a:srgbClr val="FFAFAF"/>
    <a:srgbClr val="3F9DD6"/>
    <a:srgbClr val="55B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78B97D-05A1-4602-9C68-70ED9E813DCC}">
  <a:tblStyle styleId="{C178B97D-05A1-4602-9C68-70ED9E813DCC}" styleName="Table_0"/>
  <a:tblStyle styleId="{FBE0D76B-D173-477B-B2BA-706B4B5755F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78191" autoAdjust="0"/>
  </p:normalViewPr>
  <p:slideViewPr>
    <p:cSldViewPr snapToGrid="0" snapToObjects="1">
      <p:cViewPr varScale="1">
        <p:scale>
          <a:sx n="99" d="100"/>
          <a:sy n="99" d="100"/>
        </p:scale>
        <p:origin x="174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266801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TO THE PRESENTER:</a:t>
            </a:r>
          </a:p>
          <a:p>
            <a:endParaRPr lang="en-US" dirty="0" smtClean="0"/>
          </a:p>
          <a:p>
            <a:pPr marL="270291" indent="-270291">
              <a:buFontTx/>
              <a:buChar char="-"/>
            </a:pPr>
            <a:r>
              <a:rPr lang="en-US" baseline="0" dirty="0" smtClean="0"/>
              <a:t>It’s a desktop application, meaning you download the program to your computer and run it there – you do not use it in a web browser window.</a:t>
            </a:r>
          </a:p>
          <a:p>
            <a:pPr marL="270291" indent="-270291">
              <a:buFontTx/>
              <a:buChar char="-"/>
            </a:pPr>
            <a:r>
              <a:rPr lang="en-US" baseline="0" dirty="0" smtClean="0"/>
              <a:t>It’s for visual exploration of data – it’s not for analyzing data. Of course, visualization is certainly a crucial component in an analysis workflow, but IGV itself is not an computational analysis tool.</a:t>
            </a:r>
          </a:p>
          <a:p>
            <a:pPr marL="270291" indent="-270291">
              <a:buFontTx/>
              <a:buChar char="-"/>
            </a:pPr>
            <a:r>
              <a:rPr lang="en-US" baseline="0" dirty="0" smtClean="0"/>
              <a:t>It’s for viewing genomic data – meaning data in the context of a reference genome</a:t>
            </a:r>
          </a:p>
          <a:p>
            <a:pPr marL="270291" indent="-270291">
              <a:buFontTx/>
              <a:buChar char="-"/>
            </a:pPr>
            <a:r>
              <a:rPr lang="en-US" baseline="0" dirty="0" smtClean="0"/>
              <a:t>It supports viewing integrated datasets – </a:t>
            </a:r>
            <a:r>
              <a:rPr lang="en-US" baseline="0" dirty="0" err="1" smtClean="0"/>
              <a:t>ie</a:t>
            </a:r>
            <a:r>
              <a:rPr lang="en-US" baseline="0" dirty="0" smtClean="0"/>
              <a:t> viewing different data types, and data from different sources in a single view</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19FC52-A7FB-514A-9A09-778A3770882B}"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3986500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zoomed in to ~350 base pairs and can clearly see each read.</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10</a:t>
            </a:fld>
            <a:endParaRPr lang="en-US"/>
          </a:p>
        </p:txBody>
      </p:sp>
    </p:spTree>
    <p:extLst>
      <p:ext uri="{BB962C8B-B14F-4D97-AF65-F5344CB8AC3E}">
        <p14:creationId xmlns:p14="http://schemas.microsoft.com/office/powerpoint/2010/main" val="41757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said you have to zoom in sufficiently far for IGV to start loading the alignments.</a:t>
            </a:r>
          </a:p>
          <a:p>
            <a:r>
              <a:rPr lang="en-US" baseline="0" dirty="0" smtClean="0"/>
              <a:t>So exactly how far do you need to zoom in?</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11</a:t>
            </a:fld>
            <a:endParaRPr lang="en-US"/>
          </a:p>
        </p:txBody>
      </p:sp>
    </p:spTree>
    <p:extLst>
      <p:ext uri="{BB962C8B-B14F-4D97-AF65-F5344CB8AC3E}">
        <p14:creationId xmlns:p14="http://schemas.microsoft.com/office/powerpoint/2010/main" val="357657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PRESENTER – View</a:t>
            </a:r>
            <a:r>
              <a:rPr lang="en-US" baseline="0" dirty="0" smtClean="0"/>
              <a:t> the animation</a:t>
            </a:r>
          </a:p>
          <a:p>
            <a:endParaRPr lang="en-US" baseline="0" dirty="0" smtClean="0"/>
          </a:p>
          <a:p>
            <a:r>
              <a:rPr lang="en-US" baseline="0" dirty="0" smtClean="0"/>
              <a:t>By default, you need to zoom in to a region that is 30 kb or smaller.</a:t>
            </a:r>
          </a:p>
          <a:p>
            <a:r>
              <a:rPr lang="en-US" baseline="0" dirty="0" smtClean="0"/>
              <a:t>But you can change this threshold in the preferences.</a:t>
            </a:r>
          </a:p>
          <a:p>
            <a:r>
              <a:rPr lang="en-US" baseline="0" dirty="0" smtClean="0"/>
              <a:t>Note that If you set the threshold to a higher value, it will in general require more memory because IGV will load more reads.</a:t>
            </a:r>
          </a:p>
          <a:p>
            <a:r>
              <a:rPr lang="en-US" baseline="0" dirty="0" smtClean="0"/>
              <a:t>However, if you have low coverage files, there are in general fewer reads per region, and you therefore you can view larger regions than the default.</a:t>
            </a:r>
          </a:p>
          <a:p>
            <a:r>
              <a:rPr lang="en-US" baseline="0" dirty="0" smtClean="0"/>
              <a:t>If you have very deep coverage files, we recommend using a lower value.</a:t>
            </a:r>
          </a:p>
          <a:p>
            <a:r>
              <a:rPr lang="en-US" baseline="0" dirty="0" smtClean="0"/>
              <a:t>So shallow and wide, or deep and narrow.</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12</a:t>
            </a:fld>
            <a:endParaRPr lang="en-US"/>
          </a:p>
        </p:txBody>
      </p:sp>
    </p:spTree>
    <p:extLst>
      <p:ext uri="{BB962C8B-B14F-4D97-AF65-F5344CB8AC3E}">
        <p14:creationId xmlns:p14="http://schemas.microsoft.com/office/powerpoint/2010/main" val="357657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13</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0227" name="Notes Placeholder 6"/>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FD592352-EA9D-A44C-946C-2DD7B67A7691}" type="slidenum">
              <a:rPr lang="en-US" sz="1200">
                <a:latin typeface="Calibri" charset="0"/>
              </a:rPr>
              <a:pPr eaLnBrk="1" hangingPunct="1"/>
              <a:t>14</a:t>
            </a:fld>
            <a:endParaRPr lang="en-US" sz="1200">
              <a:latin typeface="Calibri"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With</a:t>
            </a:r>
            <a:r>
              <a:rPr lang="en-US" baseline="0" dirty="0" smtClean="0">
                <a:latin typeface="Calibri" charset="0"/>
                <a:ea typeface="ＭＳ Ｐゴシック" charset="0"/>
                <a:cs typeface="ＭＳ Ｐゴシック" charset="0"/>
              </a:rPr>
              <a:t> RNA sequencing, only the exons of a gene are sequenced, but the reads are aligned back to the whole genome.</a:t>
            </a:r>
          </a:p>
          <a:p>
            <a:pPr>
              <a:spcBef>
                <a:spcPct val="0"/>
              </a:spcBef>
            </a:pPr>
            <a:r>
              <a:rPr lang="en-US" baseline="0" dirty="0" smtClean="0">
                <a:latin typeface="Calibri" charset="0"/>
                <a:ea typeface="ＭＳ Ｐゴシック" charset="0"/>
                <a:cs typeface="ＭＳ Ｐゴシック" charset="0"/>
              </a:rPr>
              <a:t>This has two immediately visible effects when viewing the data in IGV, or other genome browsers.</a:t>
            </a:r>
          </a:p>
          <a:p>
            <a:pPr defTabSz="864931" eaLnBrk="0" fontAlgn="base" hangingPunct="0">
              <a:spcBef>
                <a:spcPct val="0"/>
              </a:spcBef>
              <a:spcAft>
                <a:spcPct val="0"/>
              </a:spcAft>
              <a:defRPr/>
            </a:pPr>
            <a:r>
              <a:rPr lang="en-US" dirty="0" smtClean="0">
                <a:latin typeface="Calibri" charset="0"/>
                <a:ea typeface="ＭＳ Ｐゴシック" charset="0"/>
                <a:cs typeface="ＭＳ Ｐゴシック" charset="0"/>
              </a:rPr>
              <a:t>First, the data is quite sparse,</a:t>
            </a:r>
            <a:r>
              <a:rPr lang="en-US" baseline="0" dirty="0" smtClean="0">
                <a:latin typeface="Calibri" charset="0"/>
                <a:ea typeface="ＭＳ Ｐゴシック" charset="0"/>
                <a:cs typeface="ＭＳ Ｐゴシック" charset="0"/>
              </a:rPr>
              <a:t> in comparison to DNA sequence, since the introns are not sequenced.</a:t>
            </a:r>
          </a:p>
          <a:p>
            <a:pPr defTabSz="864931" eaLnBrk="0" fontAlgn="base" hangingPunct="0">
              <a:spcBef>
                <a:spcPct val="0"/>
              </a:spcBef>
              <a:spcAft>
                <a:spcPct val="0"/>
              </a:spcAft>
              <a:defRPr/>
            </a:pPr>
            <a:r>
              <a:rPr lang="en-US" baseline="0" dirty="0" smtClean="0">
                <a:latin typeface="Calibri" charset="0"/>
                <a:ea typeface="ＭＳ Ｐゴシック" charset="0"/>
                <a:cs typeface="ＭＳ Ｐゴシック" charset="0"/>
              </a:rPr>
              <a:t>And also, an individual read that came from one section of the mRNA, might be split across two exons, causing a gap when it’s aligned back to the full genome reference sequence.</a:t>
            </a:r>
          </a:p>
          <a:p>
            <a:pPr defTabSz="864931" eaLnBrk="0" fontAlgn="base" hangingPunct="0">
              <a:spcBef>
                <a:spcPct val="0"/>
              </a:spcBef>
              <a:spcAft>
                <a:spcPct val="0"/>
              </a:spcAft>
              <a:defRPr/>
            </a:pPr>
            <a:r>
              <a:rPr lang="en-US" baseline="0" dirty="0" smtClean="0">
                <a:latin typeface="Calibri" charset="0"/>
                <a:ea typeface="ＭＳ Ｐゴシック" charset="0"/>
                <a:cs typeface="ＭＳ Ｐゴシック" charset="0"/>
              </a:rPr>
              <a:t>Let’s look at an example of </a:t>
            </a:r>
            <a:r>
              <a:rPr lang="en-US" baseline="0" dirty="0" err="1" smtClean="0">
                <a:latin typeface="Calibri" charset="0"/>
                <a:ea typeface="ＭＳ Ｐゴシック" charset="0"/>
                <a:cs typeface="ＭＳ Ｐゴシック" charset="0"/>
              </a:rPr>
              <a:t>rna-seq</a:t>
            </a:r>
            <a:r>
              <a:rPr lang="en-US" baseline="0" dirty="0" smtClean="0">
                <a:latin typeface="Calibri" charset="0"/>
                <a:ea typeface="ＭＳ Ｐゴシック" charset="0"/>
                <a:cs typeface="ＭＳ Ｐゴシック" charset="0"/>
              </a:rPr>
              <a:t> data in IGV.</a:t>
            </a:r>
            <a:endParaRPr lang="en-US" dirty="0" smtClean="0">
              <a:latin typeface="Calibri" charset="0"/>
              <a:ea typeface="ＭＳ Ｐゴシック" charset="0"/>
              <a:cs typeface="ＭＳ Ｐゴシック" charset="0"/>
            </a:endParaRPr>
          </a:p>
          <a:p>
            <a:pPr>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FD592352-EA9D-A44C-946C-2DD7B67A7691}" type="slidenum">
              <a:rPr lang="en-US" sz="1200">
                <a:latin typeface="Calibri" charset="0"/>
              </a:rPr>
              <a:pPr eaLnBrk="1" hangingPunct="1"/>
              <a:t>15</a:t>
            </a:fld>
            <a:endParaRPr lang="en-US" sz="1200">
              <a:latin typeface="Calibri"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The</a:t>
            </a:r>
            <a:r>
              <a:rPr lang="en-US" baseline="0" dirty="0" smtClean="0">
                <a:latin typeface="Calibri" charset="0"/>
                <a:ea typeface="ＭＳ Ｐゴシック" charset="0"/>
                <a:cs typeface="ＭＳ Ｐゴシック" charset="0"/>
              </a:rPr>
              <a:t> gaps within reads are displayed with a thin blue line in IGV.</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9A83A4F-26AB-9F42-BB92-B427BFD54804}" type="slidenum">
              <a:rPr lang="en-US" sz="1200">
                <a:latin typeface="Calibri" charset="0"/>
              </a:rPr>
              <a:pPr eaLnBrk="1" hangingPunct="1"/>
              <a:t>16</a:t>
            </a:fld>
            <a:endParaRPr lang="en-US" sz="1200">
              <a:latin typeface="Calibri"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You can enable</a:t>
            </a:r>
            <a:r>
              <a:rPr lang="en-US" baseline="0" dirty="0" smtClean="0">
                <a:latin typeface="Calibri" charset="0"/>
                <a:ea typeface="ＭＳ Ｐゴシック" charset="0"/>
                <a:cs typeface="ＭＳ Ｐゴシック" charset="0"/>
              </a:rPr>
              <a:t> the display of a splice junction track, which will show you how many reads span exon junctions.</a:t>
            </a:r>
          </a:p>
          <a:p>
            <a:pPr>
              <a:spcBef>
                <a:spcPct val="0"/>
              </a:spcBef>
            </a:pPr>
            <a:endParaRPr lang="en-US" baseline="0" dirty="0" smtClean="0">
              <a:latin typeface="Calibri" charset="0"/>
              <a:ea typeface="ＭＳ Ｐゴシック" charset="0"/>
              <a:cs typeface="ＭＳ Ｐゴシック" charset="0"/>
            </a:endParaRPr>
          </a:p>
          <a:p>
            <a:pPr>
              <a:spcBef>
                <a:spcPct val="0"/>
              </a:spcBef>
            </a:pPr>
            <a:r>
              <a:rPr lang="en-US" b="1" baseline="0" dirty="0" smtClean="0">
                <a:latin typeface="Calibri" charset="0"/>
                <a:ea typeface="ＭＳ Ｐゴシック" charset="0"/>
                <a:cs typeface="ＭＳ Ｐゴシック" charset="0"/>
              </a:rPr>
              <a:t>FYI – NOT Sashimi</a:t>
            </a:r>
            <a:endParaRPr lang="en-US" b="1" dirty="0">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9A83A4F-26AB-9F42-BB92-B427BFD54804}" type="slidenum">
              <a:rPr lang="en-US" sz="1200">
                <a:latin typeface="Calibri" charset="0"/>
              </a:rPr>
              <a:pPr eaLnBrk="1" hangingPunct="1"/>
              <a:t>17</a:t>
            </a:fld>
            <a:endParaRPr lang="en-US" sz="1200">
              <a:latin typeface="Calibri"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r>
              <a:rPr lang="en-US" dirty="0" smtClean="0">
                <a:latin typeface="Calibri" charset="0"/>
                <a:ea typeface="ＭＳ Ｐゴシック" charset="0"/>
                <a:cs typeface="ＭＳ Ｐゴシック" charset="0"/>
              </a:rPr>
              <a:t>You can tell that the heart</a:t>
            </a:r>
            <a:r>
              <a:rPr lang="en-US" baseline="0" dirty="0" smtClean="0">
                <a:latin typeface="Calibri" charset="0"/>
                <a:ea typeface="ＭＳ Ｐゴシック" charset="0"/>
                <a:cs typeface="ＭＳ Ｐゴシック" charset="0"/>
              </a:rPr>
              <a:t> read came form the isoform in the middle, where as the liver is harder to tell.</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18</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0227" name="Notes Placeholder 6"/>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4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pPr lvl="0"/>
            <a:endParaRPr/>
          </a:p>
        </p:txBody>
      </p:sp>
      <p:sp>
        <p:nvSpPr>
          <p:cNvPr id="124" name="Shape 124"/>
          <p:cNvSpPr>
            <a:spLocks noGrp="1"/>
          </p:cNvSpPr>
          <p:nvPr>
            <p:ph type="body" sz="quarter" idx="1"/>
          </p:nvPr>
        </p:nvSpPr>
        <p:spPr>
          <a:prstGeom prst="rect">
            <a:avLst/>
          </a:prstGeom>
        </p:spPr>
        <p:txBody>
          <a:bodyPr/>
          <a:lstStyle/>
          <a:p>
            <a:pPr lvl="0">
              <a:defRPr sz="1800"/>
            </a:pPr>
            <a:r>
              <a:rPr lang="en-US" sz="2400" b="1" dirty="0" smtClean="0"/>
              <a:t>NOW</a:t>
            </a:r>
            <a:r>
              <a:rPr lang="en-US" sz="2400" b="1" baseline="0" dirty="0" smtClean="0"/>
              <a:t> time to follow along again</a:t>
            </a:r>
            <a:endParaRPr sz="24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22B6507D-6565-7D4A-B4D6-975ADEBF6556}" type="slidenum">
              <a:rPr lang="en-US" sz="1200">
                <a:latin typeface="Calibri" charset="0"/>
              </a:rPr>
              <a:pPr eaLnBrk="1" hangingPunct="1"/>
              <a:t>2</a:t>
            </a:fld>
            <a:endParaRPr lang="en-US" sz="1200">
              <a:latin typeface="Calibri"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4" name="Rectangle 3"/>
          <p:cNvSpPr>
            <a:spLocks noGrp="1" noChangeArrowheads="1"/>
          </p:cNvSpPr>
          <p:nvPr>
            <p:ph type="body" idx="1"/>
          </p:nvPr>
        </p:nvSpPr>
        <p:spPr bwMode="auto"/>
        <p:txBody>
          <a:bodyPr/>
          <a:lstStyle/>
          <a:p>
            <a:pPr marL="0" lvl="1" indent="-270291"/>
            <a:r>
              <a:rPr lang="en-US" dirty="0">
                <a:latin typeface="Calibri" charset="0"/>
                <a:ea typeface="ＭＳ Ｐゴシック" charset="0"/>
              </a:rPr>
              <a:t>There are many genome browsers.  Each has a different set of feature and strengths.</a:t>
            </a:r>
          </a:p>
          <a:p>
            <a:pPr marL="0" lvl="1" indent="-270291"/>
            <a:r>
              <a:rPr lang="en-US" dirty="0">
                <a:latin typeface="Calibri" charset="0"/>
                <a:ea typeface="ＭＳ Ｐゴシック" charset="0"/>
              </a:rPr>
              <a:t>These were the goals that we had in mind when developing IGV</a:t>
            </a:r>
            <a:r>
              <a:rPr lang="en-US" dirty="0" smtClean="0">
                <a:latin typeface="Calibri" charset="0"/>
                <a:ea typeface="ＭＳ Ｐゴシック" charset="0"/>
              </a:rPr>
              <a:t>.</a:t>
            </a:r>
            <a:endParaRPr lang="en-US" sz="1000" dirty="0">
              <a:latin typeface="Calibri" charset="0"/>
              <a:ea typeface="ＭＳ Ｐゴシック" charset="0"/>
              <a:cs typeface="Arial" charset="0"/>
            </a:endParaRPr>
          </a:p>
          <a:p>
            <a:pPr marL="0" lvl="1" defTabSz="864931" eaLnBrk="0" fontAlgn="base" hangingPunct="0">
              <a:lnSpc>
                <a:spcPct val="80000"/>
              </a:lnSpc>
              <a:spcBef>
                <a:spcPts val="1419"/>
              </a:spcBef>
              <a:spcAft>
                <a:spcPct val="0"/>
              </a:spcAft>
              <a:defRPr/>
            </a:pPr>
            <a:r>
              <a:rPr lang="en-US" sz="1100" dirty="0">
                <a:latin typeface="Calibri" charset="0"/>
                <a:ea typeface="ＭＳ Ｐゴシック" charset="0"/>
                <a:cs typeface="Arial" charset="0"/>
              </a:rPr>
              <a:t>--From the beginning it has been our goal to handle very large datasets, even on standard desktop systems.  That has become increasingly important as dataset size increases with next-generation technologies.  </a:t>
            </a:r>
          </a:p>
          <a:p>
            <a:pPr marL="0" lvl="1">
              <a:lnSpc>
                <a:spcPct val="80000"/>
              </a:lnSpc>
              <a:spcBef>
                <a:spcPts val="1419"/>
              </a:spcBef>
            </a:pPr>
            <a:r>
              <a:rPr lang="en-US" dirty="0" smtClean="0">
                <a:latin typeface="Calibri" charset="0"/>
                <a:ea typeface="ＭＳ Ｐゴシック" charset="0"/>
              </a:rPr>
              <a:t>--An important</a:t>
            </a:r>
            <a:r>
              <a:rPr lang="en-US" baseline="0" dirty="0" smtClean="0">
                <a:latin typeface="Calibri" charset="0"/>
                <a:ea typeface="ＭＳ Ｐゴシック" charset="0"/>
              </a:rPr>
              <a:t> </a:t>
            </a:r>
            <a:r>
              <a:rPr lang="en-US" dirty="0" smtClean="0">
                <a:latin typeface="Calibri" charset="0"/>
                <a:ea typeface="ＭＳ Ｐゴシック" charset="0"/>
              </a:rPr>
              <a:t>feature </a:t>
            </a:r>
            <a:r>
              <a:rPr lang="en-US" dirty="0">
                <a:latin typeface="Calibri" charset="0"/>
                <a:ea typeface="ＭＳ Ｐゴシック" charset="0"/>
              </a:rPr>
              <a:t>of IGV is its focus on the integrative nature of genomic studies and it allows you to view many different types of data together – and importantly also integrate with the display of sample attribute information such </a:t>
            </a:r>
            <a:r>
              <a:rPr lang="en-US" dirty="0" smtClean="0">
                <a:latin typeface="Calibri" charset="0"/>
                <a:ea typeface="ＭＳ Ｐゴシック" charset="0"/>
              </a:rPr>
              <a:t>as </a:t>
            </a:r>
            <a:r>
              <a:rPr lang="en-US" dirty="0">
                <a:latin typeface="Calibri" charset="0"/>
                <a:ea typeface="ＭＳ Ｐゴシック" charset="0"/>
              </a:rPr>
              <a:t>clinical data and phenotypical info. </a:t>
            </a:r>
            <a:endParaRPr lang="en-US" dirty="0" smtClean="0">
              <a:latin typeface="Calibri" charset="0"/>
              <a:ea typeface="ＭＳ Ｐゴシック" charset="0"/>
            </a:endParaRPr>
          </a:p>
          <a:p>
            <a:pPr marL="216233" indent="-216233">
              <a:lnSpc>
                <a:spcPct val="80000"/>
              </a:lnSpc>
              <a:spcBef>
                <a:spcPts val="1419"/>
              </a:spcBef>
            </a:pPr>
            <a:r>
              <a:rPr lang="en-US" sz="1000" dirty="0">
                <a:latin typeface="Calibri" charset="0"/>
                <a:ea typeface="ＭＳ Ｐゴシック" charset="0"/>
                <a:cs typeface="Arial" charset="0"/>
              </a:rPr>
              <a:t>--Importantly, IGV allows you to view data from multiple sources – DETAILS W NEXT SLIDE</a:t>
            </a:r>
            <a:endParaRPr lang="en-US" dirty="0">
              <a:latin typeface="Calibri" charset="0"/>
              <a:ea typeface="ＭＳ Ｐゴシック" charset="0"/>
            </a:endParaRPr>
          </a:p>
          <a:p>
            <a:pPr marL="216233" indent="-216233">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r>
              <a:rPr lang="en-US" sz="2400" dirty="0" smtClean="0"/>
              <a:t>Or if you’ve already done this – find </a:t>
            </a:r>
            <a:r>
              <a:rPr lang="en-US" sz="2400" dirty="0" err="1" smtClean="0"/>
              <a:t>igv.jnlp</a:t>
            </a:r>
            <a:r>
              <a:rPr lang="en-US" sz="2400" baseline="0" dirty="0" smtClean="0"/>
              <a:t> on your computer and launch it</a:t>
            </a:r>
            <a:endParaRPr sz="24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r>
              <a:rPr lang="en-US" sz="2400" dirty="0" smtClean="0"/>
              <a:t>Follow instructions</a:t>
            </a:r>
            <a:r>
              <a:rPr lang="en-US" sz="2400" baseline="0" dirty="0" smtClean="0"/>
              <a:t> from your button – not that you may need to run as administrator – should make a shortcut on desktop or in the dock</a:t>
            </a:r>
            <a:endParaRPr sz="2400" dirty="0"/>
          </a:p>
        </p:txBody>
      </p:sp>
    </p:spTree>
    <p:extLst>
      <p:ext uri="{BB962C8B-B14F-4D97-AF65-F5344CB8AC3E}">
        <p14:creationId xmlns:p14="http://schemas.microsoft.com/office/powerpoint/2010/main" val="95933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22</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23</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24</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25</a:t>
            </a:fld>
            <a:endParaRPr lang="en-US"/>
          </a:p>
        </p:txBody>
      </p:sp>
    </p:spTree>
    <p:extLst>
      <p:ext uri="{BB962C8B-B14F-4D97-AF65-F5344CB8AC3E}">
        <p14:creationId xmlns:p14="http://schemas.microsoft.com/office/powerpoint/2010/main" val="3132380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26</a:t>
            </a:fld>
            <a:endParaRPr lang="en-US"/>
          </a:p>
        </p:txBody>
      </p:sp>
    </p:spTree>
    <p:extLst>
      <p:ext uri="{BB962C8B-B14F-4D97-AF65-F5344CB8AC3E}">
        <p14:creationId xmlns:p14="http://schemas.microsoft.com/office/powerpoint/2010/main" val="241190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visualizing</a:t>
            </a:r>
            <a:r>
              <a:rPr lang="en-US" baseline="0" dirty="0" smtClean="0"/>
              <a:t> in IGV, scale matters – for this kind of data be sure to set the scale correctly – which means you need to know a little bit about how your data.</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27</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28</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type in C7 in search bar. Mention that the reads</a:t>
            </a:r>
            <a:r>
              <a:rPr lang="en-US" baseline="0" dirty="0" smtClean="0"/>
              <a:t> are at the gene level, also mention that you have to zoom out to see some other genes.</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29</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45A0909F-CFD4-DA4F-9B32-0E1D1731B5A4}" type="slidenum">
              <a:rPr lang="en-US" sz="1200">
                <a:latin typeface="Calibri" charset="0"/>
              </a:rPr>
              <a:pPr eaLnBrk="1" hangingPunct="1"/>
              <a:t>3</a:t>
            </a:fld>
            <a:endParaRPr lang="en-US" sz="1200">
              <a:latin typeface="Calibri"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0291" indent="-270291">
              <a:lnSpc>
                <a:spcPct val="80000"/>
              </a:lnSpc>
              <a:spcBef>
                <a:spcPts val="1419"/>
              </a:spcBef>
              <a:buFontTx/>
              <a:buChar char="-"/>
            </a:pPr>
            <a:r>
              <a:rPr lang="en-US" sz="1300" dirty="0">
                <a:latin typeface="Calibri" charset="0"/>
                <a:ea typeface="ＭＳ Ｐゴシック" charset="0"/>
                <a:cs typeface="Arial" charset="0"/>
              </a:rPr>
              <a:t>Note that as IGV is running on your computer, there is no need to upload files to a remote location to view them.</a:t>
            </a:r>
          </a:p>
          <a:p>
            <a:pPr marL="270291" indent="-270291">
              <a:lnSpc>
                <a:spcPct val="80000"/>
              </a:lnSpc>
              <a:spcBef>
                <a:spcPts val="1419"/>
              </a:spcBef>
              <a:buFontTx/>
              <a:buChar char="-"/>
            </a:pPr>
            <a:r>
              <a:rPr lang="en-US" sz="1300" dirty="0">
                <a:latin typeface="Calibri" charset="0"/>
                <a:ea typeface="ＭＳ Ｐゴシック" charset="0"/>
                <a:cs typeface="Arial" charset="0"/>
              </a:rPr>
              <a:t>BUT, when you do view remote files, IGV does not need to download the whole file – just the parts you view.</a:t>
            </a:r>
          </a:p>
          <a:p>
            <a:pPr>
              <a:lnSpc>
                <a:spcPct val="80000"/>
              </a:lnSpc>
              <a:spcBef>
                <a:spcPts val="1419"/>
              </a:spcBef>
            </a:pPr>
            <a:endParaRPr lang="en-US" sz="1300" dirty="0">
              <a:latin typeface="Calibri" charset="0"/>
              <a:ea typeface="ＭＳ Ｐゴシック" charset="0"/>
              <a:cs typeface="Arial" charset="0"/>
            </a:endParaRPr>
          </a:p>
          <a:p>
            <a:pPr>
              <a:lnSpc>
                <a:spcPct val="80000"/>
              </a:lnSpc>
              <a:spcBef>
                <a:spcPts val="1419"/>
              </a:spcBef>
            </a:pPr>
            <a:r>
              <a:rPr lang="en-US" sz="1300" dirty="0">
                <a:latin typeface="Calibri" charset="0"/>
                <a:ea typeface="ＭＳ Ｐゴシック" charset="0"/>
                <a:cs typeface="Arial" charset="0"/>
              </a:rPr>
              <a:t>--I do want to mention that IGV</a:t>
            </a:r>
            <a:r>
              <a:rPr lang="ja-JP" altLang="en-US" sz="1300" dirty="0">
                <a:latin typeface="Calibri" charset="0"/>
                <a:ea typeface="ＭＳ Ｐゴシック" charset="0"/>
                <a:cs typeface="Arial" charset="0"/>
              </a:rPr>
              <a:t>’</a:t>
            </a:r>
            <a:r>
              <a:rPr lang="en-US" sz="1300" dirty="0">
                <a:latin typeface="Calibri" charset="0"/>
                <a:ea typeface="ＭＳ Ｐゴシック" charset="0"/>
                <a:cs typeface="Arial" charset="0"/>
              </a:rPr>
              <a:t>s focus is on user-supplied data –while  we host and provide easy access to a number data sets and genome annotation data - it is not our mission to create a large repository of data.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won’t do this now – but this is something you can try later – the data</a:t>
            </a:r>
            <a:r>
              <a:rPr lang="en-US" baseline="0" dirty="0" smtClean="0"/>
              <a:t> referred to is publicly available from </a:t>
            </a:r>
            <a:r>
              <a:rPr lang="en-US" baseline="0" dirty="0" err="1" smtClean="0"/>
              <a:t>GenomeSpace</a:t>
            </a:r>
            <a:r>
              <a:rPr lang="en-US" baseline="0" dirty="0" smtClean="0"/>
              <a:t>&gt; Load File from </a:t>
            </a:r>
            <a:r>
              <a:rPr lang="en-US" baseline="0" dirty="0" err="1" smtClean="0"/>
              <a:t>GenomeSpace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30</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31</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A0C0BB8-FB2E-ED4A-B29A-72DD47F368DD}" type="slidenum">
              <a:rPr lang="en-US" sz="1200">
                <a:latin typeface="Calibri" charset="0"/>
              </a:rPr>
              <a:pPr eaLnBrk="1" hangingPunct="1"/>
              <a:t>4</a:t>
            </a:fld>
            <a:endParaRPr lang="en-US" sz="1200">
              <a:latin typeface="Calibri"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dirty="0" smtClean="0">
                <a:latin typeface="Calibri" charset="0"/>
                <a:ea typeface="ＭＳ Ｐゴシック" charset="0"/>
                <a:cs typeface="ＭＳ Ｐゴシック" charset="0"/>
              </a:rPr>
              <a:t>We’re going to step through the basic steps of getting started in IGV</a:t>
            </a:r>
            <a:r>
              <a:rPr lang="en-US" baseline="0" dirty="0" smtClean="0">
                <a:latin typeface="Calibri" charset="0"/>
                <a:ea typeface="ＭＳ Ｐゴシック" charset="0"/>
                <a:cs typeface="ＭＳ Ｐゴシック" charset="0"/>
              </a:rPr>
              <a:t>. </a:t>
            </a:r>
          </a:p>
          <a:p>
            <a:pPr>
              <a:spcBef>
                <a:spcPct val="0"/>
              </a:spcBef>
            </a:pPr>
            <a:r>
              <a:rPr lang="en-US" baseline="0" dirty="0" smtClean="0">
                <a:latin typeface="Calibri" charset="0"/>
                <a:ea typeface="ＭＳ Ｐゴシック" charset="0"/>
                <a:cs typeface="ＭＳ Ｐゴシック" charset="0"/>
              </a:rPr>
              <a:t>how to select the reference genome, how to load data, and then how to navigate through the data.</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5</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0227" name="Notes Placeholder 6"/>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smtClean="0">
                <a:latin typeface="Calibri" charset="0"/>
                <a:ea typeface="ＭＳ Ｐゴシック" charset="0"/>
                <a:cs typeface="ＭＳ Ｐゴシック" charset="0"/>
              </a:rPr>
              <a:t>But first, a little more background - So what does short-read</a:t>
            </a:r>
            <a:r>
              <a:rPr lang="en-US" baseline="0" dirty="0" smtClean="0">
                <a:latin typeface="Calibri" charset="0"/>
                <a:ea typeface="ＭＳ Ｐゴシック" charset="0"/>
                <a:cs typeface="ＭＳ Ｐゴシック" charset="0"/>
              </a:rPr>
              <a:t> data look like in IGV?</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b="1" baseline="0" dirty="0" smtClean="0"/>
              <a:t>Point out this is NOT Hands on / follow along. </a:t>
            </a:r>
            <a:endParaRPr lang="en-US" b="1" dirty="0" smtClean="0"/>
          </a:p>
          <a:p>
            <a:endParaRPr lang="en-US" dirty="0" smtClean="0"/>
          </a:p>
          <a:p>
            <a:r>
              <a:rPr lang="en-US" dirty="0" smtClean="0"/>
              <a:t>Sequence</a:t>
            </a:r>
            <a:r>
              <a:rPr lang="en-US" baseline="0" dirty="0" smtClean="0"/>
              <a:t> alignments are displayed in a special track type.  And the most common file format is a BAM file.</a:t>
            </a:r>
          </a:p>
          <a:p>
            <a:r>
              <a:rPr lang="en-US" baseline="0" dirty="0" smtClean="0"/>
              <a:t>Here we see what it looks like in whole chromosome view.</a:t>
            </a:r>
          </a:p>
          <a:p>
            <a:r>
              <a:rPr lang="en-US" baseline="0" dirty="0" smtClean="0"/>
              <a:t>You’ll see a message informing you that the view needs to be zoomed in to a smaller region before IGV will load any alignments.</a:t>
            </a:r>
          </a:p>
          <a:p>
            <a:pPr defTabSz="864931" eaLnBrk="0" fontAlgn="base" hangingPunct="0">
              <a:spcBef>
                <a:spcPct val="30000"/>
              </a:spcBef>
              <a:spcAft>
                <a:spcPct val="0"/>
              </a:spcAft>
              <a:defRPr/>
            </a:pPr>
            <a:r>
              <a:rPr lang="en-US" baseline="0" dirty="0" smtClean="0"/>
              <a:t>The primary reason is that the bam files are just too large to be read into memory. </a:t>
            </a:r>
          </a:p>
          <a:p>
            <a:pPr defTabSz="864931" eaLnBrk="0" fontAlgn="base" hangingPunct="0">
              <a:spcBef>
                <a:spcPct val="30000"/>
              </a:spcBef>
              <a:spcAft>
                <a:spcPct val="0"/>
              </a:spcAft>
              <a:defRPr/>
            </a:pPr>
            <a:r>
              <a:rPr lang="en-US" baseline="0" dirty="0" smtClean="0"/>
              <a:t>But each aligned read is typically short, from 10s to 100s of bases, so at this scale, you wouldn’t even be able to discern individual reads.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B20886-5956-0C4F-B9B1-3F0D520BA8A2}" type="slidenum">
              <a:rPr lang="en-US" smtClean="0"/>
              <a:pPr/>
              <a:t>6</a:t>
            </a:fld>
            <a:endParaRPr lang="en-US"/>
          </a:p>
        </p:txBody>
      </p:sp>
    </p:spTree>
    <p:extLst>
      <p:ext uri="{BB962C8B-B14F-4D97-AF65-F5344CB8AC3E}">
        <p14:creationId xmlns:p14="http://schemas.microsoft.com/office/powerpoint/2010/main" val="237153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we’ve zoomed</a:t>
            </a:r>
            <a:r>
              <a:rPr lang="en-US" baseline="0" dirty="0" smtClean="0"/>
              <a:t> in sufficiently far so IGV has loaded the reads for this region, which in this case is about 23 </a:t>
            </a:r>
            <a:r>
              <a:rPr lang="en-US" baseline="0" dirty="0" err="1" smtClean="0"/>
              <a:t>kilobases</a:t>
            </a:r>
            <a:r>
              <a:rPr lang="en-US" baseline="0" dirty="0" smtClean="0"/>
              <a:t>.</a:t>
            </a:r>
          </a:p>
          <a:p>
            <a:r>
              <a:rPr lang="en-US" dirty="0" smtClean="0"/>
              <a:t>Each read displayed</a:t>
            </a:r>
            <a:r>
              <a:rPr lang="en-US" baseline="0" dirty="0" smtClean="0"/>
              <a:t> as a small grey band – we see basically a pile up of reads because we’re still zoomed out so far that they blur together a bit.</a:t>
            </a:r>
          </a:p>
          <a:p>
            <a:r>
              <a:rPr lang="en-US" baseline="0" dirty="0" smtClean="0"/>
              <a:t>In addition to the aligned reads, IGV displays a coverage track that indicates the number reads at each locus.</a:t>
            </a:r>
          </a:p>
        </p:txBody>
      </p:sp>
      <p:sp>
        <p:nvSpPr>
          <p:cNvPr id="4" name="Slide Number Placeholder 3"/>
          <p:cNvSpPr>
            <a:spLocks noGrp="1"/>
          </p:cNvSpPr>
          <p:nvPr>
            <p:ph type="sldNum" sz="quarter" idx="10"/>
          </p:nvPr>
        </p:nvSpPr>
        <p:spPr/>
        <p:txBody>
          <a:bodyPr/>
          <a:lstStyle/>
          <a:p>
            <a:fld id="{AAB20886-5956-0C4F-B9B1-3F0D520BA8A2}" type="slidenum">
              <a:rPr lang="en-US" smtClean="0"/>
              <a:pPr/>
              <a:t>7</a:t>
            </a:fld>
            <a:endParaRPr lang="en-US"/>
          </a:p>
        </p:txBody>
      </p:sp>
    </p:spTree>
    <p:extLst>
      <p:ext uri="{BB962C8B-B14F-4D97-AF65-F5344CB8AC3E}">
        <p14:creationId xmlns:p14="http://schemas.microsoft.com/office/powerpoint/2010/main" val="204437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zoomed in a bit further ~5000 </a:t>
            </a:r>
            <a:r>
              <a:rPr lang="en-US" dirty="0" err="1" smtClean="0"/>
              <a:t>basepairs</a:t>
            </a:r>
            <a:r>
              <a:rPr lang="en-US" dirty="0" smtClean="0"/>
              <a:t>.</a:t>
            </a:r>
          </a:p>
          <a:p>
            <a:r>
              <a:rPr lang="en-US" dirty="0" smtClean="0"/>
              <a:t>Now we see color in some of the reads.  This is an example of how IGV tries to highlight events that might be of interest.</a:t>
            </a:r>
            <a:r>
              <a:rPr lang="en-US" baseline="0" dirty="0" smtClean="0"/>
              <a:t> The reads are mostly drawn in grey, but the color indicates bases in the read that do not match the reference sequence. This is the default behavior in IGV, but it can be disabled in the preferences.</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8</a:t>
            </a:fld>
            <a:endParaRPr lang="en-US"/>
          </a:p>
        </p:txBody>
      </p:sp>
    </p:spTree>
    <p:extLst>
      <p:ext uri="{BB962C8B-B14F-4D97-AF65-F5344CB8AC3E}">
        <p14:creationId xmlns:p14="http://schemas.microsoft.com/office/powerpoint/2010/main" val="295767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color in the coverage</a:t>
            </a:r>
            <a:r>
              <a:rPr lang="en-US" baseline="0" dirty="0" smtClean="0"/>
              <a:t> track indicates loci where a large number of reads do not match the reference sequence. The threshold for flagging these loci is also adjustable in the preferences. As most things are in IGV. In general we want to highlight what is typically of interest, but allows you to change or disable the highlighting if it is not what your are interested in.</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9</a:t>
            </a:fld>
            <a:endParaRPr lang="en-US"/>
          </a:p>
        </p:txBody>
      </p:sp>
    </p:spTree>
    <p:extLst>
      <p:ext uri="{BB962C8B-B14F-4D97-AF65-F5344CB8AC3E}">
        <p14:creationId xmlns:p14="http://schemas.microsoft.com/office/powerpoint/2010/main" val="24026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6" name="Shape 2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7" name="Shape 2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2" name="Shape 232"/>
          <p:cNvSpPr>
            <a:spLocks noGrp="1"/>
          </p:cNvSpPr>
          <p:nvPr>
            <p:ph type="pic" idx="2"/>
          </p:nvPr>
        </p:nvSpPr>
        <p:spPr>
          <a:xfrm>
            <a:off x="1792288" y="612775"/>
            <a:ext cx="5486399" cy="4114800"/>
          </a:xfrm>
          <a:prstGeom prst="rect">
            <a:avLst/>
          </a:prstGeom>
          <a:noFill/>
          <a:ln>
            <a:noFill/>
          </a:ln>
        </p:spPr>
      </p:sp>
      <p:sp>
        <p:nvSpPr>
          <p:cNvPr id="233" name="Shape 23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4" name="Shape 2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6" name="Shape 2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2" name="Shape 2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6" name="Shape 2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8" name="Shape 2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2A1E4-02A2-4E01-AE24-7516B7B64CBC}"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1D2F-A6ED-47CF-A913-B9DC432FE094}" type="slidenum">
              <a:rPr lang="en-US" smtClean="0"/>
              <a:t>‹#›</a:t>
            </a:fld>
            <a:endParaRPr lang="en-US"/>
          </a:p>
        </p:txBody>
      </p:sp>
    </p:spTree>
    <p:extLst>
      <p:ext uri="{BB962C8B-B14F-4D97-AF65-F5344CB8AC3E}">
        <p14:creationId xmlns:p14="http://schemas.microsoft.com/office/powerpoint/2010/main" val="40567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a14="http://schemas.microsoft.com/office/drawing/2010/main" xmlns="">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pic>
        <p:nvPicPr>
          <p:cNvPr id="12"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5867400"/>
            <a:ext cx="14287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5453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760" r:id="rId5"/>
    <p:sldLayoutId id="2147483762" r:id="rId6"/>
    <p:sldLayoutId id="2147483763" r:id="rId7"/>
    <p:sldLayoutId id="2147483764" r:id="rId8"/>
    <p:sldLayoutId id="2147483765" r:id="rId9"/>
    <p:sldLayoutId id="214748376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810" r:id="rId2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4"/>
          <p:cNvSpPr txBox="1">
            <a:spLocks noChangeArrowheads="1"/>
          </p:cNvSpPr>
          <p:nvPr/>
        </p:nvSpPr>
        <p:spPr bwMode="auto">
          <a:xfrm>
            <a:off x="0" y="6396335"/>
            <a:ext cx="9143999" cy="461665"/>
          </a:xfrm>
          <a:prstGeom prst="rect">
            <a:avLst/>
          </a:prstGeom>
          <a:noFill/>
          <a:ln w="3175">
            <a:noFill/>
            <a:miter lim="800000"/>
            <a:headEnd/>
            <a:tailEnd/>
          </a:ln>
        </p:spPr>
        <p:txBody>
          <a:bodyPr wrap="square">
            <a:prstTxWarp prst="textNoShape">
              <a:avLst/>
            </a:prstTxWarp>
            <a:spAutoFit/>
          </a:bodyPr>
          <a:lstStyle/>
          <a:p>
            <a:pPr algn="ctr"/>
            <a:r>
              <a:rPr lang="en-US" sz="2400" b="1" dirty="0" err="1" smtClean="0">
                <a:solidFill>
                  <a:srgbClr val="000000"/>
                </a:solidFill>
                <a:latin typeface="Calibri" panose="020F0502020204030204" pitchFamily="34" charset="0"/>
                <a:ea typeface="ＭＳ Ｐゴシック" pitchFamily="-107" charset="-128"/>
                <a:cs typeface="ＭＳ Ｐゴシック" pitchFamily="-107" charset="-128"/>
              </a:rPr>
              <a:t>www.igv.org</a:t>
            </a:r>
            <a:endParaRPr lang="en-US" sz="2400" b="1" dirty="0">
              <a:solidFill>
                <a:srgbClr val="000000"/>
              </a:solidFill>
              <a:latin typeface="Calibri" panose="020F0502020204030204" pitchFamily="34" charset="0"/>
              <a:ea typeface="ＭＳ Ｐゴシック" pitchFamily="-107" charset="-128"/>
              <a:cs typeface="ＭＳ Ｐゴシック" pitchFamily="-107" charset="-128"/>
            </a:endParaRPr>
          </a:p>
        </p:txBody>
      </p:sp>
      <p:sp>
        <p:nvSpPr>
          <p:cNvPr id="17" name="TextBox 3"/>
          <p:cNvSpPr txBox="1">
            <a:spLocks noChangeArrowheads="1"/>
          </p:cNvSpPr>
          <p:nvPr/>
        </p:nvSpPr>
        <p:spPr bwMode="auto">
          <a:xfrm>
            <a:off x="533400" y="1026349"/>
            <a:ext cx="7924800" cy="954107"/>
          </a:xfrm>
          <a:prstGeom prst="rect">
            <a:avLst/>
          </a:prstGeom>
          <a:noFill/>
          <a:ln w="28575" cmpd="sng">
            <a:noFill/>
          </a:ln>
          <a:extLst/>
        </p:spPr>
        <p:txBody>
          <a:bodyPr wrap="square">
            <a:spAutoFit/>
          </a:bodyPr>
          <a:lstStyle>
            <a:lvl1pPr marL="24161750" indent="-24161750" eaLnBrk="0" hangingPunct="0">
              <a:tabLst>
                <a:tab pos="571500" algn="l"/>
              </a:tabLst>
              <a:defRPr sz="2400">
                <a:solidFill>
                  <a:schemeClr val="tx1"/>
                </a:solidFill>
                <a:latin typeface="Arial" charset="0"/>
                <a:ea typeface="ＭＳ Ｐゴシック" charset="0"/>
                <a:cs typeface="ＭＳ Ｐゴシック" charset="0"/>
              </a:defRPr>
            </a:lvl1pPr>
            <a:lvl2pPr eaLnBrk="0" hangingPunct="0">
              <a:tabLst>
                <a:tab pos="571500" algn="l"/>
              </a:tabLst>
              <a:defRPr sz="2400">
                <a:solidFill>
                  <a:schemeClr val="tx1"/>
                </a:solidFill>
                <a:latin typeface="Arial" charset="0"/>
                <a:ea typeface="ＭＳ Ｐゴシック" charset="0"/>
              </a:defRPr>
            </a:lvl2pPr>
            <a:lvl3pPr eaLnBrk="0" hangingPunct="0">
              <a:tabLst>
                <a:tab pos="571500" algn="l"/>
              </a:tabLst>
              <a:defRPr sz="2400">
                <a:solidFill>
                  <a:schemeClr val="tx1"/>
                </a:solidFill>
                <a:latin typeface="Arial" charset="0"/>
                <a:ea typeface="ＭＳ Ｐゴシック" charset="0"/>
              </a:defRPr>
            </a:lvl3pPr>
            <a:lvl4pPr eaLnBrk="0" hangingPunct="0">
              <a:tabLst>
                <a:tab pos="571500" algn="l"/>
              </a:tabLst>
              <a:defRPr sz="2400">
                <a:solidFill>
                  <a:schemeClr val="tx1"/>
                </a:solidFill>
                <a:latin typeface="Arial" charset="0"/>
                <a:ea typeface="ＭＳ Ｐゴシック" charset="0"/>
              </a:defRPr>
            </a:lvl4pPr>
            <a:lvl5pPr eaLnBrk="0" hangingPunct="0">
              <a:tabLst>
                <a:tab pos="571500" algn="l"/>
              </a:tabLst>
              <a:defRPr sz="2400">
                <a:solidFill>
                  <a:schemeClr val="tx1"/>
                </a:solidFill>
                <a:latin typeface="Arial" charset="0"/>
                <a:ea typeface="ＭＳ Ｐゴシック" charset="0"/>
              </a:defRPr>
            </a:lvl5pPr>
            <a:lvl6pPr marL="457200" eaLnBrk="0" fontAlgn="base" hangingPunct="0">
              <a:spcBef>
                <a:spcPct val="0"/>
              </a:spcBef>
              <a:spcAft>
                <a:spcPct val="0"/>
              </a:spcAft>
              <a:tabLst>
                <a:tab pos="571500" algn="l"/>
              </a:tabLst>
              <a:defRPr sz="2400">
                <a:solidFill>
                  <a:schemeClr val="tx1"/>
                </a:solidFill>
                <a:latin typeface="Arial" charset="0"/>
                <a:ea typeface="ＭＳ Ｐゴシック" charset="0"/>
              </a:defRPr>
            </a:lvl6pPr>
            <a:lvl7pPr marL="914400" eaLnBrk="0" fontAlgn="base" hangingPunct="0">
              <a:spcBef>
                <a:spcPct val="0"/>
              </a:spcBef>
              <a:spcAft>
                <a:spcPct val="0"/>
              </a:spcAft>
              <a:tabLst>
                <a:tab pos="571500" algn="l"/>
              </a:tabLst>
              <a:defRPr sz="2400">
                <a:solidFill>
                  <a:schemeClr val="tx1"/>
                </a:solidFill>
                <a:latin typeface="Arial" charset="0"/>
                <a:ea typeface="ＭＳ Ｐゴシック" charset="0"/>
              </a:defRPr>
            </a:lvl7pPr>
            <a:lvl8pPr marL="1371600" eaLnBrk="0" fontAlgn="base" hangingPunct="0">
              <a:spcBef>
                <a:spcPct val="0"/>
              </a:spcBef>
              <a:spcAft>
                <a:spcPct val="0"/>
              </a:spcAft>
              <a:tabLst>
                <a:tab pos="571500" algn="l"/>
              </a:tabLst>
              <a:defRPr sz="2400">
                <a:solidFill>
                  <a:schemeClr val="tx1"/>
                </a:solidFill>
                <a:latin typeface="Arial" charset="0"/>
                <a:ea typeface="ＭＳ Ｐゴシック" charset="0"/>
              </a:defRPr>
            </a:lvl8pPr>
            <a:lvl9pPr marL="1828800" eaLnBrk="0" fontAlgn="base" hangingPunct="0">
              <a:spcBef>
                <a:spcPct val="0"/>
              </a:spcBef>
              <a:spcAft>
                <a:spcPct val="0"/>
              </a:spcAft>
              <a:tabLst>
                <a:tab pos="571500" algn="l"/>
              </a:tabLst>
              <a:defRPr sz="2400">
                <a:solidFill>
                  <a:schemeClr val="tx1"/>
                </a:solidFill>
                <a:latin typeface="Arial" charset="0"/>
                <a:ea typeface="ＭＳ Ｐゴシック" charset="0"/>
              </a:defRPr>
            </a:lvl9pPr>
          </a:lstStyle>
          <a:p>
            <a:pPr marL="0" lvl="1" algn="ctr" eaLnBrk="1" hangingPunct="1"/>
            <a:r>
              <a:rPr lang="en-US" sz="2800" dirty="0" smtClean="0">
                <a:solidFill>
                  <a:prstClr val="black"/>
                </a:solidFill>
                <a:latin typeface="Calibri" panose="020F0502020204030204" pitchFamily="34" charset="0"/>
              </a:rPr>
              <a:t>A desktop application for </a:t>
            </a:r>
            <a:r>
              <a:rPr lang="en-US" sz="2800" dirty="0">
                <a:solidFill>
                  <a:prstClr val="black"/>
                </a:solidFill>
                <a:latin typeface="Calibri" panose="020F0502020204030204" pitchFamily="34" charset="0"/>
              </a:rPr>
              <a:t>the </a:t>
            </a:r>
            <a:r>
              <a:rPr lang="en-US" sz="2800" dirty="0" smtClean="0">
                <a:solidFill>
                  <a:prstClr val="black"/>
                </a:solidFill>
                <a:latin typeface="Calibri" panose="020F0502020204030204" pitchFamily="34" charset="0"/>
              </a:rPr>
              <a:t>interactive</a:t>
            </a:r>
          </a:p>
          <a:p>
            <a:pPr marL="0" lvl="1" algn="ctr" eaLnBrk="1" hangingPunct="1"/>
            <a:r>
              <a:rPr lang="en-US" sz="2800" dirty="0" smtClean="0">
                <a:solidFill>
                  <a:prstClr val="black"/>
                </a:solidFill>
                <a:latin typeface="Calibri" panose="020F0502020204030204" pitchFamily="34" charset="0"/>
              </a:rPr>
              <a:t>visual exploration of integrated genomic datasets</a:t>
            </a:r>
            <a:endParaRPr lang="en-US" sz="2800" dirty="0">
              <a:solidFill>
                <a:prstClr val="black"/>
              </a:solidFill>
              <a:latin typeface="Calibri" panose="020F0502020204030204" pitchFamily="34" charset="0"/>
            </a:endParaRPr>
          </a:p>
        </p:txBody>
      </p:sp>
      <p:grpSp>
        <p:nvGrpSpPr>
          <p:cNvPr id="3" name="Group 15"/>
          <p:cNvGrpSpPr>
            <a:grpSpLocks/>
          </p:cNvGrpSpPr>
          <p:nvPr/>
        </p:nvGrpSpPr>
        <p:grpSpPr bwMode="auto">
          <a:xfrm>
            <a:off x="304800" y="2438400"/>
            <a:ext cx="2590800" cy="2089096"/>
            <a:chOff x="1253" y="2390"/>
            <a:chExt cx="1632" cy="1315"/>
          </a:xfrm>
        </p:grpSpPr>
        <p:pic>
          <p:nvPicPr>
            <p:cNvPr id="30" name="Picture 6" descr="Picture 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3" y="2390"/>
              <a:ext cx="1632" cy="1112"/>
            </a:xfrm>
            <a:prstGeom prst="rect">
              <a:avLst/>
            </a:prstGeom>
            <a:solidFill>
              <a:schemeClr val="accent1">
                <a:lumMod val="75000"/>
              </a:schemeClr>
            </a:solidFill>
            <a:ln w="57150" cmpd="sng">
              <a:solidFill>
                <a:schemeClr val="accent1">
                  <a:lumMod val="50000"/>
                </a:schemeClr>
              </a:solidFill>
              <a:miter lim="800000"/>
              <a:headEnd/>
              <a:tailEnd/>
            </a:ln>
            <a:extLst/>
          </p:spPr>
        </p:pic>
        <p:sp>
          <p:nvSpPr>
            <p:cNvPr id="31" name="TextBox 11"/>
            <p:cNvSpPr txBox="1">
              <a:spLocks noChangeArrowheads="1"/>
            </p:cNvSpPr>
            <p:nvPr/>
          </p:nvSpPr>
          <p:spPr bwMode="auto">
            <a:xfrm>
              <a:off x="1253" y="3493"/>
              <a:ext cx="912" cy="21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err="1">
                  <a:solidFill>
                    <a:prstClr val="black"/>
                  </a:solidFill>
                  <a:latin typeface="Calibri" panose="020F0502020204030204" pitchFamily="34" charset="0"/>
                </a:rPr>
                <a:t>Epigenomics</a:t>
              </a:r>
              <a:endParaRPr lang="en-US" sz="1600" b="1" i="1" dirty="0">
                <a:solidFill>
                  <a:prstClr val="black"/>
                </a:solidFill>
                <a:latin typeface="Calibri" panose="020F0502020204030204" pitchFamily="34" charset="0"/>
              </a:endParaRPr>
            </a:p>
          </p:txBody>
        </p:sp>
      </p:grpSp>
      <p:pic>
        <p:nvPicPr>
          <p:cNvPr id="28" name="Picture 80" descr="Picture 33"/>
          <p:cNvPicPr>
            <a:picLocks noChangeAspect="1" noChangeArrowheads="1"/>
          </p:cNvPicPr>
          <p:nvPr/>
        </p:nvPicPr>
        <p:blipFill>
          <a:blip r:embed="rId4">
            <a:extLst>
              <a:ext uri="{28A0092B-C50C-407E-A947-70E740481C1C}">
                <a14:useLocalDpi xmlns:a14="http://schemas.microsoft.com/office/drawing/2010/main" val="0"/>
              </a:ext>
            </a:extLst>
          </a:blip>
          <a:srcRect l="284"/>
          <a:stretch>
            <a:fillRect/>
          </a:stretch>
        </p:blipFill>
        <p:spPr bwMode="auto">
          <a:xfrm>
            <a:off x="1676400" y="2743202"/>
            <a:ext cx="2430463" cy="1828801"/>
          </a:xfrm>
          <a:prstGeom prst="rect">
            <a:avLst/>
          </a:prstGeom>
          <a:noFill/>
          <a:ln w="57150" cmpd="sng">
            <a:solidFill>
              <a:schemeClr val="accent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22" name="Picture 5"/>
          <p:cNvPicPr>
            <a:picLocks noChangeAspect="1"/>
          </p:cNvPicPr>
          <p:nvPr/>
        </p:nvPicPr>
        <p:blipFill>
          <a:blip r:embed="rId5"/>
          <a:srcRect/>
          <a:stretch>
            <a:fillRect/>
          </a:stretch>
        </p:blipFill>
        <p:spPr bwMode="auto">
          <a:xfrm>
            <a:off x="3505200" y="3200401"/>
            <a:ext cx="2149475" cy="1701800"/>
          </a:xfrm>
          <a:prstGeom prst="rect">
            <a:avLst/>
          </a:prstGeom>
          <a:noFill/>
          <a:ln w="57150" cmpd="sng">
            <a:solidFill>
              <a:schemeClr val="accent1">
                <a:lumMod val="50000"/>
              </a:schemeClr>
            </a:solidFill>
            <a:miter lim="800000"/>
            <a:headEnd/>
            <a:tailEnd/>
          </a:ln>
        </p:spPr>
      </p:pic>
      <p:sp>
        <p:nvSpPr>
          <p:cNvPr id="23" name="TextBox 13"/>
          <p:cNvSpPr txBox="1">
            <a:spLocks noChangeArrowheads="1"/>
          </p:cNvSpPr>
          <p:nvPr/>
        </p:nvSpPr>
        <p:spPr bwMode="auto">
          <a:xfrm>
            <a:off x="3505200" y="4919664"/>
            <a:ext cx="1662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a:solidFill>
                  <a:prstClr val="black"/>
                </a:solidFill>
                <a:latin typeface="Calibri" panose="020F0502020204030204" pitchFamily="34" charset="0"/>
              </a:rPr>
              <a:t>NGS alignments</a:t>
            </a:r>
          </a:p>
        </p:txBody>
      </p:sp>
      <p:sp>
        <p:nvSpPr>
          <p:cNvPr id="25" name="TextBox 13"/>
          <p:cNvSpPr txBox="1">
            <a:spLocks noChangeArrowheads="1"/>
          </p:cNvSpPr>
          <p:nvPr/>
        </p:nvSpPr>
        <p:spPr bwMode="auto">
          <a:xfrm>
            <a:off x="6553200" y="6019800"/>
            <a:ext cx="19812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smtClean="0">
                <a:solidFill>
                  <a:prstClr val="black"/>
                </a:solidFill>
                <a:latin typeface="Calibri" panose="020F0502020204030204" pitchFamily="34" charset="0"/>
              </a:rPr>
              <a:t>mRNA, Copy Number </a:t>
            </a:r>
            <a:endParaRPr lang="en-US" sz="1600" b="1" i="1" dirty="0">
              <a:solidFill>
                <a:prstClr val="black"/>
              </a:solidFill>
              <a:latin typeface="Calibri" panose="020F0502020204030204" pitchFamily="34" charset="0"/>
            </a:endParaRPr>
          </a:p>
        </p:txBody>
      </p:sp>
      <p:grpSp>
        <p:nvGrpSpPr>
          <p:cNvPr id="5" name="Group 16"/>
          <p:cNvGrpSpPr>
            <a:grpSpLocks/>
          </p:cNvGrpSpPr>
          <p:nvPr/>
        </p:nvGrpSpPr>
        <p:grpSpPr bwMode="auto">
          <a:xfrm>
            <a:off x="5105400" y="3581401"/>
            <a:ext cx="2209800" cy="2217738"/>
            <a:chOff x="2048" y="2567"/>
            <a:chExt cx="1392" cy="1397"/>
          </a:xfrm>
        </p:grpSpPr>
        <p:sp>
          <p:nvSpPr>
            <p:cNvPr id="27" name="TextBox 12"/>
            <p:cNvSpPr txBox="1">
              <a:spLocks noChangeArrowheads="1"/>
            </p:cNvSpPr>
            <p:nvPr/>
          </p:nvSpPr>
          <p:spPr bwMode="auto">
            <a:xfrm>
              <a:off x="2048" y="3751"/>
              <a:ext cx="795" cy="213"/>
            </a:xfrm>
            <a:prstGeom prst="rect">
              <a:avLst/>
            </a:prstGeom>
            <a:noFill/>
            <a:ln w="57150" cmpd="sng">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a:solidFill>
                    <a:prstClr val="black"/>
                  </a:solidFill>
                  <a:latin typeface="Calibri" panose="020F0502020204030204" pitchFamily="34" charset="0"/>
                </a:rPr>
                <a:t>RNA-</a:t>
              </a:r>
              <a:r>
                <a:rPr lang="en-US" sz="1600" b="1" i="1" dirty="0" err="1">
                  <a:solidFill>
                    <a:prstClr val="black"/>
                  </a:solidFill>
                  <a:latin typeface="Calibri" panose="020F0502020204030204" pitchFamily="34" charset="0"/>
                </a:rPr>
                <a:t>Seq</a:t>
              </a:r>
              <a:endParaRPr lang="en-US" sz="1600" b="1" i="1" dirty="0">
                <a:solidFill>
                  <a:prstClr val="black"/>
                </a:solidFill>
                <a:latin typeface="Calibri" panose="020F0502020204030204" pitchFamily="34" charset="0"/>
              </a:endParaRPr>
            </a:p>
          </p:txBody>
        </p:sp>
        <p:pic>
          <p:nvPicPr>
            <p:cNvPr id="2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48" y="2567"/>
              <a:ext cx="1392" cy="1184"/>
            </a:xfrm>
            <a:prstGeom prst="rect">
              <a:avLst/>
            </a:prstGeom>
            <a:noFill/>
            <a:ln w="57150" cmpd="sng">
              <a:solidFill>
                <a:schemeClr val="accent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grpSp>
      <p:pic>
        <p:nvPicPr>
          <p:cNvPr id="24" name="Picture 2"/>
          <p:cNvPicPr preferRelativeResize="0">
            <a:picLocks noChangeAspect="1" noChangeArrowheads="1"/>
          </p:cNvPicPr>
          <p:nvPr/>
        </p:nvPicPr>
        <p:blipFill>
          <a:blip r:embed="rId7"/>
          <a:srcRect/>
          <a:stretch>
            <a:fillRect/>
          </a:stretch>
        </p:blipFill>
        <p:spPr bwMode="auto">
          <a:xfrm>
            <a:off x="6553200" y="4419601"/>
            <a:ext cx="2202471" cy="1568781"/>
          </a:xfrm>
          <a:prstGeom prst="rect">
            <a:avLst/>
          </a:prstGeom>
          <a:solidFill>
            <a:schemeClr val="accent1"/>
          </a:solidFill>
          <a:ln w="57150" cmpd="sng">
            <a:solidFill>
              <a:schemeClr val="accent1">
                <a:lumMod val="50000"/>
              </a:schemeClr>
            </a:solidFill>
            <a:miter lim="800000"/>
            <a:headEnd/>
            <a:tailEnd/>
          </a:ln>
        </p:spPr>
      </p:pic>
      <p:sp>
        <p:nvSpPr>
          <p:cNvPr id="6" name="Rectangle 5"/>
          <p:cNvSpPr/>
          <p:nvPr/>
        </p:nvSpPr>
        <p:spPr>
          <a:xfrm>
            <a:off x="228600" y="2362200"/>
            <a:ext cx="8686800" cy="3962400"/>
          </a:xfrm>
          <a:prstGeom prst="rect">
            <a:avLst/>
          </a:prstGeom>
          <a:no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2" name="TextBox 11"/>
          <p:cNvSpPr txBox="1">
            <a:spLocks noChangeArrowheads="1"/>
          </p:cNvSpPr>
          <p:nvPr/>
        </p:nvSpPr>
        <p:spPr bwMode="auto">
          <a:xfrm>
            <a:off x="1676400" y="4572000"/>
            <a:ext cx="1447800" cy="33679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smtClean="0">
                <a:solidFill>
                  <a:prstClr val="black"/>
                </a:solidFill>
                <a:latin typeface="Calibri" panose="020F0502020204030204" pitchFamily="34" charset="0"/>
              </a:rPr>
              <a:t>Microarrays</a:t>
            </a:r>
            <a:endParaRPr lang="en-US" sz="1600" b="1" i="1" dirty="0">
              <a:solidFill>
                <a:prstClr val="black"/>
              </a:solidFill>
              <a:latin typeface="Calibri" panose="020F0502020204030204" pitchFamily="34" charset="0"/>
            </a:endParaRPr>
          </a:p>
        </p:txBody>
      </p:sp>
      <p:sp>
        <p:nvSpPr>
          <p:cNvPr id="21" name="Rectangle 20"/>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Integrative Genomics Viewer (IGV)</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3524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066800" y="1357181"/>
            <a:ext cx="7010400" cy="5653219"/>
            <a:chOff x="1143000" y="1357181"/>
            <a:chExt cx="7010400" cy="5653219"/>
          </a:xfrm>
        </p:grpSpPr>
        <p:pic>
          <p:nvPicPr>
            <p:cNvPr id="5" name="Picture 4" descr="Screen shot 2012-10-04 at 1.33.54 PM.png"/>
            <p:cNvPicPr>
              <a:picLocks noChangeAspect="1"/>
            </p:cNvPicPr>
            <p:nvPr/>
          </p:nvPicPr>
          <p:blipFill>
            <a:blip r:embed="rId3"/>
            <a:stretch>
              <a:fillRect/>
            </a:stretch>
          </p:blipFill>
          <p:spPr>
            <a:xfrm>
              <a:off x="1143000" y="1357181"/>
              <a:ext cx="7010400" cy="5653219"/>
            </a:xfrm>
            <a:prstGeom prst="rect">
              <a:avLst/>
            </a:prstGeom>
          </p:spPr>
        </p:pic>
        <p:pic>
          <p:nvPicPr>
            <p:cNvPr id="8" name="Picture 7"/>
            <p:cNvPicPr>
              <a:picLocks noChangeAspect="1"/>
            </p:cNvPicPr>
            <p:nvPr/>
          </p:nvPicPr>
          <p:blipFill>
            <a:blip r:embed="rId4"/>
            <a:stretch>
              <a:fillRect/>
            </a:stretch>
          </p:blipFill>
          <p:spPr>
            <a:xfrm>
              <a:off x="1832128" y="1658909"/>
              <a:ext cx="62744" cy="57917"/>
            </a:xfrm>
            <a:prstGeom prst="rect">
              <a:avLst/>
            </a:prstGeom>
          </p:spPr>
        </p:pic>
      </p:grpSp>
      <p:pic>
        <p:nvPicPr>
          <p:cNvPr id="2" name="Picture 1" descr="Screen Shot 2013-10-24 at 4.36.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3686175"/>
            <a:ext cx="3962400" cy="1524000"/>
          </a:xfrm>
          <a:prstGeom prst="rect">
            <a:avLst/>
          </a:prstGeom>
          <a:ln w="57150" cmpd="sng">
            <a:solidFill>
              <a:schemeClr val="accent2"/>
            </a:solidFill>
          </a:ln>
        </p:spPr>
      </p:pic>
      <p:sp>
        <p:nvSpPr>
          <p:cNvPr id="11"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Zoom in to see more detail.</a:t>
            </a:r>
            <a:endParaRPr lang="en-US" b="1" dirty="0">
              <a:latin typeface="Calibri" panose="020F0502020204030204" pitchFamily="34" charset="0"/>
            </a:endParaRPr>
          </a:p>
        </p:txBody>
      </p:sp>
      <p:sp>
        <p:nvSpPr>
          <p:cNvPr id="10" name="Rectangle 9"/>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7700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Screen shot 2012-10-04 at 12.56.03 PM.png"/>
          <p:cNvPicPr>
            <a:picLocks noChangeAspect="1"/>
          </p:cNvPicPr>
          <p:nvPr/>
        </p:nvPicPr>
        <p:blipFill>
          <a:blip r:embed="rId3"/>
          <a:srcRect b="8105"/>
          <a:stretch>
            <a:fillRect/>
          </a:stretch>
        </p:blipFill>
        <p:spPr>
          <a:xfrm>
            <a:off x="1143000" y="1295400"/>
            <a:ext cx="6995407" cy="5183929"/>
          </a:xfrm>
          <a:prstGeom prst="rect">
            <a:avLst/>
          </a:prstGeom>
        </p:spPr>
      </p:pic>
      <p:sp>
        <p:nvSpPr>
          <p:cNvPr id="12" name="Rectangle 11"/>
          <p:cNvSpPr/>
          <p:nvPr/>
        </p:nvSpPr>
        <p:spPr>
          <a:xfrm>
            <a:off x="762000" y="4726729"/>
            <a:ext cx="7315200" cy="1828800"/>
          </a:xfrm>
          <a:prstGeom prst="rect">
            <a:avLst/>
          </a:prstGeom>
          <a:solidFill>
            <a:srgbClr val="FFFFFF"/>
          </a:solid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1827991" y="1596854"/>
            <a:ext cx="62744" cy="57917"/>
          </a:xfrm>
          <a:prstGeom prst="rect">
            <a:avLst/>
          </a:prstGeom>
        </p:spPr>
      </p:pic>
      <p:sp>
        <p:nvSpPr>
          <p:cNvPr id="15"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How far do you need </a:t>
            </a:r>
            <a:r>
              <a:rPr lang="en-US" dirty="0" smtClean="0">
                <a:latin typeface="Calibri" panose="020F0502020204030204" pitchFamily="34" charset="0"/>
              </a:rPr>
              <a:t>to zoom </a:t>
            </a:r>
            <a:r>
              <a:rPr lang="en-US" dirty="0">
                <a:latin typeface="Calibri" panose="020F0502020204030204" pitchFamily="34" charset="0"/>
              </a:rPr>
              <a:t>in to see the alignments?</a:t>
            </a: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35664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Screen shot 2012-10-04 at 12.56.03 PM.png"/>
          <p:cNvPicPr>
            <a:picLocks noChangeAspect="1"/>
          </p:cNvPicPr>
          <p:nvPr/>
        </p:nvPicPr>
        <p:blipFill>
          <a:blip r:embed="rId3"/>
          <a:srcRect b="8105"/>
          <a:stretch>
            <a:fillRect/>
          </a:stretch>
        </p:blipFill>
        <p:spPr>
          <a:xfrm>
            <a:off x="1143000" y="1295400"/>
            <a:ext cx="6995407" cy="5183929"/>
          </a:xfrm>
          <a:prstGeom prst="rect">
            <a:avLst/>
          </a:prstGeom>
        </p:spPr>
      </p:pic>
      <p:sp>
        <p:nvSpPr>
          <p:cNvPr id="12" name="Rectangle 11"/>
          <p:cNvSpPr/>
          <p:nvPr/>
        </p:nvSpPr>
        <p:spPr>
          <a:xfrm>
            <a:off x="762000" y="4726729"/>
            <a:ext cx="7315200" cy="1828800"/>
          </a:xfrm>
          <a:prstGeom prst="rect">
            <a:avLst/>
          </a:prstGeom>
          <a:solidFill>
            <a:srgbClr val="FFFFFF"/>
          </a:solid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4"/>
          <a:stretch>
            <a:fillRect/>
          </a:stretch>
        </p:blipFill>
        <p:spPr>
          <a:xfrm>
            <a:off x="1832128" y="1596854"/>
            <a:ext cx="62744" cy="57917"/>
          </a:xfrm>
          <a:prstGeom prst="rect">
            <a:avLst/>
          </a:prstGeom>
        </p:spPr>
      </p:pic>
      <p:sp>
        <p:nvSpPr>
          <p:cNvPr id="18"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How far do you need </a:t>
            </a:r>
            <a:r>
              <a:rPr lang="en-US" dirty="0" smtClean="0">
                <a:latin typeface="Calibri" panose="020F0502020204030204" pitchFamily="34" charset="0"/>
              </a:rPr>
              <a:t>to zoom </a:t>
            </a:r>
            <a:r>
              <a:rPr lang="en-US" dirty="0">
                <a:latin typeface="Calibri" panose="020F0502020204030204" pitchFamily="34" charset="0"/>
              </a:rPr>
              <a:t>in to see the alignments</a:t>
            </a:r>
            <a:r>
              <a:rPr lang="en-US" dirty="0" smtClean="0">
                <a:latin typeface="Calibri" panose="020F0502020204030204" pitchFamily="34" charset="0"/>
              </a:rPr>
              <a:t>? </a:t>
            </a:r>
            <a:r>
              <a:rPr lang="en-US" b="1" dirty="0" smtClean="0">
                <a:solidFill>
                  <a:srgbClr val="FF0000"/>
                </a:solidFill>
                <a:latin typeface="Calibri" panose="020F0502020204030204" pitchFamily="34" charset="0"/>
              </a:rPr>
              <a:t>30kb.</a:t>
            </a:r>
            <a:endParaRPr lang="en-US" b="1" dirty="0">
              <a:solidFill>
                <a:srgbClr val="FF0000"/>
              </a:solidFill>
              <a:latin typeface="Calibri" panose="020F0502020204030204" pitchFamily="34" charset="0"/>
            </a:endParaRPr>
          </a:p>
        </p:txBody>
      </p:sp>
      <p:sp>
        <p:nvSpPr>
          <p:cNvPr id="19" name="TextBox 2"/>
          <p:cNvSpPr txBox="1">
            <a:spLocks noChangeArrowheads="1"/>
          </p:cNvSpPr>
          <p:nvPr/>
        </p:nvSpPr>
        <p:spPr bwMode="auto">
          <a:xfrm>
            <a:off x="0" y="5200657"/>
            <a:ext cx="9144000" cy="1938992"/>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Or you can set another threshold </a:t>
            </a:r>
            <a:r>
              <a:rPr lang="en-US" dirty="0">
                <a:latin typeface="Calibri" panose="020F0502020204030204" pitchFamily="34" charset="0"/>
              </a:rPr>
              <a:t>in </a:t>
            </a:r>
            <a:r>
              <a:rPr lang="en-US" b="1" dirty="0" smtClean="0">
                <a:latin typeface="Calibri" panose="020F0502020204030204" pitchFamily="34" charset="0"/>
              </a:rPr>
              <a:t>View </a:t>
            </a:r>
            <a:r>
              <a:rPr lang="en-US" b="1" dirty="0">
                <a:latin typeface="Calibri" panose="020F0502020204030204" pitchFamily="34" charset="0"/>
              </a:rPr>
              <a:t>&gt; Preferences &gt; </a:t>
            </a:r>
            <a:r>
              <a:rPr lang="en-US" b="1" dirty="0" smtClean="0">
                <a:latin typeface="Calibri" panose="020F0502020204030204" pitchFamily="34" charset="0"/>
              </a:rPr>
              <a:t>Alignments</a:t>
            </a:r>
            <a:r>
              <a:rPr lang="en-US" dirty="0" smtClean="0">
                <a:latin typeface="Calibri" panose="020F0502020204030204" pitchFamily="34" charset="0"/>
              </a:rPr>
              <a:t>.</a:t>
            </a:r>
          </a:p>
          <a:p>
            <a:pPr marL="574675" indent="-234950" eaLnBrk="1" hangingPunct="1">
              <a:buFont typeface="Arial" panose="020B0604020202020204" pitchFamily="34" charset="0"/>
              <a:buChar char="•"/>
            </a:pPr>
            <a:r>
              <a:rPr lang="en-US" dirty="0" smtClean="0">
                <a:latin typeface="Calibri" panose="020F0502020204030204" pitchFamily="34" charset="0"/>
              </a:rPr>
              <a:t> Higher values require </a:t>
            </a:r>
            <a:r>
              <a:rPr lang="en-US" dirty="0">
                <a:latin typeface="Calibri" panose="020F0502020204030204" pitchFamily="34" charset="0"/>
              </a:rPr>
              <a:t>more </a:t>
            </a:r>
            <a:r>
              <a:rPr lang="en-US" dirty="0" smtClean="0">
                <a:latin typeface="Calibri" panose="020F0502020204030204" pitchFamily="34" charset="0"/>
              </a:rPr>
              <a:t>memory</a:t>
            </a:r>
            <a:endParaRPr lang="en-US" dirty="0">
              <a:latin typeface="Calibri" panose="020F0502020204030204" pitchFamily="34" charset="0"/>
            </a:endParaRPr>
          </a:p>
          <a:p>
            <a:pPr marL="574675" indent="-234950" eaLnBrk="1" hangingPunct="1">
              <a:buFont typeface="Arial" panose="020B0604020202020204" pitchFamily="34" charset="0"/>
              <a:buChar char="•"/>
            </a:pPr>
            <a:r>
              <a:rPr lang="en-US" dirty="0" smtClean="0">
                <a:latin typeface="Calibri" panose="020F0502020204030204" pitchFamily="34" charset="0"/>
              </a:rPr>
              <a:t> Low </a:t>
            </a:r>
            <a:r>
              <a:rPr lang="en-US" dirty="0">
                <a:latin typeface="Calibri" panose="020F0502020204030204" pitchFamily="34" charset="0"/>
              </a:rPr>
              <a:t>coverage </a:t>
            </a:r>
            <a:r>
              <a:rPr lang="en-US" dirty="0" smtClean="0">
                <a:latin typeface="Calibri" panose="020F0502020204030204" pitchFamily="34" charset="0"/>
              </a:rPr>
              <a:t>files can </a:t>
            </a:r>
            <a:r>
              <a:rPr lang="en-US" dirty="0">
                <a:latin typeface="Calibri" panose="020F0502020204030204" pitchFamily="34" charset="0"/>
              </a:rPr>
              <a:t>use higher </a:t>
            </a:r>
            <a:r>
              <a:rPr lang="en-US" dirty="0" smtClean="0">
                <a:latin typeface="Calibri" panose="020F0502020204030204" pitchFamily="34" charset="0"/>
              </a:rPr>
              <a:t>values</a:t>
            </a:r>
            <a:endParaRPr lang="en-US" dirty="0">
              <a:latin typeface="Calibri" panose="020F0502020204030204" pitchFamily="34" charset="0"/>
            </a:endParaRPr>
          </a:p>
          <a:p>
            <a:pPr marL="574675" indent="-234950" eaLnBrk="1" hangingPunct="1">
              <a:buFont typeface="Arial" panose="020B0604020202020204" pitchFamily="34" charset="0"/>
              <a:buChar char="•"/>
            </a:pPr>
            <a:r>
              <a:rPr lang="en-US" dirty="0" smtClean="0">
                <a:latin typeface="Calibri" panose="020F0502020204030204" pitchFamily="34" charset="0"/>
              </a:rPr>
              <a:t> Very </a:t>
            </a:r>
            <a:r>
              <a:rPr lang="en-US" dirty="0">
                <a:latin typeface="Calibri" panose="020F0502020204030204" pitchFamily="34" charset="0"/>
              </a:rPr>
              <a:t>deep coverage files </a:t>
            </a:r>
            <a:r>
              <a:rPr lang="en-US" dirty="0" smtClean="0">
                <a:latin typeface="Calibri" panose="020F0502020204030204" pitchFamily="34" charset="0"/>
              </a:rPr>
              <a:t>should use </a:t>
            </a:r>
            <a:r>
              <a:rPr lang="en-US" dirty="0">
                <a:latin typeface="Calibri" panose="020F0502020204030204" pitchFamily="34" charset="0"/>
              </a:rPr>
              <a:t>lower </a:t>
            </a:r>
            <a:r>
              <a:rPr lang="en-US" dirty="0" smtClean="0">
                <a:latin typeface="Calibri" panose="020F0502020204030204" pitchFamily="34" charset="0"/>
              </a:rPr>
              <a:t>value</a:t>
            </a:r>
            <a:endParaRPr lang="en-US" dirty="0">
              <a:latin typeface="Calibri" panose="020F0502020204030204" pitchFamily="34" charset="0"/>
            </a:endParaRPr>
          </a:p>
          <a:p>
            <a:pPr marL="0" indent="0" eaLnBrk="1" hangingPunct="1"/>
            <a:endParaRPr lang="en-US" dirty="0">
              <a:latin typeface="Calibri" panose="020F0502020204030204"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74046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RNA-</a:t>
            </a:r>
            <a:r>
              <a:rPr lang="en-US" sz="4000" b="1" dirty="0" err="1" smtClean="0">
                <a:latin typeface="Calibri" panose="020F0502020204030204" pitchFamily="34" charset="0"/>
                <a:ea typeface="ＭＳ Ｐゴシック" charset="0"/>
                <a:cs typeface="ＭＳ Ｐゴシック" charset="0"/>
              </a:rPr>
              <a:t>seq</a:t>
            </a:r>
            <a:r>
              <a:rPr lang="en-US" sz="4000" b="1" dirty="0" smtClean="0">
                <a:latin typeface="Calibri" panose="020F0502020204030204" pitchFamily="34" charset="0"/>
                <a:ea typeface="ＭＳ Ｐゴシック" charset="0"/>
                <a:cs typeface="ＭＳ Ｐゴシック" charset="0"/>
              </a:rPr>
              <a:t> data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20523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419600" y="6531173"/>
            <a:ext cx="4724400" cy="307777"/>
          </a:xfrm>
          <a:prstGeom prst="rect">
            <a:avLst/>
          </a:prstGeom>
        </p:spPr>
        <p:txBody>
          <a:bodyPr wrap="square">
            <a:spAutoFit/>
          </a:bodyPr>
          <a:lstStyle/>
          <a:p>
            <a:pPr algn="r"/>
            <a:r>
              <a:rPr lang="en-US" sz="1400" dirty="0">
                <a:solidFill>
                  <a:schemeClr val="bg1">
                    <a:lumMod val="75000"/>
                  </a:schemeClr>
                </a:solidFill>
                <a:latin typeface="Calibri" panose="020F0502020204030204" pitchFamily="34" charset="0"/>
              </a:rPr>
              <a:t>http://</a:t>
            </a:r>
            <a:r>
              <a:rPr lang="en-US" sz="1400" dirty="0" err="1">
                <a:solidFill>
                  <a:schemeClr val="bg1">
                    <a:lumMod val="75000"/>
                  </a:schemeClr>
                </a:solidFill>
                <a:latin typeface="Calibri" panose="020F0502020204030204" pitchFamily="34" charset="0"/>
              </a:rPr>
              <a:t>en.wikipedia.org</a:t>
            </a:r>
            <a:r>
              <a:rPr lang="en-US" sz="1400" dirty="0">
                <a:solidFill>
                  <a:schemeClr val="bg1">
                    <a:lumMod val="75000"/>
                  </a:schemeClr>
                </a:solidFill>
                <a:latin typeface="Calibri" panose="020F0502020204030204" pitchFamily="34" charset="0"/>
              </a:rPr>
              <a:t>/wiki/</a:t>
            </a:r>
            <a:r>
              <a:rPr lang="en-US" sz="1400" dirty="0" err="1">
                <a:solidFill>
                  <a:schemeClr val="bg1">
                    <a:lumMod val="75000"/>
                  </a:schemeClr>
                </a:solidFill>
                <a:latin typeface="Calibri" panose="020F0502020204030204" pitchFamily="34" charset="0"/>
              </a:rPr>
              <a:t>RNA-Seq#Gene_expression</a:t>
            </a:r>
            <a:endParaRPr lang="en-US" sz="1400" dirty="0">
              <a:solidFill>
                <a:schemeClr val="bg1">
                  <a:lumMod val="75000"/>
                </a:schemeClr>
              </a:solidFill>
              <a:latin typeface="Calibri" panose="020F0502020204030204" pitchFamily="34" charset="0"/>
            </a:endParaRPr>
          </a:p>
        </p:txBody>
      </p:sp>
      <p:grpSp>
        <p:nvGrpSpPr>
          <p:cNvPr id="7" name="Group 6"/>
          <p:cNvGrpSpPr/>
          <p:nvPr/>
        </p:nvGrpSpPr>
        <p:grpSpPr>
          <a:xfrm>
            <a:off x="1447800" y="914400"/>
            <a:ext cx="5613400" cy="5375166"/>
            <a:chOff x="1447800" y="914400"/>
            <a:chExt cx="5613400" cy="5375166"/>
          </a:xfrm>
        </p:grpSpPr>
        <p:grpSp>
          <p:nvGrpSpPr>
            <p:cNvPr id="6" name="Group 5"/>
            <p:cNvGrpSpPr/>
            <p:nvPr/>
          </p:nvGrpSpPr>
          <p:grpSpPr>
            <a:xfrm>
              <a:off x="1447800" y="914400"/>
              <a:ext cx="5613400" cy="5375166"/>
              <a:chOff x="1447800" y="914400"/>
              <a:chExt cx="5613400" cy="5375166"/>
            </a:xfrm>
          </p:grpSpPr>
          <p:pic>
            <p:nvPicPr>
              <p:cNvPr id="2" name="Picture 1"/>
              <p:cNvPicPr>
                <a:picLocks noChangeAspect="1"/>
              </p:cNvPicPr>
              <p:nvPr/>
            </p:nvPicPr>
            <p:blipFill>
              <a:blip r:embed="rId3"/>
              <a:stretch>
                <a:fillRect/>
              </a:stretch>
            </p:blipFill>
            <p:spPr>
              <a:xfrm>
                <a:off x="1447800" y="914400"/>
                <a:ext cx="5613400" cy="5375166"/>
              </a:xfrm>
              <a:prstGeom prst="rect">
                <a:avLst/>
              </a:prstGeom>
            </p:spPr>
          </p:pic>
          <p:sp>
            <p:nvSpPr>
              <p:cNvPr id="5" name="Rectangle 4"/>
              <p:cNvSpPr/>
              <p:nvPr/>
            </p:nvSpPr>
            <p:spPr>
              <a:xfrm>
                <a:off x="5257800" y="990600"/>
                <a:ext cx="762000" cy="228600"/>
              </a:xfrm>
              <a:prstGeom prst="rect">
                <a:avLst/>
              </a:prstGeom>
              <a:solidFill>
                <a:srgbClr val="FFFFFF"/>
              </a:solidFill>
              <a:ln w="31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4724400" y="914400"/>
              <a:ext cx="840520" cy="400110"/>
            </a:xfrm>
            <a:prstGeom prst="rect">
              <a:avLst/>
            </a:prstGeom>
            <a:noFill/>
          </p:spPr>
          <p:txBody>
            <a:bodyPr wrap="none" rtlCol="0">
              <a:spAutoFit/>
            </a:bodyPr>
            <a:lstStyle/>
            <a:p>
              <a:r>
                <a:rPr lang="en-US" sz="2000" dirty="0" smtClean="0"/>
                <a:t>Intron</a:t>
              </a:r>
              <a:endParaRPr lang="en-US" sz="2000" dirty="0"/>
            </a:p>
          </p:txBody>
        </p:sp>
      </p:grpSp>
      <p:sp>
        <p:nvSpPr>
          <p:cNvPr id="11" name="Rectangle 10"/>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81807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457200" y="1168400"/>
            <a:ext cx="8229600" cy="5608859"/>
            <a:chOff x="304800" y="1006475"/>
            <a:chExt cx="8250238" cy="5622925"/>
          </a:xfrm>
        </p:grpSpPr>
        <p:pic>
          <p:nvPicPr>
            <p:cNvPr id="97284" name="Picture 10" descr="Picture 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06475"/>
              <a:ext cx="8250238" cy="562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1120588" y="1481020"/>
              <a:ext cx="80673" cy="74467"/>
            </a:xfrm>
            <a:prstGeom prst="rect">
              <a:avLst/>
            </a:prstGeom>
          </p:spPr>
        </p:pic>
      </p:grpSp>
      <p:sp>
        <p:nvSpPr>
          <p:cNvPr id="97283"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sp>
        <p:nvSpPr>
          <p:cNvPr id="11"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RNA-</a:t>
            </a:r>
            <a:r>
              <a:rPr lang="en-US" dirty="0" err="1" smtClean="0">
                <a:latin typeface="Calibri" panose="020F0502020204030204" pitchFamily="34" charset="0"/>
              </a:rPr>
              <a:t>seq</a:t>
            </a:r>
            <a:r>
              <a:rPr lang="en-US" dirty="0" smtClean="0">
                <a:latin typeface="Calibri" panose="020F0502020204030204" pitchFamily="34" charset="0"/>
              </a:rPr>
              <a:t> reads can span splice junctions.</a:t>
            </a:r>
            <a:endParaRPr lang="en-US" dirty="0">
              <a:latin typeface="Calibri" panose="020F0502020204030204" pitchFamily="34" charset="0"/>
            </a:endParaRPr>
          </a:p>
        </p:txBody>
      </p:sp>
      <p:sp>
        <p:nvSpPr>
          <p:cNvPr id="13" name="Rectangle 12"/>
          <p:cNvSpPr/>
          <p:nvPr/>
        </p:nvSpPr>
        <p:spPr>
          <a:xfrm>
            <a:off x="4552951" y="3867150"/>
            <a:ext cx="1714500" cy="4857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9" name="Rectangle 8"/>
          <p:cNvSpPr/>
          <p:nvPr/>
        </p:nvSpPr>
        <p:spPr>
          <a:xfrm>
            <a:off x="0" y="11723"/>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89352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grpSp>
        <p:nvGrpSpPr>
          <p:cNvPr id="5" name="Group 4"/>
          <p:cNvGrpSpPr/>
          <p:nvPr/>
        </p:nvGrpSpPr>
        <p:grpSpPr>
          <a:xfrm>
            <a:off x="738187" y="3485112"/>
            <a:ext cx="7591425" cy="714375"/>
            <a:chOff x="516467" y="3666087"/>
            <a:chExt cx="7591425" cy="714375"/>
          </a:xfrm>
        </p:grpSpPr>
        <p:pic>
          <p:nvPicPr>
            <p:cNvPr id="2" name="Picture 1" descr="Screen Shot 2015-04-10 at 7.26.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67" y="3666087"/>
              <a:ext cx="7591425" cy="457200"/>
            </a:xfrm>
            <a:prstGeom prst="rect">
              <a:avLst/>
            </a:prstGeom>
          </p:spPr>
        </p:pic>
        <p:pic>
          <p:nvPicPr>
            <p:cNvPr id="4" name="Picture 3" descr="Screen Shot 2015-04-10 at 7.26.3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32" y="4123287"/>
              <a:ext cx="6496050" cy="257175"/>
            </a:xfrm>
            <a:prstGeom prst="rect">
              <a:avLst/>
            </a:prstGeom>
          </p:spPr>
        </p:pic>
      </p:grpSp>
      <p:sp>
        <p:nvSpPr>
          <p:cNvPr id="10" name="TextBox 2"/>
          <p:cNvSpPr txBox="1">
            <a:spLocks noChangeArrowheads="1"/>
          </p:cNvSpPr>
          <p:nvPr/>
        </p:nvSpPr>
        <p:spPr bwMode="auto">
          <a:xfrm>
            <a:off x="0" y="778728"/>
            <a:ext cx="9144000" cy="1938992"/>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You can display a separate splice junction track which shows how many reads span exon junctions.</a:t>
            </a:r>
          </a:p>
          <a:p>
            <a:pPr marL="0" indent="0" eaLnBrk="1" hangingPunct="1"/>
            <a:endParaRPr lang="en-US" dirty="0">
              <a:latin typeface="Calibri" panose="020F0502020204030204" pitchFamily="34" charset="0"/>
            </a:endParaRPr>
          </a:p>
          <a:p>
            <a:pPr marL="0" indent="0" eaLnBrk="1" hangingPunct="1"/>
            <a:r>
              <a:rPr lang="en-US" dirty="0">
                <a:latin typeface="Calibri" panose="020F0502020204030204" pitchFamily="34" charset="0"/>
              </a:rPr>
              <a:t>Arcs represent reads that span exon </a:t>
            </a:r>
            <a:r>
              <a:rPr lang="en-US" dirty="0" smtClean="0">
                <a:latin typeface="Calibri" panose="020F0502020204030204" pitchFamily="34" charset="0"/>
              </a:rPr>
              <a:t>junctions. Height </a:t>
            </a:r>
            <a:r>
              <a:rPr lang="en-US" dirty="0">
                <a:latin typeface="Calibri" panose="020F0502020204030204" pitchFamily="34" charset="0"/>
              </a:rPr>
              <a:t>is proportional to the number of reads</a:t>
            </a:r>
            <a:r>
              <a:rPr lang="en-US" dirty="0" smtClean="0">
                <a:latin typeface="Calibri" panose="020F0502020204030204" pitchFamily="34" charset="0"/>
              </a:rPr>
              <a:t>.</a:t>
            </a:r>
            <a:endParaRPr lang="en-US" dirty="0">
              <a:latin typeface="Calibri" panose="020F0502020204030204" pitchFamily="34" charset="0"/>
            </a:endParaRPr>
          </a:p>
        </p:txBody>
      </p:sp>
      <p:sp>
        <p:nvSpPr>
          <p:cNvPr id="11" name="TextBox 2"/>
          <p:cNvSpPr txBox="1">
            <a:spLocks noChangeArrowheads="1"/>
          </p:cNvSpPr>
          <p:nvPr/>
        </p:nvSpPr>
        <p:spPr bwMode="auto">
          <a:xfrm>
            <a:off x="2555342" y="4607777"/>
            <a:ext cx="443865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algn="ctr" eaLnBrk="1" hangingPunct="1"/>
            <a:r>
              <a:rPr lang="en-US" dirty="0" smtClean="0">
                <a:latin typeface="Calibri" panose="020F0502020204030204" pitchFamily="34" charset="0"/>
              </a:rPr>
              <a:t>Many </a:t>
            </a:r>
            <a:r>
              <a:rPr lang="en-US" dirty="0">
                <a:latin typeface="Calibri" panose="020F0502020204030204" pitchFamily="34" charset="0"/>
              </a:rPr>
              <a:t>reads connect these </a:t>
            </a:r>
            <a:r>
              <a:rPr lang="en-US" dirty="0" smtClean="0">
                <a:latin typeface="Calibri" panose="020F0502020204030204" pitchFamily="34" charset="0"/>
              </a:rPr>
              <a:t>exons.</a:t>
            </a:r>
            <a:endParaRPr lang="en-US" dirty="0">
              <a:latin typeface="Calibri" panose="020F0502020204030204" pitchFamily="34" charset="0"/>
            </a:endParaRPr>
          </a:p>
        </p:txBody>
      </p:sp>
      <p:sp>
        <p:nvSpPr>
          <p:cNvPr id="12" name="Left Brace 11"/>
          <p:cNvSpPr/>
          <p:nvPr/>
        </p:nvSpPr>
        <p:spPr>
          <a:xfrm rot="16200000">
            <a:off x="3171813" y="3631670"/>
            <a:ext cx="257193" cy="1490135"/>
          </a:xfrm>
          <a:prstGeom prst="leftBrace">
            <a:avLst>
              <a:gd name="adj1" fmla="val 52519"/>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2317750" y="4248141"/>
            <a:ext cx="0" cy="1504959"/>
          </a:xfrm>
          <a:prstGeom prst="straightConnector1">
            <a:avLst/>
          </a:prstGeom>
          <a:ln>
            <a:solidFill>
              <a:schemeClr val="tx1"/>
            </a:solidFill>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3994" y="5753100"/>
            <a:ext cx="4267509" cy="461665"/>
          </a:xfrm>
          <a:prstGeom prst="rect">
            <a:avLst/>
          </a:prstGeom>
          <a:noFill/>
          <a:ln>
            <a:noFill/>
          </a:ln>
        </p:spPr>
        <p:txBody>
          <a:bodyPr wrap="square" lIns="182880">
            <a:spAutoFit/>
          </a:bodyPr>
          <a:lstStyle/>
          <a:p>
            <a:pPr algn="ctr"/>
            <a:r>
              <a:rPr lang="en-US" sz="2400" dirty="0">
                <a:solidFill>
                  <a:schemeClr val="tx1"/>
                </a:solidFill>
                <a:latin typeface="Calibri" panose="020F0502020204030204" pitchFamily="34" charset="0"/>
                <a:ea typeface="ＭＳ Ｐゴシック" charset="0"/>
                <a:cs typeface="ＭＳ Ｐゴシック" charset="0"/>
              </a:rPr>
              <a:t>Relatively few span to this </a:t>
            </a:r>
            <a:r>
              <a:rPr lang="en-US" sz="2400" dirty="0" smtClean="0">
                <a:solidFill>
                  <a:schemeClr val="tx1"/>
                </a:solidFill>
                <a:latin typeface="Calibri" panose="020F0502020204030204" pitchFamily="34" charset="0"/>
                <a:ea typeface="ＭＳ Ｐゴシック" charset="0"/>
                <a:cs typeface="ＭＳ Ｐゴシック" charset="0"/>
              </a:rPr>
              <a:t>exon.</a:t>
            </a:r>
            <a:endParaRPr lang="en-US" sz="2400" dirty="0">
              <a:solidFill>
                <a:schemeClr val="tx1"/>
              </a:solidFill>
              <a:latin typeface="Calibri" panose="020F0502020204030204" pitchFamily="34" charset="0"/>
              <a:ea typeface="ＭＳ Ｐゴシック" charset="0"/>
              <a:cs typeface="ＭＳ Ｐゴシック" charset="0"/>
            </a:endParaRPr>
          </a:p>
        </p:txBody>
      </p:sp>
      <p:sp>
        <p:nvSpPr>
          <p:cNvPr id="14" name="Rectangle 13"/>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2886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685800" y="1161960"/>
            <a:ext cx="7772400" cy="5620232"/>
            <a:chOff x="548640" y="914400"/>
            <a:chExt cx="8026400" cy="5803900"/>
          </a:xfrm>
        </p:grpSpPr>
        <p:pic>
          <p:nvPicPr>
            <p:cNvPr id="10" name="Picture 9" descr="Screen Shot 2015-04-08 at 1.52.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914400"/>
              <a:ext cx="8026400" cy="5803900"/>
            </a:xfrm>
            <a:prstGeom prst="rect">
              <a:avLst/>
            </a:prstGeom>
          </p:spPr>
        </p:pic>
        <p:sp>
          <p:nvSpPr>
            <p:cNvPr id="95235"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grpSp>
      <p:sp>
        <p:nvSpPr>
          <p:cNvPr id="14"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IGV lets you visualize evidence </a:t>
            </a:r>
            <a:r>
              <a:rPr lang="en-US" dirty="0">
                <a:latin typeface="Calibri" panose="020F0502020204030204" pitchFamily="34" charset="0"/>
              </a:rPr>
              <a:t>of alternative </a:t>
            </a:r>
            <a:r>
              <a:rPr lang="en-US" dirty="0" smtClean="0">
                <a:latin typeface="Calibri" panose="020F0502020204030204" pitchFamily="34" charset="0"/>
              </a:rPr>
              <a:t>splicing.</a:t>
            </a:r>
            <a:endParaRPr lang="en-US" dirty="0">
              <a:latin typeface="Calibri" panose="020F0502020204030204" pitchFamily="34" charset="0"/>
            </a:endParaRPr>
          </a:p>
        </p:txBody>
      </p:sp>
      <p:sp>
        <p:nvSpPr>
          <p:cNvPr id="19" name="Rectangle 1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alternative splicing</a:t>
            </a:r>
            <a:endParaRPr lang="en-US" sz="3200" dirty="0">
              <a:solidFill>
                <a:schemeClr val="tx1"/>
              </a:solidFill>
              <a:latin typeface="Calibri" panose="020F0502020204030204" pitchFamily="34" charset="0"/>
            </a:endParaRPr>
          </a:p>
        </p:txBody>
      </p:sp>
      <p:sp>
        <p:nvSpPr>
          <p:cNvPr id="18" name="Rectangle 17"/>
          <p:cNvSpPr/>
          <p:nvPr/>
        </p:nvSpPr>
        <p:spPr>
          <a:xfrm>
            <a:off x="1076325" y="2819400"/>
            <a:ext cx="885825" cy="1200329"/>
          </a:xfrm>
          <a:prstGeom prst="rect">
            <a:avLst/>
          </a:prstGeom>
          <a:solidFill>
            <a:srgbClr val="FFFAFA"/>
          </a:solidFill>
          <a:ln>
            <a:noFill/>
          </a:ln>
        </p:spPr>
        <p:txBody>
          <a:bodyPr wrap="square" lIns="0" rIns="0">
            <a:spAutoFit/>
          </a:bodyPr>
          <a:lstStyle/>
          <a:p>
            <a:pPr algn="ctr"/>
            <a:endParaRPr lang="en-US" sz="2400" dirty="0" smtClean="0">
              <a:solidFill>
                <a:schemeClr val="tx1"/>
              </a:solidFill>
              <a:latin typeface="Calibri" panose="020F0502020204030204" pitchFamily="34" charset="0"/>
              <a:ea typeface="ＭＳ Ｐゴシック" charset="0"/>
              <a:cs typeface="ＭＳ Ｐゴシック" charset="0"/>
            </a:endParaRPr>
          </a:p>
          <a:p>
            <a:pPr algn="ctr"/>
            <a:r>
              <a:rPr lang="en-US" sz="2400" b="1" dirty="0" smtClean="0">
                <a:solidFill>
                  <a:schemeClr val="accent5"/>
                </a:solidFill>
                <a:latin typeface="Calibri" panose="020F0502020204030204" pitchFamily="34" charset="0"/>
                <a:ea typeface="ＭＳ Ｐゴシック" charset="0"/>
                <a:cs typeface="ＭＳ Ｐゴシック" charset="0"/>
              </a:rPr>
              <a:t>Heart</a:t>
            </a:r>
          </a:p>
          <a:p>
            <a:pPr algn="ctr"/>
            <a:endParaRPr lang="en-US" sz="2400" dirty="0" smtClean="0">
              <a:solidFill>
                <a:schemeClr val="tx1"/>
              </a:solidFill>
              <a:latin typeface="Calibri" panose="020F0502020204030204" pitchFamily="34" charset="0"/>
              <a:ea typeface="ＭＳ Ｐゴシック" charset="0"/>
              <a:cs typeface="ＭＳ Ｐゴシック" charset="0"/>
            </a:endParaRPr>
          </a:p>
        </p:txBody>
      </p:sp>
      <p:sp>
        <p:nvSpPr>
          <p:cNvPr id="22" name="Rectangle 21"/>
          <p:cNvSpPr/>
          <p:nvPr/>
        </p:nvSpPr>
        <p:spPr>
          <a:xfrm>
            <a:off x="1076324" y="4343400"/>
            <a:ext cx="885825" cy="1200329"/>
          </a:xfrm>
          <a:prstGeom prst="rect">
            <a:avLst/>
          </a:prstGeom>
          <a:solidFill>
            <a:srgbClr val="FFFAFA"/>
          </a:solidFill>
          <a:ln>
            <a:noFill/>
          </a:ln>
        </p:spPr>
        <p:txBody>
          <a:bodyPr wrap="square">
            <a:spAutoFit/>
          </a:bodyPr>
          <a:lstStyle/>
          <a:p>
            <a:pPr algn="ctr"/>
            <a:endParaRPr lang="en-US" sz="2400" dirty="0" smtClean="0">
              <a:solidFill>
                <a:schemeClr val="tx1"/>
              </a:solidFill>
              <a:latin typeface="Calibri" panose="020F0502020204030204" pitchFamily="34" charset="0"/>
              <a:ea typeface="ＭＳ Ｐゴシック" charset="0"/>
              <a:cs typeface="ＭＳ Ｐゴシック" charset="0"/>
            </a:endParaRPr>
          </a:p>
          <a:p>
            <a:pPr algn="ctr"/>
            <a:r>
              <a:rPr lang="en-US" sz="2400" b="1" dirty="0" smtClean="0">
                <a:solidFill>
                  <a:schemeClr val="accent3"/>
                </a:solidFill>
                <a:latin typeface="Calibri" panose="020F0502020204030204" pitchFamily="34" charset="0"/>
                <a:ea typeface="ＭＳ Ｐゴシック" charset="0"/>
                <a:cs typeface="ＭＳ Ｐゴシック" charset="0"/>
              </a:rPr>
              <a:t>Liver</a:t>
            </a:r>
          </a:p>
          <a:p>
            <a:pPr algn="ctr"/>
            <a:endParaRPr lang="en-US" sz="2400" dirty="0" smtClean="0">
              <a:solidFill>
                <a:schemeClr val="tx1"/>
              </a:solidFill>
              <a:latin typeface="Calibri" panose="020F0502020204030204" pitchFamily="34" charset="0"/>
              <a:ea typeface="ＭＳ Ｐゴシック" charset="0"/>
              <a:cs typeface="ＭＳ Ｐゴシック" charset="0"/>
            </a:endParaRPr>
          </a:p>
        </p:txBody>
      </p:sp>
      <p:sp>
        <p:nvSpPr>
          <p:cNvPr id="23" name="Rectangle 22"/>
          <p:cNvSpPr/>
          <p:nvPr/>
        </p:nvSpPr>
        <p:spPr>
          <a:xfrm>
            <a:off x="6267451" y="2593996"/>
            <a:ext cx="663424" cy="615929"/>
          </a:xfrm>
          <a:prstGeom prst="rect">
            <a:avLst/>
          </a:prstGeom>
          <a:noFill/>
          <a:ln w="762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4" name="Rectangle 23"/>
          <p:cNvSpPr/>
          <p:nvPr/>
        </p:nvSpPr>
        <p:spPr>
          <a:xfrm>
            <a:off x="6319663" y="5772150"/>
            <a:ext cx="663424" cy="352425"/>
          </a:xfrm>
          <a:prstGeom prst="rect">
            <a:avLst/>
          </a:prstGeom>
          <a:noFill/>
          <a:ln w="762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5" name="Rectangle 24"/>
          <p:cNvSpPr/>
          <p:nvPr/>
        </p:nvSpPr>
        <p:spPr>
          <a:xfrm>
            <a:off x="6983087" y="5772150"/>
            <a:ext cx="663424" cy="352425"/>
          </a:xfrm>
          <a:prstGeom prst="rect">
            <a:avLst/>
          </a:prstGeom>
          <a:noFill/>
          <a:ln w="762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6" name="Rectangle 25"/>
          <p:cNvSpPr/>
          <p:nvPr/>
        </p:nvSpPr>
        <p:spPr>
          <a:xfrm>
            <a:off x="6983087" y="4135479"/>
            <a:ext cx="663424" cy="615929"/>
          </a:xfrm>
          <a:prstGeom prst="rect">
            <a:avLst/>
          </a:prstGeom>
          <a:noFill/>
          <a:ln w="762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Tree>
    <p:extLst>
      <p:ext uri="{BB962C8B-B14F-4D97-AF65-F5344CB8AC3E}">
        <p14:creationId xmlns:p14="http://schemas.microsoft.com/office/powerpoint/2010/main" val="141997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our aligned reads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148658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8114" y="1565708"/>
            <a:ext cx="8667768" cy="5098038"/>
          </a:xfrm>
          <a:prstGeom prst="rect">
            <a:avLst/>
          </a:prstGeom>
        </p:spPr>
      </p:pic>
      <p:sp>
        <p:nvSpPr>
          <p:cNvPr id="11" name="TextBox 10"/>
          <p:cNvSpPr txBox="1"/>
          <p:nvPr/>
        </p:nvSpPr>
        <p:spPr>
          <a:xfrm>
            <a:off x="-1" y="754913"/>
            <a:ext cx="9143999" cy="8107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rtl="0" latinLnBrk="1" hangingPunct="0"/>
            <a:r>
              <a:rPr lang="en-US" sz="2400" dirty="0" smtClean="0">
                <a:latin typeface="Calibri" panose="020F0502020204030204" pitchFamily="34" charset="0"/>
              </a:rPr>
              <a:t>Open a web browser (     ), then navigate to </a:t>
            </a:r>
            <a:r>
              <a:rPr lang="en-US" sz="2400" b="1" dirty="0" smtClean="0">
                <a:latin typeface="Calibri" panose="020F0502020204030204" pitchFamily="34" charset="0"/>
              </a:rPr>
              <a:t>igv.org</a:t>
            </a:r>
            <a:r>
              <a:rPr lang="en-US" sz="2400" dirty="0" smtClean="0">
                <a:latin typeface="Calibri" panose="020F0502020204030204" pitchFamily="34" charset="0"/>
              </a:rPr>
              <a:t>,</a:t>
            </a:r>
            <a:br>
              <a:rPr lang="en-US" sz="2400" dirty="0" smtClean="0">
                <a:latin typeface="Calibri" panose="020F0502020204030204" pitchFamily="34" charset="0"/>
              </a:rPr>
            </a:br>
            <a:r>
              <a:rPr lang="en-US" sz="2400" dirty="0" smtClean="0">
                <a:latin typeface="Calibri" panose="020F0502020204030204" pitchFamily="34" charset="0"/>
              </a:rPr>
              <a:t>and click on </a:t>
            </a:r>
            <a:r>
              <a:rPr lang="en-US" sz="2400" b="1" dirty="0" smtClean="0">
                <a:latin typeface="Calibri" panose="020F0502020204030204" pitchFamily="34" charset="0"/>
              </a:rPr>
              <a:t>Desktop application</a:t>
            </a:r>
            <a:r>
              <a:rPr lang="en-US" sz="2400" dirty="0" smtClean="0">
                <a:latin typeface="Calibri" panose="020F0502020204030204" pitchFamily="34" charset="0"/>
              </a:rPr>
              <a:t>.</a:t>
            </a:r>
            <a:endParaRPr lang="en-US" sz="2400" dirty="0">
              <a:latin typeface="Calibri" panose="020F0502020204030204" pitchFamily="34" charset="0"/>
              <a:sym typeface="Helvetica Light"/>
            </a:endParaRPr>
          </a:p>
        </p:txBody>
      </p:sp>
      <p:pic>
        <p:nvPicPr>
          <p:cNvPr id="2050" name="Picture 2" descr="http://logok.org/wp-content/uploads/2014/12/Chrome-logo-2015.png"/>
          <p:cNvPicPr>
            <a:picLocks noChangeAspect="1" noChangeArrowheads="1"/>
          </p:cNvPicPr>
          <p:nvPr/>
        </p:nvPicPr>
        <p:blipFill rotWithShape="1">
          <a:blip r:embed="rId4">
            <a:extLst>
              <a:ext uri="{28A0092B-C50C-407E-A947-70E740481C1C}">
                <a14:useLocalDpi xmlns:a14="http://schemas.microsoft.com/office/drawing/2010/main" val="0"/>
              </a:ext>
            </a:extLst>
          </a:blip>
          <a:srcRect l="29412" t="22548" r="29804" b="22812"/>
          <a:stretch/>
        </p:blipFill>
        <p:spPr bwMode="auto">
          <a:xfrm>
            <a:off x="4136695" y="884671"/>
            <a:ext cx="274320" cy="2756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ounded Rectangle 2"/>
          <p:cNvSpPr/>
          <p:nvPr/>
        </p:nvSpPr>
        <p:spPr>
          <a:xfrm>
            <a:off x="959371" y="2743200"/>
            <a:ext cx="2053652" cy="88442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464042444"/>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774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390650" y="1524000"/>
            <a:ext cx="6362700" cy="3485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228600" indent="-2286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ts val="2100"/>
              </a:spcBef>
            </a:pPr>
            <a:r>
              <a:rPr lang="en-US" dirty="0" smtClean="0">
                <a:latin typeface="Calibri" panose="020F0502020204030204" pitchFamily="34" charset="0"/>
                <a:cs typeface="Arial" charset="0"/>
              </a:rPr>
              <a:t>With IGV you can…</a:t>
            </a:r>
          </a:p>
          <a:p>
            <a:pPr lvl="1" eaLnBrk="1" hangingPunct="1">
              <a:spcBef>
                <a:spcPts val="2100"/>
              </a:spcBef>
              <a:buFont typeface="Arial" charset="0"/>
              <a:buChar char="•"/>
            </a:pPr>
            <a:r>
              <a:rPr lang="en-US" dirty="0">
                <a:latin typeface="Calibri" panose="020F0502020204030204" pitchFamily="34" charset="0"/>
                <a:cs typeface="Arial" charset="0"/>
              </a:rPr>
              <a:t>e</a:t>
            </a:r>
            <a:r>
              <a:rPr lang="en-US" dirty="0" smtClean="0">
                <a:latin typeface="Calibri" panose="020F0502020204030204" pitchFamily="34" charset="0"/>
                <a:cs typeface="Arial" charset="0"/>
              </a:rPr>
              <a:t>xplore </a:t>
            </a:r>
            <a:r>
              <a:rPr lang="en-US" dirty="0">
                <a:latin typeface="Calibri" panose="020F0502020204030204" pitchFamily="34" charset="0"/>
                <a:cs typeface="Arial" charset="0"/>
              </a:rPr>
              <a:t>large genomic datasets with an intuitive, easy-to-use interface</a:t>
            </a:r>
            <a:r>
              <a:rPr lang="en-US" dirty="0" smtClean="0">
                <a:latin typeface="Calibri" panose="020F0502020204030204" pitchFamily="34" charset="0"/>
                <a:cs typeface="Arial" charset="0"/>
              </a:rPr>
              <a:t>.</a:t>
            </a:r>
          </a:p>
          <a:p>
            <a:pPr lvl="1" eaLnBrk="1" hangingPunct="1">
              <a:spcBef>
                <a:spcPts val="2100"/>
              </a:spcBef>
              <a:buFont typeface="Arial" charset="0"/>
              <a:buChar char="•"/>
            </a:pPr>
            <a:r>
              <a:rPr lang="en-US" dirty="0">
                <a:latin typeface="Calibri" panose="020F0502020204030204" pitchFamily="34" charset="0"/>
                <a:cs typeface="Arial" charset="0"/>
              </a:rPr>
              <a:t>i</a:t>
            </a:r>
            <a:r>
              <a:rPr lang="en-US" dirty="0" smtClean="0">
                <a:latin typeface="Calibri" panose="020F0502020204030204" pitchFamily="34" charset="0"/>
                <a:cs typeface="Arial" charset="0"/>
              </a:rPr>
              <a:t>ntegrate multiple data types with clinical and other sample information.</a:t>
            </a:r>
          </a:p>
          <a:p>
            <a:pPr lvl="1" eaLnBrk="1" hangingPunct="1">
              <a:spcBef>
                <a:spcPts val="2100"/>
              </a:spcBef>
              <a:buFont typeface="Arial" charset="0"/>
              <a:buChar char="•"/>
            </a:pPr>
            <a:r>
              <a:rPr lang="en-US" dirty="0">
                <a:latin typeface="Calibri" panose="020F0502020204030204" pitchFamily="34" charset="0"/>
                <a:cs typeface="Arial" charset="0"/>
              </a:rPr>
              <a:t>v</a:t>
            </a:r>
            <a:r>
              <a:rPr lang="en-US" dirty="0" smtClean="0">
                <a:latin typeface="Calibri" panose="020F0502020204030204" pitchFamily="34" charset="0"/>
                <a:cs typeface="Arial" charset="0"/>
              </a:rPr>
              <a:t>iew data from multiple sources: local, remote, and “cloud-based”.</a:t>
            </a:r>
          </a:p>
        </p:txBody>
      </p:sp>
      <p:sp>
        <p:nvSpPr>
          <p:cNvPr id="5" name="Rectangle 4"/>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IGV</a:t>
            </a:r>
            <a:r>
              <a:rPr lang="en-US" sz="3200" dirty="0">
                <a:solidFill>
                  <a:schemeClr val="tx1"/>
                </a:solidFill>
                <a:latin typeface="Calibri" panose="020F0502020204030204" pitchFamily="34" charset="0"/>
              </a:rPr>
              <a:t> </a:t>
            </a:r>
            <a:r>
              <a:rPr lang="en-US" sz="3200" dirty="0" smtClean="0">
                <a:solidFill>
                  <a:schemeClr val="tx1"/>
                </a:solidFill>
                <a:latin typeface="Calibri" panose="020F0502020204030204" pitchFamily="34" charset="0"/>
              </a:rPr>
              <a:t>Features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73206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181100"/>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Click on the Downloads button.</a:t>
            </a:r>
          </a:p>
        </p:txBody>
      </p:sp>
      <p:graphicFrame>
        <p:nvGraphicFramePr>
          <p:cNvPr id="6" name="Table 5"/>
          <p:cNvGraphicFramePr>
            <a:graphicFrameLocks noGrp="1"/>
          </p:cNvGraphicFramePr>
          <p:nvPr>
            <p:extLst>
              <p:ext uri="{D42A27DB-BD31-4B8C-83A1-F6EECF244321}">
                <p14:modId xmlns:p14="http://schemas.microsoft.com/office/powerpoint/2010/main" val="2464042444"/>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873456" y="1736549"/>
            <a:ext cx="7397087" cy="4639705"/>
          </a:xfrm>
          <a:prstGeom prst="rect">
            <a:avLst/>
          </a:prstGeom>
        </p:spPr>
      </p:pic>
      <p:sp>
        <p:nvSpPr>
          <p:cNvPr id="3" name="Rounded Rectangle 2"/>
          <p:cNvSpPr/>
          <p:nvPr/>
        </p:nvSpPr>
        <p:spPr>
          <a:xfrm>
            <a:off x="1055077" y="3212123"/>
            <a:ext cx="1348154" cy="257908"/>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43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311" y="848006"/>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Select the appropriate button for your computer.</a:t>
            </a:r>
          </a:p>
        </p:txBody>
      </p:sp>
      <p:graphicFrame>
        <p:nvGraphicFramePr>
          <p:cNvPr id="6" name="Table 5"/>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837243" y="1517597"/>
            <a:ext cx="7879771" cy="4819666"/>
          </a:xfrm>
          <a:prstGeom prst="rect">
            <a:avLst/>
          </a:prstGeom>
        </p:spPr>
      </p:pic>
    </p:spTree>
    <p:extLst>
      <p:ext uri="{BB962C8B-B14F-4D97-AF65-F5344CB8AC3E}">
        <p14:creationId xmlns:p14="http://schemas.microsoft.com/office/powerpoint/2010/main" val="220826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42" y="2218796"/>
            <a:ext cx="8686800" cy="36836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0" y="971490"/>
            <a:ext cx="9144000" cy="1200329"/>
          </a:xfrm>
          <a:prstGeom prst="rect">
            <a:avLst/>
          </a:prstGeom>
          <a:noFill/>
        </p:spPr>
        <p:txBody>
          <a:bodyPr wrap="square" rtlCol="0">
            <a:spAutoFit/>
          </a:bodyPr>
          <a:lstStyle/>
          <a:p>
            <a:pPr marL="0" lvl="1" algn="ctr"/>
            <a:r>
              <a:rPr lang="en-US" sz="2400" dirty="0" smtClean="0">
                <a:latin typeface="Calibri" panose="020F0502020204030204" pitchFamily="34" charset="0"/>
                <a:sym typeface="Wingdings"/>
              </a:rPr>
              <a:t>An </a:t>
            </a:r>
            <a:r>
              <a:rPr lang="en-US" sz="2400" b="1" i="1" dirty="0" smtClean="0">
                <a:solidFill>
                  <a:srgbClr val="C00000"/>
                </a:solidFill>
                <a:latin typeface="Calibri" panose="020F0502020204030204" pitchFamily="34" charset="0"/>
                <a:sym typeface="Wingdings"/>
              </a:rPr>
              <a:t>executable IGV  </a:t>
            </a:r>
            <a:r>
              <a:rPr lang="en-US" sz="2400" dirty="0">
                <a:latin typeface="Calibri" panose="020F0502020204030204" pitchFamily="34" charset="0"/>
                <a:sym typeface="Wingdings"/>
              </a:rPr>
              <a:t>file will be downloaded to your </a:t>
            </a:r>
            <a:r>
              <a:rPr lang="en-US" sz="2400" dirty="0" smtClean="0">
                <a:latin typeface="Calibri" panose="020F0502020204030204" pitchFamily="34" charset="0"/>
                <a:sym typeface="Wingdings"/>
              </a:rPr>
              <a:t>computer.  Click to </a:t>
            </a:r>
            <a:r>
              <a:rPr lang="en-US" sz="2400" dirty="0">
                <a:latin typeface="Calibri" panose="020F0502020204030204" pitchFamily="34" charset="0"/>
                <a:sym typeface="Wingdings"/>
              </a:rPr>
              <a:t>launch </a:t>
            </a:r>
            <a:r>
              <a:rPr lang="en-US" sz="2400" b="1" i="1" dirty="0" smtClean="0">
                <a:latin typeface="Calibri" panose="020F0502020204030204" pitchFamily="34" charset="0"/>
                <a:sym typeface="Wingdings"/>
              </a:rPr>
              <a:t>IGV</a:t>
            </a:r>
            <a:r>
              <a:rPr lang="en-US" sz="2400" dirty="0" smtClean="0">
                <a:latin typeface="Calibri" panose="020F0502020204030204" pitchFamily="34" charset="0"/>
                <a:sym typeface="Wingdings"/>
              </a:rPr>
              <a:t>.  If a Java </a:t>
            </a:r>
            <a:r>
              <a:rPr lang="en-US" sz="2400" dirty="0">
                <a:latin typeface="Calibri" panose="020F0502020204030204" pitchFamily="34" charset="0"/>
                <a:sym typeface="Wingdings"/>
              </a:rPr>
              <a:t>security </a:t>
            </a:r>
            <a:r>
              <a:rPr lang="en-US" sz="2400" dirty="0" smtClean="0">
                <a:latin typeface="Calibri" panose="020F0502020204030204" pitchFamily="34" charset="0"/>
                <a:sym typeface="Wingdings"/>
              </a:rPr>
              <a:t>warning pops up make sure to allow IGV access to the internet – it needs this to download genomes.</a:t>
            </a:r>
          </a:p>
        </p:txBody>
      </p:sp>
      <p:graphicFrame>
        <p:nvGraphicFramePr>
          <p:cNvPr id="6" name="Table 5"/>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7118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971490"/>
            <a:ext cx="9144000" cy="461665"/>
          </a:xfrm>
          <a:prstGeom prst="rect">
            <a:avLst/>
          </a:prstGeom>
          <a:noFill/>
        </p:spPr>
        <p:txBody>
          <a:bodyPr wrap="square" rtlCol="0">
            <a:spAutoFit/>
          </a:bodyPr>
          <a:lstStyle/>
          <a:p>
            <a:pPr marL="0" lvl="1" algn="ctr"/>
            <a:r>
              <a:rPr lang="en-US" sz="2400" dirty="0" smtClean="0">
                <a:latin typeface="Calibri" panose="020F0502020204030204" pitchFamily="34" charset="0"/>
              </a:rPr>
              <a:t>Make sure </a:t>
            </a:r>
            <a:r>
              <a:rPr lang="en-US" sz="2400" b="1" i="1" dirty="0" smtClean="0">
                <a:latin typeface="Calibri" panose="020F0502020204030204" pitchFamily="34" charset="0"/>
              </a:rPr>
              <a:t>IGV</a:t>
            </a:r>
            <a:r>
              <a:rPr lang="en-US" sz="2400" dirty="0" smtClean="0">
                <a:latin typeface="Calibri" panose="020F0502020204030204" pitchFamily="34" charset="0"/>
              </a:rPr>
              <a:t> is using the </a:t>
            </a:r>
            <a:r>
              <a:rPr lang="en-US" sz="2400" b="1" dirty="0" smtClean="0">
                <a:latin typeface="Calibri" panose="020F0502020204030204" pitchFamily="34" charset="0"/>
              </a:rPr>
              <a:t>Human hg19 </a:t>
            </a:r>
            <a:r>
              <a:rPr lang="en-US" sz="2400" dirty="0" smtClean="0">
                <a:latin typeface="Calibri" panose="020F0502020204030204" pitchFamily="34" charset="0"/>
              </a:rPr>
              <a:t>genome.</a:t>
            </a:r>
          </a:p>
        </p:txBody>
      </p:sp>
      <p:pic>
        <p:nvPicPr>
          <p:cNvPr id="3" name="Picture 2"/>
          <p:cNvPicPr>
            <a:picLocks noChangeAspect="1"/>
          </p:cNvPicPr>
          <p:nvPr/>
        </p:nvPicPr>
        <p:blipFill>
          <a:blip r:embed="rId3"/>
          <a:stretch>
            <a:fillRect/>
          </a:stretch>
        </p:blipFill>
        <p:spPr>
          <a:xfrm>
            <a:off x="475728" y="2133897"/>
            <a:ext cx="8451029" cy="3888031"/>
          </a:xfrm>
          <a:prstGeom prst="rect">
            <a:avLst/>
          </a:prstGeom>
        </p:spPr>
      </p:pic>
      <p:sp>
        <p:nvSpPr>
          <p:cNvPr id="4" name="Rounded Rectangle 3"/>
          <p:cNvSpPr/>
          <p:nvPr/>
        </p:nvSpPr>
        <p:spPr>
          <a:xfrm>
            <a:off x="386862" y="2473569"/>
            <a:ext cx="1125415" cy="28135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0278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91193571"/>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789272" y="640080"/>
            <a:ext cx="8778240" cy="830997"/>
          </a:xfrm>
          <a:prstGeom prst="rect">
            <a:avLst/>
          </a:prstGeom>
          <a:noFill/>
        </p:spPr>
        <p:txBody>
          <a:bodyPr wrap="square" rtlCol="0">
            <a:spAutoFit/>
          </a:bodyPr>
          <a:lstStyle/>
          <a:p>
            <a:r>
              <a:rPr lang="en-US" sz="2400" dirty="0" smtClean="0">
                <a:latin typeface="Calibri" panose="020F0502020204030204" pitchFamily="34" charset="0"/>
              </a:rPr>
              <a:t>If our </a:t>
            </a:r>
            <a:r>
              <a:rPr lang="en-US" sz="2400" dirty="0" err="1" smtClean="0">
                <a:latin typeface="Calibri" panose="020F0502020204030204" pitchFamily="34" charset="0"/>
              </a:rPr>
              <a:t>CuffDiff</a:t>
            </a:r>
            <a:r>
              <a:rPr lang="en-US" sz="2400" dirty="0" smtClean="0">
                <a:latin typeface="Calibri" panose="020F0502020204030204" pitchFamily="34" charset="0"/>
              </a:rPr>
              <a:t> job had run, we would have output like this: </a:t>
            </a:r>
          </a:p>
          <a:p>
            <a:r>
              <a:rPr lang="en-US" sz="2400" dirty="0" smtClean="0">
                <a:latin typeface="Calibri" panose="020F0502020204030204" pitchFamily="34" charset="0"/>
              </a:rPr>
              <a:t>And we would right-click to copy the URL of </a:t>
            </a:r>
            <a:r>
              <a:rPr lang="en-US" sz="2400" b="1" dirty="0" err="1" smtClean="0">
                <a:latin typeface="Calibri" panose="020F0502020204030204" pitchFamily="34" charset="0"/>
              </a:rPr>
              <a:t>genes.fpkm.tracking</a:t>
            </a:r>
            <a:r>
              <a:rPr lang="en-US" sz="2400" dirty="0" smtClean="0">
                <a:latin typeface="Calibri" panose="020F0502020204030204" pitchFamily="34" charset="0"/>
              </a:rPr>
              <a:t>.</a:t>
            </a:r>
          </a:p>
        </p:txBody>
      </p:sp>
      <p:pic>
        <p:nvPicPr>
          <p:cNvPr id="2" name="Picture 1"/>
          <p:cNvPicPr>
            <a:picLocks noChangeAspect="1"/>
          </p:cNvPicPr>
          <p:nvPr/>
        </p:nvPicPr>
        <p:blipFill>
          <a:blip r:embed="rId3"/>
          <a:stretch>
            <a:fillRect/>
          </a:stretch>
        </p:blipFill>
        <p:spPr>
          <a:xfrm>
            <a:off x="1719336" y="1471077"/>
            <a:ext cx="5705324" cy="5205405"/>
          </a:xfrm>
          <a:prstGeom prst="rect">
            <a:avLst/>
          </a:prstGeom>
        </p:spPr>
      </p:pic>
      <p:pic>
        <p:nvPicPr>
          <p:cNvPr id="6" name="Picture 5"/>
          <p:cNvPicPr>
            <a:picLocks noChangeAspect="1"/>
          </p:cNvPicPr>
          <p:nvPr/>
        </p:nvPicPr>
        <p:blipFill>
          <a:blip r:embed="rId4"/>
          <a:stretch>
            <a:fillRect/>
          </a:stretch>
        </p:blipFill>
        <p:spPr>
          <a:xfrm>
            <a:off x="1846396" y="3923598"/>
            <a:ext cx="4257675" cy="704850"/>
          </a:xfrm>
          <a:prstGeom prst="rect">
            <a:avLst/>
          </a:prstGeom>
        </p:spPr>
      </p:pic>
      <p:sp>
        <p:nvSpPr>
          <p:cNvPr id="14" name="Rounded Rectangle 13"/>
          <p:cNvSpPr/>
          <p:nvPr/>
        </p:nvSpPr>
        <p:spPr>
          <a:xfrm>
            <a:off x="1719335" y="4141207"/>
            <a:ext cx="4384735" cy="2696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051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91193571"/>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269508" y="640080"/>
            <a:ext cx="8778240" cy="830997"/>
          </a:xfrm>
          <a:prstGeom prst="rect">
            <a:avLst/>
          </a:prstGeom>
          <a:noFill/>
        </p:spPr>
        <p:txBody>
          <a:bodyPr wrap="square" rtlCol="0">
            <a:spAutoFit/>
          </a:bodyPr>
          <a:lstStyle/>
          <a:p>
            <a:r>
              <a:rPr lang="en-US" sz="2400" dirty="0" smtClean="0">
                <a:latin typeface="Calibri" panose="020F0502020204030204" pitchFamily="34" charset="0"/>
              </a:rPr>
              <a:t>Since it did not, go to the notebook for this class, and copy </a:t>
            </a:r>
            <a:r>
              <a:rPr lang="en-US" sz="2400" dirty="0" smtClean="0">
                <a:latin typeface="Calibri" panose="020F0502020204030204" pitchFamily="34" charset="0"/>
              </a:rPr>
              <a:t>the URL of </a:t>
            </a:r>
            <a:r>
              <a:rPr lang="en-US" sz="2400" dirty="0" smtClean="0">
                <a:latin typeface="Calibri" panose="020F0502020204030204" pitchFamily="34" charset="0"/>
              </a:rPr>
              <a:t>the </a:t>
            </a:r>
            <a:r>
              <a:rPr lang="en-US" sz="2400" b="1" dirty="0" err="1" smtClean="0">
                <a:latin typeface="Calibri" panose="020F0502020204030204" pitchFamily="34" charset="0"/>
              </a:rPr>
              <a:t>genes.fpkm.tracking</a:t>
            </a:r>
            <a:r>
              <a:rPr lang="en-US" sz="2400" b="1" dirty="0" smtClean="0">
                <a:latin typeface="Calibri" panose="020F0502020204030204" pitchFamily="34" charset="0"/>
              </a:rPr>
              <a:t> </a:t>
            </a:r>
            <a:r>
              <a:rPr lang="en-US" sz="2400" dirty="0" smtClean="0">
                <a:latin typeface="Calibri" panose="020F0502020204030204" pitchFamily="34" charset="0"/>
              </a:rPr>
              <a:t>file found in the last cell of the notebook.</a:t>
            </a:r>
            <a:endParaRPr lang="en-US" sz="2400" dirty="0" smtClean="0">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838751" y="1471077"/>
            <a:ext cx="7466497" cy="5250111"/>
          </a:xfrm>
          <a:prstGeom prst="rect">
            <a:avLst/>
          </a:prstGeom>
        </p:spPr>
      </p:pic>
      <p:sp>
        <p:nvSpPr>
          <p:cNvPr id="14" name="Rounded Rectangle 13"/>
          <p:cNvSpPr/>
          <p:nvPr/>
        </p:nvSpPr>
        <p:spPr>
          <a:xfrm>
            <a:off x="838751" y="2820202"/>
            <a:ext cx="1249932" cy="185348"/>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9419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446630529"/>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808891" y="640080"/>
            <a:ext cx="7889632" cy="1200329"/>
          </a:xfrm>
          <a:prstGeom prst="rect">
            <a:avLst/>
          </a:prstGeom>
          <a:noFill/>
        </p:spPr>
        <p:txBody>
          <a:bodyPr wrap="square" rtlCol="0">
            <a:spAutoFit/>
          </a:bodyPr>
          <a:lstStyle/>
          <a:p>
            <a:pPr algn="ctr"/>
            <a:r>
              <a:rPr lang="en-US" sz="2400" dirty="0" smtClean="0">
                <a:latin typeface="Calibri" panose="020F0502020204030204" pitchFamily="34" charset="0"/>
              </a:rPr>
              <a:t>From the IGV </a:t>
            </a:r>
            <a:r>
              <a:rPr lang="en-US" sz="2400" i="1" dirty="0" smtClean="0">
                <a:latin typeface="Calibri" panose="020F0502020204030204" pitchFamily="34" charset="0"/>
              </a:rPr>
              <a:t>File </a:t>
            </a:r>
            <a:r>
              <a:rPr lang="en-US" sz="2400" dirty="0" smtClean="0">
                <a:latin typeface="Calibri" panose="020F0502020204030204" pitchFamily="34" charset="0"/>
              </a:rPr>
              <a:t>menu, you would then paste in the </a:t>
            </a:r>
            <a:r>
              <a:rPr lang="en-US" sz="2400" b="1" dirty="0" err="1" smtClean="0">
                <a:latin typeface="Calibri" panose="020F0502020204030204" pitchFamily="34" charset="0"/>
              </a:rPr>
              <a:t>genes.fpkm.tracking</a:t>
            </a:r>
            <a:r>
              <a:rPr lang="en-US" sz="2400" b="1" dirty="0" smtClean="0">
                <a:latin typeface="Calibri" panose="020F0502020204030204" pitchFamily="34" charset="0"/>
              </a:rPr>
              <a:t> </a:t>
            </a:r>
            <a:r>
              <a:rPr lang="en-US" sz="2400" dirty="0" smtClean="0">
                <a:latin typeface="Calibri" panose="020F0502020204030204" pitchFamily="34" charset="0"/>
              </a:rPr>
              <a:t>URL you just copied, click OK.</a:t>
            </a:r>
          </a:p>
          <a:p>
            <a:pPr algn="ctr"/>
            <a:r>
              <a:rPr lang="en-US" sz="2400" dirty="0" smtClean="0">
                <a:latin typeface="Calibri" panose="020F0502020204030204" pitchFamily="34" charset="0"/>
              </a:rPr>
              <a:t>Then enter your GenePattern login and password.</a:t>
            </a:r>
          </a:p>
        </p:txBody>
      </p:sp>
      <p:pic>
        <p:nvPicPr>
          <p:cNvPr id="9" name="Picture 8"/>
          <p:cNvPicPr>
            <a:picLocks noChangeAspect="1"/>
          </p:cNvPicPr>
          <p:nvPr/>
        </p:nvPicPr>
        <p:blipFill>
          <a:blip r:embed="rId3"/>
          <a:stretch>
            <a:fillRect/>
          </a:stretch>
        </p:blipFill>
        <p:spPr>
          <a:xfrm>
            <a:off x="377024" y="1903452"/>
            <a:ext cx="8451029" cy="3888031"/>
          </a:xfrm>
          <a:prstGeom prst="rect">
            <a:avLst/>
          </a:prstGeom>
        </p:spPr>
      </p:pic>
      <p:sp>
        <p:nvSpPr>
          <p:cNvPr id="10" name="Rounded Rectangle 9"/>
          <p:cNvSpPr/>
          <p:nvPr/>
        </p:nvSpPr>
        <p:spPr>
          <a:xfrm>
            <a:off x="288159" y="2083763"/>
            <a:ext cx="422030" cy="28135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897756" y="2524478"/>
            <a:ext cx="7658100" cy="1885950"/>
          </a:xfrm>
          <a:prstGeom prst="rect">
            <a:avLst/>
          </a:prstGeom>
        </p:spPr>
      </p:pic>
      <p:sp>
        <p:nvSpPr>
          <p:cNvPr id="7" name="Rounded Rectangle 6"/>
          <p:cNvSpPr/>
          <p:nvPr/>
        </p:nvSpPr>
        <p:spPr>
          <a:xfrm>
            <a:off x="1512277" y="3017296"/>
            <a:ext cx="7043579" cy="328246"/>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5647568" y="4406768"/>
            <a:ext cx="2908288" cy="2321169"/>
          </a:xfrm>
          <a:prstGeom prst="rect">
            <a:avLst/>
          </a:prstGeom>
        </p:spPr>
      </p:pic>
    </p:spTree>
    <p:extLst>
      <p:ext uri="{BB962C8B-B14F-4D97-AF65-F5344CB8AC3E}">
        <p14:creationId xmlns:p14="http://schemas.microsoft.com/office/powerpoint/2010/main" val="42593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914400"/>
            <a:ext cx="9144000" cy="830997"/>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sym typeface="Wingdings"/>
              </a:rPr>
              <a:t> </a:t>
            </a:r>
            <a:r>
              <a:rPr lang="en-US" sz="2400" b="1" dirty="0" err="1" smtClean="0">
                <a:latin typeface="Calibri" panose="020F0502020204030204" pitchFamily="34" charset="0"/>
                <a:sym typeface="Wingdings"/>
              </a:rPr>
              <a:t>Ctrl+Click</a:t>
            </a:r>
            <a:r>
              <a:rPr lang="en-US" sz="2400" dirty="0" smtClean="0">
                <a:latin typeface="Calibri" panose="020F0502020204030204" pitchFamily="34" charset="0"/>
                <a:sym typeface="Wingdings"/>
              </a:rPr>
              <a:t> the </a:t>
            </a:r>
            <a:r>
              <a:rPr lang="en-US" sz="2400" b="1" dirty="0" smtClean="0">
                <a:latin typeface="Calibri" panose="020F0502020204030204" pitchFamily="34" charset="0"/>
                <a:sym typeface="Wingdings"/>
              </a:rPr>
              <a:t>q00</a:t>
            </a:r>
            <a:r>
              <a:rPr lang="en-US" sz="2400" dirty="0" smtClean="0">
                <a:latin typeface="Calibri" panose="020F0502020204030204" pitchFamily="34" charset="0"/>
                <a:sym typeface="Wingdings"/>
              </a:rPr>
              <a:t> and </a:t>
            </a:r>
            <a:r>
              <a:rPr lang="en-US" sz="2400" b="1" dirty="0" smtClean="0">
                <a:latin typeface="Calibri" panose="020F0502020204030204" pitchFamily="34" charset="0"/>
                <a:sym typeface="Wingdings"/>
              </a:rPr>
              <a:t>q01</a:t>
            </a:r>
            <a:r>
              <a:rPr lang="en-US" sz="2400" dirty="0" smtClean="0">
                <a:latin typeface="Calibri" panose="020F0502020204030204" pitchFamily="34" charset="0"/>
                <a:sym typeface="Wingdings"/>
              </a:rPr>
              <a:t> tracks.  </a:t>
            </a:r>
            <a:r>
              <a:rPr lang="en-US" sz="2400" dirty="0" smtClean="0">
                <a:solidFill>
                  <a:srgbClr val="C00000"/>
                </a:solidFill>
                <a:latin typeface="Calibri" panose="020F0502020204030204" pitchFamily="34" charset="0"/>
                <a:sym typeface="Wingdings"/>
              </a:rPr>
              <a:t></a:t>
            </a:r>
            <a:r>
              <a:rPr lang="en-US" sz="2400" dirty="0" smtClean="0">
                <a:latin typeface="Calibri" panose="020F0502020204030204" pitchFamily="34" charset="0"/>
                <a:sym typeface="Wingdings"/>
              </a:rPr>
              <a:t> Right-click and scroll down, then select </a:t>
            </a:r>
            <a:r>
              <a:rPr lang="en-US" sz="2400" b="1" dirty="0" smtClean="0">
                <a:latin typeface="Calibri" panose="020F0502020204030204" pitchFamily="34" charset="0"/>
                <a:sym typeface="Wingdings"/>
              </a:rPr>
              <a:t>log scale</a:t>
            </a:r>
            <a:r>
              <a:rPr lang="en-US" sz="2400" dirty="0">
                <a:latin typeface="Calibri" panose="020F0502020204030204" pitchFamily="34" charset="0"/>
                <a:sym typeface="Wingdings"/>
              </a:rPr>
              <a:t> </a:t>
            </a:r>
            <a:r>
              <a:rPr lang="en-US" sz="2400" dirty="0" smtClean="0">
                <a:latin typeface="Calibri" panose="020F0502020204030204" pitchFamily="34" charset="0"/>
                <a:sym typeface="Wingdings"/>
              </a:rPr>
              <a:t>to correctly display the data.</a:t>
            </a:r>
            <a:endParaRPr lang="en-US" sz="2400" b="1" dirty="0">
              <a:latin typeface="Calibri" panose="020F0502020204030204" pitchFamily="34" charset="0"/>
            </a:endParaRPr>
          </a:p>
        </p:txBody>
      </p:sp>
      <p:grpSp>
        <p:nvGrpSpPr>
          <p:cNvPr id="2" name="Group 1"/>
          <p:cNvGrpSpPr/>
          <p:nvPr/>
        </p:nvGrpSpPr>
        <p:grpSpPr>
          <a:xfrm>
            <a:off x="880988" y="1752600"/>
            <a:ext cx="7382025" cy="5075722"/>
            <a:chOff x="131134" y="1850066"/>
            <a:chExt cx="7382025" cy="5075722"/>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9" y="1850066"/>
              <a:ext cx="7315200" cy="50757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Rounded Rectangle 7"/>
            <p:cNvSpPr/>
            <p:nvPr/>
          </p:nvSpPr>
          <p:spPr>
            <a:xfrm>
              <a:off x="289498" y="3401533"/>
              <a:ext cx="897176"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 name="Oval 9"/>
            <p:cNvSpPr/>
            <p:nvPr/>
          </p:nvSpPr>
          <p:spPr>
            <a:xfrm>
              <a:off x="131134" y="3287233"/>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1</a:t>
              </a:r>
              <a:endParaRPr lang="en-US" b="1" dirty="0">
                <a:latin typeface="Calibri" panose="020F0502020204030204" pitchFamily="34" charset="0"/>
              </a:endParaRPr>
            </a:p>
          </p:txBody>
        </p:sp>
        <p:sp>
          <p:nvSpPr>
            <p:cNvPr id="11" name="Rounded Rectangle 10"/>
            <p:cNvSpPr/>
            <p:nvPr/>
          </p:nvSpPr>
          <p:spPr>
            <a:xfrm>
              <a:off x="1211299" y="5283734"/>
              <a:ext cx="1737360" cy="1828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 name="Oval 11"/>
            <p:cNvSpPr/>
            <p:nvPr/>
          </p:nvSpPr>
          <p:spPr>
            <a:xfrm>
              <a:off x="2834359" y="5169434"/>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2</a:t>
              </a:r>
              <a:endParaRPr lang="en-US" b="1" dirty="0">
                <a:latin typeface="Calibri" panose="020F0502020204030204" pitchFamily="34"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386825815"/>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 – scale matters</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2065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6200" y="985969"/>
            <a:ext cx="9144000" cy="1200329"/>
          </a:xfrm>
          <a:prstGeom prst="rect">
            <a:avLst/>
          </a:prstGeom>
          <a:noFill/>
        </p:spPr>
        <p:txBody>
          <a:bodyPr wrap="square" rtlCol="0">
            <a:spAutoFit/>
          </a:bodyPr>
          <a:lstStyle/>
          <a:p>
            <a:pPr algn="ctr"/>
            <a:r>
              <a:rPr lang="en-US" sz="2400" dirty="0">
                <a:latin typeface="Calibri" panose="020F0502020204030204" pitchFamily="34" charset="0"/>
                <a:sym typeface="Wingdings"/>
              </a:rPr>
              <a:t>Try looking for differences between </a:t>
            </a:r>
            <a:r>
              <a:rPr lang="en-US" sz="2400" i="1" dirty="0">
                <a:latin typeface="Calibri" panose="020F0502020204030204" pitchFamily="34" charset="0"/>
                <a:sym typeface="Wingdings"/>
              </a:rPr>
              <a:t>untreated</a:t>
            </a:r>
            <a:r>
              <a:rPr lang="en-US" sz="2400" dirty="0">
                <a:latin typeface="Calibri" panose="020F0502020204030204" pitchFamily="34" charset="0"/>
                <a:sym typeface="Wingdings"/>
              </a:rPr>
              <a:t> vs. </a:t>
            </a:r>
            <a:r>
              <a:rPr lang="en-US" sz="2400" i="1" dirty="0" err="1">
                <a:latin typeface="Calibri" panose="020F0502020204030204" pitchFamily="34" charset="0"/>
                <a:sym typeface="Wingdings"/>
              </a:rPr>
              <a:t>dex</a:t>
            </a:r>
            <a:r>
              <a:rPr lang="en-US" sz="2400" dirty="0">
                <a:latin typeface="Calibri" panose="020F0502020204030204" pitchFamily="34" charset="0"/>
                <a:sym typeface="Wingdings"/>
              </a:rPr>
              <a:t> gene expression.</a:t>
            </a:r>
          </a:p>
          <a:p>
            <a:pPr algn="ctr"/>
            <a:endParaRPr lang="en-US" sz="2400" dirty="0" smtClean="0">
              <a:solidFill>
                <a:srgbClr val="C00000"/>
              </a:solidFill>
              <a:latin typeface="Calibri" panose="020F0502020204030204" pitchFamily="34" charset="0"/>
              <a:sym typeface="Wingdings"/>
            </a:endParaRPr>
          </a:p>
          <a:p>
            <a:pPr algn="ctr"/>
            <a:r>
              <a:rPr lang="en-US" sz="2400" dirty="0" smtClean="0">
                <a:solidFill>
                  <a:srgbClr val="C00000"/>
                </a:solidFill>
                <a:latin typeface="Calibri" panose="020F0502020204030204" pitchFamily="34" charset="0"/>
                <a:sym typeface="Wingdings"/>
              </a:rPr>
              <a:t> </a:t>
            </a:r>
            <a:r>
              <a:rPr lang="en-US" sz="2400" dirty="0" smtClean="0">
                <a:latin typeface="Calibri" panose="020F0502020204030204" pitchFamily="34" charset="0"/>
                <a:sym typeface="Wingdings"/>
              </a:rPr>
              <a:t>Search for </a:t>
            </a:r>
            <a:r>
              <a:rPr lang="en-US" sz="2400" b="1" dirty="0" smtClean="0">
                <a:latin typeface="Calibri" panose="020F0502020204030204" pitchFamily="34" charset="0"/>
                <a:sym typeface="Wingdings"/>
              </a:rPr>
              <a:t>C7</a:t>
            </a:r>
            <a:r>
              <a:rPr lang="en-US" sz="2400" dirty="0" smtClean="0">
                <a:latin typeface="Calibri" panose="020F0502020204030204" pitchFamily="34" charset="0"/>
                <a:sym typeface="Wingdings"/>
              </a:rPr>
              <a:t> in the search bar.</a:t>
            </a:r>
            <a:endParaRPr lang="en-US" sz="2400" b="1" dirty="0">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8961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Rounded Rectangle 13"/>
          <p:cNvSpPr/>
          <p:nvPr/>
        </p:nvSpPr>
        <p:spPr>
          <a:xfrm>
            <a:off x="3113567" y="3104707"/>
            <a:ext cx="2057400" cy="33492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5" name="Oval 14"/>
          <p:cNvSpPr/>
          <p:nvPr/>
        </p:nvSpPr>
        <p:spPr>
          <a:xfrm>
            <a:off x="2965836" y="2979774"/>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1</a:t>
            </a:r>
            <a:endParaRPr lang="en-US" b="1" dirty="0">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42190620"/>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297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0" y="838200"/>
            <a:ext cx="9144000" cy="830997"/>
          </a:xfrm>
          <a:prstGeom prst="rect">
            <a:avLst/>
          </a:prstGeom>
          <a:noFill/>
        </p:spPr>
        <p:txBody>
          <a:bodyPr wrap="square" rtlCol="0">
            <a:spAutoFit/>
          </a:bodyPr>
          <a:lstStyle/>
          <a:p>
            <a:pPr algn="ctr"/>
            <a:r>
              <a:rPr lang="en-US" sz="2400" b="1" dirty="0" smtClean="0">
                <a:latin typeface="Calibri" panose="020F0502020204030204" pitchFamily="34" charset="0"/>
                <a:sym typeface="Wingdings"/>
              </a:rPr>
              <a:t>Example genes:</a:t>
            </a:r>
            <a:r>
              <a:rPr lang="en-US" sz="2400" dirty="0" smtClean="0">
                <a:latin typeface="Calibri" panose="020F0502020204030204" pitchFamily="34" charset="0"/>
                <a:sym typeface="Wingdings"/>
              </a:rPr>
              <a:t> </a:t>
            </a:r>
            <a:r>
              <a:rPr lang="en-US" sz="2400" b="1" dirty="0" smtClean="0">
                <a:solidFill>
                  <a:srgbClr val="C00000"/>
                </a:solidFill>
                <a:latin typeface="Calibri" panose="020F0502020204030204" pitchFamily="34" charset="0"/>
                <a:sym typeface="Wingdings"/>
              </a:rPr>
              <a:t>C7</a:t>
            </a:r>
            <a:r>
              <a:rPr lang="en-US" sz="2400" dirty="0" smtClean="0">
                <a:latin typeface="Calibri" panose="020F0502020204030204" pitchFamily="34" charset="0"/>
                <a:sym typeface="Wingdings"/>
              </a:rPr>
              <a:t>, CCDC69, DUSP1, FKBP5, GPX3, KLF15, MAOA, SAMHD1, SERPINA3, SPARCL3, TSC22D3, CRISPLD2, C13orf15, PER1</a:t>
            </a:r>
            <a:endParaRPr lang="en-US" sz="2400" b="1" dirty="0">
              <a:latin typeface="Calibri" panose="020F0502020204030204" pitchFamily="34" charset="0"/>
            </a:endParaRPr>
          </a:p>
        </p:txBody>
      </p:sp>
      <p:grpSp>
        <p:nvGrpSpPr>
          <p:cNvPr id="2" name="Group 1"/>
          <p:cNvGrpSpPr/>
          <p:nvPr/>
        </p:nvGrpSpPr>
        <p:grpSpPr>
          <a:xfrm>
            <a:off x="0" y="1676400"/>
            <a:ext cx="9144000" cy="5035228"/>
            <a:chOff x="0" y="1905000"/>
            <a:chExt cx="9144000" cy="5035228"/>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748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192155" y="3886200"/>
              <a:ext cx="1047262" cy="338554"/>
            </a:xfrm>
            <a:prstGeom prst="rect">
              <a:avLst/>
            </a:prstGeom>
            <a:noFill/>
          </p:spPr>
          <p:txBody>
            <a:bodyPr wrap="square" rtlCol="0">
              <a:spAutoFit/>
            </a:bodyPr>
            <a:lstStyle/>
            <a:p>
              <a:pPr algn="ctr"/>
              <a:r>
                <a:rPr lang="en-US" sz="1600" dirty="0" smtClean="0">
                  <a:solidFill>
                    <a:srgbClr val="C00000"/>
                  </a:solidFill>
                  <a:latin typeface="Calibri" panose="020F0502020204030204" pitchFamily="34" charset="0"/>
                </a:rPr>
                <a:t>untreated</a:t>
              </a:r>
            </a:p>
          </p:txBody>
        </p:sp>
        <p:sp>
          <p:nvSpPr>
            <p:cNvPr id="10" name="TextBox 9"/>
            <p:cNvSpPr txBox="1"/>
            <p:nvPr/>
          </p:nvSpPr>
          <p:spPr>
            <a:xfrm>
              <a:off x="152400" y="5147846"/>
              <a:ext cx="1047262" cy="338554"/>
            </a:xfrm>
            <a:prstGeom prst="rect">
              <a:avLst/>
            </a:prstGeom>
            <a:noFill/>
          </p:spPr>
          <p:txBody>
            <a:bodyPr wrap="square" rtlCol="0">
              <a:spAutoFit/>
            </a:bodyPr>
            <a:lstStyle/>
            <a:p>
              <a:pPr algn="ctr"/>
              <a:r>
                <a:rPr lang="en-US" sz="1600" dirty="0" err="1" smtClean="0">
                  <a:solidFill>
                    <a:srgbClr val="C00000"/>
                  </a:solidFill>
                  <a:latin typeface="Calibri" panose="020F0502020204030204" pitchFamily="34" charset="0"/>
                </a:rPr>
                <a:t>dex</a:t>
              </a:r>
              <a:endParaRPr lang="en-US" sz="1600" dirty="0" smtClean="0">
                <a:solidFill>
                  <a:srgbClr val="C00000"/>
                </a:solidFill>
                <a:latin typeface="Calibri" panose="020F0502020204030204" pitchFamily="34" charset="0"/>
              </a:endParaRPr>
            </a:p>
          </p:txBody>
        </p:sp>
        <p:sp>
          <p:nvSpPr>
            <p:cNvPr id="11" name="TextBox 10"/>
            <p:cNvSpPr txBox="1"/>
            <p:nvPr/>
          </p:nvSpPr>
          <p:spPr>
            <a:xfrm>
              <a:off x="1219200" y="6643479"/>
              <a:ext cx="1676400" cy="290721"/>
            </a:xfrm>
            <a:prstGeom prst="rect">
              <a:avLst/>
            </a:prstGeom>
            <a:noFill/>
          </p:spPr>
          <p:txBody>
            <a:bodyPr wrap="square" rtlCol="0">
              <a:spAutoFit/>
            </a:bodyPr>
            <a:lstStyle/>
            <a:p>
              <a:pPr algn="ctr">
                <a:lnSpc>
                  <a:spcPts val="1500"/>
                </a:lnSpc>
              </a:pPr>
              <a:r>
                <a:rPr lang="en-US" sz="1600" dirty="0" smtClean="0">
                  <a:solidFill>
                    <a:srgbClr val="C00000"/>
                  </a:solidFill>
                  <a:latin typeface="Calibri" panose="020F0502020204030204" pitchFamily="34" charset="0"/>
                </a:rPr>
                <a:t>similar expression</a:t>
              </a:r>
            </a:p>
          </p:txBody>
        </p:sp>
        <p:sp>
          <p:nvSpPr>
            <p:cNvPr id="12" name="TextBox 11"/>
            <p:cNvSpPr txBox="1"/>
            <p:nvPr/>
          </p:nvSpPr>
          <p:spPr>
            <a:xfrm>
              <a:off x="4189046" y="6649507"/>
              <a:ext cx="1981200" cy="290721"/>
            </a:xfrm>
            <a:prstGeom prst="rect">
              <a:avLst/>
            </a:prstGeom>
            <a:noFill/>
          </p:spPr>
          <p:txBody>
            <a:bodyPr wrap="square" rtlCol="0">
              <a:spAutoFit/>
            </a:bodyPr>
            <a:lstStyle/>
            <a:p>
              <a:pPr algn="ctr">
                <a:lnSpc>
                  <a:spcPts val="1500"/>
                </a:lnSpc>
              </a:pPr>
              <a:r>
                <a:rPr lang="en-US" sz="1600" dirty="0" err="1" smtClean="0">
                  <a:solidFill>
                    <a:srgbClr val="C00000"/>
                  </a:solidFill>
                  <a:latin typeface="Calibri" panose="020F0502020204030204" pitchFamily="34" charset="0"/>
                </a:rPr>
                <a:t>dex</a:t>
              </a:r>
              <a:r>
                <a:rPr lang="en-US" sz="1600" dirty="0" smtClean="0">
                  <a:solidFill>
                    <a:srgbClr val="C00000"/>
                  </a:solidFill>
                  <a:latin typeface="Calibri" panose="020F0502020204030204" pitchFamily="34" charset="0"/>
                </a:rPr>
                <a:t> &gt;&gt;&gt; untreated</a:t>
              </a:r>
            </a:p>
          </p:txBody>
        </p:sp>
        <p:sp>
          <p:nvSpPr>
            <p:cNvPr id="13" name="TextBox 12"/>
            <p:cNvSpPr txBox="1"/>
            <p:nvPr/>
          </p:nvSpPr>
          <p:spPr>
            <a:xfrm>
              <a:off x="6781800" y="6643479"/>
              <a:ext cx="1981200" cy="290721"/>
            </a:xfrm>
            <a:prstGeom prst="rect">
              <a:avLst/>
            </a:prstGeom>
            <a:noFill/>
          </p:spPr>
          <p:txBody>
            <a:bodyPr wrap="square" rtlCol="0">
              <a:spAutoFit/>
            </a:bodyPr>
            <a:lstStyle/>
            <a:p>
              <a:pPr algn="ctr">
                <a:lnSpc>
                  <a:spcPts val="1500"/>
                </a:lnSpc>
              </a:pPr>
              <a:r>
                <a:rPr lang="en-US" sz="1600" dirty="0" smtClean="0">
                  <a:solidFill>
                    <a:srgbClr val="C00000"/>
                  </a:solidFill>
                  <a:latin typeface="Calibri" panose="020F0502020204030204" pitchFamily="34" charset="0"/>
                </a:rPr>
                <a:t>low expression</a:t>
              </a:r>
            </a:p>
          </p:txBody>
        </p:sp>
      </p:grpSp>
      <p:graphicFrame>
        <p:nvGraphicFramePr>
          <p:cNvPr id="14" name="Table 13"/>
          <p:cNvGraphicFramePr>
            <a:graphicFrameLocks noGrp="1"/>
          </p:cNvGraphicFramePr>
          <p:nvPr>
            <p:extLst>
              <p:ext uri="{D42A27DB-BD31-4B8C-83A1-F6EECF244321}">
                <p14:modId xmlns:p14="http://schemas.microsoft.com/office/powerpoint/2010/main" val="2981944501"/>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6713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5867400" y="2362200"/>
            <a:ext cx="2125903" cy="769441"/>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smtClean="0">
                <a:latin typeface="Calibri" panose="020F0502020204030204" pitchFamily="34" charset="0"/>
              </a:rPr>
              <a:t>Local files </a:t>
            </a:r>
          </a:p>
          <a:p>
            <a:r>
              <a:rPr lang="en-US" sz="2000" dirty="0" smtClean="0">
                <a:latin typeface="Calibri" panose="020F0502020204030204" pitchFamily="34" charset="0"/>
              </a:rPr>
              <a:t>(computer or LAN)</a:t>
            </a:r>
          </a:p>
        </p:txBody>
      </p:sp>
      <p:sp>
        <p:nvSpPr>
          <p:cNvPr id="8" name="TextBox 7"/>
          <p:cNvSpPr txBox="1"/>
          <p:nvPr/>
        </p:nvSpPr>
        <p:spPr>
          <a:xfrm>
            <a:off x="1148420" y="3027639"/>
            <a:ext cx="1977587" cy="830997"/>
          </a:xfrm>
          <a:prstGeom prst="rect">
            <a:avLst/>
          </a:prstGeom>
          <a:solidFill>
            <a:schemeClr val="bg1"/>
          </a:solidFill>
          <a:ln w="25400">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US" sz="2400" dirty="0" smtClean="0">
                <a:latin typeface="Calibri" panose="020F0502020204030204" pitchFamily="34" charset="0"/>
              </a:rPr>
              <a:t>HTTP server (GenePattern)</a:t>
            </a:r>
            <a:endParaRPr lang="en-US" sz="2400" dirty="0">
              <a:latin typeface="Calibri" panose="020F0502020204030204" pitchFamily="34" charset="0"/>
            </a:endParaRPr>
          </a:p>
        </p:txBody>
      </p:sp>
      <p:sp>
        <p:nvSpPr>
          <p:cNvPr id="9" name="TextBox 8"/>
          <p:cNvSpPr txBox="1"/>
          <p:nvPr/>
        </p:nvSpPr>
        <p:spPr>
          <a:xfrm>
            <a:off x="1600200" y="4070350"/>
            <a:ext cx="1486304" cy="461665"/>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smtClean="0">
                <a:latin typeface="Calibri" panose="020F0502020204030204" pitchFamily="34" charset="0"/>
              </a:rPr>
              <a:t>FTP server</a:t>
            </a:r>
            <a:endParaRPr lang="en-US" sz="2400" dirty="0">
              <a:latin typeface="Calibri" panose="020F0502020204030204" pitchFamily="34" charset="0"/>
            </a:endParaRPr>
          </a:p>
        </p:txBody>
      </p:sp>
      <p:sp>
        <p:nvSpPr>
          <p:cNvPr id="10" name="TextBox 9"/>
          <p:cNvSpPr txBox="1"/>
          <p:nvPr/>
        </p:nvSpPr>
        <p:spPr>
          <a:xfrm>
            <a:off x="5715000" y="4038600"/>
            <a:ext cx="1989647" cy="461665"/>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err="1" smtClean="0">
                <a:latin typeface="Calibri" panose="020F0502020204030204" pitchFamily="34" charset="0"/>
              </a:rPr>
              <a:t>GenomeSpace</a:t>
            </a:r>
            <a:endParaRPr lang="en-US" sz="2400" dirty="0">
              <a:latin typeface="Calibri" panose="020F0502020204030204" pitchFamily="34" charset="0"/>
            </a:endParaRPr>
          </a:p>
        </p:txBody>
      </p:sp>
      <p:pic>
        <p:nvPicPr>
          <p:cNvPr id="2" name="Picture 1" descr="Screen Shot 2013-04-10 at 11.51.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933700"/>
            <a:ext cx="762000" cy="723900"/>
          </a:xfrm>
          <a:prstGeom prst="rect">
            <a:avLst/>
          </a:prstGeom>
          <a:ln w="12700">
            <a:noFill/>
          </a:ln>
        </p:spPr>
      </p:pic>
      <p:cxnSp>
        <p:nvCxnSpPr>
          <p:cNvPr id="17" name="Straight Arrow Connector 16"/>
          <p:cNvCxnSpPr/>
          <p:nvPr/>
        </p:nvCxnSpPr>
        <p:spPr>
          <a:xfrm flipH="1">
            <a:off x="5105400" y="2667000"/>
            <a:ext cx="685800" cy="30480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876800" y="3810000"/>
            <a:ext cx="762000" cy="38100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29000" y="3733800"/>
            <a:ext cx="609600" cy="48895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3376533" y="3352800"/>
            <a:ext cx="662067" cy="186383"/>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TextBox 3"/>
          <p:cNvSpPr txBox="1">
            <a:spLocks noChangeArrowheads="1"/>
          </p:cNvSpPr>
          <p:nvPr/>
        </p:nvSpPr>
        <p:spPr bwMode="auto">
          <a:xfrm>
            <a:off x="685800" y="5336580"/>
            <a:ext cx="8382000" cy="95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228600" indent="-2286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342900" lvl="2" indent="-342900" eaLnBrk="1" hangingPunct="1">
              <a:spcBef>
                <a:spcPts val="1000"/>
              </a:spcBef>
              <a:buFont typeface="Arial"/>
              <a:buChar char="•"/>
            </a:pPr>
            <a:r>
              <a:rPr lang="en-US" dirty="0">
                <a:latin typeface="Calibri" panose="020F0502020204030204" pitchFamily="34" charset="0"/>
                <a:cs typeface="Arial" charset="0"/>
              </a:rPr>
              <a:t>View </a:t>
            </a:r>
            <a:r>
              <a:rPr lang="en-US" b="1" dirty="0">
                <a:latin typeface="Calibri" panose="020F0502020204030204" pitchFamily="34" charset="0"/>
                <a:cs typeface="Arial" charset="0"/>
              </a:rPr>
              <a:t>local</a:t>
            </a:r>
            <a:r>
              <a:rPr lang="en-US" dirty="0">
                <a:latin typeface="Calibri" panose="020F0502020204030204" pitchFamily="34" charset="0"/>
                <a:cs typeface="Arial" charset="0"/>
              </a:rPr>
              <a:t> files without uploading.</a:t>
            </a:r>
          </a:p>
          <a:p>
            <a:pPr marL="342900" lvl="2" indent="-342900" eaLnBrk="1" hangingPunct="1">
              <a:spcBef>
                <a:spcPts val="1000"/>
              </a:spcBef>
              <a:buFont typeface="Arial"/>
              <a:buChar char="•"/>
            </a:pPr>
            <a:r>
              <a:rPr lang="en-US" dirty="0" smtClean="0">
                <a:latin typeface="Calibri" panose="020F0502020204030204" pitchFamily="34" charset="0"/>
                <a:cs typeface="Arial" charset="0"/>
              </a:rPr>
              <a:t>View </a:t>
            </a:r>
            <a:r>
              <a:rPr lang="en-US" b="1" dirty="0" smtClean="0">
                <a:latin typeface="Calibri" panose="020F0502020204030204" pitchFamily="34" charset="0"/>
                <a:cs typeface="Arial" charset="0"/>
              </a:rPr>
              <a:t>remote</a:t>
            </a:r>
            <a:r>
              <a:rPr lang="en-US" dirty="0" smtClean="0">
                <a:latin typeface="Calibri" panose="020F0502020204030204" pitchFamily="34" charset="0"/>
                <a:cs typeface="Arial" charset="0"/>
              </a:rPr>
              <a:t> files without downloading the whole dataset.</a:t>
            </a:r>
            <a:endParaRPr lang="en-US" sz="2800" dirty="0" smtClean="0">
              <a:latin typeface="Calibri" panose="020F0502020204030204" pitchFamily="34" charset="0"/>
              <a:cs typeface="Arial" charset="0"/>
            </a:endParaRPr>
          </a:p>
        </p:txBody>
      </p:sp>
      <p:pic>
        <p:nvPicPr>
          <p:cNvPr id="5" name="Picture 4"/>
          <p:cNvPicPr>
            <a:picLocks noChangeAspect="1"/>
          </p:cNvPicPr>
          <p:nvPr/>
        </p:nvPicPr>
        <p:blipFill>
          <a:blip r:embed="rId4"/>
          <a:stretch>
            <a:fillRect/>
          </a:stretch>
        </p:blipFill>
        <p:spPr>
          <a:xfrm>
            <a:off x="1828800" y="914400"/>
            <a:ext cx="2273300" cy="1884639"/>
          </a:xfrm>
          <a:prstGeom prst="rect">
            <a:avLst/>
          </a:prstGeom>
        </p:spPr>
      </p:pic>
      <p:cxnSp>
        <p:nvCxnSpPr>
          <p:cNvPr id="16" name="Straight Arrow Connector 15"/>
          <p:cNvCxnSpPr/>
          <p:nvPr/>
        </p:nvCxnSpPr>
        <p:spPr>
          <a:xfrm>
            <a:off x="3505200" y="2667000"/>
            <a:ext cx="457200" cy="348218"/>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IGV Data Sources: How do I load data?</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9488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52400" y="868326"/>
            <a:ext cx="8839200" cy="6001643"/>
          </a:xfrm>
          <a:prstGeom prst="rect">
            <a:avLst/>
          </a:prstGeom>
          <a:noFill/>
        </p:spPr>
        <p:txBody>
          <a:bodyPr wrap="square" rtlCol="0">
            <a:spAutoFit/>
          </a:bodyPr>
          <a:lstStyle/>
          <a:p>
            <a:pPr algn="ctr"/>
            <a:r>
              <a:rPr lang="en-US" sz="2400" dirty="0" smtClean="0">
                <a:latin typeface="Calibri" panose="020F0502020204030204" pitchFamily="34" charset="0"/>
                <a:sym typeface="Wingdings"/>
              </a:rPr>
              <a:t>In addition to looking at the gene expression in the </a:t>
            </a:r>
            <a:r>
              <a:rPr lang="en-US" sz="2400" b="1" dirty="0" err="1" smtClean="0">
                <a:latin typeface="Calibri" panose="020F0502020204030204" pitchFamily="34" charset="0"/>
                <a:sym typeface="Wingdings"/>
              </a:rPr>
              <a:t>genes.fpkm_tracking</a:t>
            </a:r>
            <a:r>
              <a:rPr lang="en-US" sz="2400" dirty="0" smtClean="0">
                <a:latin typeface="Calibri" panose="020F0502020204030204" pitchFamily="34" charset="0"/>
                <a:sym typeface="Wingdings"/>
              </a:rPr>
              <a:t> file, we can look at how the reads stack against transcripts by looking at the aligned reads.</a:t>
            </a:r>
          </a:p>
          <a:p>
            <a:pPr algn="ctr"/>
            <a:endParaRPr lang="en-US" sz="2400" b="1" dirty="0">
              <a:latin typeface="Calibri" panose="020F0502020204030204" pitchFamily="34" charset="0"/>
              <a:sym typeface="Wingdings"/>
            </a:endParaRPr>
          </a:p>
          <a:p>
            <a:pPr marL="0" lvl="1" algn="ctr"/>
            <a:r>
              <a:rPr lang="en-US" sz="2400" dirty="0">
                <a:latin typeface="Calibri" panose="020F0502020204030204" pitchFamily="34" charset="0"/>
                <a:sym typeface="Wingdings"/>
              </a:rPr>
              <a:t>Load the following two files into </a:t>
            </a:r>
            <a:r>
              <a:rPr lang="en-US" sz="2400" b="1" i="1" dirty="0">
                <a:latin typeface="Calibri" panose="020F0502020204030204" pitchFamily="34" charset="0"/>
                <a:sym typeface="Wingdings"/>
              </a:rPr>
              <a:t>IGV</a:t>
            </a:r>
            <a:r>
              <a:rPr lang="en-US" sz="2400" dirty="0">
                <a:latin typeface="Calibri" panose="020F0502020204030204" pitchFamily="34" charset="0"/>
                <a:sym typeface="Wingdings"/>
              </a:rPr>
              <a:t>:</a:t>
            </a:r>
          </a:p>
          <a:p>
            <a:pPr marL="914400" lvl="3"/>
            <a:r>
              <a:rPr lang="en-US" sz="2400" b="1" dirty="0" smtClean="0">
                <a:latin typeface="Calibri" panose="020F0502020204030204" pitchFamily="34" charset="0"/>
                <a:sym typeface="Wingdings"/>
              </a:rPr>
              <a:t>SRR1039508</a:t>
            </a:r>
            <a:r>
              <a:rPr lang="en-US" sz="2400" dirty="0" smtClean="0">
                <a:latin typeface="Calibri" panose="020F0502020204030204" pitchFamily="34" charset="0"/>
                <a:sym typeface="Wingdings"/>
              </a:rPr>
              <a:t>.accepted_hits.sorted.bam           </a:t>
            </a:r>
            <a:r>
              <a:rPr lang="en-US" sz="2400" i="1" dirty="0" smtClean="0">
                <a:latin typeface="Calibri" panose="020F0502020204030204" pitchFamily="34" charset="0"/>
                <a:sym typeface="Wingdings"/>
              </a:rPr>
              <a:t>untreated</a:t>
            </a:r>
            <a:endParaRPr lang="en-US" sz="2400" dirty="0">
              <a:latin typeface="Calibri" panose="020F0502020204030204" pitchFamily="34" charset="0"/>
              <a:sym typeface="Wingdings"/>
            </a:endParaRPr>
          </a:p>
          <a:p>
            <a:pPr marL="914400" lvl="3"/>
            <a:r>
              <a:rPr lang="en-US" sz="2400" b="1" dirty="0" smtClean="0">
                <a:latin typeface="Calibri" panose="020F0502020204030204" pitchFamily="34" charset="0"/>
                <a:sym typeface="Wingdings"/>
              </a:rPr>
              <a:t>SRR1039509</a:t>
            </a:r>
            <a:r>
              <a:rPr lang="en-US" sz="2400" dirty="0" smtClean="0">
                <a:latin typeface="Calibri" panose="020F0502020204030204" pitchFamily="34" charset="0"/>
                <a:sym typeface="Wingdings"/>
              </a:rPr>
              <a:t>.accepted_hits.sorted.bam           </a:t>
            </a:r>
            <a:r>
              <a:rPr lang="en-US" sz="2400" i="1" dirty="0" err="1" smtClean="0">
                <a:latin typeface="Calibri" panose="020F0502020204030204" pitchFamily="34" charset="0"/>
                <a:sym typeface="Wingdings"/>
              </a:rPr>
              <a:t>dex</a:t>
            </a:r>
            <a:endParaRPr lang="en-US" sz="2400" dirty="0">
              <a:latin typeface="Calibri" panose="020F0502020204030204" pitchFamily="34" charset="0"/>
              <a:sym typeface="Wingdings"/>
            </a:endParaRPr>
          </a:p>
          <a:p>
            <a:pPr marL="0" lvl="1"/>
            <a:r>
              <a:rPr lang="en-US" sz="2400" b="1" dirty="0">
                <a:latin typeface="Calibri" panose="020F0502020204030204" pitchFamily="34" charset="0"/>
                <a:sym typeface="Wingdings"/>
              </a:rPr>
              <a:t>Steps:</a:t>
            </a:r>
          </a:p>
          <a:p>
            <a:pPr marL="574675" lvl="1" indent="-457200">
              <a:buAutoNum type="arabicPeriod"/>
            </a:pPr>
            <a:r>
              <a:rPr lang="en-US" sz="2400" dirty="0" smtClean="0">
                <a:latin typeface="Calibri" panose="020F0502020204030204" pitchFamily="34" charset="0"/>
                <a:sym typeface="Wingdings"/>
              </a:rPr>
              <a:t>Open a browser window to </a:t>
            </a:r>
            <a:r>
              <a:rPr lang="en-US" sz="2400" b="1" dirty="0">
                <a:latin typeface="Calibri" panose="020F0502020204030204" pitchFamily="34" charset="0"/>
                <a:sym typeface="Wingdings"/>
              </a:rPr>
              <a:t>genepattern.datasets.org/?prefix=data/</a:t>
            </a:r>
            <a:r>
              <a:rPr lang="en-US" sz="2400" b="1" dirty="0" err="1">
                <a:latin typeface="Calibri" panose="020F0502020204030204" pitchFamily="34" charset="0"/>
                <a:sym typeface="Wingdings"/>
              </a:rPr>
              <a:t>HASM_Asthma_RNA-seq_workshop_files</a:t>
            </a:r>
            <a:r>
              <a:rPr lang="en-US" sz="2400" b="1" dirty="0">
                <a:latin typeface="Calibri" panose="020F0502020204030204" pitchFamily="34" charset="0"/>
                <a:sym typeface="Wingdings"/>
              </a:rPr>
              <a:t>/</a:t>
            </a:r>
            <a:r>
              <a:rPr lang="en-US" sz="2400" b="1" dirty="0" err="1">
                <a:latin typeface="Calibri" panose="020F0502020204030204" pitchFamily="34" charset="0"/>
                <a:sym typeface="Wingdings"/>
              </a:rPr>
              <a:t>SortSam_Output</a:t>
            </a:r>
            <a:r>
              <a:rPr lang="en-US" sz="2400" b="1" dirty="0" smtClean="0">
                <a:latin typeface="Calibri" panose="020F0502020204030204" pitchFamily="34" charset="0"/>
                <a:sym typeface="Wingdings"/>
              </a:rPr>
              <a:t>/</a:t>
            </a:r>
            <a:endParaRPr lang="en-US" sz="2400" dirty="0" smtClean="0">
              <a:latin typeface="Calibri" panose="020F0502020204030204" pitchFamily="34" charset="0"/>
              <a:sym typeface="Wingdings"/>
            </a:endParaRPr>
          </a:p>
          <a:p>
            <a:pPr marL="574675" lvl="1" indent="-457200">
              <a:buAutoNum type="arabicPeriod"/>
            </a:pPr>
            <a:r>
              <a:rPr lang="en-US" sz="2400" dirty="0" smtClean="0">
                <a:latin typeface="Calibri" panose="020F0502020204030204" pitchFamily="34" charset="0"/>
                <a:sym typeface="Wingdings"/>
              </a:rPr>
              <a:t>Copy the URL for </a:t>
            </a:r>
            <a:r>
              <a:rPr lang="en-US" sz="2400" b="1" dirty="0">
                <a:latin typeface="Calibri" panose="020F0502020204030204" pitchFamily="34" charset="0"/>
                <a:sym typeface="Wingdings"/>
              </a:rPr>
              <a:t>SRR1039508</a:t>
            </a:r>
            <a:r>
              <a:rPr lang="en-US" sz="2400" dirty="0">
                <a:latin typeface="Calibri" panose="020F0502020204030204" pitchFamily="34" charset="0"/>
                <a:sym typeface="Wingdings"/>
              </a:rPr>
              <a:t>.accepted_hits.sorted.bam</a:t>
            </a:r>
            <a:endParaRPr lang="en-US" sz="2400" dirty="0" smtClean="0">
              <a:latin typeface="Calibri" panose="020F0502020204030204" pitchFamily="34" charset="0"/>
              <a:sym typeface="Wingdings"/>
            </a:endParaRPr>
          </a:p>
          <a:p>
            <a:pPr marL="574675" lvl="1" indent="-457200">
              <a:buAutoNum type="arabicPeriod"/>
            </a:pPr>
            <a:r>
              <a:rPr lang="en-US" sz="2400" dirty="0" smtClean="0">
                <a:latin typeface="Calibri" panose="020F0502020204030204" pitchFamily="34" charset="0"/>
                <a:sym typeface="Wingdings"/>
              </a:rPr>
              <a:t>In </a:t>
            </a:r>
            <a:r>
              <a:rPr lang="en-US" sz="2400" b="1" i="1" dirty="0">
                <a:latin typeface="Calibri" panose="020F0502020204030204" pitchFamily="34" charset="0"/>
                <a:sym typeface="Wingdings"/>
              </a:rPr>
              <a:t>IGV</a:t>
            </a:r>
            <a:r>
              <a:rPr lang="en-US" sz="2400" dirty="0">
                <a:latin typeface="Calibri" panose="020F0502020204030204" pitchFamily="34" charset="0"/>
                <a:sym typeface="Wingdings"/>
              </a:rPr>
              <a:t>, </a:t>
            </a:r>
            <a:r>
              <a:rPr lang="en-US" sz="2400" dirty="0" smtClean="0">
                <a:latin typeface="Calibri" panose="020F0502020204030204" pitchFamily="34" charset="0"/>
                <a:sym typeface="Wingdings"/>
              </a:rPr>
              <a:t>navigate to: </a:t>
            </a:r>
            <a:r>
              <a:rPr lang="en-US" sz="2400" b="1" dirty="0" smtClean="0">
                <a:latin typeface="Calibri" panose="020F0502020204030204" pitchFamily="34" charset="0"/>
                <a:sym typeface="Wingdings"/>
              </a:rPr>
              <a:t>File/Load </a:t>
            </a:r>
            <a:r>
              <a:rPr lang="en-US" sz="2400" b="1" dirty="0">
                <a:latin typeface="Calibri" panose="020F0502020204030204" pitchFamily="34" charset="0"/>
                <a:sym typeface="Wingdings"/>
              </a:rPr>
              <a:t>from </a:t>
            </a:r>
            <a:r>
              <a:rPr lang="en-US" sz="2400" b="1" dirty="0" smtClean="0">
                <a:latin typeface="Calibri" panose="020F0502020204030204" pitchFamily="34" charset="0"/>
                <a:sym typeface="Wingdings"/>
              </a:rPr>
              <a:t>URL</a:t>
            </a:r>
            <a:endParaRPr lang="en-US" sz="2400" b="1" dirty="0">
              <a:latin typeface="Calibri" panose="020F0502020204030204" pitchFamily="34" charset="0"/>
              <a:sym typeface="Wingdings"/>
            </a:endParaRPr>
          </a:p>
          <a:p>
            <a:pPr marL="574675" lvl="1" indent="-457200">
              <a:buAutoNum type="arabicPeriod"/>
            </a:pPr>
            <a:r>
              <a:rPr lang="en-US" sz="2400" dirty="0" smtClean="0">
                <a:latin typeface="Calibri" panose="020F0502020204030204" pitchFamily="34" charset="0"/>
                <a:sym typeface="Wingdings"/>
              </a:rPr>
              <a:t>Paste in the URL you just copied.</a:t>
            </a:r>
            <a:endParaRPr lang="en-US" sz="2400" b="1" dirty="0">
              <a:latin typeface="Calibri" panose="020F0502020204030204" pitchFamily="34" charset="0"/>
            </a:endParaRPr>
          </a:p>
          <a:p>
            <a:pPr marL="574675" lvl="1" indent="-457200">
              <a:buAutoNum type="arabicPeriod"/>
            </a:pPr>
            <a:r>
              <a:rPr lang="en-US" sz="2400" dirty="0" smtClean="0">
                <a:latin typeface="Calibri" panose="020F0502020204030204" pitchFamily="34" charset="0"/>
              </a:rPr>
              <a:t>Click </a:t>
            </a:r>
            <a:r>
              <a:rPr lang="en-US" sz="2400" b="1" dirty="0">
                <a:latin typeface="Calibri" panose="020F0502020204030204" pitchFamily="34" charset="0"/>
              </a:rPr>
              <a:t>Open</a:t>
            </a:r>
            <a:r>
              <a:rPr lang="en-US" sz="2400" dirty="0">
                <a:latin typeface="Calibri" panose="020F0502020204030204" pitchFamily="34" charset="0"/>
              </a:rPr>
              <a:t>.</a:t>
            </a:r>
          </a:p>
          <a:p>
            <a:pPr marL="574675" lvl="1" indent="-457200">
              <a:buAutoNum type="arabicPeriod"/>
            </a:pPr>
            <a:r>
              <a:rPr lang="en-US" sz="2400" dirty="0">
                <a:latin typeface="Calibri" panose="020F0502020204030204" pitchFamily="34" charset="0"/>
              </a:rPr>
              <a:t>Repeat </a:t>
            </a:r>
            <a:r>
              <a:rPr lang="en-US" sz="2400" b="1" dirty="0" smtClean="0">
                <a:latin typeface="Calibri" panose="020F0502020204030204" pitchFamily="34" charset="0"/>
              </a:rPr>
              <a:t>Steps 1-4</a:t>
            </a:r>
            <a:r>
              <a:rPr lang="en-US" sz="2400" dirty="0" smtClean="0">
                <a:latin typeface="Calibri" panose="020F0502020204030204" pitchFamily="34" charset="0"/>
              </a:rPr>
              <a:t> </a:t>
            </a:r>
            <a:r>
              <a:rPr lang="en-US" sz="2400" dirty="0">
                <a:latin typeface="Calibri" panose="020F0502020204030204" pitchFamily="34" charset="0"/>
              </a:rPr>
              <a:t>to load the second file</a:t>
            </a:r>
            <a:r>
              <a:rPr lang="en-US" sz="2400" dirty="0" smtClean="0">
                <a:latin typeface="Calibri" panose="020F0502020204030204" pitchFamily="34" charset="0"/>
              </a:rPr>
              <a:t>.</a:t>
            </a:r>
            <a:endParaRPr lang="en-US" sz="2400" b="1"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48723378"/>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33177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30" y="0"/>
            <a:ext cx="804794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0135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9111" y="613518"/>
            <a:ext cx="3848585" cy="2399314"/>
          </a:xfrm>
          <a:prstGeom prst="rect">
            <a:avLst/>
          </a:prstGeom>
          <a:effectLst>
            <a:outerShdw blurRad="50800" dist="38100" dir="2700000" algn="tl" rotWithShape="0">
              <a:prstClr val="black">
                <a:alpha val="40000"/>
              </a:prstClr>
            </a:outerShdw>
          </a:effectLst>
        </p:spPr>
      </p:pic>
      <p:sp>
        <p:nvSpPr>
          <p:cNvPr id="26626" name="TextBox 3"/>
          <p:cNvSpPr txBox="1">
            <a:spLocks noChangeArrowheads="1"/>
          </p:cNvSpPr>
          <p:nvPr/>
        </p:nvSpPr>
        <p:spPr bwMode="auto">
          <a:xfrm>
            <a:off x="420511" y="4434947"/>
            <a:ext cx="8153400" cy="1800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744538" indent="-287338"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lvl="1" indent="0" eaLnBrk="1" hangingPunct="1">
              <a:spcAft>
                <a:spcPts val="600"/>
              </a:spcAft>
            </a:pPr>
            <a:r>
              <a:rPr lang="en-US" b="1" dirty="0" smtClean="0">
                <a:latin typeface="Calibri" panose="020F0502020204030204" pitchFamily="34" charset="0"/>
                <a:cs typeface="Arial" charset="0"/>
              </a:rPr>
              <a:t>Next…</a:t>
            </a:r>
          </a:p>
          <a:p>
            <a:pPr lvl="1" eaLnBrk="1" hangingPunct="1">
              <a:spcAft>
                <a:spcPts val="600"/>
              </a:spcAft>
              <a:buFont typeface="Arial" charset="0"/>
              <a:buChar char="•"/>
            </a:pPr>
            <a:r>
              <a:rPr lang="en-US" dirty="0" smtClean="0">
                <a:latin typeface="Calibri" panose="020F0502020204030204" pitchFamily="34" charset="0"/>
                <a:cs typeface="Arial" charset="0"/>
              </a:rPr>
              <a:t>Select </a:t>
            </a:r>
            <a:r>
              <a:rPr lang="en-US" dirty="0">
                <a:latin typeface="Calibri" panose="020F0502020204030204" pitchFamily="34" charset="0"/>
                <a:cs typeface="Arial" charset="0"/>
              </a:rPr>
              <a:t>a reference genome</a:t>
            </a:r>
          </a:p>
          <a:p>
            <a:pPr lvl="1" eaLnBrk="1" hangingPunct="1">
              <a:spcAft>
                <a:spcPts val="600"/>
              </a:spcAft>
              <a:buFont typeface="Arial" charset="0"/>
              <a:buChar char="•"/>
            </a:pPr>
            <a:r>
              <a:rPr lang="en-US" dirty="0" smtClean="0">
                <a:latin typeface="Calibri" panose="020F0502020204030204" pitchFamily="34" charset="0"/>
                <a:cs typeface="Arial" charset="0"/>
              </a:rPr>
              <a:t>Load data</a:t>
            </a:r>
          </a:p>
          <a:p>
            <a:pPr lvl="1" eaLnBrk="1" hangingPunct="1">
              <a:spcAft>
                <a:spcPts val="600"/>
              </a:spcAft>
              <a:buFont typeface="Arial" charset="0"/>
              <a:buChar char="•"/>
            </a:pPr>
            <a:r>
              <a:rPr lang="en-US" dirty="0" smtClean="0">
                <a:latin typeface="Calibri" panose="020F0502020204030204" pitchFamily="34" charset="0"/>
                <a:cs typeface="Arial" charset="0"/>
              </a:rPr>
              <a:t>Navigate </a:t>
            </a:r>
            <a:r>
              <a:rPr lang="en-US" dirty="0">
                <a:latin typeface="Calibri" panose="020F0502020204030204" pitchFamily="34" charset="0"/>
                <a:cs typeface="Arial" charset="0"/>
              </a:rPr>
              <a:t>through the </a:t>
            </a:r>
            <a:r>
              <a:rPr lang="en-US" dirty="0" smtClean="0">
                <a:latin typeface="Calibri" panose="020F0502020204030204" pitchFamily="34" charset="0"/>
                <a:cs typeface="Arial" charset="0"/>
              </a:rPr>
              <a:t>data</a:t>
            </a:r>
            <a:endParaRPr lang="en-US" dirty="0">
              <a:latin typeface="Calibri" panose="020F0502020204030204" pitchFamily="34" charset="0"/>
              <a:cs typeface="Arial" charset="0"/>
            </a:endParaRPr>
          </a:p>
        </p:txBody>
      </p:sp>
      <p:sp>
        <p:nvSpPr>
          <p:cNvPr id="6" name="Rectangle 5"/>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latin typeface="Avenir Black" panose="020B0803020203020204" pitchFamily="34" charset="0"/>
              </a:rPr>
              <a:t>How to use IGV</a:t>
            </a:r>
            <a:endParaRPr lang="en-US" sz="3000" dirty="0">
              <a:solidFill>
                <a:schemeClr val="tx1"/>
              </a:solidFill>
              <a:latin typeface="Avenir" panose="020B0503020203020204" pitchFamily="34" charset="0"/>
            </a:endParaRPr>
          </a:p>
        </p:txBody>
      </p:sp>
      <p:sp>
        <p:nvSpPr>
          <p:cNvPr id="3" name="Rounded Rectangle 2"/>
          <p:cNvSpPr/>
          <p:nvPr/>
        </p:nvSpPr>
        <p:spPr>
          <a:xfrm>
            <a:off x="650626" y="1015565"/>
            <a:ext cx="725787" cy="589770"/>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701446" y="1138741"/>
            <a:ext cx="5591529" cy="2513500"/>
          </a:xfrm>
          <a:prstGeom prst="rect">
            <a:avLst/>
          </a:prstGeom>
          <a:ln>
            <a:solidFill>
              <a:schemeClr val="tx1"/>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stretch>
            <a:fillRect/>
          </a:stretch>
        </p:blipFill>
        <p:spPr>
          <a:xfrm>
            <a:off x="4888591" y="1506909"/>
            <a:ext cx="3544643" cy="3451851"/>
          </a:xfrm>
          <a:prstGeom prst="rect">
            <a:avLst/>
          </a:prstGeom>
          <a:ln>
            <a:solidFill>
              <a:schemeClr val="tx1"/>
            </a:solidFill>
          </a:ln>
          <a:effectLst>
            <a:outerShdw blurRad="50800" dist="38100" dir="2700000" algn="tl" rotWithShape="0">
              <a:prstClr val="black">
                <a:alpha val="40000"/>
              </a:prstClr>
            </a:outerShdw>
          </a:effectLst>
        </p:spPr>
      </p:pic>
      <p:sp>
        <p:nvSpPr>
          <p:cNvPr id="10" name="Rounded Rectangle 9"/>
          <p:cNvSpPr/>
          <p:nvPr/>
        </p:nvSpPr>
        <p:spPr>
          <a:xfrm>
            <a:off x="1701446" y="1969477"/>
            <a:ext cx="1158985" cy="187569"/>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4888591" y="2372804"/>
            <a:ext cx="3411347" cy="640027"/>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4955238" y="4105182"/>
            <a:ext cx="3411347" cy="640027"/>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07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next generation</a:t>
            </a:r>
            <a:br>
              <a:rPr lang="en-US" sz="4000" b="1" dirty="0" smtClean="0">
                <a:latin typeface="Calibri" panose="020F0502020204030204" pitchFamily="34" charset="0"/>
                <a:ea typeface="ＭＳ Ｐゴシック" charset="0"/>
                <a:cs typeface="ＭＳ Ｐゴシック" charset="0"/>
              </a:rPr>
            </a:br>
            <a:r>
              <a:rPr lang="en-US" sz="4000" b="1" dirty="0" smtClean="0">
                <a:latin typeface="Calibri" panose="020F0502020204030204" pitchFamily="34" charset="0"/>
                <a:ea typeface="ＭＳ Ｐゴシック" charset="0"/>
                <a:cs typeface="ＭＳ Ｐゴシック" charset="0"/>
              </a:rPr>
              <a:t>sequencing (NGS) data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72342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creen shot 2012-10-04 at 12.31.17 PM.png"/>
          <p:cNvPicPr>
            <a:picLocks noChangeAspect="1"/>
          </p:cNvPicPr>
          <p:nvPr/>
        </p:nvPicPr>
        <p:blipFill>
          <a:blip r:embed="rId3"/>
          <a:stretch>
            <a:fillRect/>
          </a:stretch>
        </p:blipFill>
        <p:spPr>
          <a:xfrm>
            <a:off x="-152400" y="1219200"/>
            <a:ext cx="9601200" cy="4881554"/>
          </a:xfrm>
          <a:prstGeom prst="rect">
            <a:avLst/>
          </a:prstGeom>
        </p:spPr>
      </p:pic>
      <p:pic>
        <p:nvPicPr>
          <p:cNvPr id="7" name="Picture 6"/>
          <p:cNvPicPr>
            <a:picLocks noChangeAspect="1"/>
          </p:cNvPicPr>
          <p:nvPr/>
        </p:nvPicPr>
        <p:blipFill>
          <a:blip r:embed="rId4"/>
          <a:stretch>
            <a:fillRect/>
          </a:stretch>
        </p:blipFill>
        <p:spPr>
          <a:xfrm>
            <a:off x="938566" y="1700543"/>
            <a:ext cx="99109" cy="91485"/>
          </a:xfrm>
          <a:prstGeom prst="rect">
            <a:avLst/>
          </a:prstGeom>
        </p:spPr>
      </p:pic>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
        <p:nvSpPr>
          <p:cNvPr id="9"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Whole chromosome view. </a:t>
            </a:r>
            <a:endParaRPr lang="en-US" b="1" dirty="0">
              <a:latin typeface="Calibri" panose="020F0502020204030204" pitchFamily="34" charset="0"/>
            </a:endParaRPr>
          </a:p>
        </p:txBody>
      </p:sp>
      <p:sp>
        <p:nvSpPr>
          <p:cNvPr id="10" name="Rectangle 9"/>
          <p:cNvSpPr/>
          <p:nvPr/>
        </p:nvSpPr>
        <p:spPr>
          <a:xfrm>
            <a:off x="4436744" y="3383149"/>
            <a:ext cx="1678305" cy="436376"/>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Tree>
    <p:extLst>
      <p:ext uri="{BB962C8B-B14F-4D97-AF65-F5344CB8AC3E}">
        <p14:creationId xmlns:p14="http://schemas.microsoft.com/office/powerpoint/2010/main" val="202387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20000" y="4114799"/>
            <a:ext cx="1524000" cy="830997"/>
          </a:xfrm>
          <a:prstGeom prst="rect">
            <a:avLst/>
          </a:prstGeom>
          <a:noFill/>
          <a:ln>
            <a:noFill/>
          </a:ln>
        </p:spPr>
        <p:txBody>
          <a:bodyPr wrap="square">
            <a:spAutoFit/>
          </a:bodyPr>
          <a:lstStyle>
            <a:defPPr marR="0" algn="l" rtl="0">
              <a:lnSpc>
                <a:spcPct val="100000"/>
              </a:lnSpc>
              <a:spcBef>
                <a:spcPts val="0"/>
              </a:spcBef>
              <a:spcAft>
                <a:spcPts val="0"/>
              </a:spcAft>
            </a:defPPr>
            <a:lvl1pPr marL="0" indent="0" eaLnBrk="1" hangingPunct="1">
              <a:defRPr sz="2400">
                <a:solidFill>
                  <a:schemeClr val="tx1"/>
                </a:solidFill>
                <a:latin typeface="Calibri" panose="020F0502020204030204" pitchFamily="34"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Aligned reads</a:t>
            </a:r>
          </a:p>
        </p:txBody>
      </p:sp>
      <p:sp>
        <p:nvSpPr>
          <p:cNvPr id="7" name="TextBox 6"/>
          <p:cNvSpPr txBox="1">
            <a:spLocks noChangeArrowheads="1"/>
          </p:cNvSpPr>
          <p:nvPr/>
        </p:nvSpPr>
        <p:spPr bwMode="auto">
          <a:xfrm>
            <a:off x="7620000" y="2362199"/>
            <a:ext cx="1524000" cy="461665"/>
          </a:xfrm>
          <a:prstGeom prst="rect">
            <a:avLst/>
          </a:prstGeom>
          <a:noFill/>
          <a:ln>
            <a:noFill/>
          </a:ln>
        </p:spPr>
        <p:txBody>
          <a:bodyPr wrap="square">
            <a:spAutoFit/>
          </a:bodyPr>
          <a:lstStyle>
            <a:defPPr marR="0" algn="l" rtl="0">
              <a:lnSpc>
                <a:spcPct val="100000"/>
              </a:lnSpc>
              <a:spcBef>
                <a:spcPts val="0"/>
              </a:spcBef>
              <a:spcAft>
                <a:spcPts val="0"/>
              </a:spcAft>
            </a:defPPr>
            <a:lvl1pPr marL="0" indent="0" eaLnBrk="1" hangingPunct="1">
              <a:defRPr sz="2400">
                <a:solidFill>
                  <a:schemeClr val="tx1"/>
                </a:solidFill>
                <a:latin typeface="Calibri" panose="020F0502020204030204" pitchFamily="34"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Coverage</a:t>
            </a:r>
          </a:p>
        </p:txBody>
      </p:sp>
      <p:sp>
        <p:nvSpPr>
          <p:cNvPr id="12"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Zoom in to view alignments.</a:t>
            </a:r>
            <a:endParaRPr lang="en-US" b="1" dirty="0">
              <a:latin typeface="Calibri" panose="020F0502020204030204" pitchFamily="34" charset="0"/>
            </a:endParaRPr>
          </a:p>
        </p:txBody>
      </p:sp>
      <p:grpSp>
        <p:nvGrpSpPr>
          <p:cNvPr id="16" name="Group 15"/>
          <p:cNvGrpSpPr/>
          <p:nvPr/>
        </p:nvGrpSpPr>
        <p:grpSpPr>
          <a:xfrm>
            <a:off x="626622" y="1294235"/>
            <a:ext cx="6995407" cy="5641129"/>
            <a:chOff x="2133600" y="1294235"/>
            <a:chExt cx="6995407" cy="5641129"/>
          </a:xfrm>
        </p:grpSpPr>
        <p:grpSp>
          <p:nvGrpSpPr>
            <p:cNvPr id="13" name="Group 12"/>
            <p:cNvGrpSpPr/>
            <p:nvPr/>
          </p:nvGrpSpPr>
          <p:grpSpPr>
            <a:xfrm>
              <a:off x="2133600" y="1294235"/>
              <a:ext cx="6995407" cy="5641129"/>
              <a:chOff x="1143000" y="1293071"/>
              <a:chExt cx="6995407" cy="5641129"/>
            </a:xfrm>
          </p:grpSpPr>
          <p:pic>
            <p:nvPicPr>
              <p:cNvPr id="10" name="Picture 9" descr="Screen shot 2012-10-04 at 12.56.03 PM.png"/>
              <p:cNvPicPr>
                <a:picLocks noChangeAspect="1"/>
              </p:cNvPicPr>
              <p:nvPr/>
            </p:nvPicPr>
            <p:blipFill>
              <a:blip r:embed="rId3"/>
              <a:stretch>
                <a:fillRect/>
              </a:stretch>
            </p:blipFill>
            <p:spPr>
              <a:xfrm>
                <a:off x="1143000" y="1293071"/>
                <a:ext cx="6995407" cy="5641129"/>
              </a:xfrm>
              <a:prstGeom prst="rect">
                <a:avLst/>
              </a:prstGeom>
            </p:spPr>
          </p:pic>
          <p:pic>
            <p:nvPicPr>
              <p:cNvPr id="9" name="Picture 8"/>
              <p:cNvPicPr>
                <a:picLocks noChangeAspect="1"/>
              </p:cNvPicPr>
              <p:nvPr/>
            </p:nvPicPr>
            <p:blipFill>
              <a:blip r:embed="rId4"/>
              <a:stretch>
                <a:fillRect/>
              </a:stretch>
            </p:blipFill>
            <p:spPr>
              <a:xfrm>
                <a:off x="1830600" y="1590425"/>
                <a:ext cx="69710" cy="64348"/>
              </a:xfrm>
              <a:prstGeom prst="rect">
                <a:avLst/>
              </a:prstGeom>
            </p:spPr>
          </p:pic>
        </p:grpSp>
        <p:sp>
          <p:nvSpPr>
            <p:cNvPr id="14" name="Rectangle 13"/>
            <p:cNvSpPr/>
            <p:nvPr/>
          </p:nvSpPr>
          <p:spPr>
            <a:xfrm>
              <a:off x="3179444" y="2417838"/>
              <a:ext cx="5726431" cy="40602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5" name="Rectangle 14"/>
            <p:cNvSpPr/>
            <p:nvPr/>
          </p:nvSpPr>
          <p:spPr>
            <a:xfrm>
              <a:off x="3179443" y="2847380"/>
              <a:ext cx="5726431" cy="337244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sp>
        <p:nvSpPr>
          <p:cNvPr id="17" name="Rectangle 16"/>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69287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p:cNvGrpSpPr/>
          <p:nvPr/>
        </p:nvGrpSpPr>
        <p:grpSpPr>
          <a:xfrm>
            <a:off x="1066801" y="1357182"/>
            <a:ext cx="7010399" cy="5653218"/>
            <a:chOff x="1143001" y="1357182"/>
            <a:chExt cx="7010399" cy="5653218"/>
          </a:xfrm>
        </p:grpSpPr>
        <p:pic>
          <p:nvPicPr>
            <p:cNvPr id="4" name="Picture 3" descr="Screen shot 2012-10-04 at 1.28.48 PM.png"/>
            <p:cNvPicPr>
              <a:picLocks noChangeAspect="1"/>
            </p:cNvPicPr>
            <p:nvPr/>
          </p:nvPicPr>
          <p:blipFill>
            <a:blip r:embed="rId3"/>
            <a:stretch>
              <a:fillRect/>
            </a:stretch>
          </p:blipFill>
          <p:spPr>
            <a:xfrm>
              <a:off x="1143001" y="1357182"/>
              <a:ext cx="7010399" cy="5653218"/>
            </a:xfrm>
            <a:prstGeom prst="rect">
              <a:avLst/>
            </a:prstGeom>
          </p:spPr>
        </p:pic>
        <p:pic>
          <p:nvPicPr>
            <p:cNvPr id="7" name="Picture 6"/>
            <p:cNvPicPr>
              <a:picLocks noChangeAspect="1"/>
            </p:cNvPicPr>
            <p:nvPr/>
          </p:nvPicPr>
          <p:blipFill>
            <a:blip r:embed="rId4"/>
            <a:stretch>
              <a:fillRect/>
            </a:stretch>
          </p:blipFill>
          <p:spPr>
            <a:xfrm>
              <a:off x="1832127" y="1659175"/>
              <a:ext cx="66939" cy="61790"/>
            </a:xfrm>
            <a:prstGeom prst="rect">
              <a:avLst/>
            </a:prstGeom>
          </p:spPr>
        </p:pic>
      </p:grpSp>
      <p:pic>
        <p:nvPicPr>
          <p:cNvPr id="3" name="Picture 2" descr="Screen Shot 2013-10-24 at 4.35.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7300" y="3324225"/>
            <a:ext cx="1549400" cy="2095500"/>
          </a:xfrm>
          <a:prstGeom prst="rect">
            <a:avLst/>
          </a:prstGeom>
          <a:ln w="57150" cmpd="sng">
            <a:solidFill>
              <a:schemeClr val="accent2"/>
            </a:solidFill>
          </a:ln>
        </p:spPr>
      </p:pic>
      <p:sp>
        <p:nvSpPr>
          <p:cNvPr id="11" name="TextBox 2"/>
          <p:cNvSpPr txBox="1">
            <a:spLocks noChangeArrowheads="1"/>
          </p:cNvSpPr>
          <p:nvPr/>
        </p:nvSpPr>
        <p:spPr bwMode="auto">
          <a:xfrm>
            <a:off x="0" y="778728"/>
            <a:ext cx="9144000" cy="830997"/>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Bases that </a:t>
            </a:r>
            <a:r>
              <a:rPr lang="en-US" dirty="0" smtClean="0">
                <a:latin typeface="Calibri" panose="020F0502020204030204" pitchFamily="34" charset="0"/>
              </a:rPr>
              <a:t>do not </a:t>
            </a:r>
            <a:r>
              <a:rPr lang="en-US" dirty="0">
                <a:latin typeface="Calibri" panose="020F0502020204030204" pitchFamily="34" charset="0"/>
              </a:rPr>
              <a:t>match the reference sequence are highlighted by </a:t>
            </a:r>
            <a:r>
              <a:rPr lang="en-US" dirty="0" smtClean="0">
                <a:latin typeface="Calibri" panose="020F0502020204030204" pitchFamily="34" charset="0"/>
              </a:rPr>
              <a:t>color.</a:t>
            </a:r>
            <a:endParaRPr lang="en-US" dirty="0">
              <a:latin typeface="Calibri" panose="020F0502020204030204"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1416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1074297" y="1295400"/>
            <a:ext cx="6995407" cy="5641129"/>
            <a:chOff x="1143000" y="1295400"/>
            <a:chExt cx="6995407" cy="5641129"/>
          </a:xfrm>
        </p:grpSpPr>
        <p:pic>
          <p:nvPicPr>
            <p:cNvPr id="10" name="Picture 9" descr="Screen shot 2012-10-04 at 12.56.03 PM.png"/>
            <p:cNvPicPr>
              <a:picLocks noChangeAspect="1"/>
            </p:cNvPicPr>
            <p:nvPr/>
          </p:nvPicPr>
          <p:blipFill>
            <a:blip r:embed="rId3"/>
            <a:stretch>
              <a:fillRect/>
            </a:stretch>
          </p:blipFill>
          <p:spPr>
            <a:xfrm>
              <a:off x="1143000" y="1295400"/>
              <a:ext cx="6995407" cy="5641129"/>
            </a:xfrm>
            <a:prstGeom prst="rect">
              <a:avLst/>
            </a:prstGeom>
          </p:spPr>
        </p:pic>
        <p:pic>
          <p:nvPicPr>
            <p:cNvPr id="8" name="Picture 7"/>
            <p:cNvPicPr>
              <a:picLocks noChangeAspect="1"/>
            </p:cNvPicPr>
            <p:nvPr/>
          </p:nvPicPr>
          <p:blipFill>
            <a:blip r:embed="rId4"/>
            <a:stretch>
              <a:fillRect/>
            </a:stretch>
          </p:blipFill>
          <p:spPr>
            <a:xfrm>
              <a:off x="1832127" y="1597120"/>
              <a:ext cx="66940" cy="61790"/>
            </a:xfrm>
            <a:prstGeom prst="rect">
              <a:avLst/>
            </a:prstGeom>
          </p:spPr>
        </p:pic>
      </p:grpSp>
      <p:pic>
        <p:nvPicPr>
          <p:cNvPr id="4" name="Picture 3" descr="Screen shot 2012-10-04 at 12.56.57 PM.png"/>
          <p:cNvPicPr>
            <a:picLocks noChangeAspect="1"/>
          </p:cNvPicPr>
          <p:nvPr/>
        </p:nvPicPr>
        <p:blipFill>
          <a:blip r:embed="rId5"/>
          <a:stretch>
            <a:fillRect/>
          </a:stretch>
        </p:blipFill>
        <p:spPr>
          <a:xfrm>
            <a:off x="2286000" y="3049165"/>
            <a:ext cx="4572000" cy="1910953"/>
          </a:xfrm>
          <a:prstGeom prst="rect">
            <a:avLst/>
          </a:prstGeom>
          <a:ln w="57150" cap="flat" cmpd="sng" algn="ctr">
            <a:solidFill>
              <a:schemeClr val="accent2"/>
            </a:solidFill>
            <a:prstDash val="solid"/>
            <a:round/>
            <a:headEnd type="none" w="med" len="med"/>
            <a:tailEnd type="none" w="med" len="med"/>
          </a:ln>
        </p:spPr>
      </p:pic>
      <p:sp>
        <p:nvSpPr>
          <p:cNvPr id="12"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Coverage track indicates loci with large number of </a:t>
            </a:r>
            <a:r>
              <a:rPr lang="en-US" dirty="0" smtClean="0">
                <a:latin typeface="Calibri" panose="020F0502020204030204" pitchFamily="34" charset="0"/>
              </a:rPr>
              <a:t>mismatches.</a:t>
            </a:r>
            <a:endParaRPr lang="en-US" dirty="0">
              <a:latin typeface="Calibri" panose="020F0502020204030204" pitchFamily="34" charset="0"/>
            </a:endParaRPr>
          </a:p>
        </p:txBody>
      </p:sp>
      <p:sp>
        <p:nvSpPr>
          <p:cNvPr id="9" name="Rectangle 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9349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6474</TotalTime>
  <Words>1954</Words>
  <Application>Microsoft Office PowerPoint</Application>
  <PresentationFormat>On-screen Show (4:3)</PresentationFormat>
  <Paragraphs>206</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Helvetica Light</vt:lpstr>
      <vt:lpstr>Avenir</vt:lpstr>
      <vt:lpstr>Arial</vt:lpstr>
      <vt:lpstr>Calibri</vt:lpstr>
      <vt:lpstr>ＭＳ Ｐゴシック</vt:lpstr>
      <vt:lpstr>Avenir Black</vt:lpstr>
      <vt:lpstr>Wingdings</vt:lpstr>
      <vt:lpstr>Tahoma</vt:lpstr>
      <vt:lpstr>1_Office Theme</vt:lpstr>
      <vt:lpstr>PowerPoint Presentation</vt:lpstr>
      <vt:lpstr>PowerPoint Presentation</vt:lpstr>
      <vt:lpstr>PowerPoint Presentation</vt:lpstr>
      <vt:lpstr>PowerPoint Presentation</vt:lpstr>
      <vt:lpstr>Viewing next generation sequencing (NGS) data in IGV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Viewing RNA-seq data in IGV</vt:lpstr>
      <vt:lpstr>PowerPoint Presentation</vt:lpstr>
      <vt:lpstr>PowerPoint Presentation</vt:lpstr>
      <vt:lpstr>PowerPoint Presentation</vt:lpstr>
      <vt:lpstr>PowerPoint Presentation</vt:lpstr>
      <vt:lpstr>Viewing our aligned reads in IGV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Garamszegi</dc:creator>
  <cp:lastModifiedBy>Barbara Hill Meyers</cp:lastModifiedBy>
  <cp:revision>134</cp:revision>
  <dcterms:modified xsi:type="dcterms:W3CDTF">2019-04-24T23:07:03Z</dcterms:modified>
</cp:coreProperties>
</file>