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6" r:id="rId5"/>
    <p:sldId id="28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75" r:id="rId18"/>
    <p:sldId id="274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45" autoAdjust="0"/>
  </p:normalViewPr>
  <p:slideViewPr>
    <p:cSldViewPr snapToGrid="0" snapToObjects="1">
      <p:cViewPr varScale="1">
        <p:scale>
          <a:sx n="60" d="100"/>
          <a:sy n="60" d="100"/>
        </p:scale>
        <p:origin x="202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E56A-0D11-A142-9791-190B4AF279F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F9B01-7970-2E44-BFDA-D12015DBB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C9B951-64D3-4189-8AAD-478A4CA4944D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walk people along with you when you use different job results</a:t>
            </a:r>
          </a:p>
        </p:txBody>
      </p:sp>
    </p:spTree>
    <p:extLst>
      <p:ext uri="{BB962C8B-B14F-4D97-AF65-F5344CB8AC3E}">
        <p14:creationId xmlns:p14="http://schemas.microsoft.com/office/powerpoint/2010/main" val="3422456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CD616EDB-5078-4989-8E88-241503B708B6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41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69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EF376E-1C3E-474F-90AE-88830072296F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Again  - make sure they are following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 see all job results not just those recently run– this page – briefly describe – sorting/filtering</a:t>
            </a:r>
          </a:p>
        </p:txBody>
      </p:sp>
    </p:spTree>
    <p:extLst>
      <p:ext uri="{BB962C8B-B14F-4D97-AF65-F5344CB8AC3E}">
        <p14:creationId xmlns:p14="http://schemas.microsoft.com/office/powerpoint/2010/main" val="86021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C9B951-64D3-4189-8AAD-478A4CA4944D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walk people along with you when you use different job results</a:t>
            </a:r>
          </a:p>
        </p:txBody>
      </p:sp>
    </p:spTree>
    <p:extLst>
      <p:ext uri="{BB962C8B-B14F-4D97-AF65-F5344CB8AC3E}">
        <p14:creationId xmlns:p14="http://schemas.microsoft.com/office/powerpoint/2010/main" val="320617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Before we move on</a:t>
            </a:r>
            <a:r>
              <a:rPr lang="en-US" altLang="en-US" baseline="0" dirty="0" smtClean="0"/>
              <a:t> – 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Typically you may need to run QC checks on more than one file, and for this we provide the batch feature. 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Remember</a:t>
            </a:r>
            <a:r>
              <a:rPr lang="en-US" altLang="en-US" baseline="0" dirty="0" smtClean="0"/>
              <a:t> how I said that the notebooks and the web </a:t>
            </a:r>
            <a:r>
              <a:rPr lang="en-US" altLang="en-US" baseline="0" dirty="0" err="1" smtClean="0"/>
              <a:t>ui</a:t>
            </a:r>
            <a:r>
              <a:rPr lang="en-US" altLang="en-US" baseline="0" dirty="0" smtClean="0"/>
              <a:t> have some different features? This is one of them. If you are looking to run a batch of jobs, it’s currently best to use the GenePattern </a:t>
            </a:r>
            <a:r>
              <a:rPr lang="en-US" altLang="en-US" baseline="0" dirty="0" err="1" smtClean="0"/>
              <a:t>WebApp</a:t>
            </a:r>
            <a:r>
              <a:rPr lang="en-US" altLang="en-US" baseline="0" dirty="0" smtClean="0"/>
              <a:t>, as this provides a simple solution. (If you are a </a:t>
            </a:r>
            <a:r>
              <a:rPr lang="en-US" altLang="en-US" baseline="0" dirty="0" err="1" smtClean="0"/>
              <a:t>Pythonista</a:t>
            </a:r>
            <a:r>
              <a:rPr lang="en-US" altLang="en-US" baseline="0" dirty="0" smtClean="0"/>
              <a:t>, you could write a simple batch loop in the notebook to do the same thing)</a:t>
            </a:r>
          </a:p>
          <a:p>
            <a:endParaRPr lang="en-US" altLang="en-US" baseline="0" dirty="0" smtClean="0"/>
          </a:p>
          <a:p>
            <a:r>
              <a:rPr lang="en-US" altLang="en-US" b="1" baseline="0" dirty="0" smtClean="0"/>
              <a:t>**LIVE DEMO IN </a:t>
            </a:r>
            <a:r>
              <a:rPr lang="en-US" altLang="en-US" b="1" baseline="0" dirty="0" err="1" smtClean="0"/>
              <a:t>WebApp</a:t>
            </a:r>
            <a:r>
              <a:rPr lang="en-US" altLang="en-US" b="1" baseline="0" dirty="0" smtClean="0"/>
              <a:t>**</a:t>
            </a:r>
            <a:endParaRPr lang="en-US" altLang="en-US" b="1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 order to use this you simply click the batch check box, then drag in multiple files, or multi select files…etc. When you click run, a job is submitted for each file you provided.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I’ll run an example, just so you can see what it would look like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25000"/>
            </a:pPr>
            <a:fld id="{4F1BB6C1-1305-4F19-A1B3-9221C8E994D0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>
                <a:buSzPct val="25000"/>
              </a:pPr>
              <a:t>14</a:t>
            </a:fld>
            <a:endParaRPr lang="en-US" altLang="en-US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00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Edit </a:t>
            </a:r>
            <a:r>
              <a:rPr lang="en-US" baseline="0" dirty="0" err="1" smtClean="0"/>
              <a:t>Trimmomatic</a:t>
            </a:r>
            <a:r>
              <a:rPr lang="en-US" baseline="0" dirty="0" smtClean="0"/>
              <a:t> to have a more stringent cut off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Create new notebook and add </a:t>
            </a:r>
            <a:r>
              <a:rPr lang="en-US" baseline="0" dirty="0" err="1" smtClean="0"/>
              <a:t>FastQC</a:t>
            </a:r>
            <a:r>
              <a:rPr lang="en-US" baseline="0" dirty="0" smtClean="0"/>
              <a:t> as starting point – datasets.genepattern.org copy &amp; paste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F9B01-7970-2E44-BFDA-D12015DBBF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7" rIns="91435" bIns="45717" anchor="b"/>
          <a:lstStyle/>
          <a:p>
            <a:pPr algn="r" defTabSz="457175"/>
            <a:fld id="{C68F20D0-2738-4F61-8358-CB1264ABDC65}" type="slidenum">
              <a:rPr lang="en-US" sz="1200">
                <a:latin typeface="Calibri" pitchFamily="34" charset="0"/>
                <a:ea typeface="ＭＳ Ｐゴシック" pitchFamily="31" charset="-128"/>
              </a:rPr>
              <a:pPr algn="r" defTabSz="457175"/>
              <a:t>16</a:t>
            </a:fld>
            <a:endParaRPr lang="en-US" sz="1200" dirty="0">
              <a:latin typeface="Calibri" pitchFamily="34" charset="0"/>
              <a:ea typeface="ＭＳ Ｐゴシック" pitchFamily="31" charset="-128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57175">
              <a:spcBef>
                <a:spcPct val="0"/>
              </a:spcBef>
            </a:pPr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5C9B951-64D3-4189-8AAD-478A4CA4944D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walk people along with you when you use different job results</a:t>
            </a:r>
          </a:p>
        </p:txBody>
      </p:sp>
    </p:spTree>
    <p:extLst>
      <p:ext uri="{BB962C8B-B14F-4D97-AF65-F5344CB8AC3E}">
        <p14:creationId xmlns:p14="http://schemas.microsoft.com/office/powerpoint/2010/main" val="281911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Another feature</a:t>
            </a:r>
            <a:r>
              <a:rPr lang="en-US" altLang="en-US" baseline="0" dirty="0" smtClean="0">
                <a:ea typeface="ＭＳ Ｐゴシック" panose="020B0600070205080204" pitchFamily="34" charset="-128"/>
              </a:rPr>
              <a:t> which is currently best implemented in the Web App is the managing of data and job results – I’ll just briefly show you these features.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682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Go over client server…etc</a:t>
            </a:r>
          </a:p>
        </p:txBody>
      </p:sp>
    </p:spTree>
    <p:extLst>
      <p:ext uri="{BB962C8B-B14F-4D97-AF65-F5344CB8AC3E}">
        <p14:creationId xmlns:p14="http://schemas.microsoft.com/office/powerpoint/2010/main" val="169689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RECENT</a:t>
            </a:r>
            <a:r>
              <a:rPr lang="en-US" altLang="en-US" b="1" baseline="0" dirty="0" smtClean="0">
                <a:ea typeface="ＭＳ Ｐゴシック" panose="020B0600070205080204" pitchFamily="34" charset="-128"/>
              </a:rPr>
              <a:t> Jobs, all Jobs – delete., share..</a:t>
            </a:r>
            <a:r>
              <a:rPr lang="en-US" altLang="en-US" b="1" baseline="0" dirty="0" err="1" smtClean="0">
                <a:ea typeface="ＭＳ Ｐゴシック" panose="020B0600070205080204" pitchFamily="34" charset="-128"/>
              </a:rPr>
              <a:t>etc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073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6599B57E-30E4-4B11-9C5B-0F0F92D91016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353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FAFABA57-111A-4555-8E0A-54F61DFE4E4C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We’ve seen some of these before – but good to remember that these slide out menus are always available and contain the same sorts of actions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(delete, save, download are new – create pipeline later)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Make sure to mention reloading jobs and what they mean</a:t>
            </a:r>
          </a:p>
        </p:txBody>
      </p:sp>
    </p:spTree>
    <p:extLst>
      <p:ext uri="{BB962C8B-B14F-4D97-AF65-F5344CB8AC3E}">
        <p14:creationId xmlns:p14="http://schemas.microsoft.com/office/powerpoint/2010/main" val="420863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3D793C61-075C-48A9-8E88-663556D3D58C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You can always click on the job id to get back to your job status page.</a:t>
            </a:r>
          </a:p>
        </p:txBody>
      </p:sp>
    </p:spTree>
    <p:extLst>
      <p:ext uri="{BB962C8B-B14F-4D97-AF65-F5344CB8AC3E}">
        <p14:creationId xmlns:p14="http://schemas.microsoft.com/office/powerpoint/2010/main" val="132647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4F9070E7-5065-487D-8D57-F28428C6533F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What if I want to see more of my jobs in the Recent jobs panel?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If you want to see more job in the recent jobs panel</a:t>
            </a:r>
          </a:p>
        </p:txBody>
      </p:sp>
    </p:spTree>
    <p:extLst>
      <p:ext uri="{BB962C8B-B14F-4D97-AF65-F5344CB8AC3E}">
        <p14:creationId xmlns:p14="http://schemas.microsoft.com/office/powerpoint/2010/main" val="112335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cs typeface="+mn-cs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V="1">
            <a:off x="304800" y="758825"/>
            <a:ext cx="87566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solidFill>
                <a:prstClr val="black"/>
              </a:solidFill>
              <a:latin typeface="Tahoma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solidFill>
                  <a:prstClr val="black"/>
                </a:solidFill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solidFill>
                <a:prstClr val="black"/>
              </a:solidFill>
              <a:latin typeface="Tahoma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solidFill>
                  <a:prstClr val="black"/>
                </a:solidFill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solidFill>
                <a:prstClr val="black"/>
              </a:solidFill>
              <a:latin typeface="Tahoma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solidFill>
                  <a:prstClr val="black"/>
                </a:solidFill>
                <a:latin typeface="Tahoma" charset="0"/>
              </a:rPr>
              <a:t>The Broad Institute of MIT and Harvard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304800" y="758825"/>
            <a:ext cx="8756650" cy="0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0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5AD41-A2D5-294C-B0C8-738128269C8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BDA2-37C7-BF49-880D-D78B08B36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416175"/>
            <a:ext cx="8229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Other GenePattern Features</a:t>
            </a:r>
            <a:r>
              <a:rPr lang="en-US" altLang="en-US" b="1" dirty="0" smtClean="0">
                <a:latin typeface="Arial" charset="0"/>
                <a:ea typeface="ＭＳ Ｐゴシック" pitchFamily="34" charset="-128"/>
              </a:rPr>
              <a:t/>
            </a:r>
            <a:br>
              <a:rPr lang="en-US" altLang="en-US" b="1" dirty="0" smtClean="0">
                <a:latin typeface="Arial" charset="0"/>
                <a:ea typeface="ＭＳ Ｐゴシック" pitchFamily="34" charset="-128"/>
              </a:rPr>
            </a:b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0" y="2300288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71600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Share job results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34200" y="3124200"/>
            <a:ext cx="9144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406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685799" y="1295400"/>
            <a:ext cx="798040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8463" indent="-3476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50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855663" indent="-3476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By default all jobs are private (you + administrator)</a:t>
            </a:r>
          </a:p>
          <a:p>
            <a:pPr>
              <a:spcBef>
                <a:spcPts val="1175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Grant access to your </a:t>
            </a:r>
            <a:r>
              <a:rPr lang="en-US" altLang="en-US" sz="2000" dirty="0" smtClean="0"/>
              <a:t>jobs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(input </a:t>
            </a:r>
            <a:r>
              <a:rPr lang="en-US" altLang="en-US" sz="2000" dirty="0"/>
              <a:t>files + parameter values + result files).</a:t>
            </a:r>
          </a:p>
          <a:p>
            <a:pPr>
              <a:spcBef>
                <a:spcPts val="1175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Grant read-only access or read-write access </a:t>
            </a:r>
          </a:p>
          <a:p>
            <a:pPr>
              <a:spcBef>
                <a:spcPts val="1175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Share with members of your group, or share with everyone (group = Public)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30723" name="Rectangle 19"/>
          <p:cNvSpPr>
            <a:spLocks noChangeArrowheads="1"/>
          </p:cNvSpPr>
          <p:nvPr/>
        </p:nvSpPr>
        <p:spPr bwMode="auto">
          <a:xfrm>
            <a:off x="0" y="106363"/>
            <a:ext cx="8991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Managing job access</a:t>
            </a:r>
          </a:p>
        </p:txBody>
      </p:sp>
    </p:spTree>
    <p:extLst>
      <p:ext uri="{BB962C8B-B14F-4D97-AF65-F5344CB8AC3E}">
        <p14:creationId xmlns:p14="http://schemas.microsoft.com/office/powerpoint/2010/main" val="298102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92238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 all my jobs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39938" y="2133600"/>
            <a:ext cx="8382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7238" y="3668713"/>
            <a:ext cx="5334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flipH="1" flipV="1">
            <a:off x="4876800" y="3771900"/>
            <a:ext cx="304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212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1642" y="2393950"/>
            <a:ext cx="8229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Batching Jobs</a:t>
            </a:r>
            <a:br>
              <a:rPr lang="en-US" altLang="en-US" b="1" dirty="0" smtClean="0">
                <a:latin typeface="+mn-lt"/>
                <a:ea typeface="ＭＳ Ｐゴシック" pitchFamily="34" charset="-128"/>
              </a:rPr>
            </a:b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300288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25613"/>
            <a:ext cx="8083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0"/>
          <a:ext cx="9144000" cy="63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Example: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run </a:t>
                      </a:r>
                      <a:r>
                        <a:rPr lang="en-US" sz="2800" b="1" i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FastQC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on all pairs of FASTQ files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DA0000"/>
                        </a:solidFill>
                        <a:latin typeface="Avenir Black" panose="020B0803020203020204" pitchFamily="34" charset="0"/>
                      </a:endParaRPr>
                    </a:p>
                  </a:txBody>
                  <a:tcPr marT="45697" marB="456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398" name="TextBox 12"/>
          <p:cNvSpPr txBox="1">
            <a:spLocks noChangeArrowheads="1"/>
          </p:cNvSpPr>
          <p:nvPr/>
        </p:nvSpPr>
        <p:spPr bwMode="auto">
          <a:xfrm>
            <a:off x="0" y="776288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Find the </a:t>
            </a:r>
            <a:r>
              <a:rPr lang="en-US" altLang="en-US" sz="2400" b="1"/>
              <a:t>*.fastq.gz </a:t>
            </a:r>
            <a:r>
              <a:rPr lang="en-US" altLang="en-US" sz="2400"/>
              <a:t>files in the your</a:t>
            </a:r>
            <a:r>
              <a:rPr lang="en-US" altLang="en-US" sz="2400" b="1"/>
              <a:t> </a:t>
            </a:r>
            <a:r>
              <a:rPr lang="en-US" altLang="en-US" sz="2400"/>
              <a:t>folder.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Then click and drag </a:t>
            </a:r>
            <a:r>
              <a:rPr lang="en-US" altLang="en-US" sz="2400" i="1"/>
              <a:t>all</a:t>
            </a:r>
            <a:r>
              <a:rPr lang="en-US" altLang="en-US" sz="2400"/>
              <a:t> *.fastq.gz to the </a:t>
            </a:r>
            <a:r>
              <a:rPr lang="en-US" altLang="en-US" sz="2400" b="1"/>
              <a:t>input</a:t>
            </a:r>
            <a:r>
              <a:rPr lang="en-US" altLang="en-US" sz="2400"/>
              <a:t> box.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8525" y="3921125"/>
            <a:ext cx="1289050" cy="1757363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3575050" y="3784600"/>
            <a:ext cx="4224338" cy="14732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8" name="Arc 17"/>
          <p:cNvSpPr>
            <a:spLocks noChangeAspect="1"/>
          </p:cNvSpPr>
          <p:nvPr/>
        </p:nvSpPr>
        <p:spPr>
          <a:xfrm rot="19065274">
            <a:off x="1908175" y="4148138"/>
            <a:ext cx="1765300" cy="1766887"/>
          </a:xfrm>
          <a:prstGeom prst="arc">
            <a:avLst/>
          </a:prstGeom>
          <a:noFill/>
          <a:ln w="76200">
            <a:solidFill>
              <a:srgbClr val="C00000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7872413" y="3703638"/>
            <a:ext cx="466725" cy="195262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28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27879" y="2302478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Creating your own Notebooks </a:t>
            </a:r>
          </a:p>
          <a:p>
            <a:pPr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&amp; Editing existing</a:t>
            </a: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6" y="2220804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2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76287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Other GenePattern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3501" y="1792936"/>
            <a:ext cx="2132657" cy="373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31" descr="scatterplot_gridlines_zoom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058" y="1302785"/>
            <a:ext cx="3978350" cy="248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ytoscap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50" y="4280381"/>
            <a:ext cx="3530880" cy="220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4342" y="381843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</a:t>
            </a:r>
            <a:r>
              <a:rPr lang="en-US" dirty="0" err="1" smtClean="0"/>
              <a:t>Cytometry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6742" y="6487181"/>
            <a:ext cx="180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4866" y="566022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Variation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3961" y="6302515"/>
            <a:ext cx="123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Proteomics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416175"/>
            <a:ext cx="82296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latin typeface="+mn-lt"/>
                <a:ea typeface="ＭＳ Ｐゴシック" pitchFamily="34" charset="-128"/>
              </a:rPr>
              <a:t>Managing Job Results</a:t>
            </a:r>
            <a:r>
              <a:rPr lang="en-US" altLang="en-US" b="1" dirty="0" smtClean="0">
                <a:latin typeface="Arial" charset="0"/>
                <a:ea typeface="ＭＳ Ｐゴシック" pitchFamily="34" charset="-128"/>
              </a:rPr>
              <a:t/>
            </a:r>
            <a:br>
              <a:rPr lang="en-US" altLang="en-US" b="1" dirty="0" smtClean="0">
                <a:latin typeface="Arial" charset="0"/>
                <a:ea typeface="ＭＳ Ｐゴシック" pitchFamily="34" charset="-128"/>
              </a:rPr>
            </a:b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300288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Managing job results</a:t>
            </a: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1524000" y="1600200"/>
            <a:ext cx="7391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lvl="1">
              <a:buFontTx/>
              <a:buNone/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/>
              <a:t>Viewing job results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/>
              <a:t>Saving and deleting job results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/>
              <a:t>Sharing job results with others</a:t>
            </a:r>
          </a:p>
          <a:p>
            <a:pPr>
              <a:buFontTx/>
              <a:buChar char="•"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US" altLang="en-US" sz="1800"/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Char char="•"/>
            </a:pPr>
            <a:endParaRPr lang="en-US" altLang="en-US" sz="1800"/>
          </a:p>
          <a:p>
            <a:pPr lvl="1">
              <a:buFontTx/>
              <a:buChar char="•"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2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Viewing job results</a:t>
            </a:r>
          </a:p>
        </p:txBody>
      </p: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0" y="3048000"/>
            <a:ext cx="914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Where are my job results?</a:t>
            </a:r>
          </a:p>
        </p:txBody>
      </p:sp>
    </p:spTree>
    <p:extLst>
      <p:ext uri="{BB962C8B-B14F-4D97-AF65-F5344CB8AC3E}">
        <p14:creationId xmlns:p14="http://schemas.microsoft.com/office/powerpoint/2010/main" val="2142759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414338" y="1295400"/>
            <a:ext cx="7543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8463" indent="-3476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8556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endParaRPr lang="en-US" altLang="en-US" sz="1800" dirty="0"/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Job details and result files are, by default, purged from </a:t>
            </a:r>
            <a:r>
              <a:rPr lang="en-US" altLang="en-US" sz="2000" dirty="0" smtClean="0"/>
              <a:t>the cloud GenePattern server after 30 </a:t>
            </a:r>
            <a:r>
              <a:rPr lang="en-US" altLang="en-US" sz="2000" dirty="0"/>
              <a:t>days – however this can be configured by the server administrator. Save result files and job information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to prevent them from being lost on purge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to share them with others</a:t>
            </a:r>
          </a:p>
        </p:txBody>
      </p:sp>
      <p:sp>
        <p:nvSpPr>
          <p:cNvPr id="18435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Will my jobs stay on the server?</a:t>
            </a:r>
          </a:p>
        </p:txBody>
      </p:sp>
    </p:spTree>
    <p:extLst>
      <p:ext uri="{BB962C8B-B14F-4D97-AF65-F5344CB8AC3E}">
        <p14:creationId xmlns:p14="http://schemas.microsoft.com/office/powerpoint/2010/main" val="1710929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84288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 recent jobs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5788" y="2286000"/>
            <a:ext cx="2209800" cy="2971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1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Action menus</a:t>
            </a:r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295400"/>
            <a:ext cx="7972425" cy="5276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762000" y="3200400"/>
            <a:ext cx="1295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600" y="3733800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5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Review job details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52600" y="3429000"/>
            <a:ext cx="6858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17625"/>
            <a:ext cx="79724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895600" y="3505200"/>
            <a:ext cx="1981200" cy="450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7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833813"/>
            <a:ext cx="898207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524000"/>
            <a:ext cx="8902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19"/>
          <p:cNvSpPr>
            <a:spLocks noChangeArrowheads="1"/>
          </p:cNvSpPr>
          <p:nvPr/>
        </p:nvSpPr>
        <p:spPr bwMode="auto">
          <a:xfrm>
            <a:off x="0" y="106363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0" tIns="22850" rIns="45700" bIns="228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View recent jobs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1600" y="4740275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76600" y="4625975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8382000" y="1524000"/>
            <a:ext cx="701675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6234113" y="1981200"/>
            <a:ext cx="1676400" cy="23907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03339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7E58973-60AC-404E-8171-76EDB777E9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17BC37-9B51-452E-9D5A-3C44F09B75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15F0E11-51A1-43F5-836B-BE1824ABB77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609</Words>
  <Application>Microsoft Office PowerPoint</Application>
  <PresentationFormat>On-screen Show (4:3)</PresentationFormat>
  <Paragraphs>85</Paragraphs>
  <Slides>16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Avenir Black</vt:lpstr>
      <vt:lpstr>Calibri</vt:lpstr>
      <vt:lpstr>Tahoma</vt:lpstr>
      <vt:lpstr>ヒラギノ角ゴ Pro W3</vt:lpstr>
      <vt:lpstr>Office Theme</vt:lpstr>
      <vt:lpstr>Other GenePattern Features </vt:lpstr>
      <vt:lpstr>Managing Job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Batching Jobs </vt:lpstr>
      <vt:lpstr>PowerPoint Presentation</vt:lpstr>
      <vt:lpstr>PowerPoint Presentation</vt:lpstr>
      <vt:lpstr>Other GenePattern Features</vt:lpstr>
    </vt:vector>
  </TitlesOfParts>
  <Company>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GenePattern Features</dc:title>
  <dc:creator>Michael Reich</dc:creator>
  <cp:lastModifiedBy>Barbara Hill Meyers</cp:lastModifiedBy>
  <cp:revision>36</cp:revision>
  <dcterms:created xsi:type="dcterms:W3CDTF">2012-05-21T17:04:45Z</dcterms:created>
  <dcterms:modified xsi:type="dcterms:W3CDTF">2019-04-01T19:38:44Z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