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2" r:id="rId1"/>
    <p:sldMasterId id="2147483683" r:id="rId2"/>
    <p:sldMasterId id="2147483684" r:id="rId3"/>
  </p:sldMasterIdLst>
  <p:notesMasterIdLst>
    <p:notesMasterId r:id="rId1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62594"/>
  </p:normalViewPr>
  <p:slideViewPr>
    <p:cSldViewPr snapToGrid="0" snapToObjects="1">
      <p:cViewPr varScale="1">
        <p:scale>
          <a:sx n="85" d="100"/>
          <a:sy n="85" d="100"/>
        </p:scale>
        <p:origin x="294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>
            <a:spLocks noGrp="1" noRot="1" noChangeAspect="1"/>
          </p:cNvSpPr>
          <p:nvPr>
            <p:ph type="sldImg" idx="4"/>
          </p:nvPr>
        </p:nvSpPr>
        <p:spPr>
          <a:xfrm>
            <a:off x="1371599" y="764280"/>
            <a:ext cx="5028480" cy="377136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" name="Shape 8"/>
          <p:cNvSpPr txBox="1">
            <a:spLocks noGrp="1"/>
          </p:cNvSpPr>
          <p:nvPr>
            <p:ph type="body" idx="5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hdr" idx="6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dt" idx="7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 txBox="1">
            <a:spLocks noGrp="1"/>
          </p:cNvSpPr>
          <p:nvPr>
            <p:ph type="ftr" idx="8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9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/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12/11/17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Shape 208"/>
          <p:cNvSpPr txBox="1"/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Shape 209"/>
          <p:cNvSpPr txBox="1"/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653040" y="769680"/>
            <a:ext cx="5551560" cy="294336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757800" y="4023360"/>
            <a:ext cx="5551560" cy="431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In the last section</a:t>
            </a:r>
            <a:r>
              <a:rPr lang="en-US" sz="1200" b="0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Michael </a:t>
            </a:r>
            <a:r>
              <a:rPr lang="en-US" sz="1200" b="0" i="0" u="none" strike="noStrike" cap="none" dirty="0">
                <a:latin typeface="Arial"/>
                <a:ea typeface="Arial"/>
                <a:cs typeface="Arial"/>
                <a:sym typeface="Arial"/>
              </a:rPr>
              <a:t>mentioned that every job you run in </a:t>
            </a:r>
            <a:r>
              <a:rPr lang="en-US" sz="12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GenePattern</a:t>
            </a:r>
            <a:r>
              <a:rPr lang="en-US" sz="1200" b="0" i="0" u="none" strike="noStrike" cap="none" dirty="0">
                <a:latin typeface="Arial"/>
                <a:ea typeface="Arial"/>
                <a:cs typeface="Arial"/>
                <a:sym typeface="Arial"/>
              </a:rPr>
              <a:t> is programmatically accessible in Python. </a:t>
            </a:r>
            <a:r>
              <a:rPr lang="en-US" sz="1200" b="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Well now we’re going to take a look at some of that code and how we can use locally executing python</a:t>
            </a:r>
            <a:r>
              <a:rPr lang="en-US" sz="1200" b="0" i="0" u="none" strike="noStrike" cap="none" baseline="0" dirty="0" smtClean="0">
                <a:latin typeface="Arial"/>
                <a:ea typeface="Arial"/>
                <a:cs typeface="Arial"/>
                <a:sym typeface="Arial"/>
              </a:rPr>
              <a:t> with our remote </a:t>
            </a:r>
            <a:r>
              <a:rPr lang="en-US" sz="1200" b="0" i="0" u="none" strike="noStrike" cap="none" baseline="0" dirty="0" err="1" smtClean="0">
                <a:latin typeface="Arial"/>
                <a:ea typeface="Arial"/>
                <a:cs typeface="Arial"/>
                <a:sym typeface="Arial"/>
              </a:rPr>
              <a:t>GenePattern</a:t>
            </a:r>
            <a:r>
              <a:rPr lang="en-US" sz="1200" b="0" i="0" u="none" strike="noStrike" cap="none" baseline="0" dirty="0" smtClean="0">
                <a:latin typeface="Arial"/>
                <a:ea typeface="Arial"/>
                <a:cs typeface="Arial"/>
                <a:sym typeface="Arial"/>
              </a:rPr>
              <a:t> analysis results</a:t>
            </a:r>
            <a:r>
              <a:rPr lang="en-US" sz="1200" b="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.  </a:t>
            </a:r>
            <a:r>
              <a:rPr lang="en-US" sz="1200" b="0" i="0" u="none" strike="noStrike" cap="none" dirty="0">
                <a:latin typeface="Arial"/>
                <a:ea typeface="Arial"/>
                <a:cs typeface="Arial"/>
                <a:sym typeface="Arial"/>
              </a:rPr>
              <a:t>I still won</a:t>
            </a:r>
            <a:r>
              <a:rPr lang="en-US" sz="1200" dirty="0"/>
              <a:t>’t make you write any code if you don’t want to, but you might have to look at a little of it.</a:t>
            </a:r>
            <a:endParaRPr dirty="0"/>
          </a:p>
          <a:p>
            <a:pPr marL="2160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latin typeface="Arial"/>
                <a:ea typeface="Arial"/>
                <a:cs typeface="Arial"/>
                <a:sym typeface="Arial"/>
              </a:rPr>
              <a:t>..</a:t>
            </a:r>
            <a:endParaRPr dirty="0"/>
          </a:p>
          <a:p>
            <a:pPr marL="2160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latin typeface="Arial"/>
                <a:ea typeface="Arial"/>
                <a:cs typeface="Arial"/>
                <a:sym typeface="Arial"/>
              </a:rPr>
              <a:t>But I want to emphasize that if you </a:t>
            </a:r>
            <a:r>
              <a:rPr lang="en-US" sz="1400" b="1" i="1" u="none" strike="noStrike" cap="none" dirty="0"/>
              <a:t>are</a:t>
            </a:r>
            <a:r>
              <a:rPr lang="en-US" sz="1200" b="0" i="0" u="none" strike="noStrike" cap="none" dirty="0">
                <a:latin typeface="Arial"/>
                <a:ea typeface="Arial"/>
                <a:cs typeface="Arial"/>
                <a:sym typeface="Arial"/>
              </a:rPr>
              <a:t> a coder, </a:t>
            </a:r>
            <a:r>
              <a:rPr lang="en-US" sz="12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GenePattern</a:t>
            </a:r>
            <a:r>
              <a:rPr lang="en-US" sz="1200" b="0" i="0" u="none" strike="noStrike" cap="none" dirty="0">
                <a:latin typeface="Arial"/>
                <a:ea typeface="Arial"/>
                <a:cs typeface="Arial"/>
                <a:sym typeface="Arial"/>
              </a:rPr>
              <a:t> is entirely accessible and compatible with writing your own code. </a:t>
            </a:r>
            <a:endParaRPr sz="1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2160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As with the last 2 sections, we’ll review a few features first, and then do an exercise so that you can try them yourselves.</a:t>
            </a:r>
            <a:endParaRPr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/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12/11/17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Shape 219"/>
          <p:cNvSpPr txBox="1"/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1465263" y="769938"/>
            <a:ext cx="3925887" cy="29432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53040" y="4002119"/>
            <a:ext cx="5551560" cy="4395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 the cover, all GenePattern cells use the GenePattern Library. This library allows </a:t>
            </a:r>
            <a:r>
              <a:rPr lang="en-US" sz="1400"/>
              <a:t>you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set analysis parameters, launch GenePattern jobs, retrieve the results and import the data in a way that can be used with other popular Python libraries.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example, you can run an analysis in GenePattern, retrieve the results and then use that data with Python libraries such as matplotlib, scikit-learn or pandas.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GenePattern doesn’t </a:t>
            </a:r>
            <a:r>
              <a:rPr lang="en-US" sz="1400"/>
              <a:t>put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any limitations on you. If you can write code, you can use the library to perform whatever analysis you want or access the results from jobs you ran within GenePattern.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here you can see a bit of example code up on the screen.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53040" y="4002120"/>
            <a:ext cx="5551500" cy="43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Speaking of viewing the code, if you ever want to know exactly what a GenePattern cell is </a:t>
            </a:r>
            <a:r>
              <a:rPr lang="en-US" sz="1400"/>
              <a:t>d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oing programmatically, there’s a way to see this.</a:t>
            </a:r>
            <a:endParaRPr sz="252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52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 GenePattern cell has the “Toggle Code View” open in the gear menu I the upper right. If you select this option, the cell’s view changes to display the code that the cell is executing behind the scenes.</a:t>
            </a:r>
            <a:endParaRPr sz="252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52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you’re trying to teach yourself Python, or trying to learn to use the GenePattern Python library, this is also a good way to view code examples and learn how the system works.</a:t>
            </a:r>
            <a:endParaRPr sz="252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/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12/11/17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Shape 239"/>
          <p:cNvSpPr txBox="1"/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4800"/>
            <a:ext cx="4571640" cy="342863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And speaking of code examples, if you want to reference a particular job result in Python, the GenePattern Notebook environment will automatically generate code snippets for you.</a:t>
            </a:r>
            <a:endParaRPr>
              <a:highlight>
                <a:srgbClr val="FFFFFF"/>
              </a:highlight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highlight>
                <a:srgbClr val="FFFFFF"/>
              </a:highlight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 see </a:t>
            </a:r>
            <a:r>
              <a:rPr lang="en-US" sz="1500">
                <a:highlight>
                  <a:srgbClr val="FFFFFF"/>
                </a:highlight>
              </a:rPr>
              <a:t>a</a:t>
            </a:r>
            <a:r>
              <a:rPr lang="en-US" sz="1500" b="0" i="0" u="none" strike="noStrike" cap="none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snippet, just click on a result file in a completed GenePattern job cell, and you’ll see the menu. In this menu, select “Send to Code.”</a:t>
            </a:r>
            <a:endParaRPr>
              <a:highlight>
                <a:srgbClr val="FFFFFF"/>
              </a:highlight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highlight>
                <a:srgbClr val="FFFFFF"/>
              </a:highlight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will create a new code cell containing an example of how to reference that particular job result. Note that you will have to run this snippet yourself.  </a:t>
            </a:r>
            <a:endParaRPr>
              <a:highlight>
                <a:srgbClr val="FFFFFF"/>
              </a:highlight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/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12/11/17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Shape 249"/>
          <p:cNvSpPr txBox="1"/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4800"/>
            <a:ext cx="4571640" cy="342863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</a:rPr>
              <a:t>For certain common GenePattern file formats—such as GCT and ODF—we go a step beyond the basic “send to code”, generating code snippets not just for referencing a file, but also importing and indexing that data in a Pandas Dataframe.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highlight>
                <a:srgbClr val="FFFFFF"/>
              </a:highlight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highlight>
                  <a:srgbClr val="FFFFFF"/>
                </a:highlight>
              </a:rPr>
              <a:t>Dataframes are a structure used for many forms of tabular data in Python. They come with a large number of built-in functions to make it easy to analyze and visualize your data in python</a:t>
            </a:r>
            <a:endParaRPr sz="1500">
              <a:highlight>
                <a:srgbClr val="FFFFFF"/>
              </a:highlight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highlight>
                <a:srgbClr val="FFFFFF"/>
              </a:highlight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highlight>
                  <a:srgbClr val="FFFFFF"/>
                </a:highlight>
              </a:rPr>
              <a:t>P</a:t>
            </a:r>
            <a:r>
              <a:rPr lang="en-US" sz="1500" b="0" i="0" u="none" strike="noStrike" cap="none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andas is an extremely popular Python library for reading and working with large datasets and adds additional useful f</a:t>
            </a:r>
            <a:r>
              <a:rPr lang="en-US" sz="1500">
                <a:highlight>
                  <a:srgbClr val="FFFFFF"/>
                </a:highlight>
              </a:rPr>
              <a:t>unctions to dataframes</a:t>
            </a:r>
            <a:r>
              <a:rPr lang="en-US" sz="1500" b="0" i="0" u="none" strike="noStrike" cap="none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It’s a staple of doing most any sort of data science in Python</a:t>
            </a:r>
            <a:endParaRPr>
              <a:highlight>
                <a:srgbClr val="FFFFFF"/>
              </a:highlight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highlight>
                <a:srgbClr val="FFFFFF"/>
              </a:highlight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Pandas also integrates well with Jupyter and the GenePattern Notebook environment. For example, if you import a GenePattern job result into a dataframe and then return that dataframe in a code cell, the notebook will display a table containing your data.  We</a:t>
            </a:r>
            <a:r>
              <a:rPr lang="en-US" sz="1500">
                <a:highlight>
                  <a:srgbClr val="FFFFFF"/>
                </a:highlight>
              </a:rPr>
              <a:t>’ll see this later in our exercise</a:t>
            </a:r>
            <a:endParaRPr>
              <a:highlight>
                <a:srgbClr val="FFFFFF"/>
              </a:highlight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/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12/11/17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Shape 261"/>
          <p:cNvSpPr txBox="1"/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653040" y="769680"/>
            <a:ext cx="5551560" cy="294336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53040" y="4002119"/>
            <a:ext cx="5551560" cy="431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Next there is </a:t>
            </a: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/>
              <a:t>G</a:t>
            </a: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enePattern’s UI Builder functionality.</a:t>
            </a:r>
            <a:endParaRPr/>
          </a:p>
          <a:p>
            <a:pPr marL="2160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2160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By the way, UI stands for User Interface.  Programmers like me will never use 5 syllables if we think we can get away using 2.</a:t>
            </a:r>
            <a:endParaRPr sz="1800"/>
          </a:p>
          <a:p>
            <a:pPr marL="2160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2160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This is a way to turn any Python function call into an interactive GenePattern cell</a:t>
            </a:r>
            <a:r>
              <a:rPr lang="en-US" sz="1800"/>
              <a:t> w</a:t>
            </a: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ith just a single additional line of code.  This is useful when you are making a f</a:t>
            </a:r>
            <a:r>
              <a:rPr lang="en-US" sz="1800"/>
              <a:t>unction that you want someone else to use and you don’t want them accidentally editing the code itself</a:t>
            </a:r>
            <a:endParaRPr/>
          </a:p>
          <a:p>
            <a:pPr marL="2160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2160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lvl="0" indent="-21600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>
            <a:spLocks noGrp="1" noRot="1" noChangeAspect="1"/>
          </p:cNvSpPr>
          <p:nvPr>
            <p:ph type="sldImg" idx="3"/>
          </p:nvPr>
        </p:nvSpPr>
        <p:spPr>
          <a:xfrm>
            <a:off x="1371599" y="764280"/>
            <a:ext cx="5028600" cy="3771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>
            <a:spLocks noGrp="1"/>
          </p:cNvSpPr>
          <p:nvPr>
            <p:ph type="body" idx="4"/>
          </p:nvPr>
        </p:nvSpPr>
        <p:spPr>
          <a:xfrm>
            <a:off x="777239" y="4777560"/>
            <a:ext cx="6217500" cy="45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lvl="0" indent="-21600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 you use the UI Builder you don’t just get the widget in a cell, you also get your function added to the GenePattern toolbar so you can re-use it again later.</a:t>
            </a:r>
            <a:endParaRPr/>
          </a:p>
          <a:p>
            <a:pPr marL="216000" lvl="0" indent="-21600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16000" lvl="0" indent="-21600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 can also, optionally, specify a parameter type.  If you make it a file type you can automatically send GenePattern results from other GenePattern cells to it</a:t>
            </a:r>
            <a:endParaRPr/>
          </a:p>
          <a:p>
            <a:pPr marL="216000" lvl="0" indent="-21600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16000" lvl="0" indent="-21600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Finally you can also use python variable names as input to a GenePattern cell.  This can be useful if you are switching back and forth between code cells and GenePattern cells in a notebook</a:t>
            </a:r>
            <a:endParaRPr/>
          </a:p>
          <a:p>
            <a:pPr marL="216000" lvl="0" indent="-21600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16000" lvl="0" indent="-21600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rgbClr val="222222"/>
                </a:solidFill>
                <a:highlight>
                  <a:srgbClr val="FFFFFF"/>
                </a:highlight>
              </a:rPr>
              <a:t>text, number, password, choice, bool and file</a:t>
            </a:r>
            <a:endParaRPr/>
          </a:p>
        </p:txBody>
      </p:sp>
      <p:sp>
        <p:nvSpPr>
          <p:cNvPr id="274" name="Shape 274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75" name="Shape 275"/>
          <p:cNvSpPr txBox="1"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/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12/11/17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Shape 282"/>
          <p:cNvSpPr txBox="1"/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Shape 283"/>
          <p:cNvSpPr txBox="1"/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1465263" y="769938"/>
            <a:ext cx="3925887" cy="29432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53040" y="4002119"/>
            <a:ext cx="5551560" cy="431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Now that you have had a quick review of some of these features, lets go into another example notebook so you can see how they work in practice</a:t>
            </a:r>
            <a:endParaRPr sz="14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Open the notebook called “Python and Dataframes”</a:t>
            </a:r>
            <a:endParaRPr sz="14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999999"/>
                </a:solidFill>
                <a:highlight>
                  <a:srgbClr val="FFFFFF"/>
                </a:highlight>
              </a:rPr>
              <a:t>&lt;start lead follow&gt;</a:t>
            </a:r>
            <a:endParaRPr sz="1400" i="1">
              <a:solidFill>
                <a:srgbClr val="99999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Shape 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9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1436759" y="6247080"/>
            <a:ext cx="2130120" cy="472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616560" y="6247080"/>
            <a:ext cx="2898360" cy="472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5600" y="6247080"/>
            <a:ext cx="2130120" cy="472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9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469520" y="261000"/>
            <a:ext cx="734796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530" b="0" i="0" u="none" strike="noStrike" cap="none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3154860" y="-30781"/>
            <a:ext cx="3977279" cy="734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09" b="0" i="0" u="none" strike="noStrike" cap="none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548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1436759" y="6247080"/>
            <a:ext cx="2130120" cy="472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3616560" y="6247080"/>
            <a:ext cx="2898360" cy="472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6555600" y="6247080"/>
            <a:ext cx="2130120" cy="472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Shape 9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9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 rot="5400000">
            <a:off x="5212557" y="2028031"/>
            <a:ext cx="5372100" cy="183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530" b="0" i="0" u="none" strike="noStrike" cap="none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 rot="5400000">
            <a:off x="1462882" y="267493"/>
            <a:ext cx="5372100" cy="535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09" b="0" i="0" u="none" strike="noStrike" cap="none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548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1436759" y="6247080"/>
            <a:ext cx="2130120" cy="472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3616560" y="6247080"/>
            <a:ext cx="2898360" cy="472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6555600" y="6247080"/>
            <a:ext cx="2130120" cy="472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Shape 10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9040" cy="6857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904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000000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Shape 1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904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904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000000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hape 1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904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457200" y="1604963"/>
            <a:ext cx="4038600" cy="397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2"/>
          </p:nvPr>
        </p:nvSpPr>
        <p:spPr>
          <a:xfrm>
            <a:off x="4648200" y="1604963"/>
            <a:ext cx="4038600" cy="397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Shape 1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904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hape 1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904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Shape 1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904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Shape 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9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hape 29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1548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1436759" y="6247080"/>
            <a:ext cx="2130120" cy="472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616560" y="6247080"/>
            <a:ext cx="2898360" cy="472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5600" y="6247080"/>
            <a:ext cx="2130120" cy="472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Shape 1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904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Shape 1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904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 rot="5400000">
            <a:off x="2583181" y="-521460"/>
            <a:ext cx="3977279" cy="822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Shape 1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904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 rot="5400000">
            <a:off x="5003800" y="1898650"/>
            <a:ext cx="53086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 rot="5400000">
            <a:off x="812800" y="-82550"/>
            <a:ext cx="53086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1469520" y="261000"/>
            <a:ext cx="73479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ubTitle" idx="1"/>
          </p:nvPr>
        </p:nvSpPr>
        <p:spPr>
          <a:xfrm>
            <a:off x="1469520" y="1654560"/>
            <a:ext cx="73479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1469520" y="261000"/>
            <a:ext cx="73479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1469520" y="1654560"/>
            <a:ext cx="73479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1469520" y="261000"/>
            <a:ext cx="73479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1469520" y="1654560"/>
            <a:ext cx="35856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body" idx="2"/>
          </p:nvPr>
        </p:nvSpPr>
        <p:spPr>
          <a:xfrm>
            <a:off x="5234760" y="1654560"/>
            <a:ext cx="35856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1469520" y="261000"/>
            <a:ext cx="73479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subTitle" idx="1"/>
          </p:nvPr>
        </p:nvSpPr>
        <p:spPr>
          <a:xfrm>
            <a:off x="1469520" y="261000"/>
            <a:ext cx="7347900" cy="52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itle, 2 Content and Content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1469520" y="261000"/>
            <a:ext cx="73479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1469520" y="1654560"/>
            <a:ext cx="35856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body" idx="2"/>
          </p:nvPr>
        </p:nvSpPr>
        <p:spPr>
          <a:xfrm>
            <a:off x="1469520" y="3732120"/>
            <a:ext cx="35856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3"/>
          </p:nvPr>
        </p:nvSpPr>
        <p:spPr>
          <a:xfrm>
            <a:off x="5234760" y="1654560"/>
            <a:ext cx="35856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Shape 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9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469520" y="261000"/>
            <a:ext cx="734796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530" b="0" i="0" u="none" strike="noStrike" cap="none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469520" y="1654560"/>
            <a:ext cx="7347960" cy="3977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09" b="0" i="0" u="none" strike="noStrike" cap="none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548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1436759" y="6247080"/>
            <a:ext cx="2130120" cy="472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3616560" y="6247080"/>
            <a:ext cx="2898360" cy="472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6555600" y="6247080"/>
            <a:ext cx="2130120" cy="472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 Content and 2 Content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1469520" y="261000"/>
            <a:ext cx="73479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1469520" y="1654560"/>
            <a:ext cx="35856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2"/>
          </p:nvPr>
        </p:nvSpPr>
        <p:spPr>
          <a:xfrm>
            <a:off x="5234760" y="1654560"/>
            <a:ext cx="35856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body" idx="3"/>
          </p:nvPr>
        </p:nvSpPr>
        <p:spPr>
          <a:xfrm>
            <a:off x="5234760" y="3732120"/>
            <a:ext cx="35856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, 2 Content over Content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1469520" y="261000"/>
            <a:ext cx="73479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1469520" y="1654560"/>
            <a:ext cx="35856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2"/>
          </p:nvPr>
        </p:nvSpPr>
        <p:spPr>
          <a:xfrm>
            <a:off x="5234760" y="1654560"/>
            <a:ext cx="35856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3"/>
          </p:nvPr>
        </p:nvSpPr>
        <p:spPr>
          <a:xfrm>
            <a:off x="1469520" y="3732120"/>
            <a:ext cx="73479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, Content over Conten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1469520" y="261000"/>
            <a:ext cx="73479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1469520" y="1654560"/>
            <a:ext cx="73479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2"/>
          </p:nvPr>
        </p:nvSpPr>
        <p:spPr>
          <a:xfrm>
            <a:off x="1469520" y="3732120"/>
            <a:ext cx="73479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, 4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469520" y="261000"/>
            <a:ext cx="73479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469520" y="1654560"/>
            <a:ext cx="35856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body" idx="2"/>
          </p:nvPr>
        </p:nvSpPr>
        <p:spPr>
          <a:xfrm>
            <a:off x="5234760" y="1654560"/>
            <a:ext cx="35856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body" idx="3"/>
          </p:nvPr>
        </p:nvSpPr>
        <p:spPr>
          <a:xfrm>
            <a:off x="5234760" y="3732120"/>
            <a:ext cx="35856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body" idx="4"/>
          </p:nvPr>
        </p:nvSpPr>
        <p:spPr>
          <a:xfrm>
            <a:off x="1469520" y="3732120"/>
            <a:ext cx="35856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6 Content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1469520" y="261000"/>
            <a:ext cx="73479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1469520" y="1654560"/>
            <a:ext cx="73479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body" idx="2"/>
          </p:nvPr>
        </p:nvSpPr>
        <p:spPr>
          <a:xfrm>
            <a:off x="1469520" y="1654560"/>
            <a:ext cx="73479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1469520" y="1654560"/>
            <a:ext cx="7347900" cy="3977400"/>
          </a:xfrm>
          <a:prstGeom prst="rect">
            <a:avLst/>
          </a:prstGeom>
          <a:noFill/>
          <a:ln>
            <a:noFill/>
          </a:ln>
        </p:spPr>
      </p:sp>
      <p:sp>
        <p:nvSpPr>
          <p:cNvPr id="205" name="Shape 205"/>
          <p:cNvSpPr/>
          <p:nvPr/>
        </p:nvSpPr>
        <p:spPr>
          <a:xfrm>
            <a:off x="1469520" y="1654560"/>
            <a:ext cx="7347900" cy="3977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9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548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1436759" y="6247080"/>
            <a:ext cx="2130120" cy="472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3616560" y="6247080"/>
            <a:ext cx="2898360" cy="472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6555600" y="6247080"/>
            <a:ext cx="2130120" cy="472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Shape 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9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1469520" y="261000"/>
            <a:ext cx="734796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530" b="0" i="0" u="none" strike="noStrike" cap="none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470025" y="1654175"/>
            <a:ext cx="3597275" cy="397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09" b="0" i="0" u="none" strike="noStrike" cap="none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548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5219700" y="1654175"/>
            <a:ext cx="3597275" cy="397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09" b="0" i="0" u="none" strike="noStrike" cap="none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548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1436759" y="6247080"/>
            <a:ext cx="2130120" cy="472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616560" y="6247080"/>
            <a:ext cx="2898360" cy="472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555600" y="6247080"/>
            <a:ext cx="2130120" cy="472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9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530" b="0" i="0" u="none" strike="noStrike" cap="none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548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09" b="0" i="0" u="none" strike="noStrike" cap="none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548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548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09" b="0" i="0" u="none" strike="noStrike" cap="none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548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1436759" y="6247080"/>
            <a:ext cx="2130120" cy="472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616560" y="6247080"/>
            <a:ext cx="2898360" cy="472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5600" y="6247080"/>
            <a:ext cx="2130120" cy="472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Shape 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9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1469520" y="261000"/>
            <a:ext cx="734796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530" b="0" i="0" u="none" strike="noStrike" cap="none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1436759" y="6247080"/>
            <a:ext cx="2130120" cy="472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616560" y="6247080"/>
            <a:ext cx="2898360" cy="472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5600" y="6247080"/>
            <a:ext cx="2130120" cy="472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Shape 7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9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548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548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1436759" y="6247080"/>
            <a:ext cx="2130120" cy="472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616560" y="6247080"/>
            <a:ext cx="2898360" cy="472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5600" y="6247080"/>
            <a:ext cx="2130120" cy="472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Shape 8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9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1548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548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1436759" y="6247080"/>
            <a:ext cx="2130120" cy="472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3616560" y="6247080"/>
            <a:ext cx="2898360" cy="472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6555600" y="6247080"/>
            <a:ext cx="2130120" cy="472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9149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1469520" y="261000"/>
            <a:ext cx="734796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530" b="0" i="0" u="none" strike="noStrike" cap="none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1469520" y="1654560"/>
            <a:ext cx="7347960" cy="3977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09" b="0" i="0" u="none" strike="noStrike" cap="none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548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1436759" y="6247080"/>
            <a:ext cx="2130120" cy="472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3616560" y="6247080"/>
            <a:ext cx="2898360" cy="472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555600" y="6247080"/>
            <a:ext cx="2130120" cy="472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Shape 10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914904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Shape 15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061108" cy="6847027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1469520" y="261000"/>
            <a:ext cx="73479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1469520" y="1654560"/>
            <a:ext cx="73479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dt" idx="10"/>
          </p:nvPr>
        </p:nvSpPr>
        <p:spPr>
          <a:xfrm>
            <a:off x="1436760" y="6247080"/>
            <a:ext cx="2130000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ftr" idx="11"/>
          </p:nvPr>
        </p:nvSpPr>
        <p:spPr>
          <a:xfrm>
            <a:off x="3616560" y="6247080"/>
            <a:ext cx="2898300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sldNum" idx="12"/>
          </p:nvPr>
        </p:nvSpPr>
        <p:spPr>
          <a:xfrm>
            <a:off x="6555600" y="6247080"/>
            <a:ext cx="2130000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 idx="4294967295"/>
          </p:nvPr>
        </p:nvSpPr>
        <p:spPr>
          <a:xfrm>
            <a:off x="1792800" y="2345400"/>
            <a:ext cx="6643800" cy="14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000000"/>
                </a:solidFill>
              </a:rPr>
              <a:t>Using </a:t>
            </a:r>
            <a:r>
              <a:rPr lang="en-US" sz="4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 code and Dataframes</a:t>
            </a:r>
            <a:endParaRPr/>
          </a:p>
        </p:txBody>
      </p:sp>
      <p:pic>
        <p:nvPicPr>
          <p:cNvPr id="214" name="Shape 2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720" y="2406600"/>
            <a:ext cx="1360080" cy="141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Shape 2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97800" y="6073920"/>
            <a:ext cx="2169719" cy="54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Shape 2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75119" y="5310360"/>
            <a:ext cx="2194560" cy="425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 idx="4294967295"/>
          </p:nvPr>
        </p:nvSpPr>
        <p:spPr>
          <a:xfrm>
            <a:off x="1737359" y="222840"/>
            <a:ext cx="6949440" cy="146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GenePattern Python Library</a:t>
            </a:r>
            <a:endParaRPr/>
          </a:p>
        </p:txBody>
      </p:sp>
      <p:pic>
        <p:nvPicPr>
          <p:cNvPr id="225" name="Shape 2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443159"/>
            <a:ext cx="1113840" cy="116172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/>
          <p:nvPr/>
        </p:nvSpPr>
        <p:spPr>
          <a:xfrm>
            <a:off x="1894113" y="3383280"/>
            <a:ext cx="6309360" cy="3200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 w="9525" cap="flat" cmpd="sng">
            <a:solidFill>
              <a:srgbClr val="3465A4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emon"/>
              <a:buNone/>
            </a:pPr>
            <a:endParaRPr lang="en-US" sz="1000" i="0" u="none" strike="noStrike" cap="none" dirty="0" smtClean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emon"/>
              <a:buNone/>
            </a:pPr>
            <a:endParaRPr lang="en-US"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emon"/>
              <a:buNone/>
            </a:pPr>
            <a:endParaRPr lang="en-US" sz="1000" i="0" u="none" strike="noStrike" cap="none" dirty="0" smtClean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emon"/>
              <a:buNone/>
            </a:pPr>
            <a:endParaRPr lang="en-US"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emon"/>
              <a:buNone/>
            </a:pPr>
            <a:endParaRPr lang="en-US" sz="1000" i="0" u="none" strike="noStrike" cap="none" dirty="0" smtClean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emon"/>
              <a:buNone/>
            </a:pPr>
            <a:endParaRPr lang="en-US"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emon"/>
              <a:buNone/>
            </a:pPr>
            <a:endParaRPr lang="en-US" sz="1000" i="0" u="none" strike="noStrike" cap="none" dirty="0" smtClean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emon"/>
              <a:buNone/>
            </a:pPr>
            <a:endParaRPr lang="en-US"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emon"/>
              <a:buNone/>
            </a:pPr>
            <a:endParaRPr lang="en-US" sz="1000" i="0" u="none" strike="noStrike" cap="none" dirty="0" smtClean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emon"/>
              <a:buNone/>
            </a:pPr>
            <a:endParaRPr lang="en-US"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emon"/>
              <a:buNone/>
            </a:pPr>
            <a:endParaRPr lang="en-US" sz="1000" i="0" u="none" strike="noStrike" cap="none" dirty="0" smtClean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emon"/>
              <a:buNone/>
            </a:pPr>
            <a:endParaRPr lang="en-US"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emon"/>
              <a:buNone/>
            </a:pPr>
            <a:endParaRPr lang="en-US" sz="1000" i="0" u="none" strike="noStrike" cap="none" dirty="0" smtClean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emon"/>
              <a:buNone/>
            </a:pPr>
            <a:endParaRPr lang="en-US"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emon"/>
              <a:buNone/>
            </a:pPr>
            <a:endParaRPr lang="en-US" sz="1000" i="0" u="none" strike="noStrike" cap="none" dirty="0" smtClean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emon"/>
              <a:buNone/>
            </a:pPr>
            <a:endParaRPr lang="en-US"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emon"/>
              <a:buNone/>
            </a:pPr>
            <a:endParaRPr lang="en-US" sz="1000" i="0" u="none" strike="noStrike" cap="none" dirty="0" smtClean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emon"/>
              <a:buNone/>
            </a:pPr>
            <a:endParaRPr lang="en-US"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emon"/>
              <a:buNone/>
            </a:pPr>
            <a:endParaRPr lang="en-US" sz="1000" i="0" u="none" strike="noStrike" cap="none" dirty="0" smtClean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emon"/>
              <a:buNone/>
            </a:pPr>
            <a:endParaRPr lang="en-US"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emon"/>
              <a:buNone/>
            </a:pPr>
            <a:endParaRPr lang="en-US" sz="1000" i="0" u="none" strike="noStrike" cap="none" dirty="0" smtClean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emon"/>
              <a:buNone/>
            </a:pPr>
            <a:r>
              <a:rPr lang="en-US" sz="1000" i="0" u="none" strike="noStrike" cap="none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-US" sz="100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gp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endParaRPr sz="100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emon"/>
              <a:buNone/>
            </a:pPr>
            <a:r>
              <a:rPr lang="en-US" sz="100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Create a </a:t>
            </a:r>
            <a:r>
              <a:rPr lang="en-US" sz="100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GenePattern</a:t>
            </a:r>
            <a:r>
              <a:rPr lang="en-US" sz="100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server proxy instance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emon"/>
              <a:buNone/>
            </a:pPr>
            <a:r>
              <a:rPr lang="en-US" sz="100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gpserver</a:t>
            </a:r>
            <a:r>
              <a:rPr lang="en-US" sz="100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00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gp.GPServer</a:t>
            </a:r>
            <a:r>
              <a:rPr lang="en-US" sz="100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('http://localhost:8080/</a:t>
            </a:r>
            <a:r>
              <a:rPr lang="en-US" sz="100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gp</a:t>
            </a:r>
            <a:r>
              <a:rPr lang="en-US" sz="100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','</a:t>
            </a:r>
            <a:r>
              <a:rPr lang="en-US" sz="100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myusername</a:t>
            </a:r>
            <a:r>
              <a:rPr lang="en-US" sz="100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100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mypassword</a:t>
            </a:r>
            <a:r>
              <a:rPr lang="en-US" sz="100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endParaRPr sz="100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emon"/>
              <a:buNone/>
            </a:pPr>
            <a:r>
              <a:rPr lang="en-US" sz="100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Obtain </a:t>
            </a:r>
            <a:r>
              <a:rPr lang="en-US" sz="100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GPTask</a:t>
            </a:r>
            <a:r>
              <a:rPr lang="en-US" sz="100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by module name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emon"/>
              <a:buNone/>
            </a:pPr>
            <a:r>
              <a:rPr lang="en-US" sz="100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module = </a:t>
            </a:r>
            <a:r>
              <a:rPr lang="en-US" sz="100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gp.GPTask</a:t>
            </a:r>
            <a:r>
              <a:rPr lang="en-US" sz="100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gpserver</a:t>
            </a:r>
            <a:r>
              <a:rPr lang="en-US" sz="100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"</a:t>
            </a:r>
            <a:r>
              <a:rPr lang="en-US" sz="100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PreprocessDataset</a:t>
            </a:r>
            <a:r>
              <a:rPr lang="en-US" sz="100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")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endParaRPr sz="100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emon"/>
              <a:buNone/>
            </a:pPr>
            <a:r>
              <a:rPr lang="en-US" sz="100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Load module parameter data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emon"/>
              <a:buNone/>
            </a:pPr>
            <a:r>
              <a:rPr lang="en-US" sz="100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module.param_load</a:t>
            </a:r>
            <a:r>
              <a:rPr lang="en-US" sz="100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endParaRPr sz="100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emon"/>
              <a:buNone/>
            </a:pPr>
            <a:r>
              <a:rPr lang="en-US" sz="100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Create a job specification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emon"/>
              <a:buNone/>
            </a:pPr>
            <a:r>
              <a:rPr lang="en-US" sz="100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job_spec</a:t>
            </a:r>
            <a:r>
              <a:rPr lang="en-US" sz="100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00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module.make_job_spec</a:t>
            </a:r>
            <a:r>
              <a:rPr lang="en-US" sz="100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endParaRPr sz="100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emon"/>
              <a:buNone/>
            </a:pPr>
            <a:r>
              <a:rPr lang="en-US" sz="100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Upload a file to the server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emon"/>
              <a:buNone/>
            </a:pPr>
            <a:r>
              <a:rPr lang="en-US" sz="100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uploaded_file</a:t>
            </a:r>
            <a:r>
              <a:rPr lang="en-US" sz="100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00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gpserver.upload_file</a:t>
            </a:r>
            <a:r>
              <a:rPr lang="en-US" sz="100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</a:t>
            </a:r>
            <a:r>
              <a:rPr lang="en-US" sz="100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file_name</a:t>
            </a:r>
            <a:r>
              <a:rPr lang="en-US" sz="100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", "/path/to/the/file/</a:t>
            </a:r>
            <a:r>
              <a:rPr lang="en-US" sz="100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file_name</a:t>
            </a:r>
            <a:r>
              <a:rPr lang="en-US" sz="100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")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emon"/>
              <a:buNone/>
            </a:pPr>
            <a:r>
              <a:rPr lang="en-US" sz="100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job_spec.set_parameter</a:t>
            </a:r>
            <a:r>
              <a:rPr lang="en-US" sz="100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</a:t>
            </a:r>
            <a:r>
              <a:rPr lang="en-US" sz="100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input.filename</a:t>
            </a:r>
            <a:r>
              <a:rPr lang="en-US" sz="100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", </a:t>
            </a:r>
            <a:r>
              <a:rPr lang="en-US" sz="100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uploaded_file.get_url</a:t>
            </a:r>
            <a:r>
              <a:rPr lang="en-US" sz="100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endParaRPr sz="100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emon"/>
              <a:buNone/>
            </a:pPr>
            <a:r>
              <a:rPr lang="en-US" sz="100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Submit the job to the </a:t>
            </a:r>
            <a:r>
              <a:rPr lang="en-US" sz="100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GenePattern</a:t>
            </a:r>
            <a:r>
              <a:rPr lang="en-US" sz="100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server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emon"/>
              <a:buNone/>
            </a:pPr>
            <a:r>
              <a:rPr lang="en-US" sz="100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job = </a:t>
            </a:r>
            <a:r>
              <a:rPr lang="en-US" sz="100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gpserver.run_job</a:t>
            </a:r>
            <a:r>
              <a:rPr lang="en-US" sz="100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job_spec</a:t>
            </a:r>
            <a:r>
              <a:rPr lang="en-US" sz="100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7" name="Shape 227"/>
          <p:cNvSpPr txBox="1">
            <a:spLocks noGrp="1"/>
          </p:cNvSpPr>
          <p:nvPr>
            <p:ph type="title" idx="4294967295"/>
          </p:nvPr>
        </p:nvSpPr>
        <p:spPr>
          <a:xfrm>
            <a:off x="1467700" y="1430325"/>
            <a:ext cx="7219200" cy="14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marR="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 dirty="0"/>
              <a:t>Complete programmatic access</a:t>
            </a:r>
            <a:endParaRPr sz="3000" dirty="0"/>
          </a:p>
          <a:p>
            <a:pPr marL="457200" marR="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 dirty="0"/>
              <a:t>Automatic integration with </a:t>
            </a:r>
            <a:r>
              <a:rPr lang="en-US" sz="3000" dirty="0" err="1"/>
              <a:t>GenePattern</a:t>
            </a:r>
            <a:r>
              <a:rPr lang="en-US" sz="3000" dirty="0"/>
              <a:t> cell data</a:t>
            </a:r>
            <a:endParaRPr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/>
        </p:nvSpPr>
        <p:spPr>
          <a:xfrm>
            <a:off x="1737360" y="222840"/>
            <a:ext cx="6949500" cy="14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strike="noStrike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Toggle Code View</a:t>
            </a:r>
            <a:endParaRPr sz="3530" b="0" strike="noStrike">
              <a:solidFill>
                <a:srgbClr val="05050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Shape 233"/>
          <p:cNvSpPr txBox="1"/>
          <p:nvPr/>
        </p:nvSpPr>
        <p:spPr>
          <a:xfrm>
            <a:off x="1470240" y="1654560"/>
            <a:ext cx="74910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31999" marR="0" lvl="0" indent="-330398" algn="l" rtl="0"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877"/>
              <a:buFont typeface="Noto Sans Symbols"/>
              <a:buChar char="●"/>
            </a:pPr>
            <a:r>
              <a:rPr lang="en-US" sz="3509" b="0" strike="noStrike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Under the cover, all GenePattern cells use the Python library.</a:t>
            </a:r>
            <a:endParaRPr sz="3509" b="0" strike="noStrike">
              <a:solidFill>
                <a:srgbClr val="05050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1999" marR="0" lvl="0" indent="-330398" algn="l" rtl="0"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877"/>
              <a:buFont typeface="Noto Sans Symbols"/>
              <a:buChar char="●"/>
            </a:pPr>
            <a:r>
              <a:rPr lang="en-US" sz="3509" b="0" strike="noStrike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Can view the code by selecting “Toggle Code View” in the gear menu in the upper right.</a:t>
            </a:r>
            <a:endParaRPr sz="3509" b="0" strike="noStrike">
              <a:solidFill>
                <a:srgbClr val="05050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Shape 2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443520"/>
            <a:ext cx="1113144" cy="1161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Shape 2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16320" y="4601160"/>
            <a:ext cx="7403109" cy="1615143"/>
          </a:xfrm>
          <a:prstGeom prst="rect">
            <a:avLst/>
          </a:prstGeom>
          <a:noFill/>
          <a:ln w="9525" cap="flat" cmpd="sng">
            <a:solidFill>
              <a:srgbClr val="3465A4"/>
            </a:solidFill>
            <a:prstDash val="solid"/>
            <a:round/>
            <a:headEnd type="none" w="med" len="med"/>
            <a:tailEnd type="none" w="med" len="med"/>
          </a:ln>
          <a:effectLst>
            <a:outerShdw dist="101823" dir="2700000">
              <a:srgbClr val="80808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Shape 2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443879"/>
            <a:ext cx="1113840" cy="116172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Shape 244"/>
          <p:cNvSpPr txBox="1">
            <a:spLocks noGrp="1"/>
          </p:cNvSpPr>
          <p:nvPr>
            <p:ph type="title" idx="4294967295"/>
          </p:nvPr>
        </p:nvSpPr>
        <p:spPr>
          <a:xfrm>
            <a:off x="1729800" y="223200"/>
            <a:ext cx="6949500" cy="14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Send to Code</a:t>
            </a:r>
            <a:endParaRPr>
              <a:highlight>
                <a:srgbClr val="FFFFFF"/>
              </a:highlight>
            </a:endParaRPr>
          </a:p>
        </p:txBody>
      </p:sp>
      <p:pic>
        <p:nvPicPr>
          <p:cNvPr id="245" name="Shape 2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54479" y="3754800"/>
            <a:ext cx="7436880" cy="2397240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med" len="med"/>
            <a:tailEnd type="none" w="med" len="med"/>
          </a:ln>
          <a:effectLst>
            <a:outerShdw dist="101823" dir="2700000" algn="tl">
              <a:srgbClr val="808080"/>
            </a:outerShdw>
          </a:effectLst>
        </p:spPr>
      </p:pic>
      <p:sp>
        <p:nvSpPr>
          <p:cNvPr id="246" name="Shape 246"/>
          <p:cNvSpPr txBox="1">
            <a:spLocks noGrp="1"/>
          </p:cNvSpPr>
          <p:nvPr>
            <p:ph type="body" idx="4294967295"/>
          </p:nvPr>
        </p:nvSpPr>
        <p:spPr>
          <a:xfrm>
            <a:off x="1470960" y="1654560"/>
            <a:ext cx="7347960" cy="3977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Example code showing how to programmatically access a GenePattern job result can be generated by clicking on the file and selecting “Send to Code.”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Shape 2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444240"/>
            <a:ext cx="1113840" cy="116172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Shape 255"/>
          <p:cNvSpPr txBox="1">
            <a:spLocks noGrp="1"/>
          </p:cNvSpPr>
          <p:nvPr>
            <p:ph type="title" idx="4294967295"/>
          </p:nvPr>
        </p:nvSpPr>
        <p:spPr>
          <a:xfrm>
            <a:off x="1737359" y="222840"/>
            <a:ext cx="6949440" cy="146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Send to Dataframe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256" name="Shape 256"/>
          <p:cNvSpPr txBox="1">
            <a:spLocks noGrp="1"/>
          </p:cNvSpPr>
          <p:nvPr>
            <p:ph type="body" idx="4294967295"/>
          </p:nvPr>
        </p:nvSpPr>
        <p:spPr>
          <a:xfrm>
            <a:off x="1470600" y="1654560"/>
            <a:ext cx="7347960" cy="3977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-72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Certain GenePattern file formats can be automatically imported into a pandas Dataframe by selecting “Send to Dataframe” in the menu.</a:t>
            </a:r>
            <a:endParaRPr sz="2400">
              <a:highlight>
                <a:srgbClr val="FFFFFF"/>
              </a:highlight>
            </a:endParaRPr>
          </a:p>
          <a:p>
            <a:pPr marL="0" marR="0" lvl="0" indent="-7239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Pandas is a popular Python library for working with data.</a:t>
            </a:r>
            <a:endParaRPr sz="2400">
              <a:highlight>
                <a:srgbClr val="FFFFFF"/>
              </a:highlight>
            </a:endParaRPr>
          </a:p>
        </p:txBody>
      </p:sp>
      <p:pic>
        <p:nvPicPr>
          <p:cNvPr id="257" name="Shape 2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96240" y="4322160"/>
            <a:ext cx="7345440" cy="2322360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med" len="med"/>
            <a:tailEnd type="none" w="med" len="med"/>
          </a:ln>
          <a:effectLst>
            <a:outerShdw dist="101823" dir="2700000" algn="tl">
              <a:srgbClr val="80808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Shape 2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444240"/>
            <a:ext cx="1113840" cy="116172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Shape 266"/>
          <p:cNvSpPr txBox="1">
            <a:spLocks noGrp="1"/>
          </p:cNvSpPr>
          <p:nvPr>
            <p:ph type="title" idx="4294967295"/>
          </p:nvPr>
        </p:nvSpPr>
        <p:spPr>
          <a:xfrm>
            <a:off x="1737359" y="222840"/>
            <a:ext cx="6949440" cy="146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UI Builder</a:t>
            </a:r>
            <a:endParaRPr/>
          </a:p>
        </p:txBody>
      </p:sp>
      <p:sp>
        <p:nvSpPr>
          <p:cNvPr id="267" name="Shape 267"/>
          <p:cNvSpPr txBox="1">
            <a:spLocks noGrp="1"/>
          </p:cNvSpPr>
          <p:nvPr>
            <p:ph type="body" idx="4294967295"/>
          </p:nvPr>
        </p:nvSpPr>
        <p:spPr>
          <a:xfrm>
            <a:off x="1470960" y="1654560"/>
            <a:ext cx="7347960" cy="3977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Turns any Python function into an interactive GenePattern widget.</a:t>
            </a:r>
            <a:endParaRPr/>
          </a:p>
        </p:txBody>
      </p:sp>
      <p:pic>
        <p:nvPicPr>
          <p:cNvPr id="268" name="Shape 2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29400" y="2651760"/>
            <a:ext cx="6349320" cy="4023360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med" len="med"/>
            <a:tailEnd type="none" w="med" len="med"/>
          </a:ln>
          <a:effectLst>
            <a:outerShdw dist="101823" dir="2700000" algn="tl">
              <a:srgbClr val="80808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Shape 2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444240"/>
            <a:ext cx="1113840" cy="116172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Shape 278"/>
          <p:cNvSpPr txBox="1">
            <a:spLocks noGrp="1"/>
          </p:cNvSpPr>
          <p:nvPr>
            <p:ph type="title" idx="4294967295"/>
          </p:nvPr>
        </p:nvSpPr>
        <p:spPr>
          <a:xfrm>
            <a:off x="1737359" y="222840"/>
            <a:ext cx="6949500" cy="14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UI Builder - </a:t>
            </a:r>
            <a:r>
              <a:rPr lang="en-US" sz="3000" b="0" i="0" u="none" strike="noStrike" cap="non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continued</a:t>
            </a:r>
            <a:endParaRPr sz="3000">
              <a:solidFill>
                <a:srgbClr val="B7B7B7"/>
              </a:solidFill>
            </a:endParaRPr>
          </a:p>
        </p:txBody>
      </p:sp>
      <p:sp>
        <p:nvSpPr>
          <p:cNvPr id="279" name="Shape 279"/>
          <p:cNvSpPr txBox="1">
            <a:spLocks noGrp="1"/>
          </p:cNvSpPr>
          <p:nvPr>
            <p:ph type="body" idx="4294967295"/>
          </p:nvPr>
        </p:nvSpPr>
        <p:spPr>
          <a:xfrm>
            <a:off x="1470950" y="1417174"/>
            <a:ext cx="7347900" cy="42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lang="en-US" sz="2800">
                <a:solidFill>
                  <a:srgbClr val="000000"/>
                </a:solidFill>
              </a:rPr>
              <a:t>Functions created with the UI Builder appear in the tool menu</a:t>
            </a:r>
            <a:endParaRPr sz="280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-US" sz="2800">
                <a:solidFill>
                  <a:srgbClr val="000000"/>
                </a:solidFill>
              </a:rPr>
              <a:t>UI parameters can be given types. </a:t>
            </a:r>
            <a:endParaRPr sz="2800">
              <a:solidFill>
                <a:srgbClr val="000000"/>
              </a:solidFill>
            </a:endParaRPr>
          </a:p>
          <a:p>
            <a:pPr marL="914400" marR="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○"/>
            </a:pPr>
            <a:r>
              <a:rPr lang="en-US" sz="2800">
                <a:solidFill>
                  <a:srgbClr val="000000"/>
                </a:solidFill>
              </a:rPr>
              <a:t>text, number, password, choice, boolean and file</a:t>
            </a:r>
            <a:endParaRPr sz="2800">
              <a:solidFill>
                <a:srgbClr val="000000"/>
              </a:solidFill>
            </a:endParaRPr>
          </a:p>
          <a:p>
            <a:pPr marL="914400" lvl="1" indent="-406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○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for a</a:t>
            </a: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 “file”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, it becomes available via the ‘Send to’ menu from GenePattern cells</a:t>
            </a:r>
            <a:endParaRPr sz="280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-US" sz="2800">
                <a:solidFill>
                  <a:srgbClr val="000000"/>
                </a:solidFill>
              </a:rPr>
              <a:t>UIBuilder cell inputs (and all GenePattern cell inputs) can accept Python variable names as inputs</a:t>
            </a:r>
            <a:endParaRPr sz="28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 idx="4294967295"/>
          </p:nvPr>
        </p:nvSpPr>
        <p:spPr>
          <a:xfrm>
            <a:off x="1737359" y="222840"/>
            <a:ext cx="6949440" cy="146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Follow along...</a:t>
            </a:r>
            <a:endParaRPr/>
          </a:p>
        </p:txBody>
      </p:sp>
      <p:pic>
        <p:nvPicPr>
          <p:cNvPr id="288" name="Shape 2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443159"/>
            <a:ext cx="1113840" cy="116172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Shape 289"/>
          <p:cNvSpPr txBox="1"/>
          <p:nvPr/>
        </p:nvSpPr>
        <p:spPr>
          <a:xfrm>
            <a:off x="1821075" y="1692350"/>
            <a:ext cx="67746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Copy and open the public notebook: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</a:t>
            </a:r>
            <a:r>
              <a:rPr lang="en-US" sz="1800" smtClean="0"/>
              <a:t>2018-01-23_03_UBIC_Python_and_Dataframes</a:t>
            </a:r>
            <a:endParaRPr sz="1800" dirty="0"/>
          </a:p>
        </p:txBody>
      </p:sp>
      <p:pic>
        <p:nvPicPr>
          <p:cNvPr id="290" name="Shape 2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0225" y="2377625"/>
            <a:ext cx="6437073" cy="417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N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 Slid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1177</Words>
  <Application>Microsoft Macintosh PowerPoint</Application>
  <PresentationFormat>On-screen Show (4:3)</PresentationFormat>
  <Paragraphs>133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Calibri</vt:lpstr>
      <vt:lpstr>Courier New</vt:lpstr>
      <vt:lpstr>Lemon</vt:lpstr>
      <vt:lpstr>Noto Sans Symbols</vt:lpstr>
      <vt:lpstr>Times New Roman</vt:lpstr>
      <vt:lpstr>Arial</vt:lpstr>
      <vt:lpstr>DNA</vt:lpstr>
      <vt:lpstr>Blank Slide</vt:lpstr>
      <vt:lpstr>Office Theme</vt:lpstr>
      <vt:lpstr>Using Python code and Dataframes</vt:lpstr>
      <vt:lpstr>GenePattern Python Library</vt:lpstr>
      <vt:lpstr>PowerPoint Presentation</vt:lpstr>
      <vt:lpstr>Send to Code</vt:lpstr>
      <vt:lpstr>Send to Dataframe</vt:lpstr>
      <vt:lpstr>UI Builder</vt:lpstr>
      <vt:lpstr>UI Builder - continued</vt:lpstr>
      <vt:lpstr>Follow along...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Python code and Dataframes</dc:title>
  <cp:lastModifiedBy>Liefeld, John</cp:lastModifiedBy>
  <cp:revision>2</cp:revision>
  <dcterms:modified xsi:type="dcterms:W3CDTF">2018-01-24T19:03:37Z</dcterms:modified>
</cp:coreProperties>
</file>