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7" r:id="rId5"/>
    <p:sldId id="262" r:id="rId6"/>
    <p:sldId id="263" r:id="rId7"/>
    <p:sldId id="265" r:id="rId8"/>
    <p:sldId id="267" r:id="rId9"/>
    <p:sldId id="268" r:id="rId10"/>
    <p:sldId id="272" r:id="rId11"/>
    <p:sldId id="299" r:id="rId12"/>
    <p:sldId id="300" r:id="rId13"/>
    <p:sldId id="296" r:id="rId14"/>
    <p:sldId id="297" r:id="rId15"/>
    <p:sldId id="298" r:id="rId16"/>
    <p:sldId id="301" r:id="rId17"/>
    <p:sldId id="302" r:id="rId18"/>
    <p:sldId id="303" r:id="rId19"/>
    <p:sldId id="304" r:id="rId20"/>
    <p:sldId id="305" r:id="rId21"/>
    <p:sldId id="294" r:id="rId22"/>
    <p:sldId id="279" r:id="rId23"/>
    <p:sldId id="295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67" autoAdjust="0"/>
  </p:normalViewPr>
  <p:slideViewPr>
    <p:cSldViewPr snapToGrid="0" snapToObjects="1">
      <p:cViewPr>
        <p:scale>
          <a:sx n="205" d="100"/>
          <a:sy n="205" d="100"/>
        </p:scale>
        <p:origin x="64" y="2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7F04F43B-B5AB-4D4F-9E94-24DCCE89E4E1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0CE9B285-4DDA-4C75-8FF6-83C607ECD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03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E91F3C-99F8-4F07-B31D-A8260EACE327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Move to section with HC demo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latin typeface="Arial" charset="0"/>
                <a:ea typeface="ＭＳ Ｐゴシック" pitchFamily="34" charset="-128"/>
              </a:rPr>
              <a:t>single linkage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latin typeface="Arial" charset="0"/>
                <a:ea typeface="ＭＳ Ｐゴシック" pitchFamily="34" charset="-128"/>
              </a:rPr>
              <a:t>complete linkage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latin typeface="Arial" charset="0"/>
                <a:ea typeface="ＭＳ Ｐゴシック" pitchFamily="34" charset="-128"/>
              </a:rPr>
              <a:t>average linkage analysis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latin typeface="Arial" charset="0"/>
                <a:ea typeface="ＭＳ Ｐゴシック" pitchFamily="34" charset="-128"/>
              </a:rPr>
              <a:t>Review </a:t>
            </a:r>
            <a:r>
              <a:rPr lang="en-US" altLang="en-US" sz="1800" dirty="0" err="1" smtClean="0">
                <a:latin typeface="Arial" charset="0"/>
                <a:ea typeface="ＭＳ Ｐゴシック" pitchFamily="34" charset="-128"/>
              </a:rPr>
              <a:t>NMFConsensus</a:t>
            </a:r>
            <a:r>
              <a:rPr lang="en-US" altLang="en-US" sz="1800" dirty="0" smtClean="0">
                <a:latin typeface="Arial" charset="0"/>
                <a:ea typeface="ＭＳ Ｐゴシック" pitchFamily="34" charset="-128"/>
              </a:rPr>
              <a:t> </a:t>
            </a:r>
            <a:endParaRPr lang="en-US" altLang="en-US" sz="1800" dirty="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There is no BEST method! For easy problems – most of them work.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/>
              <a:t>Each algorithm has its assumptions and strengths and weaknesses.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>
              <a:latin typeface="Arial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>
              <a:latin typeface="Arial" charset="0"/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6D8952-63CD-4FAC-B611-0EDC309901FB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>
                <a:ea typeface="ＭＳ Ｐゴシック" pitchFamily="34" charset="-128"/>
              </a:rPr>
              <a:t>Use same color and different shades – to illustrate process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Linkage is how we determine how we compute the distance between the clusters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Mention the other linkage (average, complete, etc..)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D05531C-598E-41D4-B041-25D8CDDF1CF9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BF28F83-E03D-45F7-A7A6-10F167DD8149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1C03B71-A563-48A7-8727-4FC0759DE376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Remove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53A86-1CC1-414F-B76C-CD003FDC842C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5ED71-FB9B-4D37-AEAD-EDB1BCD0E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7C262-39C2-49D5-A916-8C1317DDA9A3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6EEC3-B6C7-426E-975C-C5093731B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3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C9FDE-BFE2-43BF-9095-EF03A9ED72FF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6E13-07F4-480A-A2F6-4A0C29507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78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3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6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9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9718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7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0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19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81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172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391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2623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0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D8930-74F3-4E25-8A33-BE412B4AF892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F3112-93DF-4324-BB50-B14EE1D95A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14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853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279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174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942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284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3500" smtClean="0">
              <a:latin typeface="Tahoma" pitchFamily="34" charset="0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8303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700" smtClean="0">
                <a:latin typeface="Tahoma" charset="0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132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3566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305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217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1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870C5-FB85-4F01-B7C9-066DC1909566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D8020-53CE-47DF-B731-E07C56A04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518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3353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9846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806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947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131064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11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860963" y="132588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3784263" y="132730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152400" y="132588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14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013363" y="134112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5"/>
          <p:cNvSpPr txBox="1">
            <a:spLocks noChangeArrowheads="1"/>
          </p:cNvSpPr>
          <p:nvPr userDrawn="1"/>
        </p:nvSpPr>
        <p:spPr bwMode="auto">
          <a:xfrm>
            <a:off x="13936663" y="134254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304800" y="13411200"/>
            <a:ext cx="18288000" cy="609600"/>
          </a:xfrm>
          <a:prstGeom prst="rect">
            <a:avLst/>
          </a:prstGeom>
          <a:solidFill>
            <a:srgbClr val="DFDF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defTabSz="1830388" eaLnBrk="0" hangingPunct="0">
              <a:defRPr/>
            </a:pPr>
            <a:endParaRPr lang="en-US" sz="3500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" name="Picture 17" descr="broad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165763" y="13563600"/>
            <a:ext cx="350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8"/>
          <p:cNvSpPr txBox="1">
            <a:spLocks noChangeArrowheads="1"/>
          </p:cNvSpPr>
          <p:nvPr userDrawn="1"/>
        </p:nvSpPr>
        <p:spPr bwMode="auto">
          <a:xfrm>
            <a:off x="14089063" y="13577888"/>
            <a:ext cx="39703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1830388" eaLnBrk="0" hangingPunct="0">
              <a:defRPr/>
            </a:pPr>
            <a:r>
              <a:rPr lang="en-US" sz="1700">
                <a:latin typeface="Tahoma" charset="0"/>
                <a:ea typeface="ＭＳ Ｐゴシック" charset="-128"/>
                <a:cs typeface="ＭＳ Ｐゴシック" charset="-128"/>
              </a:rPr>
              <a:t>The Broad Institute of MIT and Harvard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724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762000"/>
            <a:ext cx="1724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1670050" y="755650"/>
            <a:ext cx="7391400" cy="3175"/>
          </a:xfrm>
          <a:prstGeom prst="line">
            <a:avLst/>
          </a:prstGeom>
          <a:noFill/>
          <a:ln w="19050">
            <a:solidFill>
              <a:srgbClr val="96BBD6"/>
            </a:solidFill>
            <a:round/>
            <a:headEnd/>
            <a:tailEnd/>
          </a:ln>
          <a:effectLst>
            <a:outerShdw blurRad="63500" dist="12700" dir="5400000" algn="t" rotWithShape="0">
              <a:srgbClr val="000000">
                <a:alpha val="25000"/>
              </a:srgbClr>
            </a:outerShdw>
          </a:effectLst>
        </p:spPr>
      </p:cxn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106362"/>
            <a:ext cx="82296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4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BAD4-FDD8-4892-89AF-C8511F24EFCC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C137-4262-4910-B5D4-1C9DFB87C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2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81BC-46AB-48BC-8EB5-B4D85784DC2A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5ADFC-DE7D-46EF-8182-572DADBF48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6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CD22-4F87-47DB-81D6-821D6057373E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F4D02-4711-4A9D-BF6D-B2FCD16DA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3907-0655-4013-9E88-6C1628A79BBE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85D35-6818-46E9-8376-B9BD631FEF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82C3D-8570-4F9C-B17F-56A7560C6708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A3C17-0A15-489B-884C-AADD8592D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89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05CFF-F6FD-4C07-BC92-204F88B5DE52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36ABE-06A0-46F0-BA37-733F3E0694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1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567F377-EA3D-46BC-9716-650F60B69299}" type="datetime1">
              <a:rPr lang="en-US" altLang="en-US"/>
              <a:pPr>
                <a:defRPr/>
              </a:pPr>
              <a:t>1/12/18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7D281D4-AAAC-4E3A-A330-7D8648788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  <p:sldLayoutId id="2147484034" r:id="rId19"/>
    <p:sldLayoutId id="2147484035" r:id="rId20"/>
    <p:sldLayoutId id="2147484036" r:id="rId21"/>
    <p:sldLayoutId id="2147484037" r:id="rId22"/>
    <p:sldLayoutId id="2147484038" r:id="rId23"/>
    <p:sldLayoutId id="2147484039" r:id="rId24"/>
    <p:sldLayoutId id="2147484040" r:id="rId25"/>
    <p:sldLayoutId id="2147484041" r:id="rId26"/>
    <p:sldLayoutId id="2147484042" r:id="rId27"/>
    <p:sldLayoutId id="2147484043" r:id="rId28"/>
    <p:sldLayoutId id="2147484044" r:id="rId29"/>
    <p:sldLayoutId id="2147484045" r:id="rId30"/>
    <p:sldLayoutId id="2147484046" r:id="rId31"/>
    <p:sldLayoutId id="2147484047" r:id="rId32"/>
    <p:sldLayoutId id="2147484048" r:id="rId33"/>
    <p:sldLayoutId id="2147484049" r:id="rId3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1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52450" y="2419350"/>
            <a:ext cx="8924925" cy="147002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Clustering</a:t>
            </a:r>
          </a:p>
        </p:txBody>
      </p:sp>
      <p:pic>
        <p:nvPicPr>
          <p:cNvPr id="163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628900"/>
            <a:ext cx="1114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Average Linkage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229600" cy="5257800"/>
          </a:xfrm>
        </p:spPr>
        <p:txBody>
          <a:bodyPr/>
          <a:lstStyle/>
          <a:p>
            <a:endParaRPr lang="en-US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394244" name="Picture 4" descr="two_way_aver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763713"/>
            <a:ext cx="73152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4245" name="TextBox 5"/>
          <p:cNvSpPr txBox="1">
            <a:spLocks noChangeArrowheads="1"/>
          </p:cNvSpPr>
          <p:nvPr/>
        </p:nvSpPr>
        <p:spPr bwMode="auto">
          <a:xfrm>
            <a:off x="2938463" y="990600"/>
            <a:ext cx="448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Leukemia samples and genes</a:t>
            </a:r>
          </a:p>
        </p:txBody>
      </p:sp>
    </p:spTree>
    <p:extLst>
      <p:ext uri="{BB962C8B-B14F-4D97-AF65-F5344CB8AC3E}">
        <p14:creationId xmlns:p14="http://schemas.microsoft.com/office/powerpoint/2010/main" val="175829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Single and Complete Linkage</a:t>
            </a:r>
          </a:p>
        </p:txBody>
      </p:sp>
      <p:pic>
        <p:nvPicPr>
          <p:cNvPr id="395267" name="Picture 3" descr="two_way_sin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744788"/>
            <a:ext cx="4421188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8" name="Picture 4" descr="two_way_comple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3275" y="2744788"/>
            <a:ext cx="438785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1441450" y="2201863"/>
            <a:ext cx="209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Single-linkage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5870575" y="2173288"/>
            <a:ext cx="255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Complete-linkage</a:t>
            </a:r>
          </a:p>
        </p:txBody>
      </p:sp>
      <p:sp>
        <p:nvSpPr>
          <p:cNvPr id="395271" name="TextBox 7"/>
          <p:cNvSpPr txBox="1">
            <a:spLocks noChangeArrowheads="1"/>
          </p:cNvSpPr>
          <p:nvPr/>
        </p:nvSpPr>
        <p:spPr bwMode="auto">
          <a:xfrm>
            <a:off x="2938463" y="990600"/>
            <a:ext cx="448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Leukemia samples and genes</a:t>
            </a:r>
          </a:p>
        </p:txBody>
      </p:sp>
    </p:spTree>
    <p:extLst>
      <p:ext uri="{BB962C8B-B14F-4D97-AF65-F5344CB8AC3E}">
        <p14:creationId xmlns:p14="http://schemas.microsoft.com/office/powerpoint/2010/main" val="3729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Similarity/Distance</a:t>
            </a:r>
            <a:r>
              <a:rPr lang="en-US" dirty="0" smtClean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Measures</a:t>
            </a:r>
          </a:p>
        </p:txBody>
      </p:sp>
      <p:sp>
        <p:nvSpPr>
          <p:cNvPr id="3962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295400"/>
            <a:ext cx="8763000" cy="48006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Decide:</a:t>
            </a:r>
            <a:r>
              <a:rPr lang="en-US" sz="2400" dirty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 which samples/genes should be clustered together</a:t>
            </a:r>
            <a:endParaRPr lang="en-US" sz="2000" dirty="0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  <a:p>
            <a:pPr lvl="1"/>
            <a:r>
              <a:rPr lang="en-US" sz="1800" b="1" dirty="0">
                <a:latin typeface="Arial" charset="0"/>
              </a:rPr>
              <a:t>Euclidean</a:t>
            </a:r>
            <a:r>
              <a:rPr lang="en-US" sz="1800" dirty="0">
                <a:latin typeface="Arial" charset="0"/>
              </a:rPr>
              <a:t>: the "ordinary" distance between two points that one would measure with a ruler, and is given by the Pythagorean formula </a:t>
            </a:r>
          </a:p>
          <a:p>
            <a:pPr lvl="1"/>
            <a:r>
              <a:rPr lang="en-US" sz="1800" b="1" dirty="0">
                <a:latin typeface="Arial" charset="0"/>
              </a:rPr>
              <a:t>Pearson correlation</a:t>
            </a:r>
            <a:r>
              <a:rPr lang="en-US" sz="1800" dirty="0">
                <a:latin typeface="Arial" charset="0"/>
              </a:rPr>
              <a:t> - a parametric measure of the strength of linear dependence between two variables. </a:t>
            </a:r>
          </a:p>
          <a:p>
            <a:pPr lvl="1"/>
            <a:r>
              <a:rPr lang="en-US" sz="1800" b="1" dirty="0">
                <a:latin typeface="Arial" charset="0"/>
              </a:rPr>
              <a:t>Absolute Pearson correlation</a:t>
            </a:r>
            <a:r>
              <a:rPr lang="en-US" sz="1800" dirty="0">
                <a:latin typeface="Arial" charset="0"/>
              </a:rPr>
              <a:t> - the absolute value of the Pearson correlation</a:t>
            </a:r>
          </a:p>
          <a:p>
            <a:pPr lvl="1"/>
            <a:r>
              <a:rPr lang="en-US" sz="1800" b="1" dirty="0">
                <a:latin typeface="Arial" charset="0"/>
              </a:rPr>
              <a:t>Spearman rank correlation</a:t>
            </a:r>
            <a:r>
              <a:rPr lang="en-US" sz="1800" dirty="0">
                <a:latin typeface="Arial" charset="0"/>
              </a:rPr>
              <a:t> - a non-parametric measure of independence between two variables</a:t>
            </a:r>
          </a:p>
          <a:p>
            <a:pPr lvl="1"/>
            <a:r>
              <a:rPr lang="en-US" sz="1800" b="1" dirty="0" err="1">
                <a:latin typeface="Arial" charset="0"/>
              </a:rPr>
              <a:t>Uncentered</a:t>
            </a:r>
            <a:r>
              <a:rPr lang="en-US" sz="1800" b="1" dirty="0">
                <a:latin typeface="Arial" charset="0"/>
              </a:rPr>
              <a:t> correlation</a:t>
            </a:r>
            <a:r>
              <a:rPr lang="en-US" sz="1800" dirty="0">
                <a:latin typeface="Arial" charset="0"/>
              </a:rPr>
              <a:t> - same as Pearson but assumes the mean is 0</a:t>
            </a:r>
          </a:p>
          <a:p>
            <a:pPr lvl="1"/>
            <a:r>
              <a:rPr lang="en-US" sz="1800" b="1" dirty="0">
                <a:latin typeface="Arial" charset="0"/>
              </a:rPr>
              <a:t>Absolute </a:t>
            </a:r>
            <a:r>
              <a:rPr lang="en-US" sz="1800" b="1" dirty="0" err="1">
                <a:latin typeface="Arial" charset="0"/>
              </a:rPr>
              <a:t>uncentered</a:t>
            </a:r>
            <a:r>
              <a:rPr lang="en-US" sz="1800" b="1" dirty="0">
                <a:latin typeface="Arial" charset="0"/>
              </a:rPr>
              <a:t> correlation</a:t>
            </a:r>
            <a:r>
              <a:rPr lang="en-US" sz="1800" dirty="0">
                <a:latin typeface="Arial" charset="0"/>
              </a:rPr>
              <a:t> - the absolute value of the </a:t>
            </a:r>
            <a:r>
              <a:rPr lang="en-US" sz="1800" dirty="0" err="1">
                <a:latin typeface="Arial" charset="0"/>
              </a:rPr>
              <a:t>uncentered</a:t>
            </a:r>
            <a:r>
              <a:rPr lang="en-US" sz="1800" dirty="0">
                <a:latin typeface="Arial" charset="0"/>
              </a:rPr>
              <a:t> correlation</a:t>
            </a:r>
          </a:p>
          <a:p>
            <a:pPr lvl="1"/>
            <a:r>
              <a:rPr lang="en-US" sz="1800" b="1" dirty="0">
                <a:latin typeface="Arial" charset="0"/>
              </a:rPr>
              <a:t>Kendall’s tau</a:t>
            </a:r>
            <a:r>
              <a:rPr lang="en-US" sz="1800" dirty="0">
                <a:latin typeface="Arial" charset="0"/>
              </a:rPr>
              <a:t> - a non-parametric similarity measure used to measure the degree of correspondence between two rankings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 </a:t>
            </a:r>
          </a:p>
          <a:p>
            <a:pPr lvl="1"/>
            <a:r>
              <a:rPr lang="en-US" sz="1800" b="1" dirty="0">
                <a:latin typeface="Arial" charset="0"/>
              </a:rPr>
              <a:t>City-block/Manhattan</a:t>
            </a:r>
            <a:r>
              <a:rPr lang="en-US" sz="1800" dirty="0">
                <a:latin typeface="Arial" charset="0"/>
              </a:rPr>
              <a:t> - the distance that would be traveled to get from one point to the other if a grid-like path is followed</a:t>
            </a:r>
          </a:p>
        </p:txBody>
      </p:sp>
    </p:spTree>
    <p:extLst>
      <p:ext uri="{BB962C8B-B14F-4D97-AF65-F5344CB8AC3E}">
        <p14:creationId xmlns:p14="http://schemas.microsoft.com/office/powerpoint/2010/main" val="183519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Pitfalls in Clustering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4910" y="1558852"/>
            <a:ext cx="6629400" cy="4419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Elongated </a:t>
            </a:r>
            <a:r>
              <a:rPr lang="en-US" dirty="0" smtClean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clusters</a:t>
            </a:r>
          </a:p>
          <a:p>
            <a:endParaRPr lang="en-US" dirty="0" smtClean="0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Filament</a:t>
            </a:r>
          </a:p>
          <a:p>
            <a:endParaRPr lang="en-US" dirty="0" smtClean="0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Clusters of different </a:t>
            </a:r>
            <a:r>
              <a:rPr lang="en-US" dirty="0" smtClean="0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sizes</a:t>
            </a:r>
          </a:p>
          <a:p>
            <a:pPr>
              <a:buFont typeface="Wingdings" charset="2"/>
              <a:buNone/>
            </a:pPr>
            <a:endParaRPr lang="en-US" dirty="0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  <a:p>
            <a:pPr>
              <a:buFont typeface="Wingdings" charset="2"/>
              <a:buNone/>
            </a:pPr>
            <a:endParaRPr lang="en-US" dirty="0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78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Compact Separated Clusters</a:t>
            </a:r>
          </a:p>
        </p:txBody>
      </p:sp>
      <p:sp>
        <p:nvSpPr>
          <p:cNvPr id="400387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5476875"/>
            <a:ext cx="8229600" cy="923925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All methods work</a:t>
            </a:r>
          </a:p>
          <a:p>
            <a:pPr>
              <a:buFont typeface="Wingdings" charset="2"/>
              <a:buNone/>
            </a:pPr>
            <a:endParaRPr lang="en-US">
              <a:latin typeface="Arial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4003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0" y="579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400390" name="Text Box 7"/>
          <p:cNvSpPr txBox="1">
            <a:spLocks noChangeArrowheads="1"/>
          </p:cNvSpPr>
          <p:nvPr/>
        </p:nvSpPr>
        <p:spPr bwMode="auto">
          <a:xfrm>
            <a:off x="6273800" y="6491288"/>
            <a:ext cx="2751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Adapted from E. Domany</a:t>
            </a:r>
          </a:p>
        </p:txBody>
      </p:sp>
    </p:spTree>
    <p:extLst>
      <p:ext uri="{BB962C8B-B14F-4D97-AF65-F5344CB8AC3E}">
        <p14:creationId xmlns:p14="http://schemas.microsoft.com/office/powerpoint/2010/main" val="342046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Elongated Clusters</a:t>
            </a:r>
          </a:p>
        </p:txBody>
      </p:sp>
      <p:sp>
        <p:nvSpPr>
          <p:cNvPr id="4014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3429000" y="2514600"/>
            <a:ext cx="128588" cy="128588"/>
          </a:xfrm>
          <a:prstGeom prst="actionButtonBlank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4014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447925"/>
            <a:ext cx="5502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1410" name="Object 2"/>
          <p:cNvGraphicFramePr>
            <a:graphicFrameLocks noChangeAspect="1"/>
          </p:cNvGraphicFramePr>
          <p:nvPr/>
        </p:nvGraphicFramePr>
        <p:xfrm>
          <a:off x="228600" y="1600200"/>
          <a:ext cx="420052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Bitmap Image" r:id="rId4" imgW="5047619" imgH="3952381" progId="">
                  <p:embed/>
                </p:oleObj>
              </mc:Choice>
              <mc:Fallback>
                <p:oleObj name="Bitmap Image" r:id="rId4" imgW="5047619" imgH="39523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4200525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6" name="Rectangle 9"/>
          <p:cNvSpPr>
            <a:spLocks noChangeArrowheads="1"/>
          </p:cNvSpPr>
          <p:nvPr/>
        </p:nvSpPr>
        <p:spPr bwMode="auto">
          <a:xfrm>
            <a:off x="0" y="1333500"/>
            <a:ext cx="4467225" cy="421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8125" y="1638300"/>
            <a:ext cx="8639175" cy="3289300"/>
            <a:chOff x="144" y="1008"/>
            <a:chExt cx="5442" cy="2072"/>
          </a:xfrm>
        </p:grpSpPr>
        <p:graphicFrame>
          <p:nvGraphicFramePr>
            <p:cNvPr id="401411" name="Object 3"/>
            <p:cNvGraphicFramePr>
              <a:graphicFrameLocks noChangeAspect="1"/>
            </p:cNvGraphicFramePr>
            <p:nvPr/>
          </p:nvGraphicFramePr>
          <p:xfrm>
            <a:off x="144" y="1008"/>
            <a:ext cx="2646" cy="2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0" name="Bitmap Image" r:id="rId6" imgW="5047619" imgH="3952381" progId="">
                    <p:embed/>
                  </p:oleObj>
                </mc:Choice>
                <mc:Fallback>
                  <p:oleObj name="Bitmap Image" r:id="rId6" imgW="5047619" imgH="395238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008"/>
                          <a:ext cx="2646" cy="2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412" name="Object 4"/>
            <p:cNvGraphicFramePr>
              <a:graphicFrameLocks noChangeAspect="1"/>
            </p:cNvGraphicFramePr>
            <p:nvPr/>
          </p:nvGraphicFramePr>
          <p:xfrm>
            <a:off x="2880" y="1536"/>
            <a:ext cx="2706" cy="1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" name="Bitmap Image" r:id="rId7" imgW="3304762" imgH="1867161" progId="">
                    <p:embed/>
                  </p:oleObj>
                </mc:Choice>
                <mc:Fallback>
                  <p:oleObj name="Bitmap Image" r:id="rId7" imgW="3304762" imgH="186716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536"/>
                          <a:ext cx="2706" cy="1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457200" y="5495925"/>
            <a:ext cx="82296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Ø"/>
            </a:pPr>
            <a:r>
              <a:rPr lang="en-US" sz="2800"/>
              <a:t>Single linkage succeeds to partition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Ø"/>
            </a:pPr>
            <a:r>
              <a:rPr lang="en-US" sz="2800"/>
              <a:t>Average linkage fails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Ø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7341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Filament</a:t>
            </a:r>
          </a:p>
        </p:txBody>
      </p:sp>
      <p:sp>
        <p:nvSpPr>
          <p:cNvPr id="40243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5514975"/>
            <a:ext cx="8229600" cy="885825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Single linkage not robust</a:t>
            </a:r>
          </a:p>
        </p:txBody>
      </p:sp>
      <p:graphicFrame>
        <p:nvGraphicFramePr>
          <p:cNvPr id="402434" name="Object 2"/>
          <p:cNvGraphicFramePr>
            <a:graphicFrameLocks noChangeAspect="1"/>
          </p:cNvGraphicFramePr>
          <p:nvPr/>
        </p:nvGraphicFramePr>
        <p:xfrm>
          <a:off x="161925" y="2133600"/>
          <a:ext cx="38100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Bitmap Image" r:id="rId3" imgW="5028571" imgH="3952381" progId="">
                  <p:embed/>
                </p:oleObj>
              </mc:Choice>
              <mc:Fallback>
                <p:oleObj name="Bitmap Image" r:id="rId3" imgW="5028571" imgH="39523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133600"/>
                        <a:ext cx="38100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3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371600" y="3048000"/>
            <a:ext cx="128588" cy="128588"/>
          </a:xfrm>
          <a:prstGeom prst="actionButtonBlank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40243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1981200"/>
            <a:ext cx="4000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2439" name="Text Box 10"/>
          <p:cNvSpPr txBox="1">
            <a:spLocks noChangeArrowheads="1"/>
          </p:cNvSpPr>
          <p:nvPr/>
        </p:nvSpPr>
        <p:spPr bwMode="auto">
          <a:xfrm>
            <a:off x="6273800" y="6491288"/>
            <a:ext cx="2751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Adapted from E. Domany</a:t>
            </a:r>
          </a:p>
        </p:txBody>
      </p:sp>
    </p:spTree>
    <p:extLst>
      <p:ext uri="{BB962C8B-B14F-4D97-AF65-F5344CB8AC3E}">
        <p14:creationId xmlns:p14="http://schemas.microsoft.com/office/powerpoint/2010/main" val="158512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Filament with Point Removed</a:t>
            </a:r>
          </a:p>
        </p:txBody>
      </p:sp>
      <p:sp>
        <p:nvSpPr>
          <p:cNvPr id="40346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5600700"/>
            <a:ext cx="8229600" cy="8001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pitchFamily="-65" charset="-128"/>
                <a:cs typeface="ＭＳ Ｐゴシック" pitchFamily="-65" charset="-128"/>
              </a:rPr>
              <a:t>Single linkage not robust</a:t>
            </a:r>
          </a:p>
        </p:txBody>
      </p:sp>
      <p:graphicFrame>
        <p:nvGraphicFramePr>
          <p:cNvPr id="403458" name="Object 2"/>
          <p:cNvGraphicFramePr>
            <a:graphicFrameLocks noChangeAspect="1"/>
          </p:cNvGraphicFramePr>
          <p:nvPr/>
        </p:nvGraphicFramePr>
        <p:xfrm>
          <a:off x="130175" y="1885950"/>
          <a:ext cx="4124325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Bitmap Image" r:id="rId3" imgW="5038095" imgH="3962953" progId="">
                  <p:embed/>
                </p:oleObj>
              </mc:Choice>
              <mc:Fallback>
                <p:oleObj name="Bitmap Image" r:id="rId3" imgW="5038095" imgH="39629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1885950"/>
                        <a:ext cx="4124325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Object 3"/>
          <p:cNvGraphicFramePr>
            <a:graphicFrameLocks noChangeAspect="1"/>
          </p:cNvGraphicFramePr>
          <p:nvPr/>
        </p:nvGraphicFramePr>
        <p:xfrm>
          <a:off x="4648200" y="1752600"/>
          <a:ext cx="3533775" cy="344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Bitmap Image" r:id="rId5" imgW="1933333" imgH="1886213" progId="">
                  <p:embed/>
                </p:oleObj>
              </mc:Choice>
              <mc:Fallback>
                <p:oleObj name="Bitmap Image" r:id="rId5" imgW="1933333" imgH="18862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533775" cy="344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2" name="Text Box 7"/>
          <p:cNvSpPr txBox="1">
            <a:spLocks noChangeArrowheads="1"/>
          </p:cNvSpPr>
          <p:nvPr/>
        </p:nvSpPr>
        <p:spPr bwMode="auto">
          <a:xfrm>
            <a:off x="6273800" y="6491288"/>
            <a:ext cx="2751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Adapted from E. Domany</a:t>
            </a:r>
          </a:p>
        </p:txBody>
      </p:sp>
    </p:spTree>
    <p:extLst>
      <p:ext uri="{BB962C8B-B14F-4D97-AF65-F5344CB8AC3E}">
        <p14:creationId xmlns:p14="http://schemas.microsoft.com/office/powerpoint/2010/main" val="408833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Data Preparation</a:t>
            </a:r>
          </a:p>
        </p:txBody>
      </p:sp>
      <p:sp>
        <p:nvSpPr>
          <p:cNvPr id="17411" name="Rectangle 1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2525" y="1255713"/>
            <a:ext cx="7991475" cy="2098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en-US" sz="200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itchFamily="34" charset="-128"/>
              </a:rPr>
              <a:t>Row Normalization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>
                <a:ea typeface="ＭＳ Ｐゴシック" pitchFamily="34" charset="-128"/>
              </a:rPr>
              <a:t>Makes genes expressed at different levels comparable to each 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itchFamily="34" charset="-128"/>
              </a:rPr>
              <a:t>Filtering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>
                <a:ea typeface="ＭＳ Ｐゴシック" pitchFamily="34" charset="-128"/>
              </a:rPr>
              <a:t>Removes lowly-expressed (noisy) and invariant genes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>
                <a:ea typeface="ＭＳ Ｐゴシック" pitchFamily="34" charset="-128"/>
              </a:rPr>
              <a:t>Log transform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>
                <a:ea typeface="ＭＳ Ｐゴシック" pitchFamily="34" charset="-128"/>
              </a:rPr>
              <a:t>Removes outliers by scaling distribution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584200" y="17510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7413" name="Picture 6" descr="Screen shot 2011-04-27 at 10.5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3570288"/>
            <a:ext cx="4251325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 descr="Screen shot 2011-04-27 at 10.5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570288"/>
            <a:ext cx="4445000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881063" y="4305300"/>
            <a:ext cx="235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Typical distribution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raw expression data</a:t>
            </a:r>
          </a:p>
        </p:txBody>
      </p:sp>
      <p:sp>
        <p:nvSpPr>
          <p:cNvPr id="17416" name="TextBox 11"/>
          <p:cNvSpPr txBox="1">
            <a:spLocks noChangeArrowheads="1"/>
          </p:cNvSpPr>
          <p:nvPr/>
        </p:nvSpPr>
        <p:spPr bwMode="auto">
          <a:xfrm>
            <a:off x="5635625" y="3983038"/>
            <a:ext cx="236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Expression data after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log transform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Two-way Clustering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8229600" cy="12192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ＭＳ Ｐゴシック" pitchFamily="34" charset="-128"/>
              </a:rPr>
              <a:t>Two independent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 cluster analyses on genes and samples used to reorder the data (</a:t>
            </a:r>
            <a:r>
              <a:rPr lang="en-US" altLang="en-US" sz="2400" dirty="0" smtClean="0">
                <a:solidFill>
                  <a:schemeClr val="tx2"/>
                </a:solidFill>
                <a:latin typeface="+mj-lt"/>
                <a:ea typeface="ＭＳ Ｐゴシック" pitchFamily="34" charset="-128"/>
              </a:rPr>
              <a:t>two-way clustering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400" dirty="0" smtClean="0"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24580" name="Picture 4" descr="two_way_a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874963"/>
            <a:ext cx="55626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Clustering/Class Discovery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Aim: 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Partition data (e.g. genes or samples) into sub-groups (clusters), such that points of the same cluster are </a:t>
            </a:r>
            <a:r>
              <a:rPr lang="ja-JP" altLang="en-US" sz="2000" dirty="0" smtClean="0">
                <a:latin typeface="+mj-lt"/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latin typeface="+mj-lt"/>
                <a:ea typeface="ＭＳ Ｐゴシック" pitchFamily="34" charset="-128"/>
              </a:rPr>
              <a:t>more similar</a:t>
            </a:r>
            <a:r>
              <a:rPr lang="ja-JP" altLang="en-US" sz="2000" dirty="0" smtClean="0">
                <a:latin typeface="+mj-lt"/>
                <a:ea typeface="ＭＳ Ｐゴシック" pitchFamily="34" charset="-128"/>
              </a:rPr>
              <a:t>”</a:t>
            </a:r>
            <a:r>
              <a:rPr lang="en-US" altLang="ja-JP" sz="2000" dirty="0" smtClean="0">
                <a:latin typeface="+mj-lt"/>
                <a:ea typeface="ＭＳ Ｐゴシック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Example: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/>
            </a:r>
            <a:br>
              <a:rPr lang="en-US" altLang="en-US" sz="2000" dirty="0" smtClean="0">
                <a:latin typeface="+mj-lt"/>
                <a:ea typeface="ＭＳ Ｐゴシック" pitchFamily="34" charset="-128"/>
              </a:rPr>
            </a:b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How many clusters?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One has to choose: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dirty="0">
                <a:ea typeface="ＭＳ Ｐゴシック" pitchFamily="34" charset="-128"/>
              </a:rPr>
              <a:t>Clustering method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Similarity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/distance measure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Evaluate 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clusters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2400" baseline="-25000" dirty="0" smtClean="0"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036627" y="3200595"/>
            <a:ext cx="4514850" cy="1828800"/>
            <a:chOff x="2622" y="1626"/>
            <a:chExt cx="2844" cy="1152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622" y="1626"/>
              <a:ext cx="2844" cy="1152"/>
            </a:xfrm>
            <a:prstGeom prst="rect">
              <a:avLst/>
            </a:prstGeom>
            <a:gradFill rotWithShape="1">
              <a:gsLst>
                <a:gs pos="0">
                  <a:srgbClr val="DDDDDD">
                    <a:alpha val="60001"/>
                  </a:srgbClr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8438" name="Group 6"/>
            <p:cNvGrpSpPr>
              <a:grpSpLocks/>
            </p:cNvGrpSpPr>
            <p:nvPr/>
          </p:nvGrpSpPr>
          <p:grpSpPr bwMode="auto">
            <a:xfrm>
              <a:off x="2732" y="1696"/>
              <a:ext cx="2596" cy="970"/>
              <a:chOff x="2846" y="1570"/>
              <a:chExt cx="2596" cy="970"/>
            </a:xfrm>
          </p:grpSpPr>
          <p:sp>
            <p:nvSpPr>
              <p:cNvPr id="18439" name="Oval 7"/>
              <p:cNvSpPr>
                <a:spLocks noChangeArrowheads="1"/>
              </p:cNvSpPr>
              <p:nvPr/>
            </p:nvSpPr>
            <p:spPr bwMode="auto">
              <a:xfrm>
                <a:off x="3497" y="1614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0" name="Oval 8"/>
              <p:cNvSpPr>
                <a:spLocks noChangeArrowheads="1"/>
              </p:cNvSpPr>
              <p:nvPr/>
            </p:nvSpPr>
            <p:spPr bwMode="auto">
              <a:xfrm>
                <a:off x="3573" y="1687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1" name="Oval 9"/>
              <p:cNvSpPr>
                <a:spLocks noChangeArrowheads="1"/>
              </p:cNvSpPr>
              <p:nvPr/>
            </p:nvSpPr>
            <p:spPr bwMode="auto">
              <a:xfrm>
                <a:off x="3527" y="1760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2" name="Oval 10"/>
              <p:cNvSpPr>
                <a:spLocks noChangeArrowheads="1"/>
              </p:cNvSpPr>
              <p:nvPr/>
            </p:nvSpPr>
            <p:spPr bwMode="auto">
              <a:xfrm>
                <a:off x="3701" y="1636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3" name="Oval 11"/>
              <p:cNvSpPr>
                <a:spLocks noChangeArrowheads="1"/>
              </p:cNvSpPr>
              <p:nvPr/>
            </p:nvSpPr>
            <p:spPr bwMode="auto">
              <a:xfrm>
                <a:off x="3686" y="1818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4" name="Oval 12"/>
              <p:cNvSpPr>
                <a:spLocks noChangeArrowheads="1"/>
              </p:cNvSpPr>
              <p:nvPr/>
            </p:nvSpPr>
            <p:spPr bwMode="auto">
              <a:xfrm>
                <a:off x="3739" y="1738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5" name="Oval 13"/>
              <p:cNvSpPr>
                <a:spLocks noChangeArrowheads="1"/>
              </p:cNvSpPr>
              <p:nvPr/>
            </p:nvSpPr>
            <p:spPr bwMode="auto">
              <a:xfrm>
                <a:off x="3588" y="1862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6" name="Oval 14"/>
              <p:cNvSpPr>
                <a:spLocks noChangeArrowheads="1"/>
              </p:cNvSpPr>
              <p:nvPr/>
            </p:nvSpPr>
            <p:spPr bwMode="auto">
              <a:xfrm>
                <a:off x="3441" y="1722"/>
                <a:ext cx="52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7" name="Oval 15"/>
              <p:cNvSpPr>
                <a:spLocks noChangeArrowheads="1"/>
              </p:cNvSpPr>
              <p:nvPr/>
            </p:nvSpPr>
            <p:spPr bwMode="auto">
              <a:xfrm>
                <a:off x="3427" y="1853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8" name="Oval 16"/>
              <p:cNvSpPr>
                <a:spLocks noChangeArrowheads="1"/>
              </p:cNvSpPr>
              <p:nvPr/>
            </p:nvSpPr>
            <p:spPr bwMode="auto">
              <a:xfrm>
                <a:off x="2952" y="2117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49" name="Oval 17"/>
              <p:cNvSpPr>
                <a:spLocks noChangeArrowheads="1"/>
              </p:cNvSpPr>
              <p:nvPr/>
            </p:nvSpPr>
            <p:spPr bwMode="auto">
              <a:xfrm>
                <a:off x="3028" y="2190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0" name="Oval 18"/>
              <p:cNvSpPr>
                <a:spLocks noChangeArrowheads="1"/>
              </p:cNvSpPr>
              <p:nvPr/>
            </p:nvSpPr>
            <p:spPr bwMode="auto">
              <a:xfrm>
                <a:off x="2982" y="2263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1" name="Oval 19"/>
              <p:cNvSpPr>
                <a:spLocks noChangeArrowheads="1"/>
              </p:cNvSpPr>
              <p:nvPr/>
            </p:nvSpPr>
            <p:spPr bwMode="auto">
              <a:xfrm>
                <a:off x="3162" y="2121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2" name="Oval 20"/>
              <p:cNvSpPr>
                <a:spLocks noChangeArrowheads="1"/>
              </p:cNvSpPr>
              <p:nvPr/>
            </p:nvSpPr>
            <p:spPr bwMode="auto">
              <a:xfrm>
                <a:off x="3141" y="2321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3" name="Oval 21"/>
              <p:cNvSpPr>
                <a:spLocks noChangeArrowheads="1"/>
              </p:cNvSpPr>
              <p:nvPr/>
            </p:nvSpPr>
            <p:spPr bwMode="auto">
              <a:xfrm>
                <a:off x="3194" y="2241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4" name="Oval 22"/>
              <p:cNvSpPr>
                <a:spLocks noChangeArrowheads="1"/>
              </p:cNvSpPr>
              <p:nvPr/>
            </p:nvSpPr>
            <p:spPr bwMode="auto">
              <a:xfrm>
                <a:off x="3043" y="2365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5" name="Oval 23"/>
              <p:cNvSpPr>
                <a:spLocks noChangeArrowheads="1"/>
              </p:cNvSpPr>
              <p:nvPr/>
            </p:nvSpPr>
            <p:spPr bwMode="auto">
              <a:xfrm>
                <a:off x="2854" y="2219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6" name="Oval 24"/>
              <p:cNvSpPr>
                <a:spLocks noChangeArrowheads="1"/>
              </p:cNvSpPr>
              <p:nvPr/>
            </p:nvSpPr>
            <p:spPr bwMode="auto">
              <a:xfrm>
                <a:off x="2846" y="2350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7" name="Oval 25"/>
              <p:cNvSpPr>
                <a:spLocks noChangeArrowheads="1"/>
              </p:cNvSpPr>
              <p:nvPr/>
            </p:nvSpPr>
            <p:spPr bwMode="auto">
              <a:xfrm>
                <a:off x="5147" y="2139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8" name="Oval 26"/>
              <p:cNvSpPr>
                <a:spLocks noChangeArrowheads="1"/>
              </p:cNvSpPr>
              <p:nvPr/>
            </p:nvSpPr>
            <p:spPr bwMode="auto">
              <a:xfrm>
                <a:off x="5223" y="2212"/>
                <a:ext cx="52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59" name="Oval 27"/>
              <p:cNvSpPr>
                <a:spLocks noChangeArrowheads="1"/>
              </p:cNvSpPr>
              <p:nvPr/>
            </p:nvSpPr>
            <p:spPr bwMode="auto">
              <a:xfrm>
                <a:off x="5177" y="2285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0" name="Oval 28"/>
              <p:cNvSpPr>
                <a:spLocks noChangeArrowheads="1"/>
              </p:cNvSpPr>
              <p:nvPr/>
            </p:nvSpPr>
            <p:spPr bwMode="auto">
              <a:xfrm>
                <a:off x="5351" y="2161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1" name="Oval 29"/>
              <p:cNvSpPr>
                <a:spLocks noChangeArrowheads="1"/>
              </p:cNvSpPr>
              <p:nvPr/>
            </p:nvSpPr>
            <p:spPr bwMode="auto">
              <a:xfrm>
                <a:off x="5336" y="2343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2" name="Oval 30"/>
              <p:cNvSpPr>
                <a:spLocks noChangeArrowheads="1"/>
              </p:cNvSpPr>
              <p:nvPr/>
            </p:nvSpPr>
            <p:spPr bwMode="auto">
              <a:xfrm>
                <a:off x="5389" y="2263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3" name="Oval 31"/>
              <p:cNvSpPr>
                <a:spLocks noChangeArrowheads="1"/>
              </p:cNvSpPr>
              <p:nvPr/>
            </p:nvSpPr>
            <p:spPr bwMode="auto">
              <a:xfrm>
                <a:off x="5238" y="2387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4" name="Oval 32"/>
              <p:cNvSpPr>
                <a:spLocks noChangeArrowheads="1"/>
              </p:cNvSpPr>
              <p:nvPr/>
            </p:nvSpPr>
            <p:spPr bwMode="auto">
              <a:xfrm>
                <a:off x="5048" y="2241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5" name="Oval 33"/>
              <p:cNvSpPr>
                <a:spLocks noChangeArrowheads="1"/>
              </p:cNvSpPr>
              <p:nvPr/>
            </p:nvSpPr>
            <p:spPr bwMode="auto">
              <a:xfrm>
                <a:off x="5041" y="2372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6" name="Oval 34"/>
              <p:cNvSpPr>
                <a:spLocks noChangeArrowheads="1"/>
              </p:cNvSpPr>
              <p:nvPr/>
            </p:nvSpPr>
            <p:spPr bwMode="auto">
              <a:xfrm>
                <a:off x="3377" y="1964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7" name="Oval 35"/>
              <p:cNvSpPr>
                <a:spLocks noChangeArrowheads="1"/>
              </p:cNvSpPr>
              <p:nvPr/>
            </p:nvSpPr>
            <p:spPr bwMode="auto">
              <a:xfrm>
                <a:off x="3618" y="2044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8" name="Oval 36"/>
              <p:cNvSpPr>
                <a:spLocks noChangeArrowheads="1"/>
              </p:cNvSpPr>
              <p:nvPr/>
            </p:nvSpPr>
            <p:spPr bwMode="auto">
              <a:xfrm>
                <a:off x="3211" y="1871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69" name="Oval 37"/>
              <p:cNvSpPr>
                <a:spLocks noChangeArrowheads="1"/>
              </p:cNvSpPr>
              <p:nvPr/>
            </p:nvSpPr>
            <p:spPr bwMode="auto">
              <a:xfrm>
                <a:off x="3445" y="2147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0" name="Oval 38"/>
              <p:cNvSpPr>
                <a:spLocks noChangeArrowheads="1"/>
              </p:cNvSpPr>
              <p:nvPr/>
            </p:nvSpPr>
            <p:spPr bwMode="auto">
              <a:xfrm>
                <a:off x="3603" y="1760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1" name="Oval 39"/>
              <p:cNvSpPr>
                <a:spLocks noChangeArrowheads="1"/>
              </p:cNvSpPr>
              <p:nvPr/>
            </p:nvSpPr>
            <p:spPr bwMode="auto">
              <a:xfrm>
                <a:off x="3088" y="2256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2" name="Oval 40"/>
              <p:cNvSpPr>
                <a:spLocks noChangeArrowheads="1"/>
              </p:cNvSpPr>
              <p:nvPr/>
            </p:nvSpPr>
            <p:spPr bwMode="auto">
              <a:xfrm>
                <a:off x="4118" y="1927"/>
                <a:ext cx="52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3" name="Oval 41"/>
              <p:cNvSpPr>
                <a:spLocks noChangeArrowheads="1"/>
              </p:cNvSpPr>
              <p:nvPr/>
            </p:nvSpPr>
            <p:spPr bwMode="auto">
              <a:xfrm>
                <a:off x="4473" y="1935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4" name="Oval 42"/>
              <p:cNvSpPr>
                <a:spLocks noChangeArrowheads="1"/>
              </p:cNvSpPr>
              <p:nvPr/>
            </p:nvSpPr>
            <p:spPr bwMode="auto">
              <a:xfrm>
                <a:off x="3921" y="2139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5" name="Oval 43"/>
              <p:cNvSpPr>
                <a:spLocks noChangeArrowheads="1"/>
              </p:cNvSpPr>
              <p:nvPr/>
            </p:nvSpPr>
            <p:spPr bwMode="auto">
              <a:xfrm>
                <a:off x="4223" y="2365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6" name="Oval 44"/>
              <p:cNvSpPr>
                <a:spLocks noChangeArrowheads="1"/>
              </p:cNvSpPr>
              <p:nvPr/>
            </p:nvSpPr>
            <p:spPr bwMode="auto">
              <a:xfrm>
                <a:off x="4768" y="1986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7" name="Oval 45"/>
              <p:cNvSpPr>
                <a:spLocks noChangeArrowheads="1"/>
              </p:cNvSpPr>
              <p:nvPr/>
            </p:nvSpPr>
            <p:spPr bwMode="auto">
              <a:xfrm>
                <a:off x="5124" y="1993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8" name="Oval 46"/>
              <p:cNvSpPr>
                <a:spLocks noChangeArrowheads="1"/>
              </p:cNvSpPr>
              <p:nvPr/>
            </p:nvSpPr>
            <p:spPr bwMode="auto">
              <a:xfrm>
                <a:off x="4572" y="2197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79" name="Oval 47"/>
              <p:cNvSpPr>
                <a:spLocks noChangeArrowheads="1"/>
              </p:cNvSpPr>
              <p:nvPr/>
            </p:nvSpPr>
            <p:spPr bwMode="auto">
              <a:xfrm>
                <a:off x="4874" y="2423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0" name="Oval 48"/>
              <p:cNvSpPr>
                <a:spLocks noChangeArrowheads="1"/>
              </p:cNvSpPr>
              <p:nvPr/>
            </p:nvSpPr>
            <p:spPr bwMode="auto">
              <a:xfrm>
                <a:off x="3641" y="2336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1" name="Oval 49"/>
              <p:cNvSpPr>
                <a:spLocks noChangeArrowheads="1"/>
              </p:cNvSpPr>
              <p:nvPr/>
            </p:nvSpPr>
            <p:spPr bwMode="auto">
              <a:xfrm>
                <a:off x="3603" y="1570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2" name="Oval 50"/>
              <p:cNvSpPr>
                <a:spLocks noChangeArrowheads="1"/>
              </p:cNvSpPr>
              <p:nvPr/>
            </p:nvSpPr>
            <p:spPr bwMode="auto">
              <a:xfrm>
                <a:off x="3255" y="2394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3" name="Oval 51"/>
              <p:cNvSpPr>
                <a:spLocks noChangeArrowheads="1"/>
              </p:cNvSpPr>
              <p:nvPr/>
            </p:nvSpPr>
            <p:spPr bwMode="auto">
              <a:xfrm>
                <a:off x="3890" y="2482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4" name="Oval 52"/>
              <p:cNvSpPr>
                <a:spLocks noChangeArrowheads="1"/>
              </p:cNvSpPr>
              <p:nvPr/>
            </p:nvSpPr>
            <p:spPr bwMode="auto">
              <a:xfrm>
                <a:off x="5306" y="2219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5" name="Oval 53"/>
              <p:cNvSpPr>
                <a:spLocks noChangeArrowheads="1"/>
              </p:cNvSpPr>
              <p:nvPr/>
            </p:nvSpPr>
            <p:spPr bwMode="auto">
              <a:xfrm>
                <a:off x="5109" y="2380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6" name="Oval 54"/>
              <p:cNvSpPr>
                <a:spLocks noChangeArrowheads="1"/>
              </p:cNvSpPr>
              <p:nvPr/>
            </p:nvSpPr>
            <p:spPr bwMode="auto">
              <a:xfrm>
                <a:off x="3921" y="1621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7" name="Oval 55"/>
              <p:cNvSpPr>
                <a:spLocks noChangeArrowheads="1"/>
              </p:cNvSpPr>
              <p:nvPr/>
            </p:nvSpPr>
            <p:spPr bwMode="auto">
              <a:xfrm>
                <a:off x="4965" y="1752"/>
                <a:ext cx="53" cy="5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8" name="Oval 56"/>
              <p:cNvSpPr>
                <a:spLocks noChangeArrowheads="1"/>
              </p:cNvSpPr>
              <p:nvPr/>
            </p:nvSpPr>
            <p:spPr bwMode="auto">
              <a:xfrm>
                <a:off x="3012" y="1872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8489" name="Oval 57"/>
              <p:cNvSpPr>
                <a:spLocks noChangeArrowheads="1"/>
              </p:cNvSpPr>
              <p:nvPr/>
            </p:nvSpPr>
            <p:spPr bwMode="auto">
              <a:xfrm>
                <a:off x="3265" y="2034"/>
                <a:ext cx="53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203159" y="3304633"/>
            <a:ext cx="4143761" cy="1552962"/>
            <a:chOff x="4203159" y="3304633"/>
            <a:chExt cx="4143761" cy="1552962"/>
          </a:xfrm>
        </p:grpSpPr>
        <p:sp>
          <p:nvSpPr>
            <p:cNvPr id="4" name="Oval 3"/>
            <p:cNvSpPr/>
            <p:nvPr/>
          </p:nvSpPr>
          <p:spPr>
            <a:xfrm>
              <a:off x="4463895" y="378603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203159" y="453866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211251" y="432926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366903" y="417338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492470" y="428450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410075" y="440326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511289" y="456406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698304" y="417988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7499" y="4391025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66940" y="450037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50704" y="4604951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756112" y="436721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778802" y="378680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67974" y="404034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153724" y="422116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57904" y="4518025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855514" y="474647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042599" y="392921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378451" y="376078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14307" y="375281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40326" y="3544887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76774" y="360343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33873" y="3698489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395913" y="3604826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357930" y="3493701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236855" y="337343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5911076" y="338695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618473" y="3570211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59388" y="340956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396339" y="330463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423174" y="406400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911076" y="4207921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220097" y="387206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385043" y="456406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938653" y="430053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781491" y="388624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251739" y="3963175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2271" y="3597354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817160" y="3969526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420285" y="4656137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7681913" y="457835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694613" y="436721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784946" y="458470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992638" y="459717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858125" y="420699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9400" y="4433888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7968979" y="4324159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8110537" y="4335463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8174037" y="4241762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8235795" y="4403534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8147050" y="4527550"/>
              <a:ext cx="111125" cy="11112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896733" y="3200596"/>
            <a:ext cx="4912730" cy="19351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05827" y="3303388"/>
            <a:ext cx="4672666" cy="1696159"/>
            <a:chOff x="3783676" y="3333236"/>
            <a:chExt cx="4672666" cy="1696159"/>
          </a:xfrm>
        </p:grpSpPr>
        <p:sp>
          <p:nvSpPr>
            <p:cNvPr id="119" name="Oval 118"/>
            <p:cNvSpPr/>
            <p:nvPr/>
          </p:nvSpPr>
          <p:spPr>
            <a:xfrm>
              <a:off x="6878253" y="3498077"/>
              <a:ext cx="1578089" cy="153131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 rot="19355607">
              <a:off x="3783676" y="3333236"/>
              <a:ext cx="2460743" cy="1346305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90237" y="3038255"/>
            <a:ext cx="4441323" cy="1874477"/>
            <a:chOff x="3990237" y="3038255"/>
            <a:chExt cx="4441323" cy="1874477"/>
          </a:xfrm>
        </p:grpSpPr>
        <p:sp>
          <p:nvSpPr>
            <p:cNvPr id="123" name="Oval 122"/>
            <p:cNvSpPr/>
            <p:nvPr/>
          </p:nvSpPr>
          <p:spPr>
            <a:xfrm rot="20133640">
              <a:off x="4972791" y="3038255"/>
              <a:ext cx="1227247" cy="936248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41171" y="3512325"/>
              <a:ext cx="1790389" cy="1400407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90237" y="3727462"/>
              <a:ext cx="1338616" cy="1124133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49400" y="2057400"/>
            <a:ext cx="7010400" cy="1470025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Clustering Exercise</a:t>
            </a:r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2266950"/>
            <a:ext cx="1112837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7474" y="3429000"/>
            <a:ext cx="8836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2018-01-23-15_08_CCMI_Hierarchical </a:t>
            </a:r>
            <a:r>
              <a:rPr lang="en-US" sz="2400" dirty="0"/>
              <a:t>Clustering </a:t>
            </a:r>
            <a:r>
              <a:rPr lang="en-US" sz="2400" dirty="0" smtClean="0"/>
              <a:t>– </a:t>
            </a:r>
            <a:r>
              <a:rPr lang="en-US" sz="2400" dirty="0" err="1" smtClean="0"/>
              <a:t>RNASeq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itchFamily="34" charset="-128"/>
              </a:rPr>
              <a:t>Clustering in </a:t>
            </a:r>
            <a:r>
              <a:rPr lang="en-US" altLang="en-US" b="1" dirty="0" err="1" smtClean="0">
                <a:ea typeface="ＭＳ Ｐゴシック" pitchFamily="34" charset="-128"/>
              </a:rPr>
              <a:t>GenePattern</a:t>
            </a:r>
            <a:endParaRPr lang="en-US" altLang="en-US" b="1" dirty="0" smtClean="0">
              <a:ea typeface="ＭＳ Ｐゴシック" pitchFamily="34" charset="-128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1" y="1219200"/>
            <a:ext cx="5423762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Representative based: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	Find representatives/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centroids of the dataset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i="1" dirty="0" smtClean="0">
                <a:latin typeface="+mj-lt"/>
                <a:ea typeface="ＭＳ Ｐゴシック" pitchFamily="34" charset="-128"/>
              </a:rPr>
              <a:t>K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-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means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Self Organizing Maps (SOM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)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en-US" sz="2000" dirty="0" smtClean="0">
              <a:solidFill>
                <a:srgbClr val="0000FF"/>
              </a:solidFill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Bottom-up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 (Agglomerative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)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	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Create an ordering of the data by closeness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latin typeface="+mj-lt"/>
                <a:ea typeface="ＭＳ Ｐゴシック" pitchFamily="34" charset="-128"/>
              </a:rPr>
              <a:t>	</a:t>
            </a: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Hierarchical clustering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altLang="en-US" sz="2000" dirty="0" smtClean="0">
              <a:solidFill>
                <a:srgbClr val="0000FF"/>
              </a:solidFill>
              <a:latin typeface="+mj-lt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Clustering-like</a:t>
            </a:r>
            <a:r>
              <a:rPr lang="en-US" altLang="en-US" sz="20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: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Reduce the data to a smaller number of dimensions containing the majority of the information content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NMF (Non-Negative Matrix Factorization)</a:t>
            </a:r>
            <a:endParaRPr lang="en-US" altLang="en-US" sz="2000" dirty="0" smtClean="0">
              <a:latin typeface="+mj-lt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  <a:ea typeface="ＭＳ Ｐゴシック" pitchFamily="34" charset="-128"/>
              </a:rPr>
              <a:t>PCA (Principal Components Analysis)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66" y="2917602"/>
            <a:ext cx="2448316" cy="1814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66" y="926795"/>
            <a:ext cx="2528187" cy="1685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8076" y="2452065"/>
            <a:ext cx="1804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K-Means Clustering</a:t>
            </a:r>
            <a:endParaRPr lang="en-US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338163" y="4694543"/>
            <a:ext cx="203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Hierarchical Clustering</a:t>
            </a:r>
            <a:endParaRPr lang="en-US" sz="1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63" y="5138465"/>
            <a:ext cx="2396912" cy="13385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8163" y="6477000"/>
            <a:ext cx="2696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Principal Components Analysis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562600" y="1143000"/>
            <a:ext cx="3276600" cy="4649788"/>
            <a:chOff x="3168" y="864"/>
            <a:chExt cx="2064" cy="2929"/>
          </a:xfrm>
        </p:grpSpPr>
        <p:grpSp>
          <p:nvGrpSpPr>
            <p:cNvPr id="20605" name="Group 3"/>
            <p:cNvGrpSpPr>
              <a:grpSpLocks/>
            </p:cNvGrpSpPr>
            <p:nvPr/>
          </p:nvGrpSpPr>
          <p:grpSpPr bwMode="auto">
            <a:xfrm>
              <a:off x="3168" y="1200"/>
              <a:ext cx="2064" cy="2593"/>
              <a:chOff x="3168" y="1200"/>
              <a:chExt cx="2064" cy="2593"/>
            </a:xfrm>
          </p:grpSpPr>
          <p:sp>
            <p:nvSpPr>
              <p:cNvPr id="20607" name="Oval 4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08" name="Oval 5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09" name="Oval 6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0" name="Oval 7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1" name="Oval 8"/>
              <p:cNvSpPr>
                <a:spLocks noChangeArrowheads="1"/>
              </p:cNvSpPr>
              <p:nvPr/>
            </p:nvSpPr>
            <p:spPr bwMode="auto">
              <a:xfrm>
                <a:off x="4608" y="163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2" name="Oval 9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3" name="Oval 10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4" name="Oval 11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5" name="Oval 12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6" name="Oval 13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7" name="Oval 14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8" name="Oval 15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19" name="Oval 16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20" name="Oval 17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0621" name="Group 18"/>
              <p:cNvGrpSpPr>
                <a:grpSpLocks/>
              </p:cNvGrpSpPr>
              <p:nvPr/>
            </p:nvGrpSpPr>
            <p:grpSpPr bwMode="auto">
              <a:xfrm>
                <a:off x="3792" y="2448"/>
                <a:ext cx="144" cy="144"/>
                <a:chOff x="720" y="3120"/>
                <a:chExt cx="144" cy="144"/>
              </a:xfrm>
            </p:grpSpPr>
            <p:sp>
              <p:nvSpPr>
                <p:cNvPr id="20630" name="Line 19"/>
                <p:cNvSpPr>
                  <a:spLocks noChangeShapeType="1"/>
                </p:cNvSpPr>
                <p:nvPr/>
              </p:nvSpPr>
              <p:spPr bwMode="auto">
                <a:xfrm>
                  <a:off x="720" y="3120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3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20" y="3120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622" name="Group 21"/>
              <p:cNvGrpSpPr>
                <a:grpSpLocks/>
              </p:cNvGrpSpPr>
              <p:nvPr/>
            </p:nvGrpSpPr>
            <p:grpSpPr bwMode="auto">
              <a:xfrm>
                <a:off x="4800" y="2304"/>
                <a:ext cx="144" cy="144"/>
                <a:chOff x="720" y="3120"/>
                <a:chExt cx="144" cy="144"/>
              </a:xfrm>
            </p:grpSpPr>
            <p:sp>
              <p:nvSpPr>
                <p:cNvPr id="20628" name="Line 22"/>
                <p:cNvSpPr>
                  <a:spLocks noChangeShapeType="1"/>
                </p:cNvSpPr>
                <p:nvPr/>
              </p:nvSpPr>
              <p:spPr bwMode="auto">
                <a:xfrm>
                  <a:off x="720" y="3120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20" y="3120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623" name="Group 24"/>
              <p:cNvGrpSpPr>
                <a:grpSpLocks/>
              </p:cNvGrpSpPr>
              <p:nvPr/>
            </p:nvGrpSpPr>
            <p:grpSpPr bwMode="auto">
              <a:xfrm>
                <a:off x="3408" y="1776"/>
                <a:ext cx="144" cy="144"/>
                <a:chOff x="720" y="3120"/>
                <a:chExt cx="144" cy="144"/>
              </a:xfrm>
            </p:grpSpPr>
            <p:sp>
              <p:nvSpPr>
                <p:cNvPr id="20626" name="Line 25"/>
                <p:cNvSpPr>
                  <a:spLocks noChangeShapeType="1"/>
                </p:cNvSpPr>
                <p:nvPr/>
              </p:nvSpPr>
              <p:spPr bwMode="auto">
                <a:xfrm>
                  <a:off x="720" y="3120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20" y="3120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24" name="Rectangle 27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206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625" name="Text Box 28"/>
              <p:cNvSpPr txBox="1">
                <a:spLocks noChangeArrowheads="1"/>
              </p:cNvSpPr>
              <p:nvPr/>
            </p:nvSpPr>
            <p:spPr bwMode="auto">
              <a:xfrm>
                <a:off x="3506" y="3505"/>
                <a:ext cx="11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cs typeface="Times New Roman" pitchFamily="18" charset="0"/>
                  </a:rPr>
                  <a:t>Iteration = 0</a:t>
                </a:r>
              </a:p>
            </p:txBody>
          </p:sp>
        </p:grpSp>
        <p:sp>
          <p:nvSpPr>
            <p:cNvPr id="20606" name="Rectangle 29"/>
            <p:cNvSpPr>
              <a:spLocks noChangeArrowheads="1"/>
            </p:cNvSpPr>
            <p:nvPr/>
          </p:nvSpPr>
          <p:spPr bwMode="auto">
            <a:xfrm>
              <a:off x="3728" y="864"/>
              <a:ext cx="248" cy="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483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K-means Clustering</a:t>
            </a:r>
          </a:p>
        </p:txBody>
      </p:sp>
      <p:sp>
        <p:nvSpPr>
          <p:cNvPr id="33795" name="Rectangle 3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62100"/>
            <a:ext cx="4791075" cy="48006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Initialize 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centroids at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random positions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Iterate: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Assign each data point to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  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its closest</a:t>
            </a:r>
            <a:r>
              <a:rPr lang="en-US" altLang="en-US" sz="24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centroid </a:t>
            </a:r>
            <a:endParaRPr lang="en-US" altLang="en-US" sz="2400" dirty="0" smtClean="0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Move centroids to center of assigned points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 smtClean="0">
                <a:solidFill>
                  <a:srgbClr val="0000FF"/>
                </a:solidFill>
                <a:latin typeface="+mj-lt"/>
                <a:ea typeface="ＭＳ Ｐゴシック" pitchFamily="34" charset="-128"/>
              </a:rPr>
              <a:t>Stop </a:t>
            </a: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when converged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altLang="en-US" sz="2400" dirty="0" smtClean="0">
              <a:latin typeface="+mj-lt"/>
              <a:ea typeface="ＭＳ Ｐゴシック" pitchFamily="34" charset="-128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 smtClean="0">
                <a:latin typeface="+mj-lt"/>
                <a:ea typeface="ＭＳ Ｐゴシック" pitchFamily="34" charset="-128"/>
              </a:rPr>
              <a:t>Guaranteed to reach a local minimum</a:t>
            </a:r>
            <a:endParaRPr lang="en-US" altLang="en-US" sz="2400" i="1" dirty="0" smtClean="0">
              <a:latin typeface="+mj-lt"/>
              <a:ea typeface="ＭＳ Ｐゴシック" pitchFamily="34" charset="-128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562600" y="1676400"/>
            <a:ext cx="3276600" cy="4127500"/>
            <a:chOff x="3168" y="1200"/>
            <a:chExt cx="2064" cy="2600"/>
          </a:xfrm>
        </p:grpSpPr>
        <p:sp>
          <p:nvSpPr>
            <p:cNvPr id="20579" name="Oval 33"/>
            <p:cNvSpPr>
              <a:spLocks noChangeArrowheads="1"/>
            </p:cNvSpPr>
            <p:nvPr/>
          </p:nvSpPr>
          <p:spPr bwMode="auto">
            <a:xfrm>
              <a:off x="4368" y="1440"/>
              <a:ext cx="96" cy="9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0" name="Oval 34"/>
            <p:cNvSpPr>
              <a:spLocks noChangeArrowheads="1"/>
            </p:cNvSpPr>
            <p:nvPr/>
          </p:nvSpPr>
          <p:spPr bwMode="auto">
            <a:xfrm>
              <a:off x="4416" y="1680"/>
              <a:ext cx="96" cy="9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1" name="Oval 35"/>
            <p:cNvSpPr>
              <a:spLocks noChangeArrowheads="1"/>
            </p:cNvSpPr>
            <p:nvPr/>
          </p:nvSpPr>
          <p:spPr bwMode="auto">
            <a:xfrm>
              <a:off x="4560" y="1824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2" name="Oval 36"/>
            <p:cNvSpPr>
              <a:spLocks noChangeArrowheads="1"/>
            </p:cNvSpPr>
            <p:nvPr/>
          </p:nvSpPr>
          <p:spPr bwMode="auto">
            <a:xfrm>
              <a:off x="4752" y="2640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3" name="Oval 37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4" name="Oval 38"/>
            <p:cNvSpPr>
              <a:spLocks noChangeArrowheads="1"/>
            </p:cNvSpPr>
            <p:nvPr/>
          </p:nvSpPr>
          <p:spPr bwMode="auto">
            <a:xfrm>
              <a:off x="4848" y="2736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5" name="Oval 39"/>
            <p:cNvSpPr>
              <a:spLocks noChangeArrowheads="1"/>
            </p:cNvSpPr>
            <p:nvPr/>
          </p:nvSpPr>
          <p:spPr bwMode="auto">
            <a:xfrm>
              <a:off x="4704" y="2976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6" name="Oval 40"/>
            <p:cNvSpPr>
              <a:spLocks noChangeArrowheads="1"/>
            </p:cNvSpPr>
            <p:nvPr/>
          </p:nvSpPr>
          <p:spPr bwMode="auto">
            <a:xfrm>
              <a:off x="4512" y="2640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7" name="Oval 41"/>
            <p:cNvSpPr>
              <a:spLocks noChangeArrowheads="1"/>
            </p:cNvSpPr>
            <p:nvPr/>
          </p:nvSpPr>
          <p:spPr bwMode="auto">
            <a:xfrm>
              <a:off x="4512" y="2832"/>
              <a:ext cx="96" cy="9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8" name="Oval 42"/>
            <p:cNvSpPr>
              <a:spLocks noChangeArrowheads="1"/>
            </p:cNvSpPr>
            <p:nvPr/>
          </p:nvSpPr>
          <p:spPr bwMode="auto">
            <a:xfrm>
              <a:off x="3504" y="2112"/>
              <a:ext cx="96" cy="9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89" name="Oval 43"/>
            <p:cNvSpPr>
              <a:spLocks noChangeArrowheads="1"/>
            </p:cNvSpPr>
            <p:nvPr/>
          </p:nvSpPr>
          <p:spPr bwMode="auto">
            <a:xfrm>
              <a:off x="3504" y="240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90" name="Oval 44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91" name="Oval 45"/>
            <p:cNvSpPr>
              <a:spLocks noChangeArrowheads="1"/>
            </p:cNvSpPr>
            <p:nvPr/>
          </p:nvSpPr>
          <p:spPr bwMode="auto">
            <a:xfrm>
              <a:off x="3360" y="2256"/>
              <a:ext cx="96" cy="9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92" name="Oval 46"/>
            <p:cNvSpPr>
              <a:spLocks noChangeArrowheads="1"/>
            </p:cNvSpPr>
            <p:nvPr/>
          </p:nvSpPr>
          <p:spPr bwMode="auto">
            <a:xfrm>
              <a:off x="3360" y="24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0593" name="Group 47"/>
            <p:cNvGrpSpPr>
              <a:grpSpLocks/>
            </p:cNvGrpSpPr>
            <p:nvPr/>
          </p:nvGrpSpPr>
          <p:grpSpPr bwMode="auto">
            <a:xfrm>
              <a:off x="3408" y="1776"/>
              <a:ext cx="1536" cy="816"/>
              <a:chOff x="3408" y="1776"/>
              <a:chExt cx="1536" cy="816"/>
            </a:xfrm>
          </p:grpSpPr>
          <p:grpSp>
            <p:nvGrpSpPr>
              <p:cNvPr id="20596" name="Group 48"/>
              <p:cNvGrpSpPr>
                <a:grpSpLocks/>
              </p:cNvGrpSpPr>
              <p:nvPr/>
            </p:nvGrpSpPr>
            <p:grpSpPr bwMode="auto">
              <a:xfrm>
                <a:off x="3792" y="2448"/>
                <a:ext cx="144" cy="144"/>
                <a:chOff x="3792" y="2448"/>
                <a:chExt cx="144" cy="144"/>
              </a:xfrm>
            </p:grpSpPr>
            <p:sp>
              <p:nvSpPr>
                <p:cNvPr id="20603" name="Line 49"/>
                <p:cNvSpPr>
                  <a:spLocks noChangeShapeType="1"/>
                </p:cNvSpPr>
                <p:nvPr/>
              </p:nvSpPr>
              <p:spPr bwMode="auto">
                <a:xfrm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97" name="Group 51"/>
              <p:cNvGrpSpPr>
                <a:grpSpLocks/>
              </p:cNvGrpSpPr>
              <p:nvPr/>
            </p:nvGrpSpPr>
            <p:grpSpPr bwMode="auto">
              <a:xfrm>
                <a:off x="4800" y="2304"/>
                <a:ext cx="144" cy="144"/>
                <a:chOff x="4800" y="2304"/>
                <a:chExt cx="144" cy="144"/>
              </a:xfrm>
            </p:grpSpPr>
            <p:sp>
              <p:nvSpPr>
                <p:cNvPr id="20601" name="Line 52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98" name="Group 54"/>
              <p:cNvGrpSpPr>
                <a:grpSpLocks/>
              </p:cNvGrpSpPr>
              <p:nvPr/>
            </p:nvGrpSpPr>
            <p:grpSpPr bwMode="auto">
              <a:xfrm>
                <a:off x="3408" y="1776"/>
                <a:ext cx="144" cy="144"/>
                <a:chOff x="3408" y="1776"/>
                <a:chExt cx="144" cy="144"/>
              </a:xfrm>
            </p:grpSpPr>
            <p:sp>
              <p:nvSpPr>
                <p:cNvPr id="20599" name="Line 55"/>
                <p:cNvSpPr>
                  <a:spLocks noChangeShapeType="1"/>
                </p:cNvSpPr>
                <p:nvPr/>
              </p:nvSpPr>
              <p:spPr bwMode="auto">
                <a:xfrm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0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94" name="Rectangle 57"/>
            <p:cNvSpPr>
              <a:spLocks noChangeArrowheads="1"/>
            </p:cNvSpPr>
            <p:nvPr/>
          </p:nvSpPr>
          <p:spPr bwMode="auto">
            <a:xfrm>
              <a:off x="3168" y="1200"/>
              <a:ext cx="2064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595" name="Text Box 58"/>
            <p:cNvSpPr txBox="1">
              <a:spLocks noChangeArrowheads="1"/>
            </p:cNvSpPr>
            <p:nvPr/>
          </p:nvSpPr>
          <p:spPr bwMode="auto">
            <a:xfrm>
              <a:off x="3506" y="3512"/>
              <a:ext cx="11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cs typeface="Times New Roman" pitchFamily="18" charset="0"/>
                </a:rPr>
                <a:t>Iteration = 1</a:t>
              </a:r>
            </a:p>
          </p:txBody>
        </p:sp>
      </p:grpSp>
      <p:sp>
        <p:nvSpPr>
          <p:cNvPr id="20486" name="Text Box 114"/>
          <p:cNvSpPr txBox="1">
            <a:spLocks noChangeArrowheads="1"/>
          </p:cNvSpPr>
          <p:nvPr/>
        </p:nvSpPr>
        <p:spPr bwMode="auto">
          <a:xfrm>
            <a:off x="5022850" y="1589088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K</a:t>
            </a:r>
            <a:r>
              <a:rPr lang="en-US" altLang="en-US" sz="1800"/>
              <a:t>=3</a:t>
            </a:r>
          </a:p>
        </p:txBody>
      </p: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5562600" y="1676400"/>
            <a:ext cx="3276600" cy="4117975"/>
            <a:chOff x="4800600" y="4799012"/>
            <a:chExt cx="3276600" cy="4117975"/>
          </a:xfrm>
        </p:grpSpPr>
        <p:grpSp>
          <p:nvGrpSpPr>
            <p:cNvPr id="20549" name="Group 86"/>
            <p:cNvGrpSpPr>
              <a:grpSpLocks/>
            </p:cNvGrpSpPr>
            <p:nvPr/>
          </p:nvGrpSpPr>
          <p:grpSpPr bwMode="auto">
            <a:xfrm>
              <a:off x="4800600" y="4799012"/>
              <a:ext cx="3276600" cy="4117975"/>
              <a:chOff x="3168" y="1200"/>
              <a:chExt cx="2064" cy="2594"/>
            </a:xfrm>
          </p:grpSpPr>
          <p:sp>
            <p:nvSpPr>
              <p:cNvPr id="20553" name="Oval 87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54" name="Oval 88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55" name="Oval 89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56" name="Oval 90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57" name="Oval 91"/>
              <p:cNvSpPr>
                <a:spLocks noChangeArrowheads="1"/>
              </p:cNvSpPr>
              <p:nvPr/>
            </p:nvSpPr>
            <p:spPr bwMode="auto">
              <a:xfrm>
                <a:off x="4608" y="1632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58" name="Oval 92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59" name="Oval 93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0" name="Oval 94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1" name="Oval 95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2" name="Oval 96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3" name="Oval 97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4" name="Oval 9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5" name="Oval 99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6" name="Oval 100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67" name="Rectangle 101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206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0568" name="Group 102"/>
              <p:cNvGrpSpPr>
                <a:grpSpLocks/>
              </p:cNvGrpSpPr>
              <p:nvPr/>
            </p:nvGrpSpPr>
            <p:grpSpPr bwMode="auto">
              <a:xfrm>
                <a:off x="3456" y="1824"/>
                <a:ext cx="1296" cy="816"/>
                <a:chOff x="3456" y="1824"/>
                <a:chExt cx="1296" cy="816"/>
              </a:xfrm>
            </p:grpSpPr>
            <p:grpSp>
              <p:nvGrpSpPr>
                <p:cNvPr id="20570" name="Group 103"/>
                <p:cNvGrpSpPr>
                  <a:grpSpLocks/>
                </p:cNvGrpSpPr>
                <p:nvPr/>
              </p:nvGrpSpPr>
              <p:grpSpPr bwMode="auto">
                <a:xfrm>
                  <a:off x="4608" y="2448"/>
                  <a:ext cx="144" cy="144"/>
                  <a:chOff x="4800" y="2304"/>
                  <a:chExt cx="144" cy="144"/>
                </a:xfrm>
              </p:grpSpPr>
              <p:sp>
                <p:nvSpPr>
                  <p:cNvPr id="20577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304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3399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78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2304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3399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71" name="Group 106"/>
                <p:cNvGrpSpPr>
                  <a:grpSpLocks/>
                </p:cNvGrpSpPr>
                <p:nvPr/>
              </p:nvGrpSpPr>
              <p:grpSpPr bwMode="auto">
                <a:xfrm>
                  <a:off x="3456" y="2496"/>
                  <a:ext cx="144" cy="144"/>
                  <a:chOff x="3792" y="2448"/>
                  <a:chExt cx="144" cy="144"/>
                </a:xfrm>
              </p:grpSpPr>
              <p:sp>
                <p:nvSpPr>
                  <p:cNvPr id="2057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448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76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2448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72" name="Group 109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144" cy="144"/>
                  <a:chOff x="3408" y="1776"/>
                  <a:chExt cx="144" cy="144"/>
                </a:xfrm>
              </p:grpSpPr>
              <p:sp>
                <p:nvSpPr>
                  <p:cNvPr id="2057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776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74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569" name="Text Box 112"/>
              <p:cNvSpPr txBox="1">
                <a:spLocks noChangeArrowheads="1"/>
              </p:cNvSpPr>
              <p:nvPr/>
            </p:nvSpPr>
            <p:spPr bwMode="auto">
              <a:xfrm>
                <a:off x="3506" y="3506"/>
                <a:ext cx="11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cs typeface="Times New Roman" pitchFamily="18" charset="0"/>
                  </a:rPr>
                  <a:t>Iteration = 1</a:t>
                </a:r>
              </a:p>
            </p:txBody>
          </p:sp>
        </p:grp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814888" y="4999037"/>
              <a:ext cx="2381250" cy="1782763"/>
            </a:xfrm>
            <a:custGeom>
              <a:avLst/>
              <a:gdLst>
                <a:gd name="T0" fmla="*/ 302683 w 2381250"/>
                <a:gd name="T1" fmla="*/ 898695 h 1934633"/>
                <a:gd name="T2" fmla="*/ 112183 w 2381250"/>
                <a:gd name="T3" fmla="*/ 1427128 h 1934633"/>
                <a:gd name="T4" fmla="*/ 429683 w 2381250"/>
                <a:gd name="T5" fmla="*/ 1524188 h 1934633"/>
                <a:gd name="T6" fmla="*/ 2131482 w 2381250"/>
                <a:gd name="T7" fmla="*/ 715361 h 1934633"/>
                <a:gd name="T8" fmla="*/ 1928283 w 2381250"/>
                <a:gd name="T9" fmla="*/ 35948 h 1934633"/>
                <a:gd name="T10" fmla="*/ 302683 w 2381250"/>
                <a:gd name="T11" fmla="*/ 898695 h 19346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81250" h="1934633">
                  <a:moveTo>
                    <a:pt x="302683" y="1058333"/>
                  </a:moveTo>
                  <a:cubicBezTo>
                    <a:pt x="0" y="1331383"/>
                    <a:pt x="91016" y="1557866"/>
                    <a:pt x="112183" y="1680633"/>
                  </a:cubicBezTo>
                  <a:cubicBezTo>
                    <a:pt x="133350" y="1803400"/>
                    <a:pt x="93133" y="1934633"/>
                    <a:pt x="429683" y="1794933"/>
                  </a:cubicBezTo>
                  <a:cubicBezTo>
                    <a:pt x="766233" y="1655233"/>
                    <a:pt x="1881716" y="1134533"/>
                    <a:pt x="2131483" y="842433"/>
                  </a:cubicBezTo>
                  <a:cubicBezTo>
                    <a:pt x="2381250" y="550333"/>
                    <a:pt x="2237316" y="0"/>
                    <a:pt x="1928283" y="42333"/>
                  </a:cubicBezTo>
                  <a:cubicBezTo>
                    <a:pt x="1619250" y="84666"/>
                    <a:pt x="605366" y="785283"/>
                    <a:pt x="302683" y="1058333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6656388" y="5149850"/>
              <a:ext cx="1141412" cy="2878137"/>
            </a:xfrm>
            <a:custGeom>
              <a:avLst/>
              <a:gdLst>
                <a:gd name="T0" fmla="*/ 48729 w 1140883"/>
                <a:gd name="T1" fmla="*/ 2062991 h 2878667"/>
                <a:gd name="T2" fmla="*/ 582623 w 1140883"/>
                <a:gd name="T3" fmla="*/ 2875491 h 2878667"/>
                <a:gd name="T4" fmla="*/ 1116517 w 1140883"/>
                <a:gd name="T5" fmla="*/ 2050295 h 2878667"/>
                <a:gd name="T6" fmla="*/ 735164 w 1140883"/>
                <a:gd name="T7" fmla="*/ 285645 h 2878667"/>
                <a:gd name="T8" fmla="*/ 391947 w 1140883"/>
                <a:gd name="T9" fmla="*/ 336426 h 2878667"/>
                <a:gd name="T10" fmla="*/ 290252 w 1140883"/>
                <a:gd name="T11" fmla="*/ 806154 h 2878667"/>
                <a:gd name="T12" fmla="*/ 48729 w 1140883"/>
                <a:gd name="T13" fmla="*/ 2062991 h 2878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0883" h="2878667">
                  <a:moveTo>
                    <a:pt x="48683" y="2063750"/>
                  </a:moveTo>
                  <a:cubicBezTo>
                    <a:pt x="97366" y="2408767"/>
                    <a:pt x="404283" y="2878667"/>
                    <a:pt x="582083" y="2876550"/>
                  </a:cubicBezTo>
                  <a:cubicBezTo>
                    <a:pt x="759883" y="2874433"/>
                    <a:pt x="1090083" y="2482850"/>
                    <a:pt x="1115483" y="2051050"/>
                  </a:cubicBezTo>
                  <a:cubicBezTo>
                    <a:pt x="1140883" y="1619250"/>
                    <a:pt x="855133" y="571500"/>
                    <a:pt x="734483" y="285750"/>
                  </a:cubicBezTo>
                  <a:cubicBezTo>
                    <a:pt x="613833" y="0"/>
                    <a:pt x="465666" y="249767"/>
                    <a:pt x="391583" y="336550"/>
                  </a:cubicBezTo>
                  <a:cubicBezTo>
                    <a:pt x="317500" y="423333"/>
                    <a:pt x="342900" y="516467"/>
                    <a:pt x="289983" y="806450"/>
                  </a:cubicBezTo>
                  <a:cubicBezTo>
                    <a:pt x="237066" y="1096433"/>
                    <a:pt x="0" y="1718733"/>
                    <a:pt x="48683" y="206375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5029200" y="6629400"/>
              <a:ext cx="609600" cy="6096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5562600" y="1676400"/>
            <a:ext cx="3276600" cy="4122738"/>
            <a:chOff x="228600" y="4796631"/>
            <a:chExt cx="3276600" cy="4122738"/>
          </a:xfrm>
        </p:grpSpPr>
        <p:grpSp>
          <p:nvGrpSpPr>
            <p:cNvPr id="20520" name="Group 59"/>
            <p:cNvGrpSpPr>
              <a:grpSpLocks/>
            </p:cNvGrpSpPr>
            <p:nvPr/>
          </p:nvGrpSpPr>
          <p:grpSpPr bwMode="auto">
            <a:xfrm>
              <a:off x="228600" y="4796631"/>
              <a:ext cx="3276600" cy="4122738"/>
              <a:chOff x="3168" y="1200"/>
              <a:chExt cx="2064" cy="2597"/>
            </a:xfrm>
          </p:grpSpPr>
          <p:sp>
            <p:nvSpPr>
              <p:cNvPr id="20524" name="Oval 6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5" name="Oval 61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6" name="Oval 62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7" name="Oval 63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8" name="Oval 64"/>
              <p:cNvSpPr>
                <a:spLocks noChangeArrowheads="1"/>
              </p:cNvSpPr>
              <p:nvPr/>
            </p:nvSpPr>
            <p:spPr bwMode="auto">
              <a:xfrm>
                <a:off x="4608" y="1632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29" name="Oval 65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0" name="Oval 66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1" name="Oval 67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2" name="Oval 68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3" name="Oval 69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4" name="Oval 7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5" name="Oval 71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6" name="Oval 72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7" name="Oval 73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38" name="Rectangle 74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206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0539" name="Group 75"/>
              <p:cNvGrpSpPr>
                <a:grpSpLocks/>
              </p:cNvGrpSpPr>
              <p:nvPr/>
            </p:nvGrpSpPr>
            <p:grpSpPr bwMode="auto">
              <a:xfrm>
                <a:off x="4656" y="2736"/>
                <a:ext cx="144" cy="144"/>
                <a:chOff x="4800" y="2304"/>
                <a:chExt cx="144" cy="144"/>
              </a:xfrm>
            </p:grpSpPr>
            <p:sp>
              <p:nvSpPr>
                <p:cNvPr id="20547" name="Line 76"/>
                <p:cNvSpPr>
                  <a:spLocks noChangeShapeType="1"/>
                </p:cNvSpPr>
                <p:nvPr/>
              </p:nvSpPr>
              <p:spPr bwMode="auto">
                <a:xfrm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8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800" y="2304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3399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40" name="Group 78"/>
              <p:cNvGrpSpPr>
                <a:grpSpLocks/>
              </p:cNvGrpSpPr>
              <p:nvPr/>
            </p:nvGrpSpPr>
            <p:grpSpPr bwMode="auto">
              <a:xfrm>
                <a:off x="3408" y="2352"/>
                <a:ext cx="144" cy="144"/>
                <a:chOff x="3792" y="2448"/>
                <a:chExt cx="144" cy="144"/>
              </a:xfrm>
            </p:grpSpPr>
            <p:sp>
              <p:nvSpPr>
                <p:cNvPr id="20545" name="Line 79"/>
                <p:cNvSpPr>
                  <a:spLocks noChangeShapeType="1"/>
                </p:cNvSpPr>
                <p:nvPr/>
              </p:nvSpPr>
              <p:spPr bwMode="auto">
                <a:xfrm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792" y="2448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541" name="Group 81"/>
              <p:cNvGrpSpPr>
                <a:grpSpLocks/>
              </p:cNvGrpSpPr>
              <p:nvPr/>
            </p:nvGrpSpPr>
            <p:grpSpPr bwMode="auto">
              <a:xfrm>
                <a:off x="4464" y="1584"/>
                <a:ext cx="144" cy="144"/>
                <a:chOff x="3408" y="1776"/>
                <a:chExt cx="144" cy="144"/>
              </a:xfrm>
            </p:grpSpPr>
            <p:sp>
              <p:nvSpPr>
                <p:cNvPr id="20543" name="Line 82"/>
                <p:cNvSpPr>
                  <a:spLocks noChangeShapeType="1"/>
                </p:cNvSpPr>
                <p:nvPr/>
              </p:nvSpPr>
              <p:spPr bwMode="auto">
                <a:xfrm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4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144" cy="144"/>
                </a:xfrm>
                <a:prstGeom prst="line">
                  <a:avLst/>
                </a:prstGeom>
                <a:noFill/>
                <a:ln w="63500">
                  <a:solidFill>
                    <a:srgbClr val="99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42" name="Text Box 84"/>
              <p:cNvSpPr txBox="1">
                <a:spLocks noChangeArrowheads="1"/>
              </p:cNvSpPr>
              <p:nvPr/>
            </p:nvSpPr>
            <p:spPr bwMode="auto">
              <a:xfrm>
                <a:off x="3506" y="3506"/>
                <a:ext cx="11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cs typeface="Times New Roman" pitchFamily="18" charset="0"/>
                  </a:rPr>
                  <a:t>Iteration = 2</a:t>
                </a:r>
              </a:p>
            </p:txBody>
          </p:sp>
        </p:grp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393700" y="5972969"/>
              <a:ext cx="747713" cy="1435100"/>
            </a:xfrm>
            <a:custGeom>
              <a:avLst/>
              <a:gdLst>
                <a:gd name="T0" fmla="*/ 190770 w 747183"/>
                <a:gd name="T1" fmla="*/ 198967 h 1435100"/>
                <a:gd name="T2" fmla="*/ 0 w 747183"/>
                <a:gd name="T3" fmla="*/ 808567 h 1435100"/>
                <a:gd name="T4" fmla="*/ 190770 w 747183"/>
                <a:gd name="T5" fmla="*/ 1265767 h 1435100"/>
                <a:gd name="T6" fmla="*/ 674055 w 747183"/>
                <a:gd name="T7" fmla="*/ 1253067 h 1435100"/>
                <a:gd name="T8" fmla="*/ 635901 w 747183"/>
                <a:gd name="T9" fmla="*/ 173567 h 1435100"/>
                <a:gd name="T10" fmla="*/ 190770 w 747183"/>
                <a:gd name="T11" fmla="*/ 198967 h 1435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7183" h="1435100">
                  <a:moveTo>
                    <a:pt x="190500" y="198967"/>
                  </a:moveTo>
                  <a:cubicBezTo>
                    <a:pt x="84667" y="304800"/>
                    <a:pt x="0" y="630767"/>
                    <a:pt x="0" y="808567"/>
                  </a:cubicBezTo>
                  <a:cubicBezTo>
                    <a:pt x="0" y="986367"/>
                    <a:pt x="78317" y="1191684"/>
                    <a:pt x="190500" y="1265767"/>
                  </a:cubicBezTo>
                  <a:cubicBezTo>
                    <a:pt x="302683" y="1339850"/>
                    <a:pt x="599017" y="1435100"/>
                    <a:pt x="673100" y="1253067"/>
                  </a:cubicBezTo>
                  <a:cubicBezTo>
                    <a:pt x="747183" y="1071034"/>
                    <a:pt x="715433" y="347134"/>
                    <a:pt x="635000" y="173567"/>
                  </a:cubicBezTo>
                  <a:cubicBezTo>
                    <a:pt x="554567" y="0"/>
                    <a:pt x="296333" y="93134"/>
                    <a:pt x="190500" y="198967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127250" y="6815931"/>
              <a:ext cx="1060450" cy="1169988"/>
            </a:xfrm>
            <a:custGeom>
              <a:avLst/>
              <a:gdLst>
                <a:gd name="T0" fmla="*/ 133350 w 1060450"/>
                <a:gd name="T1" fmla="*/ 169181 h 1170516"/>
                <a:gd name="T2" fmla="*/ 95250 w 1060450"/>
                <a:gd name="T3" fmla="*/ 740165 h 1170516"/>
                <a:gd name="T4" fmla="*/ 704850 w 1060450"/>
                <a:gd name="T5" fmla="*/ 1120821 h 1170516"/>
                <a:gd name="T6" fmla="*/ 1047750 w 1060450"/>
                <a:gd name="T7" fmla="*/ 448329 h 1170516"/>
                <a:gd name="T8" fmla="*/ 628650 w 1060450"/>
                <a:gd name="T9" fmla="*/ 42295 h 1170516"/>
                <a:gd name="T10" fmla="*/ 133350 w 1060450"/>
                <a:gd name="T11" fmla="*/ 169181 h 1170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60450" h="1170516">
                  <a:moveTo>
                    <a:pt x="133350" y="169333"/>
                  </a:moveTo>
                  <a:cubicBezTo>
                    <a:pt x="44450" y="285750"/>
                    <a:pt x="0" y="582083"/>
                    <a:pt x="95250" y="740833"/>
                  </a:cubicBezTo>
                  <a:cubicBezTo>
                    <a:pt x="190500" y="899583"/>
                    <a:pt x="546100" y="1170516"/>
                    <a:pt x="704850" y="1121833"/>
                  </a:cubicBezTo>
                  <a:cubicBezTo>
                    <a:pt x="863600" y="1073150"/>
                    <a:pt x="1060450" y="628650"/>
                    <a:pt x="1047750" y="448733"/>
                  </a:cubicBezTo>
                  <a:cubicBezTo>
                    <a:pt x="1035050" y="268816"/>
                    <a:pt x="783167" y="84666"/>
                    <a:pt x="628650" y="42333"/>
                  </a:cubicBezTo>
                  <a:cubicBezTo>
                    <a:pt x="474133" y="0"/>
                    <a:pt x="222250" y="52916"/>
                    <a:pt x="133350" y="169333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1941513" y="4991894"/>
              <a:ext cx="1011237" cy="1117600"/>
            </a:xfrm>
            <a:custGeom>
              <a:avLst/>
              <a:gdLst>
                <a:gd name="T0" fmla="*/ 623763 w 1011767"/>
                <a:gd name="T1" fmla="*/ 1041400 h 1117600"/>
                <a:gd name="T2" fmla="*/ 928243 w 1011767"/>
                <a:gd name="T3" fmla="*/ 419100 h 1117600"/>
                <a:gd name="T4" fmla="*/ 128981 w 1011767"/>
                <a:gd name="T5" fmla="*/ 76200 h 1117600"/>
                <a:gd name="T6" fmla="*/ 154355 w 1011767"/>
                <a:gd name="T7" fmla="*/ 876300 h 1117600"/>
                <a:gd name="T8" fmla="*/ 623763 w 1011767"/>
                <a:gd name="T9" fmla="*/ 1041400 h 1117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1767" h="1117600">
                  <a:moveTo>
                    <a:pt x="624417" y="1041400"/>
                  </a:moveTo>
                  <a:cubicBezTo>
                    <a:pt x="753534" y="965200"/>
                    <a:pt x="1011767" y="579967"/>
                    <a:pt x="929217" y="419100"/>
                  </a:cubicBezTo>
                  <a:cubicBezTo>
                    <a:pt x="846667" y="258233"/>
                    <a:pt x="258234" y="0"/>
                    <a:pt x="129117" y="76200"/>
                  </a:cubicBezTo>
                  <a:cubicBezTo>
                    <a:pt x="0" y="152400"/>
                    <a:pt x="65617" y="719667"/>
                    <a:pt x="154517" y="876300"/>
                  </a:cubicBezTo>
                  <a:cubicBezTo>
                    <a:pt x="243417" y="1032933"/>
                    <a:pt x="495300" y="1117600"/>
                    <a:pt x="624417" y="10414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23" name="Group 155"/>
          <p:cNvGrpSpPr>
            <a:grpSpLocks/>
          </p:cNvGrpSpPr>
          <p:nvPr/>
        </p:nvGrpSpPr>
        <p:grpSpPr bwMode="auto">
          <a:xfrm>
            <a:off x="5562600" y="1676400"/>
            <a:ext cx="3276600" cy="4122738"/>
            <a:chOff x="4800600" y="4799012"/>
            <a:chExt cx="3276600" cy="4122738"/>
          </a:xfrm>
        </p:grpSpPr>
        <p:grpSp>
          <p:nvGrpSpPr>
            <p:cNvPr id="20490" name="Group 86"/>
            <p:cNvGrpSpPr>
              <a:grpSpLocks/>
            </p:cNvGrpSpPr>
            <p:nvPr/>
          </p:nvGrpSpPr>
          <p:grpSpPr bwMode="auto">
            <a:xfrm>
              <a:off x="4800600" y="4799012"/>
              <a:ext cx="3276600" cy="4122738"/>
              <a:chOff x="3168" y="1200"/>
              <a:chExt cx="2064" cy="2597"/>
            </a:xfrm>
          </p:grpSpPr>
          <p:sp>
            <p:nvSpPr>
              <p:cNvPr id="20494" name="Oval 87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96" cy="96"/>
              </a:xfrm>
              <a:prstGeom prst="ellipse">
                <a:avLst/>
              </a:prstGeom>
              <a:solidFill>
                <a:srgbClr val="AC2E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495" name="Oval 88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96" cy="96"/>
              </a:xfrm>
              <a:prstGeom prst="ellipse">
                <a:avLst/>
              </a:prstGeom>
              <a:solidFill>
                <a:srgbClr val="AC2E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496" name="Oval 89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96" cy="96"/>
              </a:xfrm>
              <a:prstGeom prst="ellipse">
                <a:avLst/>
              </a:prstGeom>
              <a:solidFill>
                <a:srgbClr val="AC2E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497" name="Oval 90"/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498" name="Oval 91"/>
              <p:cNvSpPr>
                <a:spLocks noChangeArrowheads="1"/>
              </p:cNvSpPr>
              <p:nvPr/>
            </p:nvSpPr>
            <p:spPr bwMode="auto">
              <a:xfrm>
                <a:off x="4608" y="1632"/>
                <a:ext cx="96" cy="96"/>
              </a:xfrm>
              <a:prstGeom prst="ellipse">
                <a:avLst/>
              </a:prstGeom>
              <a:solidFill>
                <a:srgbClr val="AC2E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499" name="Oval 92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0" name="Oval 93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1" name="Oval 94"/>
              <p:cNvSpPr>
                <a:spLocks noChangeArrowheads="1"/>
              </p:cNvSpPr>
              <p:nvPr/>
            </p:nvSpPr>
            <p:spPr bwMode="auto">
              <a:xfrm>
                <a:off x="4512" y="2640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2" name="Oval 95"/>
              <p:cNvSpPr>
                <a:spLocks noChangeArrowheads="1"/>
              </p:cNvSpPr>
              <p:nvPr/>
            </p:nvSpPr>
            <p:spPr bwMode="auto">
              <a:xfrm>
                <a:off x="4512" y="2832"/>
                <a:ext cx="96" cy="96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3" name="Oval 96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4" name="Oval 97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5" name="Oval 98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6" name="Oval 99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7" name="Oval 100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0508" name="Rectangle 101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2064" cy="2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0509" name="Group 102"/>
              <p:cNvGrpSpPr>
                <a:grpSpLocks/>
              </p:cNvGrpSpPr>
              <p:nvPr/>
            </p:nvGrpSpPr>
            <p:grpSpPr bwMode="auto">
              <a:xfrm>
                <a:off x="3456" y="1824"/>
                <a:ext cx="1296" cy="816"/>
                <a:chOff x="3456" y="1824"/>
                <a:chExt cx="1296" cy="816"/>
              </a:xfrm>
            </p:grpSpPr>
            <p:grpSp>
              <p:nvGrpSpPr>
                <p:cNvPr id="20511" name="Group 103"/>
                <p:cNvGrpSpPr>
                  <a:grpSpLocks/>
                </p:cNvGrpSpPr>
                <p:nvPr/>
              </p:nvGrpSpPr>
              <p:grpSpPr bwMode="auto">
                <a:xfrm>
                  <a:off x="4608" y="2448"/>
                  <a:ext cx="144" cy="144"/>
                  <a:chOff x="4800" y="2304"/>
                  <a:chExt cx="144" cy="144"/>
                </a:xfrm>
              </p:grpSpPr>
              <p:sp>
                <p:nvSpPr>
                  <p:cNvPr id="20518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304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3399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9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00" y="2304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3399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12" name="Group 106"/>
                <p:cNvGrpSpPr>
                  <a:grpSpLocks/>
                </p:cNvGrpSpPr>
                <p:nvPr/>
              </p:nvGrpSpPr>
              <p:grpSpPr bwMode="auto">
                <a:xfrm>
                  <a:off x="3456" y="2496"/>
                  <a:ext cx="144" cy="144"/>
                  <a:chOff x="3792" y="2448"/>
                  <a:chExt cx="144" cy="144"/>
                </a:xfrm>
              </p:grpSpPr>
              <p:sp>
                <p:nvSpPr>
                  <p:cNvPr id="2051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448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7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2448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513" name="Group 109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144" cy="144"/>
                  <a:chOff x="3408" y="1776"/>
                  <a:chExt cx="144" cy="144"/>
                </a:xfrm>
              </p:grpSpPr>
              <p:sp>
                <p:nvSpPr>
                  <p:cNvPr id="20514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776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5" name="Line 1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144" cy="144"/>
                  </a:xfrm>
                  <a:prstGeom prst="line">
                    <a:avLst/>
                  </a:prstGeom>
                  <a:noFill/>
                  <a:ln w="6350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510" name="Text Box 112"/>
              <p:cNvSpPr txBox="1">
                <a:spLocks noChangeArrowheads="1"/>
              </p:cNvSpPr>
              <p:nvPr/>
            </p:nvSpPr>
            <p:spPr bwMode="auto">
              <a:xfrm>
                <a:off x="3506" y="3506"/>
                <a:ext cx="11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cs typeface="Times New Roman" pitchFamily="18" charset="0"/>
                  </a:rPr>
                  <a:t>Iteration = 2</a:t>
                </a:r>
              </a:p>
            </p:txBody>
          </p:sp>
        </p:grp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4814888" y="4999037"/>
              <a:ext cx="2381250" cy="1782763"/>
            </a:xfrm>
            <a:custGeom>
              <a:avLst/>
              <a:gdLst>
                <a:gd name="T0" fmla="*/ 302683 w 2381250"/>
                <a:gd name="T1" fmla="*/ 898695 h 1934633"/>
                <a:gd name="T2" fmla="*/ 112183 w 2381250"/>
                <a:gd name="T3" fmla="*/ 1427128 h 1934633"/>
                <a:gd name="T4" fmla="*/ 429683 w 2381250"/>
                <a:gd name="T5" fmla="*/ 1524188 h 1934633"/>
                <a:gd name="T6" fmla="*/ 2131482 w 2381250"/>
                <a:gd name="T7" fmla="*/ 715361 h 1934633"/>
                <a:gd name="T8" fmla="*/ 1928283 w 2381250"/>
                <a:gd name="T9" fmla="*/ 35948 h 1934633"/>
                <a:gd name="T10" fmla="*/ 302683 w 2381250"/>
                <a:gd name="T11" fmla="*/ 898695 h 19346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81250" h="1934633">
                  <a:moveTo>
                    <a:pt x="302683" y="1058333"/>
                  </a:moveTo>
                  <a:cubicBezTo>
                    <a:pt x="0" y="1331383"/>
                    <a:pt x="91016" y="1557866"/>
                    <a:pt x="112183" y="1680633"/>
                  </a:cubicBezTo>
                  <a:cubicBezTo>
                    <a:pt x="133350" y="1803400"/>
                    <a:pt x="93133" y="1934633"/>
                    <a:pt x="429683" y="1794933"/>
                  </a:cubicBezTo>
                  <a:cubicBezTo>
                    <a:pt x="766233" y="1655233"/>
                    <a:pt x="1881716" y="1134533"/>
                    <a:pt x="2131483" y="842433"/>
                  </a:cubicBezTo>
                  <a:cubicBezTo>
                    <a:pt x="2381250" y="550333"/>
                    <a:pt x="2237316" y="0"/>
                    <a:pt x="1928283" y="42333"/>
                  </a:cubicBezTo>
                  <a:cubicBezTo>
                    <a:pt x="1619250" y="84666"/>
                    <a:pt x="605366" y="785283"/>
                    <a:pt x="302683" y="1058333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6656388" y="5149850"/>
              <a:ext cx="1141412" cy="2878137"/>
            </a:xfrm>
            <a:custGeom>
              <a:avLst/>
              <a:gdLst>
                <a:gd name="T0" fmla="*/ 48729 w 1140883"/>
                <a:gd name="T1" fmla="*/ 2062991 h 2878667"/>
                <a:gd name="T2" fmla="*/ 582623 w 1140883"/>
                <a:gd name="T3" fmla="*/ 2875491 h 2878667"/>
                <a:gd name="T4" fmla="*/ 1116517 w 1140883"/>
                <a:gd name="T5" fmla="*/ 2050295 h 2878667"/>
                <a:gd name="T6" fmla="*/ 735164 w 1140883"/>
                <a:gd name="T7" fmla="*/ 285645 h 2878667"/>
                <a:gd name="T8" fmla="*/ 391947 w 1140883"/>
                <a:gd name="T9" fmla="*/ 336426 h 2878667"/>
                <a:gd name="T10" fmla="*/ 290252 w 1140883"/>
                <a:gd name="T11" fmla="*/ 806154 h 2878667"/>
                <a:gd name="T12" fmla="*/ 48729 w 1140883"/>
                <a:gd name="T13" fmla="*/ 2062991 h 28786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40883" h="2878667">
                  <a:moveTo>
                    <a:pt x="48683" y="2063750"/>
                  </a:moveTo>
                  <a:cubicBezTo>
                    <a:pt x="97366" y="2408767"/>
                    <a:pt x="404283" y="2878667"/>
                    <a:pt x="582083" y="2876550"/>
                  </a:cubicBezTo>
                  <a:cubicBezTo>
                    <a:pt x="759883" y="2874433"/>
                    <a:pt x="1090083" y="2482850"/>
                    <a:pt x="1115483" y="2051050"/>
                  </a:cubicBezTo>
                  <a:cubicBezTo>
                    <a:pt x="1140883" y="1619250"/>
                    <a:pt x="855133" y="571500"/>
                    <a:pt x="734483" y="285750"/>
                  </a:cubicBezTo>
                  <a:cubicBezTo>
                    <a:pt x="613833" y="0"/>
                    <a:pt x="465666" y="249767"/>
                    <a:pt x="391583" y="336550"/>
                  </a:cubicBezTo>
                  <a:cubicBezTo>
                    <a:pt x="317500" y="423333"/>
                    <a:pt x="342900" y="516467"/>
                    <a:pt x="289983" y="806450"/>
                  </a:cubicBezTo>
                  <a:cubicBezTo>
                    <a:pt x="237066" y="1096433"/>
                    <a:pt x="0" y="1718733"/>
                    <a:pt x="48683" y="206375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5029200" y="6629400"/>
              <a:ext cx="609600" cy="6096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Hierarchical Clustering</a:t>
            </a:r>
          </a:p>
        </p:txBody>
      </p:sp>
      <p:sp>
        <p:nvSpPr>
          <p:cNvPr id="21507" name="Oval 41"/>
          <p:cNvSpPr>
            <a:spLocks noChangeArrowheads="1"/>
          </p:cNvSpPr>
          <p:nvPr/>
        </p:nvSpPr>
        <p:spPr bwMode="auto">
          <a:xfrm>
            <a:off x="6832600" y="2794000"/>
            <a:ext cx="152400" cy="1397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8" name="Oval 42"/>
          <p:cNvSpPr>
            <a:spLocks noChangeArrowheads="1"/>
          </p:cNvSpPr>
          <p:nvPr/>
        </p:nvSpPr>
        <p:spPr bwMode="auto">
          <a:xfrm>
            <a:off x="6489700" y="2895600"/>
            <a:ext cx="152400" cy="1397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9" name="Oval 43"/>
          <p:cNvSpPr>
            <a:spLocks noChangeArrowheads="1"/>
          </p:cNvSpPr>
          <p:nvPr/>
        </p:nvSpPr>
        <p:spPr bwMode="auto">
          <a:xfrm>
            <a:off x="6921500" y="3263900"/>
            <a:ext cx="152400" cy="1397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0" name="Oval 44"/>
          <p:cNvSpPr>
            <a:spLocks noChangeArrowheads="1"/>
          </p:cNvSpPr>
          <p:nvPr/>
        </p:nvSpPr>
        <p:spPr bwMode="auto">
          <a:xfrm>
            <a:off x="5308600" y="4254500"/>
            <a:ext cx="152400" cy="1397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1" name="Oval 45"/>
          <p:cNvSpPr>
            <a:spLocks noChangeArrowheads="1"/>
          </p:cNvSpPr>
          <p:nvPr/>
        </p:nvSpPr>
        <p:spPr bwMode="auto">
          <a:xfrm>
            <a:off x="5156200" y="4038600"/>
            <a:ext cx="152400" cy="1397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4937125" y="38322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21513" name="Text Box 47"/>
          <p:cNvSpPr txBox="1">
            <a:spLocks noChangeArrowheads="1"/>
          </p:cNvSpPr>
          <p:nvPr/>
        </p:nvSpPr>
        <p:spPr bwMode="auto">
          <a:xfrm>
            <a:off x="5381625" y="42894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21514" name="Text Box 48"/>
          <p:cNvSpPr txBox="1">
            <a:spLocks noChangeArrowheads="1"/>
          </p:cNvSpPr>
          <p:nvPr/>
        </p:nvSpPr>
        <p:spPr bwMode="auto">
          <a:xfrm>
            <a:off x="6270625" y="25495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Times New Roman" pitchFamily="18" charset="0"/>
              </a:rPr>
              <a:t>4</a:t>
            </a:r>
          </a:p>
        </p:txBody>
      </p:sp>
      <p:sp>
        <p:nvSpPr>
          <p:cNvPr id="21515" name="Text Box 49"/>
          <p:cNvSpPr txBox="1">
            <a:spLocks noChangeArrowheads="1"/>
          </p:cNvSpPr>
          <p:nvPr/>
        </p:nvSpPr>
        <p:spPr bwMode="auto">
          <a:xfrm>
            <a:off x="6791325" y="24606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21516" name="Text Box 50"/>
          <p:cNvSpPr txBox="1">
            <a:spLocks noChangeArrowheads="1"/>
          </p:cNvSpPr>
          <p:nvPr/>
        </p:nvSpPr>
        <p:spPr bwMode="auto">
          <a:xfrm>
            <a:off x="7083425" y="31972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cs typeface="Times New Roman" pitchFamily="18" charset="0"/>
              </a:rPr>
              <a:t>5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87325" y="1712913"/>
            <a:ext cx="4384675" cy="4395787"/>
            <a:chOff x="118" y="1079"/>
            <a:chExt cx="2762" cy="2769"/>
          </a:xfrm>
        </p:grpSpPr>
        <p:sp>
          <p:nvSpPr>
            <p:cNvPr id="21518" name="Line 4"/>
            <p:cNvSpPr>
              <a:spLocks noChangeShapeType="1"/>
            </p:cNvSpPr>
            <p:nvPr/>
          </p:nvSpPr>
          <p:spPr bwMode="auto">
            <a:xfrm flipV="1">
              <a:off x="1776" y="1776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5"/>
            <p:cNvSpPr>
              <a:spLocks noChangeShapeType="1"/>
            </p:cNvSpPr>
            <p:nvPr/>
          </p:nvSpPr>
          <p:spPr bwMode="auto">
            <a:xfrm flipV="1">
              <a:off x="1056" y="1776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6"/>
            <p:cNvSpPr>
              <a:spLocks noChangeShapeType="1"/>
            </p:cNvSpPr>
            <p:nvPr/>
          </p:nvSpPr>
          <p:spPr bwMode="auto">
            <a:xfrm>
              <a:off x="1056" y="177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1"/>
            <p:cNvSpPr>
              <a:spLocks noChangeShapeType="1"/>
            </p:cNvSpPr>
            <p:nvPr/>
          </p:nvSpPr>
          <p:spPr bwMode="auto">
            <a:xfrm flipV="1">
              <a:off x="1632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 flipV="1">
              <a:off x="2064" y="254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>
              <a:off x="1632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14"/>
            <p:cNvSpPr>
              <a:spLocks noChangeArrowheads="1"/>
            </p:cNvSpPr>
            <p:nvPr/>
          </p:nvSpPr>
          <p:spPr bwMode="auto">
            <a:xfrm>
              <a:off x="2016" y="3256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25" name="Text Box 15"/>
            <p:cNvSpPr txBox="1">
              <a:spLocks noChangeArrowheads="1"/>
            </p:cNvSpPr>
            <p:nvPr/>
          </p:nvSpPr>
          <p:spPr bwMode="auto">
            <a:xfrm>
              <a:off x="1969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</a:p>
          </p:txBody>
        </p:sp>
        <p:sp>
          <p:nvSpPr>
            <p:cNvPr id="21526" name="Line 20"/>
            <p:cNvSpPr>
              <a:spLocks noChangeShapeType="1"/>
            </p:cNvSpPr>
            <p:nvPr/>
          </p:nvSpPr>
          <p:spPr bwMode="auto">
            <a:xfrm flipV="1">
              <a:off x="1488" y="283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1"/>
            <p:cNvSpPr>
              <a:spLocks noChangeShapeType="1"/>
            </p:cNvSpPr>
            <p:nvPr/>
          </p:nvSpPr>
          <p:spPr bwMode="auto">
            <a:xfrm flipV="1">
              <a:off x="1776" y="283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2"/>
            <p:cNvSpPr>
              <a:spLocks noChangeShapeType="1"/>
            </p:cNvSpPr>
            <p:nvPr/>
          </p:nvSpPr>
          <p:spPr bwMode="auto">
            <a:xfrm>
              <a:off x="1488" y="283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Oval 23"/>
            <p:cNvSpPr>
              <a:spLocks noChangeArrowheads="1"/>
            </p:cNvSpPr>
            <p:nvPr/>
          </p:nvSpPr>
          <p:spPr bwMode="auto">
            <a:xfrm>
              <a:off x="1439" y="3256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0" name="Oval 24"/>
            <p:cNvSpPr>
              <a:spLocks noChangeArrowheads="1"/>
            </p:cNvSpPr>
            <p:nvPr/>
          </p:nvSpPr>
          <p:spPr bwMode="auto">
            <a:xfrm>
              <a:off x="1728" y="3256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1" name="Text Box 25"/>
            <p:cNvSpPr txBox="1">
              <a:spLocks noChangeArrowheads="1"/>
            </p:cNvSpPr>
            <p:nvPr/>
          </p:nvSpPr>
          <p:spPr bwMode="auto">
            <a:xfrm>
              <a:off x="1392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21532" name="Text Box 26"/>
            <p:cNvSpPr txBox="1">
              <a:spLocks noChangeArrowheads="1"/>
            </p:cNvSpPr>
            <p:nvPr/>
          </p:nvSpPr>
          <p:spPr bwMode="auto">
            <a:xfrm>
              <a:off x="1680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</a:p>
          </p:txBody>
        </p:sp>
        <p:sp>
          <p:nvSpPr>
            <p:cNvPr id="21533" name="Oval 30"/>
            <p:cNvSpPr>
              <a:spLocks noChangeArrowheads="1"/>
            </p:cNvSpPr>
            <p:nvPr/>
          </p:nvSpPr>
          <p:spPr bwMode="auto">
            <a:xfrm>
              <a:off x="862" y="3256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4" name="Oval 31"/>
            <p:cNvSpPr>
              <a:spLocks noChangeArrowheads="1"/>
            </p:cNvSpPr>
            <p:nvPr/>
          </p:nvSpPr>
          <p:spPr bwMode="auto">
            <a:xfrm>
              <a:off x="1151" y="3256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35" name="Line 34"/>
            <p:cNvSpPr>
              <a:spLocks noChangeShapeType="1"/>
            </p:cNvSpPr>
            <p:nvPr/>
          </p:nvSpPr>
          <p:spPr bwMode="auto">
            <a:xfrm flipV="1">
              <a:off x="912" y="307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5"/>
            <p:cNvSpPr>
              <a:spLocks noChangeShapeType="1"/>
            </p:cNvSpPr>
            <p:nvPr/>
          </p:nvSpPr>
          <p:spPr bwMode="auto">
            <a:xfrm flipV="1">
              <a:off x="1200" y="307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6"/>
            <p:cNvSpPr>
              <a:spLocks noChangeShapeType="1"/>
            </p:cNvSpPr>
            <p:nvPr/>
          </p:nvSpPr>
          <p:spPr bwMode="auto">
            <a:xfrm>
              <a:off x="912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Text Box 37"/>
            <p:cNvSpPr txBox="1">
              <a:spLocks noChangeArrowheads="1"/>
            </p:cNvSpPr>
            <p:nvPr/>
          </p:nvSpPr>
          <p:spPr bwMode="auto">
            <a:xfrm>
              <a:off x="816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1539" name="Text Box 38"/>
            <p:cNvSpPr txBox="1">
              <a:spLocks noChangeArrowheads="1"/>
            </p:cNvSpPr>
            <p:nvPr/>
          </p:nvSpPr>
          <p:spPr bwMode="auto">
            <a:xfrm>
              <a:off x="1104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</a:p>
          </p:txBody>
        </p:sp>
        <p:sp>
          <p:nvSpPr>
            <p:cNvPr id="21540" name="Line 51"/>
            <p:cNvSpPr>
              <a:spLocks noChangeShapeType="1"/>
            </p:cNvSpPr>
            <p:nvPr/>
          </p:nvSpPr>
          <p:spPr bwMode="auto">
            <a:xfrm>
              <a:off x="672" y="1440"/>
              <a:ext cx="0" cy="1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Text Box 52"/>
            <p:cNvSpPr txBox="1">
              <a:spLocks noChangeArrowheads="1"/>
            </p:cNvSpPr>
            <p:nvPr/>
          </p:nvSpPr>
          <p:spPr bwMode="auto">
            <a:xfrm>
              <a:off x="118" y="1079"/>
              <a:ext cx="2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cs typeface="Times New Roman" pitchFamily="18" charset="0"/>
                </a:rPr>
                <a:t>Distance between joined clusters</a:t>
              </a:r>
              <a:endParaRPr lang="en-US" altLang="en-US" sz="16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21542" name="Text Box 53"/>
            <p:cNvSpPr txBox="1">
              <a:spLocks noChangeArrowheads="1"/>
            </p:cNvSpPr>
            <p:nvPr/>
          </p:nvSpPr>
          <p:spPr bwMode="auto">
            <a:xfrm>
              <a:off x="1056" y="3598"/>
              <a:ext cx="10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cs typeface="Times New Roman" pitchFamily="18" charset="0"/>
                </a:rPr>
                <a:t>Dendrogram</a:t>
              </a:r>
              <a:endParaRPr lang="en-US" altLang="en-US" sz="16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21543" name="Line 56"/>
            <p:cNvSpPr>
              <a:spLocks noChangeShapeType="1"/>
            </p:cNvSpPr>
            <p:nvPr/>
          </p:nvSpPr>
          <p:spPr bwMode="auto">
            <a:xfrm flipH="1">
              <a:off x="2352" y="2304"/>
              <a:ext cx="5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6400" y="1981200"/>
            <a:ext cx="6477000" cy="3124200"/>
            <a:chOff x="1056" y="1248"/>
            <a:chExt cx="4080" cy="1968"/>
          </a:xfrm>
        </p:grpSpPr>
        <p:sp>
          <p:nvSpPr>
            <p:cNvPr id="35891" name="Oval 3"/>
            <p:cNvSpPr>
              <a:spLocks noChangeArrowheads="1"/>
            </p:cNvSpPr>
            <p:nvPr/>
          </p:nvSpPr>
          <p:spPr bwMode="auto">
            <a:xfrm>
              <a:off x="2832" y="1248"/>
              <a:ext cx="2304" cy="196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581" name="Line 4"/>
            <p:cNvSpPr>
              <a:spLocks noChangeShapeType="1"/>
            </p:cNvSpPr>
            <p:nvPr/>
          </p:nvSpPr>
          <p:spPr bwMode="auto">
            <a:xfrm flipV="1">
              <a:off x="1776" y="1776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Line 5"/>
            <p:cNvSpPr>
              <a:spLocks noChangeShapeType="1"/>
            </p:cNvSpPr>
            <p:nvPr/>
          </p:nvSpPr>
          <p:spPr bwMode="auto">
            <a:xfrm flipV="1">
              <a:off x="1056" y="1776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3" name="Line 6"/>
            <p:cNvSpPr>
              <a:spLocks noChangeShapeType="1"/>
            </p:cNvSpPr>
            <p:nvPr/>
          </p:nvSpPr>
          <p:spPr bwMode="auto">
            <a:xfrm>
              <a:off x="1056" y="177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90800" y="2362200"/>
            <a:ext cx="5105400" cy="3382963"/>
            <a:chOff x="1632" y="1488"/>
            <a:chExt cx="3216" cy="2131"/>
          </a:xfrm>
        </p:grpSpPr>
        <p:grpSp>
          <p:nvGrpSpPr>
            <p:cNvPr id="22572" name="Group 8"/>
            <p:cNvGrpSpPr>
              <a:grpSpLocks/>
            </p:cNvGrpSpPr>
            <p:nvPr/>
          </p:nvGrpSpPr>
          <p:grpSpPr bwMode="auto">
            <a:xfrm>
              <a:off x="1632" y="1488"/>
              <a:ext cx="3216" cy="1856"/>
              <a:chOff x="1632" y="1488"/>
              <a:chExt cx="3216" cy="1856"/>
            </a:xfrm>
          </p:grpSpPr>
          <p:grpSp>
            <p:nvGrpSpPr>
              <p:cNvPr id="22574" name="Group 9"/>
              <p:cNvGrpSpPr>
                <a:grpSpLocks/>
              </p:cNvGrpSpPr>
              <p:nvPr/>
            </p:nvGrpSpPr>
            <p:grpSpPr bwMode="auto">
              <a:xfrm>
                <a:off x="1632" y="1488"/>
                <a:ext cx="3216" cy="1728"/>
                <a:chOff x="1632" y="1488"/>
                <a:chExt cx="3216" cy="1728"/>
              </a:xfrm>
            </p:grpSpPr>
            <p:sp>
              <p:nvSpPr>
                <p:cNvPr id="35887" name="Oval 10"/>
                <p:cNvSpPr>
                  <a:spLocks noChangeArrowheads="1"/>
                </p:cNvSpPr>
                <p:nvPr/>
              </p:nvSpPr>
              <p:spPr bwMode="auto">
                <a:xfrm>
                  <a:off x="3792" y="1488"/>
                  <a:ext cx="1056" cy="91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57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32" y="2544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544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9" name="Line 13"/>
                <p:cNvSpPr>
                  <a:spLocks noChangeShapeType="1"/>
                </p:cNvSpPr>
                <p:nvPr/>
              </p:nvSpPr>
              <p:spPr bwMode="auto">
                <a:xfrm>
                  <a:off x="1632" y="2544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75" name="Oval 14"/>
              <p:cNvSpPr>
                <a:spLocks noChangeArrowheads="1"/>
              </p:cNvSpPr>
              <p:nvPr/>
            </p:nvSpPr>
            <p:spPr bwMode="auto">
              <a:xfrm>
                <a:off x="2016" y="3256"/>
                <a:ext cx="96" cy="8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2573" name="Text Box 15"/>
            <p:cNvSpPr txBox="1">
              <a:spLocks noChangeArrowheads="1"/>
            </p:cNvSpPr>
            <p:nvPr/>
          </p:nvSpPr>
          <p:spPr bwMode="auto">
            <a:xfrm>
              <a:off x="1969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09800" y="2514600"/>
            <a:ext cx="5029200" cy="3230563"/>
            <a:chOff x="1392" y="1584"/>
            <a:chExt cx="3168" cy="2035"/>
          </a:xfrm>
        </p:grpSpPr>
        <p:grpSp>
          <p:nvGrpSpPr>
            <p:cNvPr id="22562" name="Group 17"/>
            <p:cNvGrpSpPr>
              <a:grpSpLocks/>
            </p:cNvGrpSpPr>
            <p:nvPr/>
          </p:nvGrpSpPr>
          <p:grpSpPr bwMode="auto">
            <a:xfrm>
              <a:off x="1439" y="1584"/>
              <a:ext cx="3121" cy="1760"/>
              <a:chOff x="1439" y="1584"/>
              <a:chExt cx="3121" cy="1760"/>
            </a:xfrm>
          </p:grpSpPr>
          <p:grpSp>
            <p:nvGrpSpPr>
              <p:cNvPr id="22565" name="Group 18"/>
              <p:cNvGrpSpPr>
                <a:grpSpLocks/>
              </p:cNvGrpSpPr>
              <p:nvPr/>
            </p:nvGrpSpPr>
            <p:grpSpPr bwMode="auto">
              <a:xfrm>
                <a:off x="1488" y="1584"/>
                <a:ext cx="3072" cy="1632"/>
                <a:chOff x="1488" y="1584"/>
                <a:chExt cx="3072" cy="1632"/>
              </a:xfrm>
            </p:grpSpPr>
            <p:sp>
              <p:nvSpPr>
                <p:cNvPr id="35879" name="Oval 19"/>
                <p:cNvSpPr>
                  <a:spLocks noChangeArrowheads="1"/>
                </p:cNvSpPr>
                <p:nvPr/>
              </p:nvSpPr>
              <p:spPr bwMode="auto">
                <a:xfrm rot="-1273719">
                  <a:off x="3888" y="1584"/>
                  <a:ext cx="672" cy="45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alibri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56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88" y="283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76" y="2832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1" name="Line 22"/>
                <p:cNvSpPr>
                  <a:spLocks noChangeShapeType="1"/>
                </p:cNvSpPr>
                <p:nvPr/>
              </p:nvSpPr>
              <p:spPr bwMode="auto">
                <a:xfrm>
                  <a:off x="1488" y="28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566" name="Oval 23"/>
              <p:cNvSpPr>
                <a:spLocks noChangeArrowheads="1"/>
              </p:cNvSpPr>
              <p:nvPr/>
            </p:nvSpPr>
            <p:spPr bwMode="auto">
              <a:xfrm>
                <a:off x="1439" y="3256"/>
                <a:ext cx="96" cy="8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2567" name="Oval 24"/>
              <p:cNvSpPr>
                <a:spLocks noChangeArrowheads="1"/>
              </p:cNvSpPr>
              <p:nvPr/>
            </p:nvSpPr>
            <p:spPr bwMode="auto">
              <a:xfrm>
                <a:off x="1728" y="3256"/>
                <a:ext cx="96" cy="8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2563" name="Text Box 25"/>
            <p:cNvSpPr txBox="1">
              <a:spLocks noChangeArrowheads="1"/>
            </p:cNvSpPr>
            <p:nvPr/>
          </p:nvSpPr>
          <p:spPr bwMode="auto">
            <a:xfrm>
              <a:off x="1392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1680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1295400" y="3741738"/>
            <a:ext cx="4276725" cy="2003425"/>
            <a:chOff x="816" y="2357"/>
            <a:chExt cx="2694" cy="1262"/>
          </a:xfrm>
        </p:grpSpPr>
        <p:grpSp>
          <p:nvGrpSpPr>
            <p:cNvPr id="22551" name="Group 28"/>
            <p:cNvGrpSpPr>
              <a:grpSpLocks/>
            </p:cNvGrpSpPr>
            <p:nvPr/>
          </p:nvGrpSpPr>
          <p:grpSpPr bwMode="auto">
            <a:xfrm>
              <a:off x="816" y="2357"/>
              <a:ext cx="2694" cy="1262"/>
              <a:chOff x="816" y="2357"/>
              <a:chExt cx="2694" cy="1262"/>
            </a:xfrm>
          </p:grpSpPr>
          <p:grpSp>
            <p:nvGrpSpPr>
              <p:cNvPr id="22553" name="Group 29"/>
              <p:cNvGrpSpPr>
                <a:grpSpLocks/>
              </p:cNvGrpSpPr>
              <p:nvPr/>
            </p:nvGrpSpPr>
            <p:grpSpPr bwMode="auto">
              <a:xfrm>
                <a:off x="862" y="2357"/>
                <a:ext cx="2648" cy="987"/>
                <a:chOff x="862" y="2357"/>
                <a:chExt cx="2648" cy="987"/>
              </a:xfrm>
            </p:grpSpPr>
            <p:sp>
              <p:nvSpPr>
                <p:cNvPr id="22555" name="Oval 30"/>
                <p:cNvSpPr>
                  <a:spLocks noChangeArrowheads="1"/>
                </p:cNvSpPr>
                <p:nvPr/>
              </p:nvSpPr>
              <p:spPr bwMode="auto">
                <a:xfrm>
                  <a:off x="862" y="3256"/>
                  <a:ext cx="96" cy="8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2556" name="Oval 31"/>
                <p:cNvSpPr>
                  <a:spLocks noChangeArrowheads="1"/>
                </p:cNvSpPr>
                <p:nvPr/>
              </p:nvSpPr>
              <p:spPr bwMode="auto">
                <a:xfrm>
                  <a:off x="1151" y="3256"/>
                  <a:ext cx="96" cy="88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22557" name="Group 32"/>
                <p:cNvGrpSpPr>
                  <a:grpSpLocks/>
                </p:cNvGrpSpPr>
                <p:nvPr/>
              </p:nvGrpSpPr>
              <p:grpSpPr bwMode="auto">
                <a:xfrm>
                  <a:off x="912" y="2357"/>
                  <a:ext cx="2598" cy="859"/>
                  <a:chOff x="912" y="2357"/>
                  <a:chExt cx="2598" cy="859"/>
                </a:xfrm>
              </p:grpSpPr>
              <p:sp>
                <p:nvSpPr>
                  <p:cNvPr id="35869" name="Oval 33"/>
                  <p:cNvSpPr>
                    <a:spLocks noChangeArrowheads="1"/>
                  </p:cNvSpPr>
                  <p:nvPr/>
                </p:nvSpPr>
                <p:spPr bwMode="auto">
                  <a:xfrm rot="-2444636">
                    <a:off x="3161" y="2357"/>
                    <a:ext cx="349" cy="595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alibri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255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2" y="3072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0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00" y="3072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072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2554" name="Text Box 37"/>
              <p:cNvSpPr txBox="1">
                <a:spLocks noChangeArrowheads="1"/>
              </p:cNvSpPr>
              <p:nvPr/>
            </p:nvSpPr>
            <p:spPr bwMode="auto">
              <a:xfrm>
                <a:off x="816" y="34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22552" name="Text Box 38"/>
            <p:cNvSpPr txBox="1">
              <a:spLocks noChangeArrowheads="1"/>
            </p:cNvSpPr>
            <p:nvPr/>
          </p:nvSpPr>
          <p:spPr bwMode="auto">
            <a:xfrm>
              <a:off x="1104" y="34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22534" name="Group 40"/>
          <p:cNvGrpSpPr>
            <a:grpSpLocks/>
          </p:cNvGrpSpPr>
          <p:nvPr/>
        </p:nvGrpSpPr>
        <p:grpSpPr bwMode="auto">
          <a:xfrm>
            <a:off x="4937125" y="2460625"/>
            <a:ext cx="2443163" cy="2165350"/>
            <a:chOff x="3110" y="1550"/>
            <a:chExt cx="1539" cy="1364"/>
          </a:xfrm>
        </p:grpSpPr>
        <p:sp>
          <p:nvSpPr>
            <p:cNvPr id="22541" name="Oval 41"/>
            <p:cNvSpPr>
              <a:spLocks noChangeArrowheads="1"/>
            </p:cNvSpPr>
            <p:nvPr/>
          </p:nvSpPr>
          <p:spPr bwMode="auto">
            <a:xfrm>
              <a:off x="4304" y="1760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2" name="Oval 42"/>
            <p:cNvSpPr>
              <a:spLocks noChangeArrowheads="1"/>
            </p:cNvSpPr>
            <p:nvPr/>
          </p:nvSpPr>
          <p:spPr bwMode="auto">
            <a:xfrm>
              <a:off x="4088" y="1824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3" name="Oval 43"/>
            <p:cNvSpPr>
              <a:spLocks noChangeArrowheads="1"/>
            </p:cNvSpPr>
            <p:nvPr/>
          </p:nvSpPr>
          <p:spPr bwMode="auto">
            <a:xfrm>
              <a:off x="4360" y="2056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4" name="Oval 44"/>
            <p:cNvSpPr>
              <a:spLocks noChangeArrowheads="1"/>
            </p:cNvSpPr>
            <p:nvPr/>
          </p:nvSpPr>
          <p:spPr bwMode="auto">
            <a:xfrm>
              <a:off x="3344" y="2680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3248" y="2544"/>
              <a:ext cx="96" cy="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110" y="241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3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3390" y="27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1</a:t>
              </a:r>
            </a:p>
          </p:txBody>
        </p:sp>
        <p:sp>
          <p:nvSpPr>
            <p:cNvPr id="22548" name="Text Box 48"/>
            <p:cNvSpPr txBox="1">
              <a:spLocks noChangeArrowheads="1"/>
            </p:cNvSpPr>
            <p:nvPr/>
          </p:nvSpPr>
          <p:spPr bwMode="auto">
            <a:xfrm>
              <a:off x="3950" y="160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4</a:t>
              </a:r>
            </a:p>
          </p:txBody>
        </p:sp>
        <p:sp>
          <p:nvSpPr>
            <p:cNvPr id="22549" name="Text Box 49"/>
            <p:cNvSpPr txBox="1">
              <a:spLocks noChangeArrowheads="1"/>
            </p:cNvSpPr>
            <p:nvPr/>
          </p:nvSpPr>
          <p:spPr bwMode="auto">
            <a:xfrm>
              <a:off x="4278" y="155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2</a:t>
              </a:r>
            </a:p>
          </p:txBody>
        </p:sp>
        <p:sp>
          <p:nvSpPr>
            <p:cNvPr id="22550" name="Text Box 50"/>
            <p:cNvSpPr txBox="1">
              <a:spLocks noChangeArrowheads="1"/>
            </p:cNvSpPr>
            <p:nvPr/>
          </p:nvSpPr>
          <p:spPr bwMode="auto">
            <a:xfrm>
              <a:off x="4462" y="201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cs typeface="Times New Roman" pitchFamily="18" charset="0"/>
                </a:rPr>
                <a:t>5</a:t>
              </a:r>
            </a:p>
          </p:txBody>
        </p:sp>
      </p:grpSp>
      <p:sp>
        <p:nvSpPr>
          <p:cNvPr id="22535" name="Line 51"/>
          <p:cNvSpPr>
            <a:spLocks noChangeShapeType="1"/>
          </p:cNvSpPr>
          <p:nvPr/>
        </p:nvSpPr>
        <p:spPr bwMode="auto">
          <a:xfrm>
            <a:off x="1066800" y="2286000"/>
            <a:ext cx="0" cy="300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52"/>
          <p:cNvSpPr txBox="1">
            <a:spLocks noChangeArrowheads="1"/>
          </p:cNvSpPr>
          <p:nvPr/>
        </p:nvSpPr>
        <p:spPr bwMode="auto">
          <a:xfrm>
            <a:off x="187325" y="1712913"/>
            <a:ext cx="3525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Times New Roman" pitchFamily="18" charset="0"/>
              </a:rPr>
              <a:t>Distance between joined clusters</a:t>
            </a:r>
            <a:endParaRPr lang="en-US" altLang="en-US" sz="16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2537" name="Text Box 53"/>
          <p:cNvSpPr txBox="1">
            <a:spLocks noChangeArrowheads="1"/>
          </p:cNvSpPr>
          <p:nvPr/>
        </p:nvSpPr>
        <p:spPr bwMode="auto">
          <a:xfrm>
            <a:off x="1676400" y="5711825"/>
            <a:ext cx="159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cs typeface="Times New Roman" pitchFamily="18" charset="0"/>
              </a:rPr>
              <a:t>Dendrogram</a:t>
            </a:r>
            <a:endParaRPr lang="en-US" altLang="en-US" sz="16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2038" name="Comment 54"/>
          <p:cNvSpPr>
            <a:spLocks noChangeArrowheads="1"/>
          </p:cNvSpPr>
          <p:nvPr/>
        </p:nvSpPr>
        <p:spPr bwMode="auto">
          <a:xfrm>
            <a:off x="3678238" y="5408613"/>
            <a:ext cx="4800600" cy="925512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cs typeface="Times New Roman" pitchFamily="18" charset="0"/>
              </a:rPr>
              <a:t>The dendrogram induces a </a:t>
            </a:r>
            <a:r>
              <a:rPr lang="en-US" altLang="en-US" sz="1800" b="1">
                <a:solidFill>
                  <a:srgbClr val="FF0000"/>
                </a:solidFill>
                <a:cs typeface="Times New Roman" pitchFamily="18" charset="0"/>
              </a:rPr>
              <a:t>linear ordering</a:t>
            </a:r>
            <a:r>
              <a:rPr lang="en-US" altLang="en-US" sz="1800" b="1">
                <a:solidFill>
                  <a:srgbClr val="000000"/>
                </a:solidFill>
                <a:cs typeface="Times New Roman" pitchFamily="18" charset="0"/>
              </a:rPr>
              <a:t> of the data points (up to left/right flip in each split)</a:t>
            </a:r>
            <a:endParaRPr lang="en-US" altLang="en-US" sz="18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253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ea typeface="ＭＳ Ｐゴシック" pitchFamily="34" charset="-128"/>
              </a:rPr>
              <a:t>Hierarchical Clustering</a:t>
            </a:r>
          </a:p>
        </p:txBody>
      </p:sp>
      <p:sp>
        <p:nvSpPr>
          <p:cNvPr id="42039" name="Comment 55"/>
          <p:cNvSpPr>
            <a:spLocks noChangeArrowheads="1"/>
          </p:cNvSpPr>
          <p:nvPr/>
        </p:nvSpPr>
        <p:spPr bwMode="auto">
          <a:xfrm>
            <a:off x="3678238" y="5168900"/>
            <a:ext cx="5016500" cy="14922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Linkage is the method for linking clusters based on the </a:t>
            </a:r>
            <a:r>
              <a:rPr lang="en-US" sz="1400" b="1" dirty="0">
                <a:solidFill>
                  <a:srgbClr val="FF0000"/>
                </a:solidFill>
                <a:latin typeface="+mn-lt"/>
                <a:ea typeface="Times New Roman" charset="0"/>
                <a:cs typeface="Times New Roman" charset="0"/>
              </a:rPr>
              <a:t>distance</a:t>
            </a:r>
            <a:r>
              <a:rPr lang="en-US" sz="1400" b="1" dirty="0">
                <a:solidFill>
                  <a:srgbClr val="000000"/>
                </a:solidFill>
                <a:latin typeface="+mn-lt"/>
                <a:ea typeface="Times New Roman" charset="0"/>
                <a:cs typeface="Times New Roman" charset="0"/>
              </a:rPr>
              <a:t> between them.</a:t>
            </a:r>
            <a:endParaRPr lang="en-US" sz="1400" b="1" dirty="0">
              <a:solidFill>
                <a:srgbClr val="FF0000"/>
              </a:solidFill>
              <a:latin typeface="+mn-lt"/>
              <a:ea typeface="Times New Roman" charset="0"/>
              <a:cs typeface="Times New Roman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latin typeface="+mn-lt"/>
                <a:ea typeface="Times New Roman" charset="0"/>
                <a:cs typeface="Times New Roman" charset="0"/>
              </a:rPr>
              <a:t>Average Linkage:</a:t>
            </a:r>
            <a:r>
              <a:rPr lang="en-US" sz="1400" b="1" dirty="0">
                <a:latin typeface="+mn-lt"/>
                <a:ea typeface="Times New Roman" charset="0"/>
                <a:cs typeface="Times New Roman" charset="0"/>
              </a:rPr>
              <a:t> average distance between all pairs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latin typeface="+mn-lt"/>
                <a:ea typeface="Times New Roman" charset="0"/>
                <a:cs typeface="Times New Roman" charset="0"/>
              </a:rPr>
              <a:t>Complete Linkage</a:t>
            </a:r>
            <a:r>
              <a:rPr lang="en-US" sz="1400" b="1" dirty="0">
                <a:latin typeface="+mn-lt"/>
                <a:ea typeface="Times New Roman" charset="0"/>
                <a:cs typeface="Times New Roman" charset="0"/>
              </a:rPr>
              <a:t>: farthest distance between all pairs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FF"/>
                </a:solidFill>
                <a:latin typeface="+mn-lt"/>
                <a:ea typeface="Times New Roman" charset="0"/>
                <a:cs typeface="Times New Roman" charset="0"/>
              </a:rPr>
              <a:t>Single Linkage</a:t>
            </a:r>
            <a:r>
              <a:rPr lang="en-US" sz="1400" b="1" dirty="0">
                <a:latin typeface="+mn-lt"/>
                <a:ea typeface="Times New Roman" charset="0"/>
                <a:cs typeface="Times New Roman" charset="0"/>
              </a:rPr>
              <a:t>: closest distance between all pairs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8" grpId="0" animBg="1" autoUpdateAnimBg="0"/>
      <p:bldP spid="4203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0" descr="Screen shot 2011-04-26 at 9.41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177925"/>
            <a:ext cx="2586037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ea typeface="ＭＳ Ｐゴシック" pitchFamily="34" charset="-128"/>
              </a:rPr>
              <a:t>Distance metrics: Pearson and Euclidean</a:t>
            </a:r>
          </a:p>
        </p:txBody>
      </p:sp>
      <p:sp>
        <p:nvSpPr>
          <p:cNvPr id="36867" name="Rectangle 12"/>
          <p:cNvSpPr txBox="1">
            <a:spLocks noChangeArrowheads="1"/>
          </p:cNvSpPr>
          <p:nvPr/>
        </p:nvSpPr>
        <p:spPr bwMode="auto">
          <a:xfrm>
            <a:off x="768350" y="1255713"/>
            <a:ext cx="5407025" cy="24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 smtClean="0">
                <a:latin typeface="+mj-lt"/>
              </a:rPr>
              <a:t>Pearson correlation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</a:rPr>
              <a:t>Measures linear dependence between genes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ja-JP" altLang="en-US" sz="2000" dirty="0" smtClean="0">
                <a:latin typeface="+mj-lt"/>
              </a:rPr>
              <a:t>“</a:t>
            </a:r>
            <a:r>
              <a:rPr lang="en-US" altLang="ja-JP" sz="2000" dirty="0" smtClean="0">
                <a:latin typeface="+mj-lt"/>
              </a:rPr>
              <a:t>General purpose</a:t>
            </a:r>
            <a:r>
              <a:rPr lang="ja-JP" altLang="en-US" sz="2000" dirty="0" smtClean="0">
                <a:latin typeface="+mj-lt"/>
              </a:rPr>
              <a:t>”</a:t>
            </a:r>
            <a:r>
              <a:rPr lang="en-US" altLang="ja-JP" sz="2000" dirty="0" smtClean="0">
                <a:latin typeface="+mj-lt"/>
              </a:rPr>
              <a:t> distance metric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ja-JP" sz="2000" dirty="0" smtClean="0">
                <a:latin typeface="+mj-lt"/>
              </a:rPr>
              <a:t>Invariant to scaling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ja-JP" sz="2000" dirty="0" smtClean="0">
                <a:latin typeface="+mj-lt"/>
              </a:rPr>
              <a:t>Invariant to addition by a constant</a:t>
            </a:r>
            <a:endParaRPr lang="en-US" altLang="en-US" sz="2000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en-US" dirty="0" smtClean="0">
                <a:latin typeface="+mj-lt"/>
              </a:rPr>
              <a:t>Euclidean distance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</a:rPr>
              <a:t>Measures standard distance between two points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</a:rPr>
              <a:t>Sensitive to scaling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en-US" sz="2000" dirty="0" smtClean="0">
                <a:latin typeface="+mj-lt"/>
              </a:rPr>
              <a:t>Appropriate for row-normalized data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Reasonable Distance Measure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29400" y="1295400"/>
            <a:ext cx="2209800" cy="927100"/>
            <a:chOff x="3408" y="2592"/>
            <a:chExt cx="1392" cy="584"/>
          </a:xfrm>
        </p:grpSpPr>
        <p:sp>
          <p:nvSpPr>
            <p:cNvPr id="397338" name="Line 4"/>
            <p:cNvSpPr>
              <a:spLocks noChangeShapeType="1"/>
            </p:cNvSpPr>
            <p:nvPr/>
          </p:nvSpPr>
          <p:spPr bwMode="auto">
            <a:xfrm>
              <a:off x="3456" y="259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39" name="Line 5"/>
            <p:cNvSpPr>
              <a:spLocks noChangeShapeType="1"/>
            </p:cNvSpPr>
            <p:nvPr/>
          </p:nvSpPr>
          <p:spPr bwMode="auto">
            <a:xfrm>
              <a:off x="3408" y="307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40" name="Freeform 6"/>
            <p:cNvSpPr>
              <a:spLocks/>
            </p:cNvSpPr>
            <p:nvPr/>
          </p:nvSpPr>
          <p:spPr bwMode="auto">
            <a:xfrm>
              <a:off x="3477" y="2952"/>
              <a:ext cx="1104" cy="224"/>
            </a:xfrm>
            <a:custGeom>
              <a:avLst/>
              <a:gdLst>
                <a:gd name="T0" fmla="*/ 0 w 1104"/>
                <a:gd name="T1" fmla="*/ 0 h 504"/>
                <a:gd name="T2" fmla="*/ 336 w 1104"/>
                <a:gd name="T3" fmla="*/ 0 h 504"/>
                <a:gd name="T4" fmla="*/ 816 w 1104"/>
                <a:gd name="T5" fmla="*/ 0 h 504"/>
                <a:gd name="T6" fmla="*/ 1104 w 1104"/>
                <a:gd name="T7" fmla="*/ 0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04"/>
                <a:gd name="T14" fmla="*/ 1104 w 1104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04">
                  <a:moveTo>
                    <a:pt x="0" y="232"/>
                  </a:moveTo>
                  <a:cubicBezTo>
                    <a:pt x="100" y="116"/>
                    <a:pt x="200" y="0"/>
                    <a:pt x="336" y="40"/>
                  </a:cubicBezTo>
                  <a:cubicBezTo>
                    <a:pt x="472" y="80"/>
                    <a:pt x="688" y="440"/>
                    <a:pt x="816" y="472"/>
                  </a:cubicBezTo>
                  <a:cubicBezTo>
                    <a:pt x="944" y="504"/>
                    <a:pt x="1024" y="368"/>
                    <a:pt x="1104" y="23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29400" y="2511425"/>
            <a:ext cx="2209800" cy="927100"/>
            <a:chOff x="3408" y="2592"/>
            <a:chExt cx="1392" cy="584"/>
          </a:xfrm>
        </p:grpSpPr>
        <p:sp>
          <p:nvSpPr>
            <p:cNvPr id="397335" name="Line 8"/>
            <p:cNvSpPr>
              <a:spLocks noChangeShapeType="1"/>
            </p:cNvSpPr>
            <p:nvPr/>
          </p:nvSpPr>
          <p:spPr bwMode="auto">
            <a:xfrm>
              <a:off x="3456" y="259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36" name="Line 9"/>
            <p:cNvSpPr>
              <a:spLocks noChangeShapeType="1"/>
            </p:cNvSpPr>
            <p:nvPr/>
          </p:nvSpPr>
          <p:spPr bwMode="auto">
            <a:xfrm>
              <a:off x="3408" y="307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37" name="Freeform 10"/>
            <p:cNvSpPr>
              <a:spLocks/>
            </p:cNvSpPr>
            <p:nvPr/>
          </p:nvSpPr>
          <p:spPr bwMode="auto">
            <a:xfrm>
              <a:off x="3477" y="2952"/>
              <a:ext cx="1104" cy="224"/>
            </a:xfrm>
            <a:custGeom>
              <a:avLst/>
              <a:gdLst>
                <a:gd name="T0" fmla="*/ 0 w 1104"/>
                <a:gd name="T1" fmla="*/ 0 h 504"/>
                <a:gd name="T2" fmla="*/ 336 w 1104"/>
                <a:gd name="T3" fmla="*/ 0 h 504"/>
                <a:gd name="T4" fmla="*/ 816 w 1104"/>
                <a:gd name="T5" fmla="*/ 0 h 504"/>
                <a:gd name="T6" fmla="*/ 1104 w 1104"/>
                <a:gd name="T7" fmla="*/ 0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04"/>
                <a:gd name="T14" fmla="*/ 1104 w 1104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04">
                  <a:moveTo>
                    <a:pt x="0" y="232"/>
                  </a:moveTo>
                  <a:cubicBezTo>
                    <a:pt x="100" y="116"/>
                    <a:pt x="200" y="0"/>
                    <a:pt x="336" y="40"/>
                  </a:cubicBezTo>
                  <a:cubicBezTo>
                    <a:pt x="472" y="80"/>
                    <a:pt x="688" y="440"/>
                    <a:pt x="816" y="472"/>
                  </a:cubicBezTo>
                  <a:cubicBezTo>
                    <a:pt x="944" y="504"/>
                    <a:pt x="1024" y="368"/>
                    <a:pt x="1104" y="23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97317" name="Line 11"/>
          <p:cNvSpPr>
            <a:spLocks noChangeShapeType="1"/>
          </p:cNvSpPr>
          <p:nvPr/>
        </p:nvSpPr>
        <p:spPr bwMode="auto">
          <a:xfrm>
            <a:off x="6705600" y="3895725"/>
            <a:ext cx="0" cy="927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318" name="Line 12"/>
          <p:cNvSpPr>
            <a:spLocks noChangeShapeType="1"/>
          </p:cNvSpPr>
          <p:nvPr/>
        </p:nvSpPr>
        <p:spPr bwMode="auto">
          <a:xfrm>
            <a:off x="6629400" y="4657725"/>
            <a:ext cx="2209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319" name="Freeform 13"/>
          <p:cNvSpPr>
            <a:spLocks/>
          </p:cNvSpPr>
          <p:nvPr/>
        </p:nvSpPr>
        <p:spPr bwMode="auto">
          <a:xfrm flipH="1">
            <a:off x="6719888" y="4445000"/>
            <a:ext cx="1752600" cy="457200"/>
          </a:xfrm>
          <a:custGeom>
            <a:avLst/>
            <a:gdLst>
              <a:gd name="T0" fmla="*/ 0 w 1104"/>
              <a:gd name="T1" fmla="*/ 2147483647 h 504"/>
              <a:gd name="T2" fmla="*/ 2147483647 w 1104"/>
              <a:gd name="T3" fmla="*/ 2147483647 h 504"/>
              <a:gd name="T4" fmla="*/ 2147483647 w 1104"/>
              <a:gd name="T5" fmla="*/ 2147483647 h 504"/>
              <a:gd name="T6" fmla="*/ 2147483647 w 1104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504"/>
              <a:gd name="T14" fmla="*/ 1104 w 1104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504">
                <a:moveTo>
                  <a:pt x="0" y="232"/>
                </a:moveTo>
                <a:cubicBezTo>
                  <a:pt x="100" y="116"/>
                  <a:pt x="200" y="0"/>
                  <a:pt x="336" y="40"/>
                </a:cubicBezTo>
                <a:cubicBezTo>
                  <a:pt x="472" y="80"/>
                  <a:pt x="688" y="440"/>
                  <a:pt x="816" y="472"/>
                </a:cubicBezTo>
                <a:cubicBezTo>
                  <a:pt x="944" y="504"/>
                  <a:pt x="1024" y="368"/>
                  <a:pt x="1104" y="23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29400" y="4994275"/>
            <a:ext cx="2209800" cy="965200"/>
            <a:chOff x="3408" y="3312"/>
            <a:chExt cx="1392" cy="608"/>
          </a:xfrm>
        </p:grpSpPr>
        <p:sp>
          <p:nvSpPr>
            <p:cNvPr id="397331" name="Line 15"/>
            <p:cNvSpPr>
              <a:spLocks noChangeShapeType="1"/>
            </p:cNvSpPr>
            <p:nvPr/>
          </p:nvSpPr>
          <p:spPr bwMode="auto">
            <a:xfrm>
              <a:off x="3456" y="33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32" name="Line 16"/>
            <p:cNvSpPr>
              <a:spLocks noChangeShapeType="1"/>
            </p:cNvSpPr>
            <p:nvPr/>
          </p:nvSpPr>
          <p:spPr bwMode="auto">
            <a:xfrm>
              <a:off x="3408" y="379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33" name="Freeform 17"/>
            <p:cNvSpPr>
              <a:spLocks/>
            </p:cNvSpPr>
            <p:nvPr/>
          </p:nvSpPr>
          <p:spPr bwMode="auto">
            <a:xfrm>
              <a:off x="3456" y="3696"/>
              <a:ext cx="576" cy="224"/>
            </a:xfrm>
            <a:custGeom>
              <a:avLst/>
              <a:gdLst>
                <a:gd name="T0" fmla="*/ 0 w 1104"/>
                <a:gd name="T1" fmla="*/ 0 h 504"/>
                <a:gd name="T2" fmla="*/ 1 w 1104"/>
                <a:gd name="T3" fmla="*/ 0 h 504"/>
                <a:gd name="T4" fmla="*/ 1 w 1104"/>
                <a:gd name="T5" fmla="*/ 0 h 504"/>
                <a:gd name="T6" fmla="*/ 1 w 1104"/>
                <a:gd name="T7" fmla="*/ 0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04"/>
                <a:gd name="T14" fmla="*/ 1104 w 1104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04">
                  <a:moveTo>
                    <a:pt x="0" y="232"/>
                  </a:moveTo>
                  <a:cubicBezTo>
                    <a:pt x="100" y="116"/>
                    <a:pt x="200" y="0"/>
                    <a:pt x="336" y="40"/>
                  </a:cubicBezTo>
                  <a:cubicBezTo>
                    <a:pt x="472" y="80"/>
                    <a:pt x="688" y="440"/>
                    <a:pt x="816" y="472"/>
                  </a:cubicBezTo>
                  <a:cubicBezTo>
                    <a:pt x="944" y="504"/>
                    <a:pt x="1024" y="368"/>
                    <a:pt x="1104" y="23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7334" name="Freeform 18"/>
            <p:cNvSpPr>
              <a:spLocks/>
            </p:cNvSpPr>
            <p:nvPr/>
          </p:nvSpPr>
          <p:spPr bwMode="auto">
            <a:xfrm>
              <a:off x="4032" y="3696"/>
              <a:ext cx="576" cy="224"/>
            </a:xfrm>
            <a:custGeom>
              <a:avLst/>
              <a:gdLst>
                <a:gd name="T0" fmla="*/ 0 w 1104"/>
                <a:gd name="T1" fmla="*/ 0 h 504"/>
                <a:gd name="T2" fmla="*/ 1 w 1104"/>
                <a:gd name="T3" fmla="*/ 0 h 504"/>
                <a:gd name="T4" fmla="*/ 1 w 1104"/>
                <a:gd name="T5" fmla="*/ 0 h 504"/>
                <a:gd name="T6" fmla="*/ 1 w 1104"/>
                <a:gd name="T7" fmla="*/ 0 h 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04"/>
                <a:gd name="T14" fmla="*/ 1104 w 1104"/>
                <a:gd name="T15" fmla="*/ 504 h 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04">
                  <a:moveTo>
                    <a:pt x="0" y="232"/>
                  </a:moveTo>
                  <a:cubicBezTo>
                    <a:pt x="100" y="116"/>
                    <a:pt x="200" y="0"/>
                    <a:pt x="336" y="40"/>
                  </a:cubicBezTo>
                  <a:cubicBezTo>
                    <a:pt x="472" y="80"/>
                    <a:pt x="688" y="440"/>
                    <a:pt x="816" y="472"/>
                  </a:cubicBezTo>
                  <a:cubicBezTo>
                    <a:pt x="944" y="504"/>
                    <a:pt x="1024" y="368"/>
                    <a:pt x="1104" y="23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97321" name="Text Box 19"/>
          <p:cNvSpPr txBox="1">
            <a:spLocks noChangeArrowheads="1"/>
          </p:cNvSpPr>
          <p:nvPr/>
        </p:nvSpPr>
        <p:spPr bwMode="auto">
          <a:xfrm>
            <a:off x="5878513" y="1889125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Arial" charset="0"/>
                <a:cs typeface="Arial" charset="0"/>
              </a:rPr>
              <a:t>Gene 1</a:t>
            </a:r>
          </a:p>
        </p:txBody>
      </p:sp>
      <p:sp>
        <p:nvSpPr>
          <p:cNvPr id="397322" name="Text Box 20"/>
          <p:cNvSpPr txBox="1">
            <a:spLocks noChangeArrowheads="1"/>
          </p:cNvSpPr>
          <p:nvPr/>
        </p:nvSpPr>
        <p:spPr bwMode="auto">
          <a:xfrm>
            <a:off x="5786438" y="3076575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Arial" charset="0"/>
                <a:cs typeface="Arial" charset="0"/>
              </a:rPr>
              <a:t>Gene 2</a:t>
            </a:r>
          </a:p>
        </p:txBody>
      </p:sp>
      <p:sp>
        <p:nvSpPr>
          <p:cNvPr id="397323" name="Text Box 21"/>
          <p:cNvSpPr txBox="1">
            <a:spLocks noChangeArrowheads="1"/>
          </p:cNvSpPr>
          <p:nvPr/>
        </p:nvSpPr>
        <p:spPr bwMode="auto">
          <a:xfrm>
            <a:off x="5786438" y="4448175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Arial" charset="0"/>
                <a:cs typeface="Arial" charset="0"/>
              </a:rPr>
              <a:t>Gene 3</a:t>
            </a:r>
          </a:p>
        </p:txBody>
      </p:sp>
      <p:sp>
        <p:nvSpPr>
          <p:cNvPr id="397324" name="Text Box 22"/>
          <p:cNvSpPr txBox="1">
            <a:spLocks noChangeArrowheads="1"/>
          </p:cNvSpPr>
          <p:nvPr/>
        </p:nvSpPr>
        <p:spPr bwMode="auto">
          <a:xfrm>
            <a:off x="5786438" y="5637213"/>
            <a:ext cx="85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Arial" charset="0"/>
                <a:cs typeface="Arial" charset="0"/>
              </a:rPr>
              <a:t>Gene 4</a:t>
            </a:r>
          </a:p>
        </p:txBody>
      </p:sp>
      <p:sp>
        <p:nvSpPr>
          <p:cNvPr id="397325" name="Line 23"/>
          <p:cNvSpPr>
            <a:spLocks noChangeShapeType="1"/>
          </p:cNvSpPr>
          <p:nvPr/>
        </p:nvSpPr>
        <p:spPr bwMode="auto">
          <a:xfrm>
            <a:off x="7100888" y="1427163"/>
            <a:ext cx="0" cy="466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326" name="Line 24"/>
          <p:cNvSpPr>
            <a:spLocks noChangeShapeType="1"/>
          </p:cNvSpPr>
          <p:nvPr/>
        </p:nvSpPr>
        <p:spPr bwMode="auto">
          <a:xfrm>
            <a:off x="8107363" y="1427163"/>
            <a:ext cx="0" cy="466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327" name="Text Box 25"/>
          <p:cNvSpPr txBox="1">
            <a:spLocks noChangeArrowheads="1"/>
          </p:cNvSpPr>
          <p:nvPr/>
        </p:nvSpPr>
        <p:spPr bwMode="auto">
          <a:xfrm>
            <a:off x="457200" y="3051175"/>
            <a:ext cx="43894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ea typeface="Times New Roman" charset="0"/>
                <a:cs typeface="Times New Roman" charset="0"/>
              </a:rPr>
              <a:t>Genes: </a:t>
            </a:r>
            <a:r>
              <a:rPr lang="en-US">
                <a:ea typeface="Times New Roman" charset="0"/>
                <a:cs typeface="Times New Roman" charset="0"/>
              </a:rPr>
              <a:t>Close </a:t>
            </a:r>
            <a:r>
              <a:rPr lang="en-US">
                <a:ea typeface="Times New Roman" charset="0"/>
                <a:cs typeface="Times New Roman" charset="0"/>
                <a:sym typeface="Symbol" charset="2"/>
              </a:rPr>
              <a:t>-&gt; Correlated</a:t>
            </a:r>
            <a:br>
              <a:rPr lang="en-US">
                <a:ea typeface="Times New Roman" charset="0"/>
                <a:cs typeface="Times New Roman" charset="0"/>
                <a:sym typeface="Symbol" charset="2"/>
              </a:rPr>
            </a:br>
            <a:endParaRPr lang="en-US">
              <a:ea typeface="Times New Roman" charset="0"/>
              <a:cs typeface="Times New Roman" charset="0"/>
            </a:endParaRPr>
          </a:p>
          <a:p>
            <a:r>
              <a:rPr lang="en-US">
                <a:solidFill>
                  <a:srgbClr val="0000FF"/>
                </a:solidFill>
                <a:ea typeface="Times New Roman" charset="0"/>
                <a:cs typeface="Times New Roman" charset="0"/>
              </a:rPr>
              <a:t>Samples:</a:t>
            </a:r>
            <a:r>
              <a:rPr lang="en-US">
                <a:ea typeface="Times New Roman" charset="0"/>
                <a:cs typeface="Times New Roman" charset="0"/>
              </a:rPr>
              <a:t>  Similar profile giving</a:t>
            </a:r>
            <a:br>
              <a:rPr lang="en-US">
                <a:ea typeface="Times New Roman" charset="0"/>
                <a:cs typeface="Times New Roman" charset="0"/>
              </a:rPr>
            </a:br>
            <a:r>
              <a:rPr lang="en-US">
                <a:ea typeface="Times New Roman" charset="0"/>
                <a:cs typeface="Times New Roman" charset="0"/>
              </a:rPr>
              <a:t>Gene 1 and 2 a similar contribution to the distance between sample 1 and 5 </a:t>
            </a:r>
          </a:p>
        </p:txBody>
      </p:sp>
      <p:sp>
        <p:nvSpPr>
          <p:cNvPr id="397328" name="Text Box 26"/>
          <p:cNvSpPr txBox="1">
            <a:spLocks noChangeArrowheads="1"/>
          </p:cNvSpPr>
          <p:nvPr/>
        </p:nvSpPr>
        <p:spPr bwMode="auto">
          <a:xfrm>
            <a:off x="6702425" y="6164263"/>
            <a:ext cx="1042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Arial" charset="0"/>
                <a:cs typeface="Arial" charset="0"/>
              </a:rPr>
              <a:t>Sample 1</a:t>
            </a:r>
          </a:p>
        </p:txBody>
      </p:sp>
      <p:sp>
        <p:nvSpPr>
          <p:cNvPr id="397329" name="Text Box 27"/>
          <p:cNvSpPr txBox="1">
            <a:spLocks noChangeArrowheads="1"/>
          </p:cNvSpPr>
          <p:nvPr/>
        </p:nvSpPr>
        <p:spPr bwMode="auto">
          <a:xfrm>
            <a:off x="7708900" y="6164263"/>
            <a:ext cx="1042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Arial" charset="0"/>
                <a:cs typeface="Arial" charset="0"/>
              </a:rPr>
              <a:t>Sample 5</a:t>
            </a:r>
          </a:p>
        </p:txBody>
      </p:sp>
      <p:sp>
        <p:nvSpPr>
          <p:cNvPr id="397330" name="TextBox 28"/>
          <p:cNvSpPr txBox="1">
            <a:spLocks noChangeArrowheads="1"/>
          </p:cNvSpPr>
          <p:nvPr/>
        </p:nvSpPr>
        <p:spPr bwMode="auto">
          <a:xfrm>
            <a:off x="304800" y="1466850"/>
            <a:ext cx="4876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Euclidean distance on samples and genes on row-centered and normalized data.</a:t>
            </a:r>
          </a:p>
        </p:txBody>
      </p:sp>
    </p:spTree>
    <p:extLst>
      <p:ext uri="{BB962C8B-B14F-4D97-AF65-F5344CB8AC3E}">
        <p14:creationId xmlns:p14="http://schemas.microsoft.com/office/powerpoint/2010/main" val="1134047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363"/>
            <a:ext cx="9144000" cy="655637"/>
          </a:xfrm>
        </p:spPr>
        <p:txBody>
          <a:bodyPr/>
          <a:lstStyle/>
          <a:p>
            <a:r>
              <a:rPr lang="en-US" b="1" dirty="0" smtClean="0">
                <a:ea typeface="ＭＳ Ｐゴシック" pitchFamily="-65" charset="-128"/>
                <a:cs typeface="ＭＳ Ｐゴシック" pitchFamily="-65" charset="-128"/>
              </a:rPr>
              <a:t>Different Distance Measures</a:t>
            </a:r>
            <a:endParaRPr lang="en-US" b="1" dirty="0" smtClean="0">
              <a:ea typeface="ＭＳ Ｐゴシック" pitchFamily="-65" charset="-128"/>
              <a:cs typeface="ＭＳ Ｐゴシック" pitchFamily="-65" charset="-128"/>
              <a:sym typeface="Wingdings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4488" y="3048000"/>
            <a:ext cx="4227512" cy="3262313"/>
            <a:chOff x="3024" y="1536"/>
            <a:chExt cx="2663" cy="2055"/>
          </a:xfrm>
        </p:grpSpPr>
        <p:pic>
          <p:nvPicPr>
            <p:cNvPr id="398360" name="Picture 4" descr="pca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5400000">
              <a:off x="3357" y="1203"/>
              <a:ext cx="1998" cy="2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8361" name="Text Box 5"/>
            <p:cNvSpPr txBox="1">
              <a:spLocks noChangeArrowheads="1"/>
            </p:cNvSpPr>
            <p:nvPr/>
          </p:nvSpPr>
          <p:spPr bwMode="auto">
            <a:xfrm>
              <a:off x="4224" y="3360"/>
              <a:ext cx="4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  <a:r>
                <a:rPr lang="en-US" sz="1800" baseline="30000"/>
                <a:t>st </a:t>
              </a:r>
              <a:r>
                <a:rPr lang="en-US" sz="1800"/>
                <a:t>PC</a:t>
              </a:r>
            </a:p>
          </p:txBody>
        </p:sp>
        <p:sp>
          <p:nvSpPr>
            <p:cNvPr id="398362" name="Text Box 6"/>
            <p:cNvSpPr txBox="1">
              <a:spLocks noChangeArrowheads="1"/>
            </p:cNvSpPr>
            <p:nvPr/>
          </p:nvSpPr>
          <p:spPr bwMode="auto">
            <a:xfrm rot="-5400000">
              <a:off x="2875" y="2307"/>
              <a:ext cx="5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  <a:r>
                <a:rPr lang="en-US" sz="1800" baseline="30000"/>
                <a:t>nd </a:t>
              </a:r>
              <a:r>
                <a:rPr lang="en-US" sz="1800"/>
                <a:t>PC</a:t>
              </a:r>
            </a:p>
          </p:txBody>
        </p:sp>
      </p:grpSp>
      <p:sp>
        <p:nvSpPr>
          <p:cNvPr id="398340" name="AutoShape 7"/>
          <p:cNvSpPr>
            <a:spLocks noChangeArrowheads="1"/>
          </p:cNvSpPr>
          <p:nvPr/>
        </p:nvSpPr>
        <p:spPr bwMode="auto">
          <a:xfrm rot="10800000">
            <a:off x="4267200" y="46482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8341" name="Oval 8"/>
          <p:cNvSpPr>
            <a:spLocks noChangeArrowheads="1"/>
          </p:cNvSpPr>
          <p:nvPr/>
        </p:nvSpPr>
        <p:spPr bwMode="auto">
          <a:xfrm>
            <a:off x="4267200" y="51054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8342" name="Text Box 9"/>
          <p:cNvSpPr txBox="1">
            <a:spLocks noChangeArrowheads="1"/>
          </p:cNvSpPr>
          <p:nvPr/>
        </p:nvSpPr>
        <p:spPr bwMode="auto">
          <a:xfrm>
            <a:off x="4495800" y="5105400"/>
            <a:ext cx="674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Normal</a:t>
            </a:r>
          </a:p>
        </p:txBody>
      </p:sp>
      <p:sp>
        <p:nvSpPr>
          <p:cNvPr id="398343" name="Text Box 10"/>
          <p:cNvSpPr txBox="1">
            <a:spLocks noChangeArrowheads="1"/>
          </p:cNvSpPr>
          <p:nvPr/>
        </p:nvSpPr>
        <p:spPr bwMode="auto">
          <a:xfrm>
            <a:off x="4495800" y="4648200"/>
            <a:ext cx="6238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Tumor</a:t>
            </a:r>
          </a:p>
        </p:txBody>
      </p:sp>
      <p:pic>
        <p:nvPicPr>
          <p:cNvPr id="39834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9725" y="2971800"/>
            <a:ext cx="1108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345" name="Freeform 12"/>
          <p:cNvSpPr>
            <a:spLocks/>
          </p:cNvSpPr>
          <p:nvPr/>
        </p:nvSpPr>
        <p:spPr bwMode="auto">
          <a:xfrm>
            <a:off x="914400" y="3886200"/>
            <a:ext cx="1295400" cy="1981200"/>
          </a:xfrm>
          <a:custGeom>
            <a:avLst/>
            <a:gdLst>
              <a:gd name="T0" fmla="*/ 0 w 816"/>
              <a:gd name="T1" fmla="*/ 0 h 1248"/>
              <a:gd name="T2" fmla="*/ 2147483647 w 816"/>
              <a:gd name="T3" fmla="*/ 2147483647 h 1248"/>
              <a:gd name="T4" fmla="*/ 2147483647 w 816"/>
              <a:gd name="T5" fmla="*/ 2147483647 h 1248"/>
              <a:gd name="T6" fmla="*/ 2147483647 w 816"/>
              <a:gd name="T7" fmla="*/ 2147483647 h 1248"/>
              <a:gd name="T8" fmla="*/ 2147483647 w 816"/>
              <a:gd name="T9" fmla="*/ 2147483647 h 1248"/>
              <a:gd name="T10" fmla="*/ 2147483647 w 816"/>
              <a:gd name="T11" fmla="*/ 2147483647 h 1248"/>
              <a:gd name="T12" fmla="*/ 2147483647 w 816"/>
              <a:gd name="T13" fmla="*/ 2147483647 h 1248"/>
              <a:gd name="T14" fmla="*/ 2147483647 w 816"/>
              <a:gd name="T15" fmla="*/ 2147483647 h 1248"/>
              <a:gd name="T16" fmla="*/ 2147483647 w 816"/>
              <a:gd name="T17" fmla="*/ 2147483647 h 12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6"/>
              <a:gd name="T28" fmla="*/ 0 h 1248"/>
              <a:gd name="T29" fmla="*/ 816 w 816"/>
              <a:gd name="T30" fmla="*/ 1248 h 124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6" h="1248">
                <a:moveTo>
                  <a:pt x="0" y="0"/>
                </a:moveTo>
                <a:cubicBezTo>
                  <a:pt x="92" y="16"/>
                  <a:pt x="184" y="32"/>
                  <a:pt x="240" y="48"/>
                </a:cubicBezTo>
                <a:cubicBezTo>
                  <a:pt x="296" y="64"/>
                  <a:pt x="296" y="80"/>
                  <a:pt x="336" y="96"/>
                </a:cubicBezTo>
                <a:cubicBezTo>
                  <a:pt x="376" y="112"/>
                  <a:pt x="432" y="136"/>
                  <a:pt x="480" y="144"/>
                </a:cubicBezTo>
                <a:cubicBezTo>
                  <a:pt x="528" y="152"/>
                  <a:pt x="576" y="128"/>
                  <a:pt x="624" y="144"/>
                </a:cubicBezTo>
                <a:cubicBezTo>
                  <a:pt x="672" y="160"/>
                  <a:pt x="736" y="192"/>
                  <a:pt x="768" y="240"/>
                </a:cubicBezTo>
                <a:cubicBezTo>
                  <a:pt x="800" y="288"/>
                  <a:pt x="816" y="320"/>
                  <a:pt x="816" y="432"/>
                </a:cubicBezTo>
                <a:cubicBezTo>
                  <a:pt x="816" y="544"/>
                  <a:pt x="808" y="776"/>
                  <a:pt x="768" y="912"/>
                </a:cubicBezTo>
                <a:cubicBezTo>
                  <a:pt x="728" y="1048"/>
                  <a:pt x="608" y="1192"/>
                  <a:pt x="576" y="124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8346" name="Text Box 13"/>
          <p:cNvSpPr txBox="1">
            <a:spLocks noChangeArrowheads="1"/>
          </p:cNvSpPr>
          <p:nvPr/>
        </p:nvSpPr>
        <p:spPr bwMode="auto">
          <a:xfrm>
            <a:off x="533400" y="1751013"/>
            <a:ext cx="38306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Normal/Tumor</a:t>
            </a:r>
          </a:p>
          <a:p>
            <a:r>
              <a:rPr lang="en-US" sz="1800"/>
              <a:t>Center and normalize rows</a:t>
            </a:r>
          </a:p>
          <a:p>
            <a:r>
              <a:rPr lang="en-US" sz="1800"/>
              <a:t>Close samples have </a:t>
            </a:r>
            <a:r>
              <a:rPr lang="en-US" sz="1800">
                <a:solidFill>
                  <a:srgbClr val="0000FF"/>
                </a:solidFill>
              </a:rPr>
              <a:t>similar</a:t>
            </a:r>
            <a:r>
              <a:rPr lang="en-US" sz="1800"/>
              <a:t> profiles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72000" y="1704975"/>
            <a:ext cx="4489450" cy="4695825"/>
            <a:chOff x="3124" y="1074"/>
            <a:chExt cx="2828" cy="2958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327" y="1876"/>
              <a:ext cx="2625" cy="2156"/>
              <a:chOff x="3327" y="1876"/>
              <a:chExt cx="2625" cy="2156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3327" y="1977"/>
                <a:ext cx="2625" cy="2055"/>
                <a:chOff x="336" y="1536"/>
                <a:chExt cx="2625" cy="2055"/>
              </a:xfrm>
            </p:grpSpPr>
            <p:pic>
              <p:nvPicPr>
                <p:cNvPr id="398357" name="Picture 17" descr="pca2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5400000">
                  <a:off x="664" y="1208"/>
                  <a:ext cx="1969" cy="2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83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3360"/>
                  <a:ext cx="49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1</a:t>
                  </a:r>
                  <a:r>
                    <a:rPr lang="en-US" sz="1800" baseline="30000"/>
                    <a:t>st </a:t>
                  </a:r>
                  <a:r>
                    <a:rPr lang="en-US" sz="1800"/>
                    <a:t>PC</a:t>
                  </a:r>
                </a:p>
              </p:txBody>
            </p:sp>
            <p:sp>
              <p:nvSpPr>
                <p:cNvPr id="398359" name="Text Box 19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71" y="2307"/>
                  <a:ext cx="53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2</a:t>
                  </a:r>
                  <a:r>
                    <a:rPr lang="en-US" sz="1800" baseline="30000"/>
                    <a:t>nd </a:t>
                  </a:r>
                  <a:r>
                    <a:rPr lang="en-US" sz="1800"/>
                    <a:t>PC</a:t>
                  </a:r>
                </a:p>
              </p:txBody>
            </p:sp>
          </p:grpSp>
          <p:sp>
            <p:nvSpPr>
              <p:cNvPr id="398355" name="Oval 20"/>
              <p:cNvSpPr>
                <a:spLocks noChangeArrowheads="1"/>
              </p:cNvSpPr>
              <p:nvPr/>
            </p:nvSpPr>
            <p:spPr bwMode="auto">
              <a:xfrm rot="-1664182">
                <a:off x="4226" y="3179"/>
                <a:ext cx="1008" cy="4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8356" name="Oval 21"/>
              <p:cNvSpPr>
                <a:spLocks noChangeArrowheads="1"/>
              </p:cNvSpPr>
              <p:nvPr/>
            </p:nvSpPr>
            <p:spPr bwMode="auto">
              <a:xfrm rot="-2846401">
                <a:off x="3456" y="2210"/>
                <a:ext cx="1192" cy="5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398353" name="Text Box 22"/>
            <p:cNvSpPr txBox="1">
              <a:spLocks noChangeArrowheads="1"/>
            </p:cNvSpPr>
            <p:nvPr/>
          </p:nvSpPr>
          <p:spPr bwMode="auto">
            <a:xfrm>
              <a:off x="3124" y="1074"/>
              <a:ext cx="263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Tissue type</a:t>
              </a:r>
            </a:p>
            <a:p>
              <a:r>
                <a:rPr lang="en-US" sz="1800"/>
                <a:t>Center and normalize rows</a:t>
              </a:r>
            </a:p>
            <a:p>
              <a:r>
                <a:rPr lang="en-US" sz="1800"/>
                <a:t>Center and normalize columns</a:t>
              </a:r>
            </a:p>
            <a:p>
              <a:r>
                <a:rPr lang="en-US" sz="1800"/>
                <a:t>Close samples have </a:t>
              </a:r>
              <a:r>
                <a:rPr lang="en-US" sz="1800">
                  <a:solidFill>
                    <a:srgbClr val="0000FF"/>
                  </a:solidFill>
                </a:rPr>
                <a:t>correlated</a:t>
              </a:r>
              <a:r>
                <a:rPr lang="en-US" sz="1800"/>
                <a:t> profiles </a:t>
              </a:r>
            </a:p>
          </p:txBody>
        </p:sp>
      </p:grpSp>
      <p:sp>
        <p:nvSpPr>
          <p:cNvPr id="398348" name="Text Box 23"/>
          <p:cNvSpPr txBox="1">
            <a:spLocks noChangeArrowheads="1"/>
          </p:cNvSpPr>
          <p:nvPr/>
        </p:nvSpPr>
        <p:spPr bwMode="auto">
          <a:xfrm>
            <a:off x="3505200" y="6248400"/>
            <a:ext cx="3087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Data from Lu et al. </a:t>
            </a:r>
            <a:r>
              <a:rPr lang="en-US" sz="1600" i="1"/>
              <a:t>Nature</a:t>
            </a:r>
            <a:r>
              <a:rPr lang="en-US" sz="1600"/>
              <a:t>, 2005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1676400" y="2971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ea typeface="ＭＳ Ｐゴシック" charset="-128"/>
                <a:cs typeface="ＭＳ Ｐゴシック" charset="-128"/>
              </a:rPr>
              <a:t>Euclidean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67056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ea typeface="ＭＳ Ｐゴシック" charset="-128"/>
                <a:cs typeface="ＭＳ Ｐゴシック" charset="-128"/>
              </a:rPr>
              <a:t>Pearson</a:t>
            </a:r>
          </a:p>
        </p:txBody>
      </p:sp>
      <p:sp>
        <p:nvSpPr>
          <p:cNvPr id="398351" name="TextBox 26"/>
          <p:cNvSpPr txBox="1">
            <a:spLocks noChangeArrowheads="1"/>
          </p:cNvSpPr>
          <p:nvPr/>
        </p:nvSpPr>
        <p:spPr bwMode="auto">
          <a:xfrm>
            <a:off x="304800" y="12144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Different distance measures can reveal different structures</a:t>
            </a:r>
          </a:p>
        </p:txBody>
      </p:sp>
    </p:spTree>
    <p:extLst>
      <p:ext uri="{BB962C8B-B14F-4D97-AF65-F5344CB8AC3E}">
        <p14:creationId xmlns:p14="http://schemas.microsoft.com/office/powerpoint/2010/main" val="872929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6E688BECE74982C432B6643A443D" ma:contentTypeVersion="0" ma:contentTypeDescription="Create a new document." ma:contentTypeScope="" ma:versionID="d4940da1997b40312492e3e907d54e97">
  <xsd:schema xmlns:xsd="http://www.w3.org/2001/XMLSchema" xmlns:p="http://schemas.microsoft.com/office/2006/metadata/properties" targetNamespace="http://schemas.microsoft.com/office/2006/metadata/properties" ma:root="true" ma:fieldsID="d1e97221dd9e314d5021470c32a4f86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31C31B-6AA8-45E5-A704-3D941208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FFFDCBD-16CF-40BB-B1EC-971A870B96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0D0BE-227A-463B-8E9B-F1633C04D5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32961</TotalTime>
  <Words>725</Words>
  <Application>Microsoft Macintosh PowerPoint</Application>
  <PresentationFormat>On-screen Show (4:3)</PresentationFormat>
  <Paragraphs>183</Paragraphs>
  <Slides>20</Slides>
  <Notes>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Bitmap Image</vt:lpstr>
      <vt:lpstr>Clustering</vt:lpstr>
      <vt:lpstr>Clustering/Class Discovery</vt:lpstr>
      <vt:lpstr>Clustering in GenePattern</vt:lpstr>
      <vt:lpstr>K-means Clustering</vt:lpstr>
      <vt:lpstr>Hierarchical Clustering</vt:lpstr>
      <vt:lpstr>Hierarchical Clustering</vt:lpstr>
      <vt:lpstr>Distance metrics: Pearson and Euclidean</vt:lpstr>
      <vt:lpstr>Reasonable Distance Measure</vt:lpstr>
      <vt:lpstr>Different Distance Measures</vt:lpstr>
      <vt:lpstr>Average Linkage</vt:lpstr>
      <vt:lpstr>Single and Complete Linkage</vt:lpstr>
      <vt:lpstr>Similarity/Distance Measures</vt:lpstr>
      <vt:lpstr>Pitfalls in Clustering</vt:lpstr>
      <vt:lpstr>Compact Separated Clusters</vt:lpstr>
      <vt:lpstr>Elongated Clusters</vt:lpstr>
      <vt:lpstr>Filament</vt:lpstr>
      <vt:lpstr>Filament with Point Removed</vt:lpstr>
      <vt:lpstr>Data Preparation</vt:lpstr>
      <vt:lpstr>Two-way Clustering</vt:lpstr>
      <vt:lpstr>Clustering Exercise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Administrator</dc:creator>
  <cp:lastModifiedBy>Michael Reich</cp:lastModifiedBy>
  <cp:revision>82</cp:revision>
  <dcterms:created xsi:type="dcterms:W3CDTF">2012-01-17T16:35:16Z</dcterms:created>
  <dcterms:modified xsi:type="dcterms:W3CDTF">2018-01-20T00:08:42Z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0x01010007816E688BECE74982C432B6643A443D</vt:lpwstr>
  </property>
</Properties>
</file>