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 id="2147483803"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6858000" type="screen4x3"/>
  <p:notesSz cx="7010400" cy="9372600"/>
  <p:embeddedFontLst>
    <p:embeddedFont>
      <p:font typeface="Comic Sans MS" panose="030F0702030302020204" pitchFamily="66" charset="0"/>
      <p:regular r:id="rId25"/>
      <p:bold r:id="rId26"/>
      <p:italic r:id="rId27"/>
      <p:boldItalic r:id="rId28"/>
    </p:embeddedFont>
    <p:embeddedFont>
      <p:font typeface="Calibri Light" panose="020F0302020204030204" pitchFamily="34" charset="0"/>
      <p:regular r:id="rId29"/>
      <p:italic r:id="rId30"/>
    </p:embeddedFont>
    <p:embeddedFont>
      <p:font typeface="Calibri" panose="020F0502020204030204" pitchFamily="34" charset="0"/>
      <p:regular r:id="rId31"/>
      <p:bold r:id="rId32"/>
      <p:italic r:id="rId33"/>
      <p:boldItalic r:id="rId34"/>
    </p:embeddedFont>
    <p:embeddedFont>
      <p:font typeface="ＭＳ Ｐゴシック" panose="020B0600070205080204" pitchFamily="34" charset="-128"/>
      <p:regular r:id="rId35"/>
    </p:embeddedFont>
    <p:embeddedFont>
      <p:font typeface="Arial Narrow" panose="020B0606020202030204" pitchFamily="34" charset="0"/>
      <p:regular r:id="rId36"/>
      <p:bold r:id="rId37"/>
      <p:italic r:id="rId38"/>
      <p:boldItalic r:id="rId39"/>
    </p:embeddedFont>
    <p:embeddedFont>
      <p:font typeface="Tahoma" panose="020B0604030504040204" pitchFamily="34" charset="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714" autoAdjust="0"/>
  </p:normalViewPr>
  <p:slideViewPr>
    <p:cSldViewPr snapToGrid="0">
      <p:cViewPr varScale="1">
        <p:scale>
          <a:sx n="57" d="100"/>
          <a:sy n="57" d="100"/>
        </p:scale>
        <p:origin x="21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0.fntdata"/><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38475" cy="46831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970338" y="0"/>
            <a:ext cx="3038475" cy="468313"/>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01675" y="4452938"/>
            <a:ext cx="5607050" cy="4216400"/>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902700"/>
            <a:ext cx="3038475" cy="468313"/>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970338" y="8902700"/>
            <a:ext cx="3038475" cy="468313"/>
          </a:xfrm>
          <a:prstGeom prst="rect">
            <a:avLst/>
          </a:prstGeom>
          <a:noFill/>
          <a:ln>
            <a:noFill/>
          </a:ln>
        </p:spPr>
        <p:txBody>
          <a:bodyPr spcFirstLastPara="1" wrap="square" lIns="93600" tIns="46800" rIns="93600" bIns="46800"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sldNum" idx="12"/>
          </p:nvPr>
        </p:nvSpPr>
        <p:spPr>
          <a:xfrm>
            <a:off x="3970338" y="8902700"/>
            <a:ext cx="3038475" cy="468313"/>
          </a:xfrm>
          <a:prstGeom prst="rect">
            <a:avLst/>
          </a:prstGeom>
          <a:noFill/>
          <a:ln>
            <a:noFill/>
          </a:ln>
        </p:spPr>
        <p:txBody>
          <a:bodyPr spcFirstLastPara="1" wrap="square" lIns="93600" tIns="46800" rIns="93600" bIns="46800"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1</a:t>
            </a:fld>
            <a:endParaRPr sz="1300" b="0" i="0" u="none" strike="noStrike" cap="none">
              <a:solidFill>
                <a:schemeClr val="dk1"/>
              </a:solidFill>
              <a:latin typeface="Calibri"/>
              <a:ea typeface="Calibri"/>
              <a:cs typeface="Calibri"/>
              <a:sym typeface="Calibri"/>
            </a:endParaRPr>
          </a:p>
        </p:txBody>
      </p:sp>
      <p:sp>
        <p:nvSpPr>
          <p:cNvPr id="261" name="Shape 261"/>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262" name="Shape 262"/>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sldNum" idx="12"/>
          </p:nvPr>
        </p:nvSpPr>
        <p:spPr>
          <a:xfrm>
            <a:off x="3970338" y="8902700"/>
            <a:ext cx="3038475" cy="468313"/>
          </a:xfrm>
          <a:prstGeom prst="rect">
            <a:avLst/>
          </a:prstGeom>
          <a:noFill/>
          <a:ln>
            <a:noFill/>
          </a:ln>
        </p:spPr>
        <p:txBody>
          <a:bodyPr spcFirstLastPara="1" wrap="square" lIns="93600" tIns="46800" rIns="93600" bIns="46800"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10</a:t>
            </a:fld>
            <a:endParaRPr sz="1300">
              <a:solidFill>
                <a:schemeClr val="dk1"/>
              </a:solidFill>
              <a:latin typeface="Calibri"/>
              <a:ea typeface="Calibri"/>
              <a:cs typeface="Calibri"/>
              <a:sym typeface="Calibri"/>
            </a:endParaRPr>
          </a:p>
        </p:txBody>
      </p:sp>
      <p:sp>
        <p:nvSpPr>
          <p:cNvPr id="463" name="Shape 463"/>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464" name="Shape 464"/>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There are many measures of distance. The most intuitive is Euclidean, which is the geometric distance between 2 points. But correlation is also often used.</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In this case, the sample would be labeled as black.</a:t>
            </a:r>
            <a:endParaRPr/>
          </a:p>
          <a:p>
            <a:pPr marL="0" marR="0" lvl="0" indent="0" algn="l" rtl="0">
              <a:spcBef>
                <a:spcPts val="0"/>
              </a:spcBef>
              <a:spcAft>
                <a:spcPts val="0"/>
              </a:spcAft>
              <a:buNone/>
            </a:pPr>
            <a:endParaRPr sz="17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532" name="Shape 532"/>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Note the bottom row.  For some data (e.g. figure i) you cannot draw a line that seperates the red from green.  SVM will try to transform the data (e.g. figure J ) to construct a seperating line and then project that line back into the untransformed space (figure k).  If you take this too far (figure L) you get overfitting which looks like this.</a:t>
            </a:r>
            <a:endParaRPr/>
          </a:p>
          <a:p>
            <a:pPr marL="0" marR="0" lvl="0" indent="0" algn="l" rtl="0">
              <a:spcBef>
                <a:spcPts val="36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r>
              <a:rPr lang="en-US" sz="1200" b="0" i="0" u="none" strike="noStrike" cap="none">
                <a:solidFill>
                  <a:schemeClr val="dk1"/>
                </a:solidFill>
                <a:latin typeface="Arial"/>
                <a:ea typeface="Arial"/>
                <a:cs typeface="Arial"/>
                <a:sym typeface="Arial"/>
              </a:rPr>
              <a:t>A SVM maps input vectors to a higher dimensional space where a maximal separating hyperplane is constructed</a:t>
            </a:r>
            <a:endParaRPr/>
          </a:p>
          <a:p>
            <a:pPr marL="0" marR="0" lvl="0" indent="0" algn="l" rtl="0">
              <a:spcBef>
                <a:spcPts val="360"/>
              </a:spcBef>
              <a:spcAft>
                <a:spcPts val="0"/>
              </a:spcAft>
              <a:buNone/>
            </a:pPr>
            <a:r>
              <a:rPr lang="en-US" sz="1200" b="0" i="0" u="none" strike="noStrike" cap="none">
                <a:solidFill>
                  <a:schemeClr val="dk1"/>
                </a:solidFill>
                <a:latin typeface="Arial"/>
                <a:ea typeface="Arial"/>
                <a:cs typeface="Arial"/>
                <a:sym typeface="Arial"/>
              </a:rPr>
              <a:t>Parallel hyperplanes are constructed on each side of the hyperplane that separates the data </a:t>
            </a:r>
            <a:endParaRPr/>
          </a:p>
          <a:p>
            <a:pPr marL="0" marR="0" lvl="0" indent="0" algn="l" rtl="0">
              <a:spcBef>
                <a:spcPts val="360"/>
              </a:spcBef>
              <a:spcAft>
                <a:spcPts val="0"/>
              </a:spcAft>
              <a:buNone/>
            </a:pPr>
            <a:r>
              <a:rPr lang="en-US" sz="1200" b="0" i="0" u="none" strike="noStrike" cap="none">
                <a:solidFill>
                  <a:schemeClr val="dk1"/>
                </a:solidFill>
                <a:latin typeface="Arial"/>
                <a:ea typeface="Arial"/>
                <a:cs typeface="Arial"/>
                <a:sym typeface="Arial"/>
              </a:rPr>
              <a:t>The separating hyperplane is the hyperplane that maximizes the distance between the parallel hyperplanes</a:t>
            </a:r>
            <a:endParaRPr/>
          </a:p>
          <a:p>
            <a:pPr marL="0" marR="0" lvl="0" indent="0" algn="l" rtl="0">
              <a:spcBef>
                <a:spcPts val="360"/>
              </a:spcBef>
              <a:spcAft>
                <a:spcPts val="0"/>
              </a:spcAft>
              <a:buNone/>
            </a:pPr>
            <a:r>
              <a:rPr lang="en-US" sz="1200" b="0" i="0" u="none" strike="noStrike" cap="none">
                <a:solidFill>
                  <a:schemeClr val="dk1"/>
                </a:solidFill>
                <a:latin typeface="Arial"/>
                <a:ea typeface="Arial"/>
                <a:cs typeface="Arial"/>
                <a:sym typeface="Arial"/>
              </a:rPr>
              <a:t>Assumes that a larger margin or distance between the parallel hyperplanes results in a classifier with a better generalization error </a:t>
            </a:r>
            <a:endParaRPr/>
          </a:p>
          <a:p>
            <a:pPr marL="0" marR="0" lvl="0" indent="0" algn="l" rtl="0">
              <a:spcBef>
                <a:spcPts val="360"/>
              </a:spcBef>
              <a:spcAft>
                <a:spcPts val="0"/>
              </a:spcAft>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540" name="Shape 540"/>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txBox="1">
            <a:spLocks noGrp="1"/>
          </p:cNvSpPr>
          <p:nvPr>
            <p:ph type="sldNum" idx="12"/>
          </p:nvPr>
        </p:nvSpPr>
        <p:spPr>
          <a:xfrm>
            <a:off x="3970338" y="8902700"/>
            <a:ext cx="3038475" cy="468313"/>
          </a:xfrm>
          <a:prstGeom prst="rect">
            <a:avLst/>
          </a:prstGeom>
          <a:noFill/>
          <a:ln>
            <a:noFill/>
          </a:ln>
        </p:spPr>
        <p:txBody>
          <a:bodyPr spcFirstLastPara="1" wrap="square" lIns="93600" tIns="46800" rIns="93600" bIns="46800"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13</a:t>
            </a:fld>
            <a:endParaRPr sz="1300">
              <a:solidFill>
                <a:schemeClr val="dk1"/>
              </a:solidFill>
              <a:latin typeface="Calibri"/>
              <a:ea typeface="Calibri"/>
              <a:cs typeface="Calibri"/>
              <a:sym typeface="Calibri"/>
            </a:endParaRPr>
          </a:p>
        </p:txBody>
      </p:sp>
      <p:sp>
        <p:nvSpPr>
          <p:cNvPr id="581" name="Shape 581"/>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582" name="Shape 582"/>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spcBef>
                <a:spcPts val="0"/>
              </a:spcBef>
              <a:spcAft>
                <a:spcPts val="0"/>
              </a:spcAft>
              <a:buNone/>
            </a:pPr>
            <a:endParaRPr sz="17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Shape 605"/>
          <p:cNvSpPr txBox="1">
            <a:spLocks noGrp="1"/>
          </p:cNvSpPr>
          <p:nvPr>
            <p:ph type="sldNum" idx="12"/>
          </p:nvPr>
        </p:nvSpPr>
        <p:spPr>
          <a:xfrm>
            <a:off x="3970338" y="8902700"/>
            <a:ext cx="3038475" cy="468313"/>
          </a:xfrm>
          <a:prstGeom prst="rect">
            <a:avLst/>
          </a:prstGeom>
          <a:noFill/>
          <a:ln>
            <a:noFill/>
          </a:ln>
        </p:spPr>
        <p:txBody>
          <a:bodyPr spcFirstLastPara="1" wrap="square" lIns="93600" tIns="46800" rIns="93600" bIns="46800"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14</a:t>
            </a:fld>
            <a:endParaRPr sz="1300">
              <a:solidFill>
                <a:schemeClr val="dk1"/>
              </a:solidFill>
              <a:latin typeface="Calibri"/>
              <a:ea typeface="Calibri"/>
              <a:cs typeface="Calibri"/>
              <a:sym typeface="Calibri"/>
            </a:endParaRPr>
          </a:p>
        </p:txBody>
      </p:sp>
      <p:sp>
        <p:nvSpPr>
          <p:cNvPr id="606" name="Shape 606"/>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07" name="Shape 607"/>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spcBef>
                <a:spcPts val="0"/>
              </a:spcBef>
              <a:spcAft>
                <a:spcPts val="0"/>
              </a:spcAft>
              <a:buNone/>
            </a:pPr>
            <a:r>
              <a:rPr lang="en-US" sz="1700" b="0" i="0" u="none" strike="noStrike" cap="none" dirty="0">
                <a:solidFill>
                  <a:schemeClr val="dk1"/>
                </a:solidFill>
                <a:latin typeface="Arial"/>
                <a:ea typeface="Arial"/>
                <a:cs typeface="Arial"/>
                <a:sym typeface="Arial"/>
              </a:rPr>
              <a:t>So in practice here is what you would do.  You would find another set of data, which we’ll call the test set.  For this set we need to know which class, orange or black, a sample belongs to, but we do not use any of these samples when we train our classifier.</a:t>
            </a:r>
            <a:endParaRPr dirty="0"/>
          </a:p>
          <a:p>
            <a:pPr marL="0" marR="0" lvl="0" indent="0" algn="l" rtl="0">
              <a:spcBef>
                <a:spcPts val="0"/>
              </a:spcBef>
              <a:spcAft>
                <a:spcPts val="0"/>
              </a:spcAft>
              <a:buNone/>
            </a:pPr>
            <a:endParaRPr sz="17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700" b="0" i="0" u="none" strike="noStrike" cap="none" dirty="0">
                <a:solidFill>
                  <a:schemeClr val="dk1"/>
                </a:solidFill>
                <a:latin typeface="Arial"/>
                <a:ea typeface="Arial"/>
                <a:cs typeface="Arial"/>
                <a:sym typeface="Arial"/>
              </a:rPr>
              <a:t>What we want is a classifier with good generalization and no overfitting.  In practice this means that </a:t>
            </a:r>
            <a:r>
              <a:rPr lang="en-US" sz="1700" b="0" i="0" u="none" strike="noStrike" cap="none" dirty="0" smtClean="0">
                <a:solidFill>
                  <a:schemeClr val="dk1"/>
                </a:solidFill>
                <a:latin typeface="Arial"/>
                <a:ea typeface="Arial"/>
                <a:cs typeface="Arial"/>
                <a:sym typeface="Arial"/>
              </a:rPr>
              <a:t>it </a:t>
            </a:r>
            <a:r>
              <a:rPr lang="en-US" sz="1700" b="0" i="0" u="none" strike="noStrike" cap="none" dirty="0">
                <a:solidFill>
                  <a:schemeClr val="dk1"/>
                </a:solidFill>
                <a:latin typeface="Arial"/>
                <a:ea typeface="Arial"/>
                <a:cs typeface="Arial"/>
                <a:sym typeface="Arial"/>
              </a:rPr>
              <a:t>makes good predictions and can handle data it has not seen before</a:t>
            </a:r>
            <a:endParaRPr dirty="0"/>
          </a:p>
          <a:p>
            <a:pPr marL="0" marR="0" lvl="0" indent="0" algn="l" rtl="0">
              <a:spcBef>
                <a:spcPts val="0"/>
              </a:spcBef>
              <a:spcAft>
                <a:spcPts val="0"/>
              </a:spcAft>
              <a:buNone/>
            </a:pPr>
            <a:endParaRPr sz="17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700" b="0" i="0" u="none" strike="noStrike" cap="none" dirty="0">
                <a:solidFill>
                  <a:schemeClr val="dk1"/>
                </a:solidFill>
                <a:latin typeface="Arial"/>
                <a:ea typeface="Arial"/>
                <a:cs typeface="Arial"/>
                <a:sym typeface="Arial"/>
              </a:rPr>
              <a:t>The error rate is the best measure of a classifier, simply the number of times it gets the prediction right out of the number of predictions it made</a:t>
            </a:r>
            <a:endParaRPr sz="17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Shape 615"/>
          <p:cNvSpPr txBox="1">
            <a:spLocks noGrp="1"/>
          </p:cNvSpPr>
          <p:nvPr>
            <p:ph type="sldNum" idx="12"/>
          </p:nvPr>
        </p:nvSpPr>
        <p:spPr>
          <a:xfrm>
            <a:off x="3970338" y="8902700"/>
            <a:ext cx="3038475" cy="468313"/>
          </a:xfrm>
          <a:prstGeom prst="rect">
            <a:avLst/>
          </a:prstGeom>
          <a:noFill/>
          <a:ln>
            <a:noFill/>
          </a:ln>
        </p:spPr>
        <p:txBody>
          <a:bodyPr spcFirstLastPara="1" wrap="square" lIns="93600" tIns="46800" rIns="93600" bIns="46800"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15</a:t>
            </a:fld>
            <a:endParaRPr sz="1300">
              <a:solidFill>
                <a:schemeClr val="dk1"/>
              </a:solidFill>
              <a:latin typeface="Calibri"/>
              <a:ea typeface="Calibri"/>
              <a:cs typeface="Calibri"/>
              <a:sym typeface="Calibri"/>
            </a:endParaRPr>
          </a:p>
        </p:txBody>
      </p:sp>
      <p:sp>
        <p:nvSpPr>
          <p:cNvPr id="616" name="Shape 616"/>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17" name="Shape 617"/>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spcBef>
                <a:spcPts val="0"/>
              </a:spcBef>
              <a:spcAft>
                <a:spcPts val="0"/>
              </a:spcAft>
              <a:buNone/>
            </a:pPr>
            <a:endParaRPr sz="17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7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7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Shape 623"/>
          <p:cNvSpPr txBox="1">
            <a:spLocks noGrp="1"/>
          </p:cNvSpPr>
          <p:nvPr>
            <p:ph type="sldNum" idx="12"/>
          </p:nvPr>
        </p:nvSpPr>
        <p:spPr>
          <a:xfrm>
            <a:off x="3970338" y="8902700"/>
            <a:ext cx="3038475" cy="468313"/>
          </a:xfrm>
          <a:prstGeom prst="rect">
            <a:avLst/>
          </a:prstGeom>
          <a:noFill/>
          <a:ln>
            <a:noFill/>
          </a:ln>
        </p:spPr>
        <p:txBody>
          <a:bodyPr spcFirstLastPara="1" wrap="square" lIns="93600" tIns="46800" rIns="93600" bIns="46800"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16</a:t>
            </a:fld>
            <a:endParaRPr sz="1300">
              <a:solidFill>
                <a:schemeClr val="dk1"/>
              </a:solidFill>
              <a:latin typeface="Calibri"/>
              <a:ea typeface="Calibri"/>
              <a:cs typeface="Calibri"/>
              <a:sym typeface="Calibri"/>
            </a:endParaRPr>
          </a:p>
        </p:txBody>
      </p:sp>
      <p:sp>
        <p:nvSpPr>
          <p:cNvPr id="624" name="Shape 624"/>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25" name="Shape 625"/>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spcBef>
                <a:spcPts val="0"/>
              </a:spcBef>
              <a:spcAft>
                <a:spcPts val="0"/>
              </a:spcAft>
              <a:buNone/>
            </a:pPr>
            <a:endParaRPr sz="17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7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700" b="0" i="0" u="none" strike="noStrike" cap="none" dirty="0" smtClean="0">
                <a:solidFill>
                  <a:schemeClr val="dk1"/>
                </a:solidFill>
                <a:latin typeface="Arial"/>
                <a:ea typeface="Arial"/>
                <a:cs typeface="Arial"/>
                <a:sym typeface="Arial"/>
              </a:rPr>
              <a:t>The error rate is the averaged error rate across</a:t>
            </a:r>
            <a:r>
              <a:rPr lang="en-US" sz="1700" b="0" i="0" u="none" strike="noStrike" cap="none" baseline="0" dirty="0" smtClean="0">
                <a:solidFill>
                  <a:schemeClr val="dk1"/>
                </a:solidFill>
                <a:latin typeface="Arial"/>
                <a:ea typeface="Arial"/>
                <a:cs typeface="Arial"/>
                <a:sym typeface="Arial"/>
              </a:rPr>
              <a:t> all of those experiments – IE how many times did the classifier get it right / # of experiments</a:t>
            </a:r>
            <a:endParaRPr sz="17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Shape 631"/>
          <p:cNvSpPr txBox="1">
            <a:spLocks noGrp="1"/>
          </p:cNvSpPr>
          <p:nvPr>
            <p:ph type="sldNum" idx="12"/>
          </p:nvPr>
        </p:nvSpPr>
        <p:spPr>
          <a:xfrm>
            <a:off x="3970338" y="8902700"/>
            <a:ext cx="3038475" cy="468313"/>
          </a:xfrm>
          <a:prstGeom prst="rect">
            <a:avLst/>
          </a:prstGeom>
          <a:noFill/>
          <a:ln>
            <a:noFill/>
          </a:ln>
        </p:spPr>
        <p:txBody>
          <a:bodyPr spcFirstLastPara="1" wrap="square" lIns="93600" tIns="46800" rIns="93600" bIns="46800"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17</a:t>
            </a:fld>
            <a:endParaRPr sz="1300">
              <a:solidFill>
                <a:schemeClr val="dk1"/>
              </a:solidFill>
              <a:latin typeface="Calibri"/>
              <a:ea typeface="Calibri"/>
              <a:cs typeface="Calibri"/>
              <a:sym typeface="Calibri"/>
            </a:endParaRPr>
          </a:p>
        </p:txBody>
      </p:sp>
      <p:sp>
        <p:nvSpPr>
          <p:cNvPr id="632" name="Shape 632"/>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33" name="Shape 633"/>
          <p:cNvSpPr txBox="1">
            <a:spLocks noGrp="1"/>
          </p:cNvSpPr>
          <p:nvPr>
            <p:ph type="body" idx="1"/>
          </p:nvPr>
        </p:nvSpPr>
        <p:spPr>
          <a:xfrm>
            <a:off x="933450" y="4452938"/>
            <a:ext cx="5143500" cy="4216400"/>
          </a:xfrm>
          <a:prstGeom prst="rect">
            <a:avLst/>
          </a:prstGeom>
          <a:noFill/>
          <a:ln>
            <a:noFill/>
          </a:ln>
        </p:spPr>
        <p:txBody>
          <a:bodyPr spcFirstLastPara="1" wrap="square" lIns="93600" tIns="46775" rIns="93600" bIns="46775" anchor="t" anchorCtr="0">
            <a:noAutofit/>
          </a:bodyPr>
          <a:lstStyle/>
          <a:p>
            <a:pPr marL="0" marR="0" lvl="0" indent="0" algn="l" rtl="0">
              <a:spcBef>
                <a:spcPts val="0"/>
              </a:spcBef>
              <a:spcAft>
                <a:spcPts val="0"/>
              </a:spcAft>
              <a:buNone/>
            </a:pPr>
            <a:r>
              <a:rPr lang="en-US" sz="1700" b="0" i="0" u="none" strike="noStrike" cap="none">
                <a:solidFill>
                  <a:schemeClr val="dk1"/>
                </a:solidFill>
                <a:latin typeface="Arial"/>
                <a:ea typeface="Arial"/>
                <a:cs typeface="Arial"/>
                <a:sym typeface="Arial"/>
              </a:rPr>
              <a:t>On ALL/MLL/ALL dataset</a:t>
            </a:r>
            <a:endParaRPr/>
          </a:p>
          <a:p>
            <a:pPr marL="0" marR="0" lvl="0" indent="0" algn="l" rtl="0">
              <a:spcBef>
                <a:spcPts val="0"/>
              </a:spcBef>
              <a:spcAft>
                <a:spcPts val="0"/>
              </a:spcAft>
              <a:buNone/>
            </a:pPr>
            <a:endParaRPr sz="17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700" b="0" i="0" u="none" strike="noStrike" cap="none">
                <a:solidFill>
                  <a:schemeClr val="dk1"/>
                </a:solidFill>
                <a:latin typeface="Arial"/>
                <a:ea typeface="Arial"/>
                <a:cs typeface="Arial"/>
                <a:sym typeface="Arial"/>
              </a:rPr>
              <a:t>Key point – as # features increase accuracy does not but you may be adding noise to the picture</a:t>
            </a:r>
            <a:endParaRPr/>
          </a:p>
          <a:p>
            <a:pPr marL="0" marR="0" lvl="0" indent="0" algn="l" rtl="0">
              <a:spcBef>
                <a:spcPts val="0"/>
              </a:spcBef>
              <a:spcAft>
                <a:spcPts val="0"/>
              </a:spcAft>
              <a:buNone/>
            </a:pPr>
            <a:endParaRPr sz="17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700" b="0" i="0" u="none" strike="noStrike" cap="none">
                <a:solidFill>
                  <a:schemeClr val="dk1"/>
                </a:solidFill>
                <a:latin typeface="Arial"/>
                <a:ea typeface="Arial"/>
                <a:cs typeface="Arial"/>
                <a:sym typeface="Arial"/>
              </a:rPr>
              <a:t>Everyhing will climb as you move out</a:t>
            </a:r>
            <a:endParaRPr/>
          </a:p>
          <a:p>
            <a:pPr marL="0" marR="0" lvl="0" indent="0" algn="l" rtl="0">
              <a:spcBef>
                <a:spcPts val="0"/>
              </a:spcBef>
              <a:spcAft>
                <a:spcPts val="0"/>
              </a:spcAft>
              <a:buNone/>
            </a:pPr>
            <a:r>
              <a:rPr lang="en-US" sz="1700" b="0" i="0" u="none" strike="noStrike" cap="none">
                <a:solidFill>
                  <a:schemeClr val="dk1"/>
                </a:solidFill>
                <a:latin typeface="Arial"/>
                <a:ea typeface="Arial"/>
                <a:cs typeface="Arial"/>
                <a:sym typeface="Arial"/>
              </a:rPr>
              <a:t>Low features - miss some intersting stuff</a:t>
            </a:r>
            <a:endParaRPr/>
          </a:p>
          <a:p>
            <a:pPr marL="0" marR="0" lvl="0" indent="0" algn="l" rtl="0">
              <a:spcBef>
                <a:spcPts val="0"/>
              </a:spcBef>
              <a:spcAft>
                <a:spcPts val="0"/>
              </a:spcAft>
              <a:buNone/>
            </a:pPr>
            <a:r>
              <a:rPr lang="en-US" sz="1700" b="0" i="0" u="none" strike="noStrike" cap="none">
                <a:solidFill>
                  <a:schemeClr val="dk1"/>
                </a:solidFill>
                <a:latin typeface="Arial"/>
                <a:ea typeface="Arial"/>
                <a:cs typeface="Arial"/>
                <a:sym typeface="Arial"/>
              </a:rPr>
              <a:t>Too many features and you overfit</a:t>
            </a:r>
            <a:endParaRPr sz="17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700" b="0" i="0" u="none" strike="noStrike" cap="none">
                <a:solidFill>
                  <a:schemeClr val="dk1"/>
                </a:solidFill>
                <a:latin typeface="Arial"/>
                <a:ea typeface="Arial"/>
                <a:cs typeface="Arial"/>
                <a:sym typeface="Arial"/>
              </a:rPr>
              <a:t>	- since LOO you get better and better training performance but the one prediction gets worse, add genes that are correlated but add nothing to the prediction except noise</a:t>
            </a:r>
            <a:endParaRPr/>
          </a:p>
          <a:p>
            <a:pPr marL="0" marR="0" lvl="0" indent="0" algn="l" rtl="0">
              <a:spcBef>
                <a:spcPts val="0"/>
              </a:spcBef>
              <a:spcAft>
                <a:spcPts val="0"/>
              </a:spcAft>
              <a:buNone/>
            </a:pPr>
            <a:r>
              <a:rPr lang="en-US" sz="1700" b="0" i="0" u="none" strike="noStrike" cap="none">
                <a:solidFill>
                  <a:schemeClr val="dk1"/>
                </a:solidFill>
                <a:latin typeface="Arial"/>
                <a:ea typeface="Arial"/>
                <a:cs typeface="Arial"/>
                <a:sym typeface="Arial"/>
              </a:rPr>
              <a:t>Some classifiers are more sensitive to overfitting (eg GDA).  KNN is not too bad</a:t>
            </a:r>
            <a:endParaRPr/>
          </a:p>
          <a:p>
            <a:pPr marL="0" marR="0" lvl="0" indent="0" algn="l" rtl="0">
              <a:spcBef>
                <a:spcPts val="0"/>
              </a:spcBef>
              <a:spcAft>
                <a:spcPts val="0"/>
              </a:spcAft>
              <a:buNone/>
            </a:pPr>
            <a:endParaRPr sz="17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Shape 641"/>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42" name="Shape 642"/>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Shape 648"/>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49" name="Shape 649"/>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268" name="Shape 268"/>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Arial"/>
                <a:ea typeface="Arial"/>
                <a:cs typeface="Arial"/>
                <a:sym typeface="Arial"/>
              </a:rPr>
              <a:t>Classification is a type of supervised learning. Given a set a known data a model is created to predict the class of an unknown sample.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Shape 654"/>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55" name="Shape 655"/>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sldNum" idx="12"/>
          </p:nvPr>
        </p:nvSpPr>
        <p:spPr>
          <a:xfrm>
            <a:off x="3970338" y="8902700"/>
            <a:ext cx="3038475" cy="468313"/>
          </a:xfrm>
          <a:prstGeom prst="rect">
            <a:avLst/>
          </a:prstGeom>
          <a:noFill/>
          <a:ln>
            <a:noFill/>
          </a:ln>
        </p:spPr>
        <p:txBody>
          <a:bodyPr spcFirstLastPara="1" wrap="square" lIns="93600" tIns="46800" rIns="93600" bIns="46800"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3</a:t>
            </a:fld>
            <a:endParaRPr sz="1300" b="0" i="0" u="none" strike="noStrike" cap="none">
              <a:solidFill>
                <a:schemeClr val="dk1"/>
              </a:solidFill>
              <a:latin typeface="Calibri"/>
              <a:ea typeface="Calibri"/>
              <a:cs typeface="Calibri"/>
              <a:sym typeface="Calibri"/>
            </a:endParaRPr>
          </a:p>
        </p:txBody>
      </p:sp>
      <p:sp>
        <p:nvSpPr>
          <p:cNvPr id="283" name="Shape 283"/>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284" name="Shape 284"/>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spcBef>
                <a:spcPts val="0"/>
              </a:spcBef>
              <a:spcAft>
                <a:spcPts val="0"/>
              </a:spcAft>
              <a:buNone/>
            </a:pPr>
            <a:endParaRPr sz="17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sldNum" idx="12"/>
          </p:nvPr>
        </p:nvSpPr>
        <p:spPr>
          <a:xfrm>
            <a:off x="3970338" y="8902700"/>
            <a:ext cx="3038475" cy="468313"/>
          </a:xfrm>
          <a:prstGeom prst="rect">
            <a:avLst/>
          </a:prstGeom>
          <a:noFill/>
          <a:ln>
            <a:noFill/>
          </a:ln>
        </p:spPr>
        <p:txBody>
          <a:bodyPr spcFirstLastPara="1" wrap="square" lIns="93600" tIns="46800" rIns="93600" bIns="46800"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4</a:t>
            </a:fld>
            <a:endParaRPr sz="1300" b="0" i="0" u="none" strike="noStrike" cap="none">
              <a:solidFill>
                <a:schemeClr val="dk1"/>
              </a:solidFill>
              <a:latin typeface="Calibri"/>
              <a:ea typeface="Calibri"/>
              <a:cs typeface="Calibri"/>
              <a:sym typeface="Calibri"/>
            </a:endParaRPr>
          </a:p>
        </p:txBody>
      </p:sp>
      <p:sp>
        <p:nvSpPr>
          <p:cNvPr id="290" name="Shape 290"/>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291" name="Shape 291"/>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a:spcBef>
                <a:spcPct val="0"/>
              </a:spcBef>
            </a:pPr>
            <a:r>
              <a:rPr lang="en-US" sz="1700" dirty="0" smtClean="0">
                <a:latin typeface="Arial" charset="0"/>
                <a:ea typeface="ＭＳ Ｐゴシック" charset="0"/>
                <a:cs typeface="ＭＳ Ｐゴシック" charset="0"/>
              </a:rPr>
              <a:t>Learn a predictive rule from example</a:t>
            </a:r>
          </a:p>
          <a:p>
            <a:pPr>
              <a:spcBef>
                <a:spcPct val="0"/>
              </a:spcBef>
            </a:pPr>
            <a:endParaRPr lang="en-US" sz="1700" dirty="0" smtClean="0">
              <a:latin typeface="Arial"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sldNum" idx="12"/>
          </p:nvPr>
        </p:nvSpPr>
        <p:spPr>
          <a:xfrm>
            <a:off x="3970338" y="8902700"/>
            <a:ext cx="3038475" cy="468313"/>
          </a:xfrm>
          <a:prstGeom prst="rect">
            <a:avLst/>
          </a:prstGeom>
          <a:noFill/>
          <a:ln>
            <a:noFill/>
          </a:ln>
        </p:spPr>
        <p:txBody>
          <a:bodyPr spcFirstLastPara="1" wrap="square" lIns="93600" tIns="46800" rIns="93600" bIns="46800"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5</a:t>
            </a:fld>
            <a:endParaRPr sz="1300" b="0" i="0" u="none" strike="noStrike" cap="none">
              <a:solidFill>
                <a:schemeClr val="dk1"/>
              </a:solidFill>
              <a:latin typeface="Calibri"/>
              <a:ea typeface="Calibri"/>
              <a:cs typeface="Calibri"/>
              <a:sym typeface="Calibri"/>
            </a:endParaRPr>
          </a:p>
        </p:txBody>
      </p:sp>
      <p:sp>
        <p:nvSpPr>
          <p:cNvPr id="297" name="Shape 297"/>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298" name="Shape 298"/>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lnSpc>
                <a:spcPct val="80000"/>
              </a:lnSpc>
              <a:spcBef>
                <a:spcPts val="0"/>
              </a:spcBef>
              <a:spcAft>
                <a:spcPts val="0"/>
              </a:spcAft>
              <a:buNone/>
            </a:pPr>
            <a:endParaRPr sz="1572" b="0" i="0" u="none" strike="noStrike" cap="none" dirty="0">
              <a:solidFill>
                <a:schemeClr val="dk1"/>
              </a:solidFill>
              <a:latin typeface="Arial"/>
              <a:ea typeface="Arial"/>
              <a:cs typeface="Arial"/>
              <a:sym typeface="Arial"/>
            </a:endParaRPr>
          </a:p>
          <a:p>
            <a:pPr marL="0" marR="0" lvl="0" indent="0" algn="l" rtl="0">
              <a:lnSpc>
                <a:spcPct val="80000"/>
              </a:lnSpc>
              <a:spcBef>
                <a:spcPts val="0"/>
              </a:spcBef>
              <a:spcAft>
                <a:spcPts val="0"/>
              </a:spcAft>
              <a:buNone/>
            </a:pPr>
            <a:r>
              <a:rPr lang="en-US" sz="1572" b="0" i="0" u="none" strike="noStrike" cap="none" dirty="0">
                <a:solidFill>
                  <a:schemeClr val="dk1"/>
                </a:solidFill>
                <a:latin typeface="Arial"/>
                <a:ea typeface="Arial"/>
                <a:cs typeface="Arial"/>
                <a:sym typeface="Arial"/>
              </a:rPr>
              <a:t>The basic approach to making a classifier looks like this;</a:t>
            </a:r>
            <a:endParaRPr dirty="0"/>
          </a:p>
          <a:p>
            <a:pPr marL="0" marR="0" lvl="0" indent="0" algn="l" rtl="0">
              <a:lnSpc>
                <a:spcPct val="80000"/>
              </a:lnSpc>
              <a:spcBef>
                <a:spcPts val="0"/>
              </a:spcBef>
              <a:spcAft>
                <a:spcPts val="0"/>
              </a:spcAft>
              <a:buNone/>
            </a:pPr>
            <a:endParaRPr sz="1572" b="0" i="0" u="none" strike="noStrike" cap="none" dirty="0">
              <a:solidFill>
                <a:schemeClr val="dk1"/>
              </a:solidFill>
              <a:latin typeface="Arial"/>
              <a:ea typeface="Arial"/>
              <a:cs typeface="Arial"/>
              <a:sym typeface="Arial"/>
            </a:endParaRPr>
          </a:p>
          <a:p>
            <a:pPr marL="0" marR="0" lvl="0" indent="0" algn="l" rtl="0">
              <a:lnSpc>
                <a:spcPct val="80000"/>
              </a:lnSpc>
              <a:spcBef>
                <a:spcPts val="0"/>
              </a:spcBef>
              <a:spcAft>
                <a:spcPts val="0"/>
              </a:spcAft>
              <a:buNone/>
            </a:pPr>
            <a:r>
              <a:rPr lang="en-US" sz="1572" b="0" i="0" u="none" strike="noStrike" cap="none" dirty="0">
                <a:solidFill>
                  <a:schemeClr val="dk1"/>
                </a:solidFill>
                <a:latin typeface="Arial"/>
                <a:ea typeface="Arial"/>
                <a:cs typeface="Arial"/>
                <a:sym typeface="Arial"/>
              </a:rPr>
              <a:t>We </a:t>
            </a:r>
            <a:r>
              <a:rPr lang="en-US" sz="1572" b="0" i="0" u="none" strike="noStrike" cap="none" dirty="0" smtClean="0">
                <a:solidFill>
                  <a:schemeClr val="dk1"/>
                </a:solidFill>
                <a:latin typeface="Arial"/>
                <a:ea typeface="Arial"/>
                <a:cs typeface="Arial"/>
                <a:sym typeface="Arial"/>
              </a:rPr>
              <a:t>select features </a:t>
            </a:r>
            <a:r>
              <a:rPr lang="en-US" sz="1572" b="0" i="0" u="none" strike="noStrike" cap="none" dirty="0">
                <a:solidFill>
                  <a:schemeClr val="dk1"/>
                </a:solidFill>
                <a:latin typeface="Arial"/>
                <a:ea typeface="Arial"/>
                <a:cs typeface="Arial"/>
                <a:sym typeface="Arial"/>
              </a:rPr>
              <a:t>that are strongly correlated with the 2 classes</a:t>
            </a:r>
            <a:endParaRPr dirty="0"/>
          </a:p>
          <a:p>
            <a:pPr marL="0" marR="0" lvl="0" indent="0" algn="l" rtl="0">
              <a:lnSpc>
                <a:spcPct val="80000"/>
              </a:lnSpc>
              <a:spcBef>
                <a:spcPts val="0"/>
              </a:spcBef>
              <a:spcAft>
                <a:spcPts val="0"/>
              </a:spcAft>
              <a:buNone/>
            </a:pPr>
            <a:endParaRPr sz="1572" b="0" i="0" u="none" strike="noStrike" cap="none" dirty="0">
              <a:solidFill>
                <a:schemeClr val="dk1"/>
              </a:solidFill>
              <a:latin typeface="Arial"/>
              <a:ea typeface="Arial"/>
              <a:cs typeface="Arial"/>
              <a:sym typeface="Arial"/>
            </a:endParaRPr>
          </a:p>
          <a:p>
            <a:pPr marL="0" marR="0" lvl="0" indent="0" algn="l" rtl="0">
              <a:lnSpc>
                <a:spcPct val="80000"/>
              </a:lnSpc>
              <a:spcBef>
                <a:spcPts val="0"/>
              </a:spcBef>
              <a:spcAft>
                <a:spcPts val="0"/>
              </a:spcAft>
              <a:buNone/>
            </a:pPr>
            <a:r>
              <a:rPr lang="en-US" sz="1572" b="0" i="0" u="none" strike="noStrike" cap="none" dirty="0">
                <a:solidFill>
                  <a:schemeClr val="dk1"/>
                </a:solidFill>
                <a:latin typeface="Arial"/>
                <a:ea typeface="Arial"/>
                <a:cs typeface="Arial"/>
                <a:sym typeface="Arial"/>
              </a:rPr>
              <a:t>Then we use those </a:t>
            </a:r>
            <a:r>
              <a:rPr lang="en-US" sz="1572" b="0" i="0" u="none" strike="noStrike" cap="none" dirty="0" smtClean="0">
                <a:solidFill>
                  <a:schemeClr val="dk1"/>
                </a:solidFill>
                <a:latin typeface="Arial"/>
                <a:ea typeface="Arial"/>
                <a:cs typeface="Arial"/>
                <a:sym typeface="Arial"/>
              </a:rPr>
              <a:t>features </a:t>
            </a:r>
            <a:r>
              <a:rPr lang="en-US" sz="1572" b="0" i="0" u="none" strike="noStrike" cap="none" dirty="0">
                <a:solidFill>
                  <a:schemeClr val="dk1"/>
                </a:solidFill>
                <a:latin typeface="Arial"/>
                <a:ea typeface="Arial"/>
                <a:cs typeface="Arial"/>
                <a:sym typeface="Arial"/>
              </a:rPr>
              <a:t>to build a classifier – basically code that will make a prediction about which class a sample belongs to</a:t>
            </a:r>
            <a:endParaRPr dirty="0"/>
          </a:p>
          <a:p>
            <a:pPr marL="0" marR="0" lvl="0" indent="0" algn="l" rtl="0">
              <a:lnSpc>
                <a:spcPct val="80000"/>
              </a:lnSpc>
              <a:spcBef>
                <a:spcPts val="0"/>
              </a:spcBef>
              <a:spcAft>
                <a:spcPts val="0"/>
              </a:spcAft>
              <a:buNone/>
            </a:pPr>
            <a:endParaRPr sz="1572" b="0" i="0" u="none" strike="noStrike" cap="none" dirty="0">
              <a:solidFill>
                <a:schemeClr val="dk1"/>
              </a:solidFill>
              <a:latin typeface="Arial"/>
              <a:ea typeface="Arial"/>
              <a:cs typeface="Arial"/>
              <a:sym typeface="Arial"/>
            </a:endParaRPr>
          </a:p>
          <a:p>
            <a:pPr marL="0" marR="0" lvl="0" indent="0" algn="l" rtl="0">
              <a:lnSpc>
                <a:spcPct val="80000"/>
              </a:lnSpc>
              <a:spcBef>
                <a:spcPts val="0"/>
              </a:spcBef>
              <a:spcAft>
                <a:spcPts val="0"/>
              </a:spcAft>
              <a:buNone/>
            </a:pPr>
            <a:r>
              <a:rPr lang="en-US" sz="1572" b="0" i="0" u="none" strike="noStrike" cap="none" dirty="0">
                <a:solidFill>
                  <a:schemeClr val="dk1"/>
                </a:solidFill>
                <a:latin typeface="Arial"/>
                <a:ea typeface="Arial"/>
                <a:cs typeface="Arial"/>
                <a:sym typeface="Arial"/>
              </a:rPr>
              <a:t>Then we test the classifier, and repeat, iterating until we get a good solution</a:t>
            </a:r>
            <a:endParaRPr sz="1572"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sldNum" idx="12"/>
          </p:nvPr>
        </p:nvSpPr>
        <p:spPr>
          <a:xfrm>
            <a:off x="3970338" y="8902700"/>
            <a:ext cx="3038475" cy="468313"/>
          </a:xfrm>
          <a:prstGeom prst="rect">
            <a:avLst/>
          </a:prstGeom>
          <a:noFill/>
          <a:ln>
            <a:noFill/>
          </a:ln>
        </p:spPr>
        <p:txBody>
          <a:bodyPr spcFirstLastPara="1" wrap="square" lIns="93600" tIns="46800" rIns="93600" bIns="46800"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6</a:t>
            </a:fld>
            <a:endParaRPr sz="1300" b="0" i="0" u="none" strike="noStrike" cap="none">
              <a:solidFill>
                <a:schemeClr val="dk1"/>
              </a:solidFill>
              <a:latin typeface="Calibri"/>
              <a:ea typeface="Calibri"/>
              <a:cs typeface="Calibri"/>
              <a:sym typeface="Calibri"/>
            </a:endParaRPr>
          </a:p>
        </p:txBody>
      </p:sp>
      <p:sp>
        <p:nvSpPr>
          <p:cNvPr id="319" name="Shape 319"/>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320" name="Shape 320"/>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Arial"/>
                <a:ea typeface="Arial"/>
                <a:cs typeface="Arial"/>
                <a:sym typeface="Arial"/>
              </a:rPr>
              <a:t>We are first going to focus on building the classifier.  GenePattern supports several classification and prediction algorithms such as CART, KNN, SVM </a:t>
            </a:r>
            <a:endParaRPr/>
          </a:p>
          <a:p>
            <a:pPr marL="0" marR="0" lvl="0" indent="0" algn="l" rtl="0">
              <a:spcBef>
                <a:spcPts val="0"/>
              </a:spcBef>
              <a:spcAft>
                <a:spcPts val="0"/>
              </a:spcAft>
              <a:buNone/>
            </a:pPr>
            <a:r>
              <a:rPr lang="en-US" sz="1700" b="0" i="0" u="none" strike="noStrike" cap="none">
                <a:solidFill>
                  <a:schemeClr val="dk1"/>
                </a:solidFill>
                <a:latin typeface="Arial"/>
                <a:ea typeface="Arial"/>
                <a:cs typeface="Arial"/>
                <a:sym typeface="Arial"/>
              </a:rPr>
              <a:t>as well as two algorithms specifically geared towards proteomics analysis    ( </a:t>
            </a:r>
            <a:r>
              <a:rPr lang="en-US" sz="1700" b="0" i="0" u="none" strike="noStrike" cap="none">
                <a:solidFill>
                  <a:srgbClr val="A5A5A5"/>
                </a:solidFill>
                <a:latin typeface="Arial"/>
                <a:ea typeface="Arial"/>
                <a:cs typeface="Arial"/>
                <a:sym typeface="Arial"/>
              </a:rPr>
              <a:t>in BlastTrainTest and ModEcoC )</a:t>
            </a:r>
            <a:endParaRPr sz="1700" b="0" i="0" u="none" strike="noStrike" cap="none">
              <a:solidFill>
                <a:srgbClr val="A5A5A5"/>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344" name="Shape 344"/>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lnSpc>
                <a:spcPct val="80000"/>
              </a:lnSpc>
              <a:spcBef>
                <a:spcPts val="0"/>
              </a:spcBef>
              <a:spcAft>
                <a:spcPts val="0"/>
              </a:spcAft>
              <a:buNone/>
            </a:pPr>
            <a:r>
              <a:rPr lang="en-US" sz="1572" b="0" i="0" u="none" strike="noStrike" cap="none" dirty="0">
                <a:solidFill>
                  <a:schemeClr val="dk1"/>
                </a:solidFill>
                <a:latin typeface="Arial"/>
                <a:ea typeface="Arial"/>
                <a:cs typeface="Arial"/>
                <a:sym typeface="Arial"/>
              </a:rPr>
              <a:t>In the breast cancer dataset we will be using we have around 60 thousand gene transcripts, but only 50 total samples</a:t>
            </a:r>
            <a:endParaRPr dirty="0"/>
          </a:p>
          <a:p>
            <a:pPr marL="0" marR="0" lvl="0" indent="0" algn="l" rtl="0">
              <a:lnSpc>
                <a:spcPct val="80000"/>
              </a:lnSpc>
              <a:spcBef>
                <a:spcPts val="0"/>
              </a:spcBef>
              <a:spcAft>
                <a:spcPts val="0"/>
              </a:spcAft>
              <a:buNone/>
            </a:pPr>
            <a:endParaRPr sz="1572" b="0" i="0" u="none" strike="noStrike" cap="none" dirty="0">
              <a:solidFill>
                <a:schemeClr val="dk1"/>
              </a:solidFill>
              <a:latin typeface="Arial"/>
              <a:ea typeface="Arial"/>
              <a:cs typeface="Arial"/>
              <a:sym typeface="Arial"/>
            </a:endParaRPr>
          </a:p>
          <a:p>
            <a:pPr marL="0" marR="0" lvl="0" indent="0" algn="l" rtl="0">
              <a:lnSpc>
                <a:spcPct val="80000"/>
              </a:lnSpc>
              <a:spcBef>
                <a:spcPts val="0"/>
              </a:spcBef>
              <a:spcAft>
                <a:spcPts val="0"/>
              </a:spcAft>
              <a:buNone/>
            </a:pPr>
            <a:r>
              <a:rPr lang="en-US" sz="1572" b="0" i="0" u="none" strike="noStrike" cap="none" dirty="0">
                <a:solidFill>
                  <a:schemeClr val="dk1"/>
                </a:solidFill>
                <a:latin typeface="Arial"/>
                <a:ea typeface="Arial"/>
                <a:cs typeface="Arial"/>
                <a:sym typeface="Arial"/>
              </a:rPr>
              <a:t>Many of those genes are redundant.  What this means is that for genes that participate in a biochemical pathway together, they may all move up or down together, so if you have one of those genes in your classifier, adding the others doesn’t really add any additional information to make the decision on, but it might add a bit of noise</a:t>
            </a:r>
            <a:endParaRPr dirty="0"/>
          </a:p>
          <a:p>
            <a:pPr marL="0" marR="0" lvl="0" indent="0" algn="l" rtl="0">
              <a:lnSpc>
                <a:spcPct val="80000"/>
              </a:lnSpc>
              <a:spcBef>
                <a:spcPts val="0"/>
              </a:spcBef>
              <a:spcAft>
                <a:spcPts val="0"/>
              </a:spcAft>
              <a:buNone/>
            </a:pPr>
            <a:endParaRPr sz="1572" b="0" i="0" u="none" strike="noStrike" cap="none" dirty="0">
              <a:solidFill>
                <a:schemeClr val="dk1"/>
              </a:solidFill>
              <a:latin typeface="Arial"/>
              <a:ea typeface="Arial"/>
              <a:cs typeface="Arial"/>
              <a:sym typeface="Arial"/>
            </a:endParaRPr>
          </a:p>
          <a:p>
            <a:pPr marL="0" marR="0" lvl="0" indent="0" algn="l" rtl="0">
              <a:lnSpc>
                <a:spcPct val="80000"/>
              </a:lnSpc>
              <a:spcBef>
                <a:spcPts val="0"/>
              </a:spcBef>
              <a:spcAft>
                <a:spcPts val="0"/>
              </a:spcAft>
              <a:buNone/>
            </a:pPr>
            <a:r>
              <a:rPr lang="en-US" sz="1572" b="0" i="0" u="none" strike="noStrike" cap="none" dirty="0">
                <a:solidFill>
                  <a:schemeClr val="dk1"/>
                </a:solidFill>
                <a:latin typeface="Arial"/>
                <a:ea typeface="Arial"/>
                <a:cs typeface="Arial"/>
                <a:sym typeface="Arial"/>
              </a:rPr>
              <a:t>So what we need to do is to reduce the number of genes to the smallest number that we can get away with, or more precisely, the smallest set of genes that each contribute more information to make a decision on then they do noise.</a:t>
            </a:r>
            <a:endParaRPr dirty="0"/>
          </a:p>
          <a:p>
            <a:pPr marL="0" marR="0" lvl="0" indent="0" algn="l" rtl="0">
              <a:lnSpc>
                <a:spcPct val="80000"/>
              </a:lnSpc>
              <a:spcBef>
                <a:spcPts val="0"/>
              </a:spcBef>
              <a:spcAft>
                <a:spcPts val="0"/>
              </a:spcAft>
              <a:buNone/>
            </a:pPr>
            <a:endParaRPr sz="1572" b="0" i="0" u="none" strike="noStrike" cap="none" dirty="0">
              <a:solidFill>
                <a:schemeClr val="dk1"/>
              </a:solidFill>
              <a:latin typeface="Arial"/>
              <a:ea typeface="Arial"/>
              <a:cs typeface="Arial"/>
              <a:sym typeface="Arial"/>
            </a:endParaRPr>
          </a:p>
          <a:p>
            <a:pPr marL="0" marR="0" lvl="0" indent="0" algn="l" rtl="0">
              <a:lnSpc>
                <a:spcPct val="80000"/>
              </a:lnSpc>
              <a:spcBef>
                <a:spcPts val="0"/>
              </a:spcBef>
              <a:spcAft>
                <a:spcPts val="0"/>
              </a:spcAft>
              <a:buNone/>
            </a:pPr>
            <a:r>
              <a:rPr lang="en-US" sz="1572" b="0" i="0" u="none" strike="noStrike" cap="none" dirty="0">
                <a:solidFill>
                  <a:schemeClr val="dk1"/>
                </a:solidFill>
                <a:latin typeface="Arial"/>
                <a:ea typeface="Arial"/>
                <a:cs typeface="Arial"/>
                <a:sym typeface="Arial"/>
              </a:rPr>
              <a:t>We also need to avoid overfitting.  This is when a classifier essentially memorizes the inputs.  This will work perfectly on your training data, but will generally fail badly when you give it a new test set.</a:t>
            </a:r>
            <a:endParaRPr dirty="0"/>
          </a:p>
          <a:p>
            <a:pPr marL="0" marR="0" lvl="0" indent="0" algn="l" rtl="0">
              <a:lnSpc>
                <a:spcPct val="80000"/>
              </a:lnSpc>
              <a:spcBef>
                <a:spcPts val="0"/>
              </a:spcBef>
              <a:spcAft>
                <a:spcPts val="0"/>
              </a:spcAft>
              <a:buNone/>
            </a:pPr>
            <a:endParaRPr sz="1572" b="0" i="0" u="none" strike="noStrike" cap="none" dirty="0">
              <a:solidFill>
                <a:schemeClr val="dk1"/>
              </a:solidFill>
              <a:latin typeface="Arial"/>
              <a:ea typeface="Arial"/>
              <a:cs typeface="Arial"/>
              <a:sym typeface="Arial"/>
            </a:endParaRPr>
          </a:p>
          <a:p>
            <a:pPr marL="0" marR="0" lvl="0" indent="0" algn="l" rtl="0">
              <a:lnSpc>
                <a:spcPct val="80000"/>
              </a:lnSpc>
              <a:spcBef>
                <a:spcPts val="0"/>
              </a:spcBef>
              <a:spcAft>
                <a:spcPts val="0"/>
              </a:spcAft>
              <a:buNone/>
            </a:pPr>
            <a:r>
              <a:rPr lang="en-US" sz="1572" b="0" i="0" u="none" strike="noStrike" cap="none" dirty="0">
                <a:solidFill>
                  <a:schemeClr val="dk1"/>
                </a:solidFill>
                <a:latin typeface="Arial"/>
                <a:ea typeface="Arial"/>
                <a:cs typeface="Arial"/>
                <a:sym typeface="Arial"/>
              </a:rPr>
              <a:t>Think of it like this;  if you were building a classifier to recognize if the picture of a face is of a male or a female, and it only memorized the faces of the 20 people you gave it pictures of, when you give it a picture of the 21</a:t>
            </a:r>
            <a:r>
              <a:rPr lang="en-US" sz="1572" b="0" i="0" u="none" strike="noStrike" cap="none" baseline="30000" dirty="0">
                <a:solidFill>
                  <a:schemeClr val="dk1"/>
                </a:solidFill>
                <a:latin typeface="Arial"/>
                <a:ea typeface="Arial"/>
                <a:cs typeface="Arial"/>
                <a:sym typeface="Arial"/>
              </a:rPr>
              <a:t>st</a:t>
            </a:r>
            <a:r>
              <a:rPr lang="en-US" sz="1572" b="0" i="0" u="none" strike="noStrike" cap="none" dirty="0">
                <a:solidFill>
                  <a:schemeClr val="dk1"/>
                </a:solidFill>
                <a:latin typeface="Arial"/>
                <a:ea typeface="Arial"/>
                <a:cs typeface="Arial"/>
                <a:sym typeface="Arial"/>
              </a:rPr>
              <a:t> person it has no way to determine whether it’s a boy or a girl.  All it really knows is that this is not a person that it already knows.</a:t>
            </a:r>
            <a:endParaRPr sz="1572"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txBox="1">
            <a:spLocks noGrp="1"/>
          </p:cNvSpPr>
          <p:nvPr>
            <p:ph type="sldNum" idx="12"/>
          </p:nvPr>
        </p:nvSpPr>
        <p:spPr>
          <a:xfrm>
            <a:off x="3970338" y="8902700"/>
            <a:ext cx="3038475" cy="468313"/>
          </a:xfrm>
          <a:prstGeom prst="rect">
            <a:avLst/>
          </a:prstGeom>
          <a:noFill/>
          <a:ln>
            <a:noFill/>
          </a:ln>
        </p:spPr>
        <p:txBody>
          <a:bodyPr spcFirstLastPara="1" wrap="square" lIns="93600" tIns="46800" rIns="93600" bIns="46800" anchor="b" anchorCtr="0">
            <a:noAutofit/>
          </a:bodyPr>
          <a:lstStyle/>
          <a:p>
            <a:pPr marL="0" marR="0" lvl="0" indent="0" algn="r" rtl="0">
              <a:spcBef>
                <a:spcPts val="0"/>
              </a:spcBef>
              <a:spcAft>
                <a:spcPts val="0"/>
              </a:spcAft>
              <a:buNone/>
            </a:pPr>
            <a:fld id="{00000000-1234-1234-1234-123412341234}" type="slidenum">
              <a:rPr lang="en-US" sz="1300" b="0" u="none">
                <a:solidFill>
                  <a:schemeClr val="dk1"/>
                </a:solidFill>
                <a:latin typeface="Calibri"/>
                <a:ea typeface="Calibri"/>
                <a:cs typeface="Calibri"/>
                <a:sym typeface="Calibri"/>
              </a:rPr>
              <a:t>8</a:t>
            </a:fld>
            <a:endParaRPr sz="1300" b="0" u="none">
              <a:solidFill>
                <a:schemeClr val="dk1"/>
              </a:solidFill>
              <a:latin typeface="Calibri"/>
              <a:ea typeface="Calibri"/>
              <a:cs typeface="Calibri"/>
              <a:sym typeface="Calibri"/>
            </a:endParaRPr>
          </a:p>
        </p:txBody>
      </p:sp>
      <p:sp>
        <p:nvSpPr>
          <p:cNvPr id="350" name="Shape 350"/>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351" name="Shape 351"/>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lnSpc>
                <a:spcPct val="90000"/>
              </a:lnSpc>
              <a:spcBef>
                <a:spcPts val="0"/>
              </a:spcBef>
              <a:spcAft>
                <a:spcPts val="0"/>
              </a:spcAft>
              <a:buNone/>
            </a:pPr>
            <a:r>
              <a:rPr lang="en-US" sz="1572" b="0" i="0" u="none" strike="noStrike" cap="none" dirty="0">
                <a:solidFill>
                  <a:schemeClr val="dk1"/>
                </a:solidFill>
                <a:latin typeface="Arial"/>
                <a:ea typeface="Arial"/>
                <a:cs typeface="Arial"/>
                <a:sym typeface="Arial"/>
              </a:rPr>
              <a:t>So lets start looking at building a classifier using KNN which stands for K nearest neighbors.  In this case, K stands for the number of neighbors that we will look at </a:t>
            </a:r>
            <a:r>
              <a:rPr lang="en-US" sz="1572" b="0" i="0" u="none" strike="noStrike" cap="none" dirty="0" err="1">
                <a:solidFill>
                  <a:schemeClr val="dk1"/>
                </a:solidFill>
                <a:latin typeface="Arial"/>
                <a:ea typeface="Arial"/>
                <a:cs typeface="Arial"/>
                <a:sym typeface="Arial"/>
              </a:rPr>
              <a:t>at</a:t>
            </a:r>
            <a:r>
              <a:rPr lang="en-US" sz="1572" b="0" i="0" u="none" strike="noStrike" cap="none" dirty="0">
                <a:solidFill>
                  <a:schemeClr val="dk1"/>
                </a:solidFill>
                <a:latin typeface="Arial"/>
                <a:ea typeface="Arial"/>
                <a:cs typeface="Arial"/>
                <a:sym typeface="Arial"/>
              </a:rPr>
              <a:t> one time.</a:t>
            </a:r>
            <a:endParaRPr dirty="0"/>
          </a:p>
          <a:p>
            <a:pPr marL="0" marR="0" lvl="0" indent="0" algn="l" rtl="0">
              <a:lnSpc>
                <a:spcPct val="90000"/>
              </a:lnSpc>
              <a:spcBef>
                <a:spcPts val="0"/>
              </a:spcBef>
              <a:spcAft>
                <a:spcPts val="0"/>
              </a:spcAft>
              <a:buNone/>
            </a:pPr>
            <a:endParaRPr lang="en-US" sz="1572" b="0" i="0" u="none" strike="noStrike" cap="none" dirty="0" smtClean="0">
              <a:solidFill>
                <a:schemeClr val="dk1"/>
              </a:solidFill>
              <a:latin typeface="Arial"/>
              <a:ea typeface="Arial"/>
              <a:cs typeface="Arial"/>
              <a:sym typeface="Arial"/>
            </a:endParaRPr>
          </a:p>
          <a:p>
            <a:pPr marL="0" marR="0" lvl="0" indent="0" algn="l" rtl="0">
              <a:lnSpc>
                <a:spcPct val="90000"/>
              </a:lnSpc>
              <a:spcBef>
                <a:spcPts val="0"/>
              </a:spcBef>
              <a:spcAft>
                <a:spcPts val="0"/>
              </a:spcAft>
              <a:buNone/>
            </a:pPr>
            <a:r>
              <a:rPr lang="en-US" sz="1572" b="0" i="0" u="none" strike="noStrike" cap="none" dirty="0" smtClean="0">
                <a:solidFill>
                  <a:schemeClr val="dk1"/>
                </a:solidFill>
                <a:latin typeface="Arial"/>
                <a:ea typeface="Arial"/>
                <a:cs typeface="Arial"/>
                <a:sym typeface="Arial"/>
              </a:rPr>
              <a:t>For</a:t>
            </a:r>
            <a:r>
              <a:rPr lang="en-US" sz="1572" b="0" i="0" u="none" strike="noStrike" cap="none" baseline="0" dirty="0" smtClean="0">
                <a:solidFill>
                  <a:schemeClr val="dk1"/>
                </a:solidFill>
                <a:latin typeface="Arial"/>
                <a:ea typeface="Arial"/>
                <a:cs typeface="Arial"/>
                <a:sym typeface="Arial"/>
              </a:rPr>
              <a:t> this example, we’ll only measure 2 genes</a:t>
            </a:r>
          </a:p>
          <a:p>
            <a:pPr marL="0" marR="0" lvl="0" indent="0" algn="l" rtl="0">
              <a:lnSpc>
                <a:spcPct val="90000"/>
              </a:lnSpc>
              <a:spcBef>
                <a:spcPts val="0"/>
              </a:spcBef>
              <a:spcAft>
                <a:spcPts val="0"/>
              </a:spcAft>
              <a:buNone/>
            </a:pPr>
            <a:endParaRPr sz="1572" b="0" i="0" u="none" strike="noStrike" cap="none" dirty="0">
              <a:solidFill>
                <a:schemeClr val="dk1"/>
              </a:solidFill>
              <a:latin typeface="Arial"/>
              <a:ea typeface="Arial"/>
              <a:cs typeface="Arial"/>
              <a:sym typeface="Arial"/>
            </a:endParaRPr>
          </a:p>
          <a:p>
            <a:pPr marL="0" marR="0" lvl="0" indent="0" algn="l" rtl="0">
              <a:lnSpc>
                <a:spcPct val="90000"/>
              </a:lnSpc>
              <a:spcBef>
                <a:spcPts val="0"/>
              </a:spcBef>
              <a:spcAft>
                <a:spcPts val="0"/>
              </a:spcAft>
              <a:buNone/>
            </a:pPr>
            <a:r>
              <a:rPr lang="en-US" sz="1572" b="0" i="0" u="none" strike="noStrike" cap="none" dirty="0">
                <a:solidFill>
                  <a:schemeClr val="dk1"/>
                </a:solidFill>
                <a:latin typeface="Arial"/>
                <a:ea typeface="Arial"/>
                <a:cs typeface="Arial"/>
                <a:sym typeface="Arial"/>
              </a:rPr>
              <a:t>We will start with a training set of data that includes 39 samples which are already known to be either orange or black.</a:t>
            </a:r>
            <a:endParaRPr dirty="0"/>
          </a:p>
          <a:p>
            <a:pPr marL="0" marR="0" lvl="0" indent="0" algn="l" rtl="0">
              <a:lnSpc>
                <a:spcPct val="90000"/>
              </a:lnSpc>
              <a:spcBef>
                <a:spcPts val="0"/>
              </a:spcBef>
              <a:spcAft>
                <a:spcPts val="0"/>
              </a:spcAft>
              <a:buNone/>
            </a:pPr>
            <a:endParaRPr sz="1572" b="0" i="0" u="none" strike="noStrike" cap="none" dirty="0">
              <a:solidFill>
                <a:schemeClr val="dk1"/>
              </a:solidFill>
              <a:latin typeface="Arial"/>
              <a:ea typeface="Arial"/>
              <a:cs typeface="Arial"/>
              <a:sym typeface="Arial"/>
            </a:endParaRPr>
          </a:p>
          <a:p>
            <a:pPr marL="0" marR="0" lvl="0" indent="0" algn="l" rtl="0">
              <a:lnSpc>
                <a:spcPct val="90000"/>
              </a:lnSpc>
              <a:spcBef>
                <a:spcPts val="0"/>
              </a:spcBef>
              <a:spcAft>
                <a:spcPts val="0"/>
              </a:spcAft>
              <a:buNone/>
            </a:pPr>
            <a:r>
              <a:rPr lang="en-US" sz="1572" b="0" i="0" u="none" strike="noStrike" cap="none" dirty="0">
                <a:solidFill>
                  <a:schemeClr val="dk1"/>
                </a:solidFill>
                <a:latin typeface="Arial"/>
                <a:ea typeface="Arial"/>
                <a:cs typeface="Arial"/>
                <a:sym typeface="Arial"/>
              </a:rPr>
              <a:t>Remember that our classifier normally cannot see the orange or the black.  Its colorblind, all it knows is the expression values of gene 1 and gene 2 but since this is our training set and since this is ‘supervised’ learning, we tell it which of our training samples are orange and which are black.</a:t>
            </a:r>
            <a:endParaRPr dirty="0"/>
          </a:p>
          <a:p>
            <a:pPr marL="0" marR="0" lvl="0" indent="0" algn="l" rtl="0">
              <a:lnSpc>
                <a:spcPct val="90000"/>
              </a:lnSpc>
              <a:spcBef>
                <a:spcPts val="0"/>
              </a:spcBef>
              <a:spcAft>
                <a:spcPts val="0"/>
              </a:spcAft>
              <a:buNone/>
            </a:pPr>
            <a:endParaRPr sz="1572" b="0" i="0" u="none" strike="noStrike" cap="none" dirty="0">
              <a:solidFill>
                <a:schemeClr val="dk1"/>
              </a:solidFill>
              <a:latin typeface="Arial"/>
              <a:ea typeface="Arial"/>
              <a:cs typeface="Arial"/>
              <a:sym typeface="Arial"/>
            </a:endParaRPr>
          </a:p>
          <a:p>
            <a:pPr marL="0" marR="0" lvl="0" indent="0" algn="l" rtl="0">
              <a:lnSpc>
                <a:spcPct val="90000"/>
              </a:lnSpc>
              <a:spcBef>
                <a:spcPts val="0"/>
              </a:spcBef>
              <a:spcAft>
                <a:spcPts val="0"/>
              </a:spcAft>
              <a:buNone/>
            </a:pPr>
            <a:r>
              <a:rPr lang="en-US" sz="1572" b="0" i="0" u="none" strike="noStrike" cap="none" dirty="0">
                <a:solidFill>
                  <a:schemeClr val="dk1"/>
                </a:solidFill>
                <a:latin typeface="Arial"/>
                <a:ea typeface="Arial"/>
                <a:cs typeface="Arial"/>
                <a:sym typeface="Arial"/>
              </a:rPr>
              <a:t>So lets see how this works with our a priori choice to use K = 5, that is we’ll look at the 5 nearest neighbors…</a:t>
            </a:r>
            <a:endParaRPr sz="1572"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sldNum" idx="12"/>
          </p:nvPr>
        </p:nvSpPr>
        <p:spPr>
          <a:xfrm>
            <a:off x="3970338" y="8902700"/>
            <a:ext cx="3038475" cy="468313"/>
          </a:xfrm>
          <a:prstGeom prst="rect">
            <a:avLst/>
          </a:prstGeom>
          <a:noFill/>
          <a:ln>
            <a:noFill/>
          </a:ln>
        </p:spPr>
        <p:txBody>
          <a:bodyPr spcFirstLastPara="1" wrap="square" lIns="93600" tIns="46800" rIns="93600" bIns="46800"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9</a:t>
            </a:fld>
            <a:endParaRPr sz="1300">
              <a:solidFill>
                <a:schemeClr val="dk1"/>
              </a:solidFill>
              <a:latin typeface="Calibri"/>
              <a:ea typeface="Calibri"/>
              <a:cs typeface="Calibri"/>
              <a:sym typeface="Calibri"/>
            </a:endParaRPr>
          </a:p>
        </p:txBody>
      </p:sp>
      <p:sp>
        <p:nvSpPr>
          <p:cNvPr id="405" name="Shape 405"/>
          <p:cNvSpPr>
            <a:spLocks noGrp="1" noRot="1" noChangeAspect="1"/>
          </p:cNvSpPr>
          <p:nvPr>
            <p:ph type="sldImg" idx="2"/>
          </p:nvPr>
        </p:nvSpPr>
        <p:spPr>
          <a:xfrm>
            <a:off x="1162050" y="703263"/>
            <a:ext cx="4686300" cy="35147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406" name="Shape 406"/>
          <p:cNvSpPr txBox="1">
            <a:spLocks noGrp="1"/>
          </p:cNvSpPr>
          <p:nvPr>
            <p:ph type="body" idx="1"/>
          </p:nvPr>
        </p:nvSpPr>
        <p:spPr>
          <a:xfrm>
            <a:off x="701675" y="4452938"/>
            <a:ext cx="5607050" cy="4216400"/>
          </a:xfrm>
          <a:prstGeom prst="rect">
            <a:avLst/>
          </a:prstGeom>
          <a:noFill/>
          <a:ln>
            <a:noFill/>
          </a:ln>
        </p:spPr>
        <p:txBody>
          <a:bodyPr spcFirstLastPara="1" wrap="square" lIns="93600" tIns="46800" rIns="93600" bIns="46800" anchor="t" anchorCtr="0">
            <a:noAutofit/>
          </a:bodyPr>
          <a:lstStyle/>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Given an unknown sample, how can we predict what class it belongs to? </a:t>
            </a:r>
            <a:endParaRPr sz="1700" b="0" i="0" u="none" strike="noStrike" cap="none" dirty="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12"/>
        <p:cNvGrpSpPr/>
        <p:nvPr/>
      </p:nvGrpSpPr>
      <p:grpSpPr>
        <a:xfrm>
          <a:off x="0" y="0"/>
          <a:ext cx="0" cy="0"/>
          <a:chOff x="0" y="0"/>
          <a:chExt cx="0" cy="0"/>
        </a:xfrm>
      </p:grpSpPr>
      <p:sp>
        <p:nvSpPr>
          <p:cNvPr id="13" name="Shape 13"/>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14" name="Shape 14"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15" name="Shape 15"/>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
        <p:nvSpPr>
          <p:cNvPr id="16" name="Shape 16"/>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17" name="Shape 17"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18" name="Shape 18"/>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
        <p:nvSpPr>
          <p:cNvPr id="19" name="Shape 19"/>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20" name="Shape 20"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21" name="Shape 21"/>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79_Title and Content">
    <p:spTree>
      <p:nvGrpSpPr>
        <p:cNvPr id="1" name="Shape 118"/>
        <p:cNvGrpSpPr/>
        <p:nvPr/>
      </p:nvGrpSpPr>
      <p:grpSpPr>
        <a:xfrm>
          <a:off x="0" y="0"/>
          <a:ext cx="0" cy="0"/>
          <a:chOff x="0" y="0"/>
          <a:chExt cx="0" cy="0"/>
        </a:xfrm>
      </p:grpSpPr>
      <p:sp>
        <p:nvSpPr>
          <p:cNvPr id="119" name="Shape 119"/>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20" name="Shape 120"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121" name="Shape 121"/>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22" name="Shape 122"/>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23" name="Shape 123"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124" name="Shape 124"/>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25" name="Shape 125"/>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26" name="Shape 126"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127" name="Shape 127"/>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cxnSp>
        <p:nvCxnSpPr>
          <p:cNvPr id="128" name="Shape 128"/>
          <p:cNvCxnSpPr/>
          <p:nvPr/>
        </p:nvCxnSpPr>
        <p:spPr>
          <a:xfrm rot="10800000" flipH="1">
            <a:off x="304800" y="758825"/>
            <a:ext cx="87566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129" name="Shape 129"/>
          <p:cNvSpPr txBox="1">
            <a:spLocks noGrp="1"/>
          </p:cNvSpPr>
          <p:nvPr>
            <p:ph type="title"/>
          </p:nvPr>
        </p:nvSpPr>
        <p:spPr>
          <a:xfrm>
            <a:off x="304800" y="1524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80_Title and Content">
    <p:spTree>
      <p:nvGrpSpPr>
        <p:cNvPr id="1" name="Shape 130"/>
        <p:cNvGrpSpPr/>
        <p:nvPr/>
      </p:nvGrpSpPr>
      <p:grpSpPr>
        <a:xfrm>
          <a:off x="0" y="0"/>
          <a:ext cx="0" cy="0"/>
          <a:chOff x="0" y="0"/>
          <a:chExt cx="0" cy="0"/>
        </a:xfrm>
      </p:grpSpPr>
      <p:sp>
        <p:nvSpPr>
          <p:cNvPr id="131" name="Shape 131"/>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32" name="Shape 132"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133" name="Shape 133"/>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34" name="Shape 134"/>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35" name="Shape 135"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136" name="Shape 136"/>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37" name="Shape 137"/>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38" name="Shape 138"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139" name="Shape 139"/>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cxnSp>
        <p:nvCxnSpPr>
          <p:cNvPr id="140" name="Shape 140"/>
          <p:cNvCxnSpPr/>
          <p:nvPr/>
        </p:nvCxnSpPr>
        <p:spPr>
          <a:xfrm rot="10800000" flipH="1">
            <a:off x="228600" y="758825"/>
            <a:ext cx="88328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141" name="Shape 141"/>
          <p:cNvSpPr txBox="1">
            <a:spLocks noGrp="1"/>
          </p:cNvSpPr>
          <p:nvPr>
            <p:ph type="title"/>
          </p:nvPr>
        </p:nvSpPr>
        <p:spPr>
          <a:xfrm>
            <a:off x="228600" y="1524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81_Title and Content">
    <p:spTree>
      <p:nvGrpSpPr>
        <p:cNvPr id="1" name="Shape 142"/>
        <p:cNvGrpSpPr/>
        <p:nvPr/>
      </p:nvGrpSpPr>
      <p:grpSpPr>
        <a:xfrm>
          <a:off x="0" y="0"/>
          <a:ext cx="0" cy="0"/>
          <a:chOff x="0" y="0"/>
          <a:chExt cx="0" cy="0"/>
        </a:xfrm>
      </p:grpSpPr>
      <p:sp>
        <p:nvSpPr>
          <p:cNvPr id="143" name="Shape 143"/>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44" name="Shape 144"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145" name="Shape 145"/>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46" name="Shape 146"/>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47" name="Shape 147"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148" name="Shape 148"/>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49" name="Shape 149"/>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50" name="Shape 150"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151" name="Shape 151"/>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cxnSp>
        <p:nvCxnSpPr>
          <p:cNvPr id="152" name="Shape 152"/>
          <p:cNvCxnSpPr/>
          <p:nvPr/>
        </p:nvCxnSpPr>
        <p:spPr>
          <a:xfrm rot="10800000" flipH="1">
            <a:off x="228600" y="758825"/>
            <a:ext cx="88328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153" name="Shape 153"/>
          <p:cNvSpPr txBox="1">
            <a:spLocks noGrp="1"/>
          </p:cNvSpPr>
          <p:nvPr>
            <p:ph type="title"/>
          </p:nvPr>
        </p:nvSpPr>
        <p:spPr>
          <a:xfrm>
            <a:off x="152400" y="106362"/>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82_Title and Content">
    <p:spTree>
      <p:nvGrpSpPr>
        <p:cNvPr id="1" name="Shape 154"/>
        <p:cNvGrpSpPr/>
        <p:nvPr/>
      </p:nvGrpSpPr>
      <p:grpSpPr>
        <a:xfrm>
          <a:off x="0" y="0"/>
          <a:ext cx="0" cy="0"/>
          <a:chOff x="0" y="0"/>
          <a:chExt cx="0" cy="0"/>
        </a:xfrm>
      </p:grpSpPr>
      <p:sp>
        <p:nvSpPr>
          <p:cNvPr id="155" name="Shape 155"/>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56" name="Shape 156"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157" name="Shape 157"/>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58" name="Shape 158"/>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59" name="Shape 159"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160" name="Shape 160"/>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61" name="Shape 161"/>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62" name="Shape 162"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163" name="Shape 163"/>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cxnSp>
        <p:nvCxnSpPr>
          <p:cNvPr id="164" name="Shape 164"/>
          <p:cNvCxnSpPr/>
          <p:nvPr/>
        </p:nvCxnSpPr>
        <p:spPr>
          <a:xfrm rot="10800000" flipH="1">
            <a:off x="152400" y="758825"/>
            <a:ext cx="89090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165" name="Shape 165"/>
          <p:cNvSpPr txBox="1">
            <a:spLocks noGrp="1"/>
          </p:cNvSpPr>
          <p:nvPr>
            <p:ph type="title"/>
          </p:nvPr>
        </p:nvSpPr>
        <p:spPr>
          <a:xfrm>
            <a:off x="152400" y="1524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83_Title and Content">
    <p:spTree>
      <p:nvGrpSpPr>
        <p:cNvPr id="1" name="Shape 166"/>
        <p:cNvGrpSpPr/>
        <p:nvPr/>
      </p:nvGrpSpPr>
      <p:grpSpPr>
        <a:xfrm>
          <a:off x="0" y="0"/>
          <a:ext cx="0" cy="0"/>
          <a:chOff x="0" y="0"/>
          <a:chExt cx="0" cy="0"/>
        </a:xfrm>
      </p:grpSpPr>
      <p:sp>
        <p:nvSpPr>
          <p:cNvPr id="167" name="Shape 167"/>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68" name="Shape 168"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169" name="Shape 169"/>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70" name="Shape 170"/>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71" name="Shape 171"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172" name="Shape 172"/>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73" name="Shape 173"/>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74" name="Shape 174"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175" name="Shape 175"/>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cxnSp>
        <p:nvCxnSpPr>
          <p:cNvPr id="176" name="Shape 176"/>
          <p:cNvCxnSpPr/>
          <p:nvPr/>
        </p:nvCxnSpPr>
        <p:spPr>
          <a:xfrm rot="10800000" flipH="1">
            <a:off x="76200" y="758825"/>
            <a:ext cx="89852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177" name="Shape 177"/>
          <p:cNvSpPr txBox="1">
            <a:spLocks noGrp="1"/>
          </p:cNvSpPr>
          <p:nvPr>
            <p:ph type="title"/>
          </p:nvPr>
        </p:nvSpPr>
        <p:spPr>
          <a:xfrm>
            <a:off x="228600" y="1524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84_Title and Content">
    <p:spTree>
      <p:nvGrpSpPr>
        <p:cNvPr id="1" name="Shape 178"/>
        <p:cNvGrpSpPr/>
        <p:nvPr/>
      </p:nvGrpSpPr>
      <p:grpSpPr>
        <a:xfrm>
          <a:off x="0" y="0"/>
          <a:ext cx="0" cy="0"/>
          <a:chOff x="0" y="0"/>
          <a:chExt cx="0" cy="0"/>
        </a:xfrm>
      </p:grpSpPr>
      <p:sp>
        <p:nvSpPr>
          <p:cNvPr id="179" name="Shape 179"/>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80" name="Shape 180"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181" name="Shape 181"/>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82" name="Shape 182"/>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83" name="Shape 183"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184" name="Shape 184"/>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85" name="Shape 185"/>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86" name="Shape 186"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187" name="Shape 187"/>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cxnSp>
        <p:nvCxnSpPr>
          <p:cNvPr id="188" name="Shape 188"/>
          <p:cNvCxnSpPr/>
          <p:nvPr/>
        </p:nvCxnSpPr>
        <p:spPr>
          <a:xfrm rot="10800000" flipH="1">
            <a:off x="304800" y="758825"/>
            <a:ext cx="87566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189" name="Shape 189"/>
          <p:cNvSpPr txBox="1">
            <a:spLocks noGrp="1"/>
          </p:cNvSpPr>
          <p:nvPr>
            <p:ph type="title"/>
          </p:nvPr>
        </p:nvSpPr>
        <p:spPr>
          <a:xfrm>
            <a:off x="304800" y="1524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85_Title and Content">
    <p:spTree>
      <p:nvGrpSpPr>
        <p:cNvPr id="1" name="Shape 190"/>
        <p:cNvGrpSpPr/>
        <p:nvPr/>
      </p:nvGrpSpPr>
      <p:grpSpPr>
        <a:xfrm>
          <a:off x="0" y="0"/>
          <a:ext cx="0" cy="0"/>
          <a:chOff x="0" y="0"/>
          <a:chExt cx="0" cy="0"/>
        </a:xfrm>
      </p:grpSpPr>
      <p:sp>
        <p:nvSpPr>
          <p:cNvPr id="191" name="Shape 191"/>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92" name="Shape 192"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193" name="Shape 193"/>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94" name="Shape 194"/>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95" name="Shape 195"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196" name="Shape 196"/>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97" name="Shape 197"/>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98" name="Shape 198"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199" name="Shape 199"/>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cxnSp>
        <p:nvCxnSpPr>
          <p:cNvPr id="200" name="Shape 200"/>
          <p:cNvCxnSpPr/>
          <p:nvPr/>
        </p:nvCxnSpPr>
        <p:spPr>
          <a:xfrm rot="10800000" flipH="1">
            <a:off x="228600" y="758825"/>
            <a:ext cx="88328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201" name="Shape 201"/>
          <p:cNvSpPr txBox="1">
            <a:spLocks noGrp="1"/>
          </p:cNvSpPr>
          <p:nvPr>
            <p:ph type="title"/>
          </p:nvPr>
        </p:nvSpPr>
        <p:spPr>
          <a:xfrm>
            <a:off x="228600" y="1524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88_Title and Content">
    <p:spTree>
      <p:nvGrpSpPr>
        <p:cNvPr id="1" name="Shape 202"/>
        <p:cNvGrpSpPr/>
        <p:nvPr/>
      </p:nvGrpSpPr>
      <p:grpSpPr>
        <a:xfrm>
          <a:off x="0" y="0"/>
          <a:ext cx="0" cy="0"/>
          <a:chOff x="0" y="0"/>
          <a:chExt cx="0" cy="0"/>
        </a:xfrm>
      </p:grpSpPr>
      <p:sp>
        <p:nvSpPr>
          <p:cNvPr id="203" name="Shape 203"/>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204" name="Shape 204"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205" name="Shape 205"/>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06" name="Shape 206"/>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207" name="Shape 207"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208" name="Shape 208"/>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09" name="Shape 209"/>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210" name="Shape 210"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211" name="Shape 211"/>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cxnSp>
        <p:nvCxnSpPr>
          <p:cNvPr id="212" name="Shape 212"/>
          <p:cNvCxnSpPr/>
          <p:nvPr/>
        </p:nvCxnSpPr>
        <p:spPr>
          <a:xfrm rot="10800000" flipH="1">
            <a:off x="228600" y="758825"/>
            <a:ext cx="8832850" cy="793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213" name="Shape 213"/>
          <p:cNvSpPr txBox="1">
            <a:spLocks noGrp="1"/>
          </p:cNvSpPr>
          <p:nvPr>
            <p:ph type="title"/>
          </p:nvPr>
        </p:nvSpPr>
        <p:spPr>
          <a:xfrm>
            <a:off x="304800" y="1524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89_Title and Content">
    <p:spTree>
      <p:nvGrpSpPr>
        <p:cNvPr id="1" name="Shape 214"/>
        <p:cNvGrpSpPr/>
        <p:nvPr/>
      </p:nvGrpSpPr>
      <p:grpSpPr>
        <a:xfrm>
          <a:off x="0" y="0"/>
          <a:ext cx="0" cy="0"/>
          <a:chOff x="0" y="0"/>
          <a:chExt cx="0" cy="0"/>
        </a:xfrm>
      </p:grpSpPr>
      <p:sp>
        <p:nvSpPr>
          <p:cNvPr id="215" name="Shape 215"/>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216" name="Shape 216"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217" name="Shape 217"/>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18" name="Shape 218"/>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219" name="Shape 219"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220" name="Shape 220"/>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21" name="Shape 221"/>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222" name="Shape 222"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223" name="Shape 223"/>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cxnSp>
        <p:nvCxnSpPr>
          <p:cNvPr id="224" name="Shape 224"/>
          <p:cNvCxnSpPr/>
          <p:nvPr/>
        </p:nvCxnSpPr>
        <p:spPr>
          <a:xfrm rot="10800000" flipH="1">
            <a:off x="228600" y="758825"/>
            <a:ext cx="88328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225" name="Shape 225"/>
          <p:cNvSpPr txBox="1">
            <a:spLocks noGrp="1"/>
          </p:cNvSpPr>
          <p:nvPr>
            <p:ph type="title"/>
          </p:nvPr>
        </p:nvSpPr>
        <p:spPr>
          <a:xfrm>
            <a:off x="228600" y="182562"/>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90_Title and Content">
    <p:spTree>
      <p:nvGrpSpPr>
        <p:cNvPr id="1" name="Shape 226"/>
        <p:cNvGrpSpPr/>
        <p:nvPr/>
      </p:nvGrpSpPr>
      <p:grpSpPr>
        <a:xfrm>
          <a:off x="0" y="0"/>
          <a:ext cx="0" cy="0"/>
          <a:chOff x="0" y="0"/>
          <a:chExt cx="0" cy="0"/>
        </a:xfrm>
      </p:grpSpPr>
      <p:sp>
        <p:nvSpPr>
          <p:cNvPr id="227" name="Shape 227"/>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228" name="Shape 228"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229" name="Shape 229"/>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30" name="Shape 230"/>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231" name="Shape 231"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232" name="Shape 232"/>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33" name="Shape 233"/>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234" name="Shape 234"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235" name="Shape 235"/>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cxnSp>
        <p:nvCxnSpPr>
          <p:cNvPr id="236" name="Shape 236"/>
          <p:cNvCxnSpPr/>
          <p:nvPr/>
        </p:nvCxnSpPr>
        <p:spPr>
          <a:xfrm rot="10800000" flipH="1">
            <a:off x="228600" y="758825"/>
            <a:ext cx="88328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237" name="Shape 237"/>
          <p:cNvSpPr txBox="1">
            <a:spLocks noGrp="1"/>
          </p:cNvSpPr>
          <p:nvPr>
            <p:ph type="title"/>
          </p:nvPr>
        </p:nvSpPr>
        <p:spPr>
          <a:xfrm>
            <a:off x="304800" y="762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71_Title and Content">
    <p:spTree>
      <p:nvGrpSpPr>
        <p:cNvPr id="1" name="Shape 22"/>
        <p:cNvGrpSpPr/>
        <p:nvPr/>
      </p:nvGrpSpPr>
      <p:grpSpPr>
        <a:xfrm>
          <a:off x="0" y="0"/>
          <a:ext cx="0" cy="0"/>
          <a:chOff x="0" y="0"/>
          <a:chExt cx="0" cy="0"/>
        </a:xfrm>
      </p:grpSpPr>
      <p:sp>
        <p:nvSpPr>
          <p:cNvPr id="23" name="Shape 23"/>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24" name="Shape 24"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25" name="Shape 25"/>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
        <p:nvSpPr>
          <p:cNvPr id="26" name="Shape 26"/>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27" name="Shape 27"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28" name="Shape 28"/>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
        <p:nvSpPr>
          <p:cNvPr id="29" name="Shape 29"/>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30" name="Shape 30"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31" name="Shape 31"/>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cxnSp>
        <p:nvCxnSpPr>
          <p:cNvPr id="32" name="Shape 32"/>
          <p:cNvCxnSpPr/>
          <p:nvPr/>
        </p:nvCxnSpPr>
        <p:spPr>
          <a:xfrm rot="10800000" flipH="1">
            <a:off x="228600" y="758825"/>
            <a:ext cx="88328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33" name="Shape 33"/>
          <p:cNvSpPr txBox="1">
            <a:spLocks noGrp="1"/>
          </p:cNvSpPr>
          <p:nvPr>
            <p:ph type="title"/>
          </p:nvPr>
        </p:nvSpPr>
        <p:spPr>
          <a:xfrm>
            <a:off x="228600" y="1524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38"/>
        <p:cNvGrpSpPr/>
        <p:nvPr/>
      </p:nvGrpSpPr>
      <p:grpSpPr>
        <a:xfrm>
          <a:off x="0" y="0"/>
          <a:ext cx="0" cy="0"/>
          <a:chOff x="0" y="0"/>
          <a:chExt cx="0" cy="0"/>
        </a:xfrm>
      </p:grpSpPr>
      <p:sp>
        <p:nvSpPr>
          <p:cNvPr id="239" name="Shape 239"/>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240" name="Shape 240"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241" name="Shape 241"/>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42" name="Shape 242"/>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243" name="Shape 243"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244" name="Shape 244"/>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45" name="Shape 245"/>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246" name="Shape 246"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247" name="Shape 247"/>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cxnSp>
        <p:nvCxnSpPr>
          <p:cNvPr id="248" name="Shape 248"/>
          <p:cNvCxnSpPr/>
          <p:nvPr/>
        </p:nvCxnSpPr>
        <p:spPr>
          <a:xfrm rot="10800000" flipH="1">
            <a:off x="228600" y="758825"/>
            <a:ext cx="88328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2_Title Slide">
    <p:spTree>
      <p:nvGrpSpPr>
        <p:cNvPr id="1" name="Shape 249"/>
        <p:cNvGrpSpPr/>
        <p:nvPr/>
      </p:nvGrpSpPr>
      <p:grpSpPr>
        <a:xfrm>
          <a:off x="0" y="0"/>
          <a:ext cx="0" cy="0"/>
          <a:chOff x="0" y="0"/>
          <a:chExt cx="0" cy="0"/>
        </a:xfrm>
      </p:grpSpPr>
      <p:sp>
        <p:nvSpPr>
          <p:cNvPr id="250" name="Shape 250"/>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251" name="Shape 251"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252" name="Shape 252"/>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53" name="Shape 253"/>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254" name="Shape 254"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255" name="Shape 255"/>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256" name="Shape 256"/>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257" name="Shape 257"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258" name="Shape 258"/>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83B605-E84F-4A3D-92E5-81A662FB1085}"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79555-4399-4AAE-8877-99AAA5587D50}" type="slidenum">
              <a:rPr lang="en-US" smtClean="0"/>
              <a:t>‹#›</a:t>
            </a:fld>
            <a:endParaRPr lang="en-US"/>
          </a:p>
        </p:txBody>
      </p:sp>
    </p:spTree>
    <p:extLst>
      <p:ext uri="{BB962C8B-B14F-4D97-AF65-F5344CB8AC3E}">
        <p14:creationId xmlns:p14="http://schemas.microsoft.com/office/powerpoint/2010/main" val="114353350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3B605-E84F-4A3D-92E5-81A662FB1085}"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79555-4399-4AAE-8877-99AAA5587D50}" type="slidenum">
              <a:rPr lang="en-US" smtClean="0"/>
              <a:t>‹#›</a:t>
            </a:fld>
            <a:endParaRPr lang="en-US"/>
          </a:p>
        </p:txBody>
      </p:sp>
    </p:spTree>
    <p:extLst>
      <p:ext uri="{BB962C8B-B14F-4D97-AF65-F5344CB8AC3E}">
        <p14:creationId xmlns:p14="http://schemas.microsoft.com/office/powerpoint/2010/main" val="428111800"/>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83B605-E84F-4A3D-92E5-81A662FB1085}"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79555-4399-4AAE-8877-99AAA5587D50}" type="slidenum">
              <a:rPr lang="en-US" smtClean="0"/>
              <a:t>‹#›</a:t>
            </a:fld>
            <a:endParaRPr lang="en-US"/>
          </a:p>
        </p:txBody>
      </p:sp>
    </p:spTree>
    <p:extLst>
      <p:ext uri="{BB962C8B-B14F-4D97-AF65-F5344CB8AC3E}">
        <p14:creationId xmlns:p14="http://schemas.microsoft.com/office/powerpoint/2010/main" val="298043375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83B605-E84F-4A3D-92E5-81A662FB1085}"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079555-4399-4AAE-8877-99AAA5587D50}" type="slidenum">
              <a:rPr lang="en-US" smtClean="0"/>
              <a:t>‹#›</a:t>
            </a:fld>
            <a:endParaRPr lang="en-US"/>
          </a:p>
        </p:txBody>
      </p:sp>
    </p:spTree>
    <p:extLst>
      <p:ext uri="{BB962C8B-B14F-4D97-AF65-F5344CB8AC3E}">
        <p14:creationId xmlns:p14="http://schemas.microsoft.com/office/powerpoint/2010/main" val="3761183817"/>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83B605-E84F-4A3D-92E5-81A662FB1085}" type="datetimeFigureOut">
              <a:rPr lang="en-US" smtClean="0"/>
              <a:t>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079555-4399-4AAE-8877-99AAA5587D50}" type="slidenum">
              <a:rPr lang="en-US" smtClean="0"/>
              <a:t>‹#›</a:t>
            </a:fld>
            <a:endParaRPr lang="en-US"/>
          </a:p>
        </p:txBody>
      </p:sp>
    </p:spTree>
    <p:extLst>
      <p:ext uri="{BB962C8B-B14F-4D97-AF65-F5344CB8AC3E}">
        <p14:creationId xmlns:p14="http://schemas.microsoft.com/office/powerpoint/2010/main" val="2171359746"/>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83B605-E84F-4A3D-92E5-81A662FB1085}" type="datetimeFigureOut">
              <a:rPr lang="en-US" smtClean="0"/>
              <a:t>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079555-4399-4AAE-8877-99AAA5587D50}" type="slidenum">
              <a:rPr lang="en-US" smtClean="0"/>
              <a:t>‹#›</a:t>
            </a:fld>
            <a:endParaRPr lang="en-US"/>
          </a:p>
        </p:txBody>
      </p:sp>
    </p:spTree>
    <p:extLst>
      <p:ext uri="{BB962C8B-B14F-4D97-AF65-F5344CB8AC3E}">
        <p14:creationId xmlns:p14="http://schemas.microsoft.com/office/powerpoint/2010/main" val="2090962732"/>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3B605-E84F-4A3D-92E5-81A662FB1085}" type="datetimeFigureOut">
              <a:rPr lang="en-US" smtClean="0"/>
              <a:t>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079555-4399-4AAE-8877-99AAA5587D50}" type="slidenum">
              <a:rPr lang="en-US" smtClean="0"/>
              <a:t>‹#›</a:t>
            </a:fld>
            <a:endParaRPr lang="en-US"/>
          </a:p>
        </p:txBody>
      </p:sp>
    </p:spTree>
    <p:extLst>
      <p:ext uri="{BB962C8B-B14F-4D97-AF65-F5344CB8AC3E}">
        <p14:creationId xmlns:p14="http://schemas.microsoft.com/office/powerpoint/2010/main" val="2774565668"/>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B83B605-E84F-4A3D-92E5-81A662FB1085}"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079555-4399-4AAE-8877-99AAA5587D50}" type="slidenum">
              <a:rPr lang="en-US" smtClean="0"/>
              <a:t>‹#›</a:t>
            </a:fld>
            <a:endParaRPr lang="en-US"/>
          </a:p>
        </p:txBody>
      </p:sp>
    </p:spTree>
    <p:extLst>
      <p:ext uri="{BB962C8B-B14F-4D97-AF65-F5344CB8AC3E}">
        <p14:creationId xmlns:p14="http://schemas.microsoft.com/office/powerpoint/2010/main" val="384598594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72_Title and Content">
    <p:spTree>
      <p:nvGrpSpPr>
        <p:cNvPr id="1" name="Shape 34"/>
        <p:cNvGrpSpPr/>
        <p:nvPr/>
      </p:nvGrpSpPr>
      <p:grpSpPr>
        <a:xfrm>
          <a:off x="0" y="0"/>
          <a:ext cx="0" cy="0"/>
          <a:chOff x="0" y="0"/>
          <a:chExt cx="0" cy="0"/>
        </a:xfrm>
      </p:grpSpPr>
      <p:sp>
        <p:nvSpPr>
          <p:cNvPr id="35" name="Shape 35"/>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36" name="Shape 36"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37" name="Shape 37"/>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
        <p:nvSpPr>
          <p:cNvPr id="38" name="Shape 38"/>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39" name="Shape 39"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40" name="Shape 40"/>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
        <p:nvSpPr>
          <p:cNvPr id="41" name="Shape 41"/>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42" name="Shape 42"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43" name="Shape 43"/>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cxnSp>
        <p:nvCxnSpPr>
          <p:cNvPr id="44" name="Shape 44"/>
          <p:cNvCxnSpPr/>
          <p:nvPr/>
        </p:nvCxnSpPr>
        <p:spPr>
          <a:xfrm rot="10800000" flipH="1">
            <a:off x="304800" y="758825"/>
            <a:ext cx="87566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45" name="Shape 45"/>
          <p:cNvSpPr txBox="1">
            <a:spLocks noGrp="1"/>
          </p:cNvSpPr>
          <p:nvPr>
            <p:ph type="title"/>
          </p:nvPr>
        </p:nvSpPr>
        <p:spPr>
          <a:xfrm>
            <a:off x="381000" y="228600"/>
            <a:ext cx="8686800" cy="5334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B83B605-E84F-4A3D-92E5-81A662FB1085}"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079555-4399-4AAE-8877-99AAA5587D50}" type="slidenum">
              <a:rPr lang="en-US" smtClean="0"/>
              <a:t>‹#›</a:t>
            </a:fld>
            <a:endParaRPr lang="en-US"/>
          </a:p>
        </p:txBody>
      </p:sp>
    </p:spTree>
    <p:extLst>
      <p:ext uri="{BB962C8B-B14F-4D97-AF65-F5344CB8AC3E}">
        <p14:creationId xmlns:p14="http://schemas.microsoft.com/office/powerpoint/2010/main" val="1781968854"/>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3B605-E84F-4A3D-92E5-81A662FB1085}"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79555-4399-4AAE-8877-99AAA5587D50}" type="slidenum">
              <a:rPr lang="en-US" smtClean="0"/>
              <a:t>‹#›</a:t>
            </a:fld>
            <a:endParaRPr lang="en-US"/>
          </a:p>
        </p:txBody>
      </p:sp>
    </p:spTree>
    <p:extLst>
      <p:ext uri="{BB962C8B-B14F-4D97-AF65-F5344CB8AC3E}">
        <p14:creationId xmlns:p14="http://schemas.microsoft.com/office/powerpoint/2010/main" val="2767179809"/>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3B605-E84F-4A3D-92E5-81A662FB1085}"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79555-4399-4AAE-8877-99AAA5587D50}" type="slidenum">
              <a:rPr lang="en-US" smtClean="0"/>
              <a:t>‹#›</a:t>
            </a:fld>
            <a:endParaRPr lang="en-US"/>
          </a:p>
        </p:txBody>
      </p:sp>
    </p:spTree>
    <p:extLst>
      <p:ext uri="{BB962C8B-B14F-4D97-AF65-F5344CB8AC3E}">
        <p14:creationId xmlns:p14="http://schemas.microsoft.com/office/powerpoint/2010/main" val="2535978357"/>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71_Title and Content">
    <p:spTree>
      <p:nvGrpSpPr>
        <p:cNvPr id="1" name="Shape 22"/>
        <p:cNvGrpSpPr/>
        <p:nvPr/>
      </p:nvGrpSpPr>
      <p:grpSpPr>
        <a:xfrm>
          <a:off x="0" y="0"/>
          <a:ext cx="0" cy="0"/>
          <a:chOff x="0" y="0"/>
          <a:chExt cx="0" cy="0"/>
        </a:xfrm>
      </p:grpSpPr>
      <p:sp>
        <p:nvSpPr>
          <p:cNvPr id="33" name="Shape 33"/>
          <p:cNvSpPr txBox="1">
            <a:spLocks noGrp="1"/>
          </p:cNvSpPr>
          <p:nvPr>
            <p:ph type="title"/>
          </p:nvPr>
        </p:nvSpPr>
        <p:spPr>
          <a:xfrm>
            <a:off x="228600" y="1524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3369356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72_Title and Content">
    <p:spTree>
      <p:nvGrpSpPr>
        <p:cNvPr id="1" name="Shape 34"/>
        <p:cNvGrpSpPr/>
        <p:nvPr/>
      </p:nvGrpSpPr>
      <p:grpSpPr>
        <a:xfrm>
          <a:off x="0" y="0"/>
          <a:ext cx="0" cy="0"/>
          <a:chOff x="0" y="0"/>
          <a:chExt cx="0" cy="0"/>
        </a:xfrm>
      </p:grpSpPr>
      <p:sp>
        <p:nvSpPr>
          <p:cNvPr id="45" name="Shape 45"/>
          <p:cNvSpPr txBox="1">
            <a:spLocks noGrp="1"/>
          </p:cNvSpPr>
          <p:nvPr>
            <p:ph type="title"/>
          </p:nvPr>
        </p:nvSpPr>
        <p:spPr>
          <a:xfrm>
            <a:off x="381000" y="228600"/>
            <a:ext cx="8686800" cy="5334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4558677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73_Title and Content">
    <p:spTree>
      <p:nvGrpSpPr>
        <p:cNvPr id="1" name="Shape 46"/>
        <p:cNvGrpSpPr/>
        <p:nvPr/>
      </p:nvGrpSpPr>
      <p:grpSpPr>
        <a:xfrm>
          <a:off x="0" y="0"/>
          <a:ext cx="0" cy="0"/>
          <a:chOff x="0" y="0"/>
          <a:chExt cx="0" cy="0"/>
        </a:xfrm>
      </p:grpSpPr>
      <p:sp>
        <p:nvSpPr>
          <p:cNvPr id="57" name="Shape 57"/>
          <p:cNvSpPr txBox="1">
            <a:spLocks noGrp="1"/>
          </p:cNvSpPr>
          <p:nvPr>
            <p:ph type="title"/>
          </p:nvPr>
        </p:nvSpPr>
        <p:spPr>
          <a:xfrm>
            <a:off x="304800" y="762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41896343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76_Title and Content">
    <p:spTree>
      <p:nvGrpSpPr>
        <p:cNvPr id="1" name="Shape 82"/>
        <p:cNvGrpSpPr/>
        <p:nvPr/>
      </p:nvGrpSpPr>
      <p:grpSpPr>
        <a:xfrm>
          <a:off x="0" y="0"/>
          <a:ext cx="0" cy="0"/>
          <a:chOff x="0" y="0"/>
          <a:chExt cx="0" cy="0"/>
        </a:xfrm>
      </p:grpSpPr>
      <p:sp>
        <p:nvSpPr>
          <p:cNvPr id="93" name="Shape 93"/>
          <p:cNvSpPr txBox="1">
            <a:spLocks noGrp="1"/>
          </p:cNvSpPr>
          <p:nvPr>
            <p:ph type="title"/>
          </p:nvPr>
        </p:nvSpPr>
        <p:spPr>
          <a:xfrm>
            <a:off x="304800" y="1524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38919964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81_Title and Content">
    <p:spTree>
      <p:nvGrpSpPr>
        <p:cNvPr id="1" name="Shape 142"/>
        <p:cNvGrpSpPr/>
        <p:nvPr/>
      </p:nvGrpSpPr>
      <p:grpSpPr>
        <a:xfrm>
          <a:off x="0" y="0"/>
          <a:ext cx="0" cy="0"/>
          <a:chOff x="0" y="0"/>
          <a:chExt cx="0" cy="0"/>
        </a:xfrm>
      </p:grpSpPr>
      <p:sp>
        <p:nvSpPr>
          <p:cNvPr id="153" name="Shape 153"/>
          <p:cNvSpPr txBox="1">
            <a:spLocks noGrp="1"/>
          </p:cNvSpPr>
          <p:nvPr>
            <p:ph type="title"/>
          </p:nvPr>
        </p:nvSpPr>
        <p:spPr>
          <a:xfrm>
            <a:off x="152400" y="106362"/>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17111401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82_Title and Content">
    <p:spTree>
      <p:nvGrpSpPr>
        <p:cNvPr id="1" name="Shape 154"/>
        <p:cNvGrpSpPr/>
        <p:nvPr/>
      </p:nvGrpSpPr>
      <p:grpSpPr>
        <a:xfrm>
          <a:off x="0" y="0"/>
          <a:ext cx="0" cy="0"/>
          <a:chOff x="0" y="0"/>
          <a:chExt cx="0" cy="0"/>
        </a:xfrm>
      </p:grpSpPr>
      <p:sp>
        <p:nvSpPr>
          <p:cNvPr id="165" name="Shape 165"/>
          <p:cNvSpPr txBox="1">
            <a:spLocks noGrp="1"/>
          </p:cNvSpPr>
          <p:nvPr>
            <p:ph type="title"/>
          </p:nvPr>
        </p:nvSpPr>
        <p:spPr>
          <a:xfrm>
            <a:off x="152400" y="1524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9156331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89_Title and Content">
    <p:spTree>
      <p:nvGrpSpPr>
        <p:cNvPr id="1" name="Shape 214"/>
        <p:cNvGrpSpPr/>
        <p:nvPr/>
      </p:nvGrpSpPr>
      <p:grpSpPr>
        <a:xfrm>
          <a:off x="0" y="0"/>
          <a:ext cx="0" cy="0"/>
          <a:chOff x="0" y="0"/>
          <a:chExt cx="0" cy="0"/>
        </a:xfrm>
      </p:grpSpPr>
      <p:sp>
        <p:nvSpPr>
          <p:cNvPr id="225" name="Shape 225"/>
          <p:cNvSpPr txBox="1">
            <a:spLocks noGrp="1"/>
          </p:cNvSpPr>
          <p:nvPr>
            <p:ph type="title"/>
          </p:nvPr>
        </p:nvSpPr>
        <p:spPr>
          <a:xfrm>
            <a:off x="228600" y="182562"/>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3624011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73_Title and Content">
    <p:spTree>
      <p:nvGrpSpPr>
        <p:cNvPr id="1" name="Shape 46"/>
        <p:cNvGrpSpPr/>
        <p:nvPr/>
      </p:nvGrpSpPr>
      <p:grpSpPr>
        <a:xfrm>
          <a:off x="0" y="0"/>
          <a:ext cx="0" cy="0"/>
          <a:chOff x="0" y="0"/>
          <a:chExt cx="0" cy="0"/>
        </a:xfrm>
      </p:grpSpPr>
      <p:sp>
        <p:nvSpPr>
          <p:cNvPr id="47" name="Shape 47"/>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48" name="Shape 48"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49" name="Shape 49"/>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
        <p:nvSpPr>
          <p:cNvPr id="50" name="Shape 50"/>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51" name="Shape 51"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52" name="Shape 52"/>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
        <p:nvSpPr>
          <p:cNvPr id="53" name="Shape 53"/>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54" name="Shape 54"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55" name="Shape 55"/>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cxnSp>
        <p:nvCxnSpPr>
          <p:cNvPr id="56" name="Shape 56"/>
          <p:cNvCxnSpPr/>
          <p:nvPr/>
        </p:nvCxnSpPr>
        <p:spPr>
          <a:xfrm rot="10800000" flipH="1">
            <a:off x="304800" y="758825"/>
            <a:ext cx="87566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57" name="Shape 57"/>
          <p:cNvSpPr txBox="1">
            <a:spLocks noGrp="1"/>
          </p:cNvSpPr>
          <p:nvPr>
            <p:ph type="title"/>
          </p:nvPr>
        </p:nvSpPr>
        <p:spPr>
          <a:xfrm>
            <a:off x="304800" y="762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74_Title and Content">
    <p:spTree>
      <p:nvGrpSpPr>
        <p:cNvPr id="1" name="Shape 58"/>
        <p:cNvGrpSpPr/>
        <p:nvPr/>
      </p:nvGrpSpPr>
      <p:grpSpPr>
        <a:xfrm>
          <a:off x="0" y="0"/>
          <a:ext cx="0" cy="0"/>
          <a:chOff x="0" y="0"/>
          <a:chExt cx="0" cy="0"/>
        </a:xfrm>
      </p:grpSpPr>
      <p:sp>
        <p:nvSpPr>
          <p:cNvPr id="59" name="Shape 59"/>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60" name="Shape 60"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61" name="Shape 61"/>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
        <p:nvSpPr>
          <p:cNvPr id="62" name="Shape 62"/>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63" name="Shape 63"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64" name="Shape 64"/>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
        <p:nvSpPr>
          <p:cNvPr id="65" name="Shape 65"/>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66" name="Shape 66"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67" name="Shape 67"/>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cxnSp>
        <p:nvCxnSpPr>
          <p:cNvPr id="68" name="Shape 68"/>
          <p:cNvCxnSpPr/>
          <p:nvPr/>
        </p:nvCxnSpPr>
        <p:spPr>
          <a:xfrm rot="10800000" flipH="1">
            <a:off x="228600" y="758825"/>
            <a:ext cx="88328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69" name="Shape 69"/>
          <p:cNvSpPr txBox="1">
            <a:spLocks noGrp="1"/>
          </p:cNvSpPr>
          <p:nvPr>
            <p:ph type="title"/>
          </p:nvPr>
        </p:nvSpPr>
        <p:spPr>
          <a:xfrm>
            <a:off x="228600" y="1524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75_Title and Content">
    <p:spTree>
      <p:nvGrpSpPr>
        <p:cNvPr id="1" name="Shape 70"/>
        <p:cNvGrpSpPr/>
        <p:nvPr/>
      </p:nvGrpSpPr>
      <p:grpSpPr>
        <a:xfrm>
          <a:off x="0" y="0"/>
          <a:ext cx="0" cy="0"/>
          <a:chOff x="0" y="0"/>
          <a:chExt cx="0" cy="0"/>
        </a:xfrm>
      </p:grpSpPr>
      <p:sp>
        <p:nvSpPr>
          <p:cNvPr id="71" name="Shape 71"/>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72" name="Shape 72"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73" name="Shape 73"/>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
        <p:nvSpPr>
          <p:cNvPr id="74" name="Shape 74"/>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75" name="Shape 75"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76" name="Shape 76"/>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
        <p:nvSpPr>
          <p:cNvPr id="77" name="Shape 77"/>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78" name="Shape 78"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79" name="Shape 79"/>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cxnSp>
        <p:nvCxnSpPr>
          <p:cNvPr id="80" name="Shape 80"/>
          <p:cNvCxnSpPr/>
          <p:nvPr/>
        </p:nvCxnSpPr>
        <p:spPr>
          <a:xfrm rot="10800000" flipH="1">
            <a:off x="228600" y="758825"/>
            <a:ext cx="88328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81" name="Shape 81"/>
          <p:cNvSpPr txBox="1">
            <a:spLocks noGrp="1"/>
          </p:cNvSpPr>
          <p:nvPr>
            <p:ph type="title"/>
          </p:nvPr>
        </p:nvSpPr>
        <p:spPr>
          <a:xfrm>
            <a:off x="228600" y="1524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76_Title and Content">
    <p:spTree>
      <p:nvGrpSpPr>
        <p:cNvPr id="1" name="Shape 82"/>
        <p:cNvGrpSpPr/>
        <p:nvPr/>
      </p:nvGrpSpPr>
      <p:grpSpPr>
        <a:xfrm>
          <a:off x="0" y="0"/>
          <a:ext cx="0" cy="0"/>
          <a:chOff x="0" y="0"/>
          <a:chExt cx="0" cy="0"/>
        </a:xfrm>
      </p:grpSpPr>
      <p:sp>
        <p:nvSpPr>
          <p:cNvPr id="83" name="Shape 83"/>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84" name="Shape 84"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85" name="Shape 85"/>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
        <p:nvSpPr>
          <p:cNvPr id="86" name="Shape 86"/>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87" name="Shape 87"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88" name="Shape 88"/>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
        <p:nvSpPr>
          <p:cNvPr id="89" name="Shape 89"/>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90" name="Shape 90"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91" name="Shape 91"/>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cxnSp>
        <p:nvCxnSpPr>
          <p:cNvPr id="92" name="Shape 92"/>
          <p:cNvCxnSpPr/>
          <p:nvPr/>
        </p:nvCxnSpPr>
        <p:spPr>
          <a:xfrm rot="10800000" flipH="1">
            <a:off x="228600" y="758825"/>
            <a:ext cx="88328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93" name="Shape 93"/>
          <p:cNvSpPr txBox="1">
            <a:spLocks noGrp="1"/>
          </p:cNvSpPr>
          <p:nvPr>
            <p:ph type="title"/>
          </p:nvPr>
        </p:nvSpPr>
        <p:spPr>
          <a:xfrm>
            <a:off x="304800" y="1524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7_Title and Content">
    <p:spTree>
      <p:nvGrpSpPr>
        <p:cNvPr id="1" name="Shape 94"/>
        <p:cNvGrpSpPr/>
        <p:nvPr/>
      </p:nvGrpSpPr>
      <p:grpSpPr>
        <a:xfrm>
          <a:off x="0" y="0"/>
          <a:ext cx="0" cy="0"/>
          <a:chOff x="0" y="0"/>
          <a:chExt cx="0" cy="0"/>
        </a:xfrm>
      </p:grpSpPr>
      <p:sp>
        <p:nvSpPr>
          <p:cNvPr id="95" name="Shape 95"/>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96" name="Shape 96"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97" name="Shape 97"/>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
        <p:nvSpPr>
          <p:cNvPr id="98" name="Shape 98"/>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99" name="Shape 99"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100" name="Shape 100"/>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sp>
        <p:nvSpPr>
          <p:cNvPr id="101" name="Shape 101"/>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b="0" i="0" u="none" strike="noStrike" cap="none">
              <a:solidFill>
                <a:schemeClr val="dk1"/>
              </a:solidFill>
              <a:latin typeface="Tahoma"/>
              <a:ea typeface="Tahoma"/>
              <a:cs typeface="Tahoma"/>
              <a:sym typeface="Tahoma"/>
            </a:endParaRPr>
          </a:p>
        </p:txBody>
      </p:sp>
      <p:pic>
        <p:nvPicPr>
          <p:cNvPr id="102" name="Shape 102"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103" name="Shape 103"/>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Tahoma"/>
                <a:ea typeface="Tahoma"/>
                <a:cs typeface="Tahoma"/>
                <a:sym typeface="Tahoma"/>
              </a:rPr>
              <a:t>The Broad Institute of MIT and Harvard</a:t>
            </a:r>
            <a:endParaRPr/>
          </a:p>
        </p:txBody>
      </p:sp>
      <p:cxnSp>
        <p:nvCxnSpPr>
          <p:cNvPr id="104" name="Shape 104"/>
          <p:cNvCxnSpPr/>
          <p:nvPr/>
        </p:nvCxnSpPr>
        <p:spPr>
          <a:xfrm rot="10800000" flipH="1">
            <a:off x="228600" y="758825"/>
            <a:ext cx="88328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105" name="Shape 105"/>
          <p:cNvSpPr txBox="1">
            <a:spLocks noGrp="1"/>
          </p:cNvSpPr>
          <p:nvPr>
            <p:ph type="title"/>
          </p:nvPr>
        </p:nvSpPr>
        <p:spPr>
          <a:xfrm>
            <a:off x="228600" y="1524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78_Title and Content">
    <p:spTree>
      <p:nvGrpSpPr>
        <p:cNvPr id="1" name="Shape 106"/>
        <p:cNvGrpSpPr/>
        <p:nvPr/>
      </p:nvGrpSpPr>
      <p:grpSpPr>
        <a:xfrm>
          <a:off x="0" y="0"/>
          <a:ext cx="0" cy="0"/>
          <a:chOff x="0" y="0"/>
          <a:chExt cx="0" cy="0"/>
        </a:xfrm>
      </p:grpSpPr>
      <p:sp>
        <p:nvSpPr>
          <p:cNvPr id="107" name="Shape 107"/>
          <p:cNvSpPr/>
          <p:nvPr/>
        </p:nvSpPr>
        <p:spPr>
          <a:xfrm>
            <a:off x="0" y="131064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08" name="Shape 108" descr="broadlogo"/>
          <p:cNvPicPr preferRelativeResize="0"/>
          <p:nvPr/>
        </p:nvPicPr>
        <p:blipFill rotWithShape="1">
          <a:blip r:embed="rId2">
            <a:alphaModFix/>
          </a:blip>
          <a:srcRect/>
          <a:stretch/>
        </p:blipFill>
        <p:spPr>
          <a:xfrm>
            <a:off x="17860963" y="13258800"/>
            <a:ext cx="350837" cy="381000"/>
          </a:xfrm>
          <a:prstGeom prst="rect">
            <a:avLst/>
          </a:prstGeom>
          <a:noFill/>
          <a:ln>
            <a:noFill/>
          </a:ln>
        </p:spPr>
      </p:pic>
      <p:sp>
        <p:nvSpPr>
          <p:cNvPr id="109" name="Shape 109"/>
          <p:cNvSpPr txBox="1"/>
          <p:nvPr/>
        </p:nvSpPr>
        <p:spPr>
          <a:xfrm>
            <a:off x="13784263" y="132730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10" name="Shape 110"/>
          <p:cNvSpPr/>
          <p:nvPr/>
        </p:nvSpPr>
        <p:spPr>
          <a:xfrm>
            <a:off x="152400" y="132588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11" name="Shape 111" descr="broadlogo"/>
          <p:cNvPicPr preferRelativeResize="0"/>
          <p:nvPr/>
        </p:nvPicPr>
        <p:blipFill rotWithShape="1">
          <a:blip r:embed="rId2">
            <a:alphaModFix/>
          </a:blip>
          <a:srcRect/>
          <a:stretch/>
        </p:blipFill>
        <p:spPr>
          <a:xfrm>
            <a:off x="18013363" y="13411200"/>
            <a:ext cx="350837" cy="381000"/>
          </a:xfrm>
          <a:prstGeom prst="rect">
            <a:avLst/>
          </a:prstGeom>
          <a:noFill/>
          <a:ln>
            <a:noFill/>
          </a:ln>
        </p:spPr>
      </p:pic>
      <p:sp>
        <p:nvSpPr>
          <p:cNvPr id="112" name="Shape 112"/>
          <p:cNvSpPr txBox="1"/>
          <p:nvPr/>
        </p:nvSpPr>
        <p:spPr>
          <a:xfrm>
            <a:off x="13936663" y="134254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sp>
        <p:nvSpPr>
          <p:cNvPr id="113" name="Shape 113"/>
          <p:cNvSpPr/>
          <p:nvPr/>
        </p:nvSpPr>
        <p:spPr>
          <a:xfrm>
            <a:off x="304800" y="13411200"/>
            <a:ext cx="18288001" cy="609600"/>
          </a:xfrm>
          <a:prstGeom prst="rect">
            <a:avLst/>
          </a:prstGeom>
          <a:solidFill>
            <a:srgbClr val="DFD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00">
              <a:solidFill>
                <a:schemeClr val="dk1"/>
              </a:solidFill>
              <a:latin typeface="Tahoma"/>
              <a:ea typeface="Tahoma"/>
              <a:cs typeface="Tahoma"/>
              <a:sym typeface="Tahoma"/>
            </a:endParaRPr>
          </a:p>
        </p:txBody>
      </p:sp>
      <p:pic>
        <p:nvPicPr>
          <p:cNvPr id="114" name="Shape 114" descr="broadlogo"/>
          <p:cNvPicPr preferRelativeResize="0"/>
          <p:nvPr/>
        </p:nvPicPr>
        <p:blipFill rotWithShape="1">
          <a:blip r:embed="rId2">
            <a:alphaModFix/>
          </a:blip>
          <a:srcRect/>
          <a:stretch/>
        </p:blipFill>
        <p:spPr>
          <a:xfrm>
            <a:off x="18165763" y="13563600"/>
            <a:ext cx="350837" cy="381000"/>
          </a:xfrm>
          <a:prstGeom prst="rect">
            <a:avLst/>
          </a:prstGeom>
          <a:noFill/>
          <a:ln>
            <a:noFill/>
          </a:ln>
        </p:spPr>
      </p:pic>
      <p:sp>
        <p:nvSpPr>
          <p:cNvPr id="115" name="Shape 115"/>
          <p:cNvSpPr txBox="1"/>
          <p:nvPr/>
        </p:nvSpPr>
        <p:spPr>
          <a:xfrm>
            <a:off x="14089063" y="13577888"/>
            <a:ext cx="3970337" cy="3508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The Broad Institute of MIT and Harvard</a:t>
            </a:r>
            <a:endParaRPr/>
          </a:p>
        </p:txBody>
      </p:sp>
      <p:cxnSp>
        <p:nvCxnSpPr>
          <p:cNvPr id="116" name="Shape 116"/>
          <p:cNvCxnSpPr/>
          <p:nvPr/>
        </p:nvCxnSpPr>
        <p:spPr>
          <a:xfrm rot="10800000" flipH="1">
            <a:off x="152400" y="758825"/>
            <a:ext cx="8909050" cy="3175"/>
          </a:xfrm>
          <a:prstGeom prst="straightConnector1">
            <a:avLst/>
          </a:prstGeom>
          <a:noFill/>
          <a:ln w="19050" cap="flat" cmpd="sng">
            <a:solidFill>
              <a:srgbClr val="96BBD6"/>
            </a:solidFill>
            <a:prstDash val="solid"/>
            <a:round/>
            <a:headEnd type="none" w="med" len="med"/>
            <a:tailEnd type="none" w="med" len="med"/>
          </a:ln>
          <a:effectLst>
            <a:outerShdw blurRad="63500" dist="12700" dir="5400000" algn="t" rotWithShape="0">
              <a:srgbClr val="000000">
                <a:alpha val="24705"/>
              </a:srgbClr>
            </a:outerShdw>
          </a:effectLst>
        </p:spPr>
      </p:cxnSp>
      <p:sp>
        <p:nvSpPr>
          <p:cNvPr id="117" name="Shape 117"/>
          <p:cNvSpPr txBox="1">
            <a:spLocks noGrp="1"/>
          </p:cNvSpPr>
          <p:nvPr>
            <p:ph type="title"/>
          </p:nvPr>
        </p:nvSpPr>
        <p:spPr>
          <a:xfrm>
            <a:off x="228600" y="152400"/>
            <a:ext cx="8229600" cy="655638"/>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457200"/>
            <a:ext cx="8229600" cy="655638"/>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457200" y="1219200"/>
            <a:ext cx="8229600" cy="5257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B83B605-E84F-4A3D-92E5-81A662FB1085}" type="datetimeFigureOut">
              <a:rPr lang="en-US" smtClean="0"/>
              <a:t>2/4/2018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079555-4399-4AAE-8877-99AAA5587D50}" type="slidenum">
              <a:rPr lang="en-US" smtClean="0"/>
              <a:t>‹#›</a:t>
            </a:fld>
            <a:endParaRPr lang="en-US"/>
          </a:p>
        </p:txBody>
      </p:sp>
    </p:spTree>
    <p:extLst>
      <p:ext uri="{BB962C8B-B14F-4D97-AF65-F5344CB8AC3E}">
        <p14:creationId xmlns:p14="http://schemas.microsoft.com/office/powerpoint/2010/main" val="197905996"/>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 id="2147483821" r:id="rId18"/>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ctrTitle" idx="4294967295"/>
          </p:nvPr>
        </p:nvSpPr>
        <p:spPr>
          <a:xfrm>
            <a:off x="811211" y="2057399"/>
            <a:ext cx="8332789"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dirty="0">
                <a:solidFill>
                  <a:schemeClr val="dk2"/>
                </a:solidFill>
                <a:latin typeface="Calibri" panose="020F0502020204030204" pitchFamily="34" charset="0"/>
                <a:cs typeface="Calibri" panose="020F0502020204030204" pitchFamily="34" charset="0"/>
                <a:sym typeface="Arial"/>
              </a:rPr>
              <a:t>Classification / </a:t>
            </a:r>
            <a:r>
              <a:rPr lang="en-US" sz="4400" b="1" i="0" u="none" strike="noStrike" cap="none" dirty="0" smtClean="0">
                <a:solidFill>
                  <a:schemeClr val="dk2"/>
                </a:solidFill>
                <a:latin typeface="Calibri" panose="020F0502020204030204" pitchFamily="34" charset="0"/>
                <a:cs typeface="Calibri" panose="020F0502020204030204" pitchFamily="34" charset="0"/>
                <a:sym typeface="Arial"/>
              </a:rPr>
              <a:t>Prediction</a:t>
            </a:r>
            <a:endParaRPr dirty="0">
              <a:latin typeface="Calibri" panose="020F0502020204030204" pitchFamily="34" charset="0"/>
              <a:cs typeface="Calibri" panose="020F0502020204030204" pitchFamily="34" charset="0"/>
            </a:endParaRPr>
          </a:p>
        </p:txBody>
      </p:sp>
      <p:pic>
        <p:nvPicPr>
          <p:cNvPr id="265" name="Shape 265"/>
          <p:cNvPicPr preferRelativeResize="0"/>
          <p:nvPr/>
        </p:nvPicPr>
        <p:blipFill rotWithShape="1">
          <a:blip r:embed="rId3">
            <a:alphaModFix/>
          </a:blip>
          <a:srcRect/>
          <a:stretch/>
        </p:blipFill>
        <p:spPr>
          <a:xfrm>
            <a:off x="575733" y="2211386"/>
            <a:ext cx="1114425" cy="116205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Shape 466"/>
          <p:cNvSpPr/>
          <p:nvPr/>
        </p:nvSpPr>
        <p:spPr>
          <a:xfrm>
            <a:off x="1143000" y="2133600"/>
            <a:ext cx="6858000" cy="47244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rgbClr val="FFFFFF"/>
              </a:solidFill>
              <a:latin typeface="Arial"/>
              <a:ea typeface="Arial"/>
              <a:cs typeface="Arial"/>
              <a:sym typeface="Arial"/>
            </a:endParaRPr>
          </a:p>
        </p:txBody>
      </p:sp>
      <p:cxnSp>
        <p:nvCxnSpPr>
          <p:cNvPr id="467" name="Shape 467"/>
          <p:cNvCxnSpPr/>
          <p:nvPr/>
        </p:nvCxnSpPr>
        <p:spPr>
          <a:xfrm flipH="1">
            <a:off x="1901824" y="6429376"/>
            <a:ext cx="5994401" cy="0"/>
          </a:xfrm>
          <a:prstGeom prst="straightConnector1">
            <a:avLst/>
          </a:prstGeom>
          <a:noFill/>
          <a:ln w="19050" cap="flat" cmpd="sng">
            <a:solidFill>
              <a:schemeClr val="dk1"/>
            </a:solidFill>
            <a:prstDash val="solid"/>
            <a:round/>
            <a:headEnd type="triangle" w="lg" len="lg"/>
            <a:tailEnd type="none" w="med" len="med"/>
          </a:ln>
        </p:spPr>
      </p:cxnSp>
      <p:cxnSp>
        <p:nvCxnSpPr>
          <p:cNvPr id="468" name="Shape 468"/>
          <p:cNvCxnSpPr/>
          <p:nvPr/>
        </p:nvCxnSpPr>
        <p:spPr>
          <a:xfrm rot="-5400000">
            <a:off x="173831" y="4701382"/>
            <a:ext cx="3455987" cy="0"/>
          </a:xfrm>
          <a:prstGeom prst="straightConnector1">
            <a:avLst/>
          </a:prstGeom>
          <a:noFill/>
          <a:ln w="19050" cap="flat" cmpd="sng">
            <a:solidFill>
              <a:schemeClr val="dk1"/>
            </a:solidFill>
            <a:prstDash val="solid"/>
            <a:round/>
            <a:headEnd type="none" w="med" len="med"/>
            <a:tailEnd type="triangle" w="lg" len="lg"/>
          </a:ln>
        </p:spPr>
      </p:cxnSp>
      <p:sp>
        <p:nvSpPr>
          <p:cNvPr id="469" name="Shape 469"/>
          <p:cNvSpPr/>
          <p:nvPr/>
        </p:nvSpPr>
        <p:spPr>
          <a:xfrm rot="5400000" flipH="1">
            <a:off x="6070601" y="6084887"/>
            <a:ext cx="158750"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0" name="Shape 470"/>
          <p:cNvSpPr/>
          <p:nvPr/>
        </p:nvSpPr>
        <p:spPr>
          <a:xfrm rot="5400000" flipH="1">
            <a:off x="6537325" y="5600700"/>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1" name="Shape 471"/>
          <p:cNvSpPr/>
          <p:nvPr/>
        </p:nvSpPr>
        <p:spPr>
          <a:xfrm rot="5400000" flipH="1">
            <a:off x="6019800" y="5621338"/>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2" name="Shape 472"/>
          <p:cNvSpPr/>
          <p:nvPr/>
        </p:nvSpPr>
        <p:spPr>
          <a:xfrm rot="5400000" flipH="1">
            <a:off x="6207125" y="5310188"/>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3" name="Shape 473"/>
          <p:cNvSpPr/>
          <p:nvPr/>
        </p:nvSpPr>
        <p:spPr>
          <a:xfrm rot="5400000" flipH="1">
            <a:off x="5076032" y="5056981"/>
            <a:ext cx="158750" cy="182563"/>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4" name="Shape 474"/>
          <p:cNvSpPr/>
          <p:nvPr/>
        </p:nvSpPr>
        <p:spPr>
          <a:xfrm rot="5400000" flipH="1">
            <a:off x="6589713" y="4487863"/>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5" name="Shape 475"/>
          <p:cNvSpPr/>
          <p:nvPr/>
        </p:nvSpPr>
        <p:spPr>
          <a:xfrm rot="5400000" flipH="1">
            <a:off x="6589713" y="4024313"/>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6" name="Shape 476"/>
          <p:cNvSpPr/>
          <p:nvPr/>
        </p:nvSpPr>
        <p:spPr>
          <a:xfrm rot="5400000" flipH="1">
            <a:off x="6028532" y="4399756"/>
            <a:ext cx="158750" cy="182563"/>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7" name="Shape 477"/>
          <p:cNvSpPr/>
          <p:nvPr/>
        </p:nvSpPr>
        <p:spPr>
          <a:xfrm rot="5400000" flipH="1">
            <a:off x="6035676" y="5032375"/>
            <a:ext cx="158750"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8" name="Shape 478"/>
          <p:cNvSpPr/>
          <p:nvPr/>
        </p:nvSpPr>
        <p:spPr>
          <a:xfrm rot="5400000" flipH="1">
            <a:off x="5164931" y="5528469"/>
            <a:ext cx="160338"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9" name="Shape 479"/>
          <p:cNvSpPr/>
          <p:nvPr/>
        </p:nvSpPr>
        <p:spPr>
          <a:xfrm rot="5400000" flipH="1">
            <a:off x="5241925" y="5942013"/>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0" name="Shape 480"/>
          <p:cNvSpPr/>
          <p:nvPr/>
        </p:nvSpPr>
        <p:spPr>
          <a:xfrm rot="5400000" flipH="1">
            <a:off x="5523707" y="4329906"/>
            <a:ext cx="160338"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1" name="Shape 481"/>
          <p:cNvSpPr/>
          <p:nvPr/>
        </p:nvSpPr>
        <p:spPr>
          <a:xfrm rot="5400000" flipH="1">
            <a:off x="5663407" y="5987256"/>
            <a:ext cx="160338"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2" name="Shape 482"/>
          <p:cNvSpPr/>
          <p:nvPr/>
        </p:nvSpPr>
        <p:spPr>
          <a:xfrm rot="5400000" flipH="1">
            <a:off x="5599113" y="5576887"/>
            <a:ext cx="158750"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3" name="Shape 483"/>
          <p:cNvSpPr/>
          <p:nvPr/>
        </p:nvSpPr>
        <p:spPr>
          <a:xfrm rot="5400000" flipH="1">
            <a:off x="5745163" y="5213350"/>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4" name="Shape 484"/>
          <p:cNvSpPr/>
          <p:nvPr/>
        </p:nvSpPr>
        <p:spPr>
          <a:xfrm rot="5400000" flipH="1">
            <a:off x="4752976" y="5303837"/>
            <a:ext cx="158750"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5" name="Shape 485"/>
          <p:cNvSpPr/>
          <p:nvPr/>
        </p:nvSpPr>
        <p:spPr>
          <a:xfrm rot="5400000" flipH="1">
            <a:off x="5521326" y="4837112"/>
            <a:ext cx="158750"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6" name="Shape 486"/>
          <p:cNvSpPr/>
          <p:nvPr/>
        </p:nvSpPr>
        <p:spPr>
          <a:xfrm rot="5400000" flipH="1">
            <a:off x="4852988" y="5818187"/>
            <a:ext cx="158750"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7" name="Shape 487"/>
          <p:cNvSpPr/>
          <p:nvPr/>
        </p:nvSpPr>
        <p:spPr>
          <a:xfrm rot="5400000" flipH="1">
            <a:off x="5387975" y="5218113"/>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8" name="Shape 488"/>
          <p:cNvSpPr/>
          <p:nvPr/>
        </p:nvSpPr>
        <p:spPr>
          <a:xfrm rot="5400000" flipH="1">
            <a:off x="5141913" y="3719513"/>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9" name="Shape 489"/>
          <p:cNvSpPr/>
          <p:nvPr/>
        </p:nvSpPr>
        <p:spPr>
          <a:xfrm rot="5400000" flipH="1">
            <a:off x="4743450" y="4676775"/>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0" name="Shape 490"/>
          <p:cNvSpPr/>
          <p:nvPr/>
        </p:nvSpPr>
        <p:spPr>
          <a:xfrm rot="5400000" flipH="1">
            <a:off x="6638132" y="5317331"/>
            <a:ext cx="160338"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1" name="Shape 491"/>
          <p:cNvSpPr/>
          <p:nvPr/>
        </p:nvSpPr>
        <p:spPr>
          <a:xfrm rot="5400000" flipH="1">
            <a:off x="3921919" y="4177507"/>
            <a:ext cx="158750" cy="182562"/>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2" name="Shape 492"/>
          <p:cNvSpPr/>
          <p:nvPr/>
        </p:nvSpPr>
        <p:spPr>
          <a:xfrm rot="5400000" flipH="1">
            <a:off x="3790951" y="4779962"/>
            <a:ext cx="158750" cy="180975"/>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3" name="Shape 493"/>
          <p:cNvSpPr/>
          <p:nvPr/>
        </p:nvSpPr>
        <p:spPr>
          <a:xfrm rot="5400000" flipH="1">
            <a:off x="3468688" y="5127625"/>
            <a:ext cx="158750" cy="180975"/>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4" name="Shape 494"/>
          <p:cNvSpPr/>
          <p:nvPr/>
        </p:nvSpPr>
        <p:spPr>
          <a:xfrm rot="5400000" flipH="1">
            <a:off x="2894013" y="5213350"/>
            <a:ext cx="160337" cy="182563"/>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5" name="Shape 495"/>
          <p:cNvSpPr/>
          <p:nvPr/>
        </p:nvSpPr>
        <p:spPr>
          <a:xfrm rot="5400000" flipH="1">
            <a:off x="2677319" y="4764882"/>
            <a:ext cx="161925" cy="185737"/>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6" name="Shape 496"/>
          <p:cNvSpPr/>
          <p:nvPr/>
        </p:nvSpPr>
        <p:spPr>
          <a:xfrm rot="5400000" flipH="1">
            <a:off x="2115344" y="4680744"/>
            <a:ext cx="158750" cy="182562"/>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7" name="Shape 497"/>
          <p:cNvSpPr/>
          <p:nvPr/>
        </p:nvSpPr>
        <p:spPr>
          <a:xfrm rot="5400000" flipH="1">
            <a:off x="1991519" y="4163219"/>
            <a:ext cx="160337" cy="180975"/>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8" name="Shape 498"/>
          <p:cNvSpPr/>
          <p:nvPr/>
        </p:nvSpPr>
        <p:spPr>
          <a:xfrm rot="5400000" flipH="1">
            <a:off x="2566988" y="4433888"/>
            <a:ext cx="158750" cy="184150"/>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9" name="Shape 499"/>
          <p:cNvSpPr/>
          <p:nvPr/>
        </p:nvSpPr>
        <p:spPr>
          <a:xfrm rot="5400000" flipH="1">
            <a:off x="2239963" y="3873500"/>
            <a:ext cx="158750" cy="184150"/>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0" name="Shape 500"/>
          <p:cNvSpPr/>
          <p:nvPr/>
        </p:nvSpPr>
        <p:spPr>
          <a:xfrm rot="5400000" flipH="1">
            <a:off x="3137694" y="4498182"/>
            <a:ext cx="158750" cy="182562"/>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1" name="Shape 501"/>
          <p:cNvSpPr/>
          <p:nvPr/>
        </p:nvSpPr>
        <p:spPr>
          <a:xfrm rot="5400000" flipH="1">
            <a:off x="4035425" y="5310188"/>
            <a:ext cx="158750" cy="184150"/>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2" name="Shape 502"/>
          <p:cNvSpPr/>
          <p:nvPr/>
        </p:nvSpPr>
        <p:spPr>
          <a:xfrm rot="5400000" flipH="1">
            <a:off x="3707606" y="4385469"/>
            <a:ext cx="160338" cy="184150"/>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3" name="Shape 503"/>
          <p:cNvSpPr/>
          <p:nvPr/>
        </p:nvSpPr>
        <p:spPr>
          <a:xfrm rot="5400000" flipH="1">
            <a:off x="3816350" y="3910013"/>
            <a:ext cx="158750" cy="184150"/>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4" name="Shape 504"/>
          <p:cNvSpPr/>
          <p:nvPr/>
        </p:nvSpPr>
        <p:spPr>
          <a:xfrm rot="5400000" flipH="1">
            <a:off x="2755106" y="4112419"/>
            <a:ext cx="160338" cy="184150"/>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5" name="Shape 505"/>
          <p:cNvSpPr/>
          <p:nvPr/>
        </p:nvSpPr>
        <p:spPr>
          <a:xfrm rot="5400000" flipH="1">
            <a:off x="2840038" y="3678238"/>
            <a:ext cx="158750" cy="184150"/>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6" name="Shape 506"/>
          <p:cNvSpPr/>
          <p:nvPr/>
        </p:nvSpPr>
        <p:spPr>
          <a:xfrm rot="5400000" flipH="1">
            <a:off x="4198938" y="4829175"/>
            <a:ext cx="158750" cy="180975"/>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7" name="Shape 507"/>
          <p:cNvSpPr/>
          <p:nvPr/>
        </p:nvSpPr>
        <p:spPr>
          <a:xfrm rot="5400000" flipH="1">
            <a:off x="3387726" y="3730625"/>
            <a:ext cx="158750" cy="180975"/>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8" name="Shape 508"/>
          <p:cNvSpPr txBox="1"/>
          <p:nvPr/>
        </p:nvSpPr>
        <p:spPr>
          <a:xfrm>
            <a:off x="3736975" y="6400800"/>
            <a:ext cx="846138"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2"/>
                </a:solidFill>
                <a:latin typeface="Comic Sans MS"/>
                <a:ea typeface="Comic Sans MS"/>
                <a:cs typeface="Comic Sans MS"/>
                <a:sym typeface="Comic Sans MS"/>
              </a:rPr>
              <a:t>gene 1</a:t>
            </a:r>
            <a:endParaRPr/>
          </a:p>
        </p:txBody>
      </p:sp>
      <p:sp>
        <p:nvSpPr>
          <p:cNvPr id="509" name="Shape 509"/>
          <p:cNvSpPr txBox="1"/>
          <p:nvPr/>
        </p:nvSpPr>
        <p:spPr>
          <a:xfrm rot="-5400000">
            <a:off x="1101725" y="4300538"/>
            <a:ext cx="884238" cy="3667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2"/>
                </a:solidFill>
                <a:latin typeface="Comic Sans MS"/>
                <a:ea typeface="Comic Sans MS"/>
                <a:cs typeface="Comic Sans MS"/>
                <a:sym typeface="Comic Sans MS"/>
              </a:rPr>
              <a:t>gene 2</a:t>
            </a:r>
            <a:endParaRPr/>
          </a:p>
        </p:txBody>
      </p:sp>
      <p:sp>
        <p:nvSpPr>
          <p:cNvPr id="510" name="Shape 510"/>
          <p:cNvSpPr txBox="1"/>
          <p:nvPr/>
        </p:nvSpPr>
        <p:spPr>
          <a:xfrm>
            <a:off x="6800850" y="4757738"/>
            <a:ext cx="1498600" cy="3667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2"/>
                </a:solidFill>
                <a:latin typeface="Comic Sans MS"/>
                <a:ea typeface="Comic Sans MS"/>
                <a:cs typeface="Comic Sans MS"/>
                <a:sym typeface="Comic Sans MS"/>
              </a:rPr>
              <a:t>class</a:t>
            </a:r>
            <a:r>
              <a:rPr lang="en-US" sz="1800">
                <a:solidFill>
                  <a:schemeClr val="dk1"/>
                </a:solidFill>
                <a:latin typeface="Comic Sans MS"/>
                <a:ea typeface="Comic Sans MS"/>
                <a:cs typeface="Comic Sans MS"/>
                <a:sym typeface="Comic Sans MS"/>
              </a:rPr>
              <a:t> </a:t>
            </a:r>
            <a:r>
              <a:rPr lang="en-US" sz="1800" b="1">
                <a:solidFill>
                  <a:srgbClr val="FF6600"/>
                </a:solidFill>
                <a:latin typeface="Comic Sans MS"/>
                <a:ea typeface="Comic Sans MS"/>
                <a:cs typeface="Comic Sans MS"/>
                <a:sym typeface="Comic Sans MS"/>
              </a:rPr>
              <a:t>orange</a:t>
            </a:r>
            <a:endParaRPr sz="1800" b="1">
              <a:solidFill>
                <a:schemeClr val="dk1"/>
              </a:solidFill>
              <a:latin typeface="Comic Sans MS"/>
              <a:ea typeface="Comic Sans MS"/>
              <a:cs typeface="Comic Sans MS"/>
              <a:sym typeface="Comic Sans MS"/>
            </a:endParaRPr>
          </a:p>
        </p:txBody>
      </p:sp>
      <p:sp>
        <p:nvSpPr>
          <p:cNvPr id="511" name="Shape 511"/>
          <p:cNvSpPr txBox="1"/>
          <p:nvPr/>
        </p:nvSpPr>
        <p:spPr>
          <a:xfrm>
            <a:off x="2387600" y="3190875"/>
            <a:ext cx="1338263"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2"/>
                </a:solidFill>
                <a:latin typeface="Comic Sans MS"/>
                <a:ea typeface="Comic Sans MS"/>
                <a:cs typeface="Comic Sans MS"/>
                <a:sym typeface="Comic Sans MS"/>
              </a:rPr>
              <a:t>class</a:t>
            </a:r>
            <a:r>
              <a:rPr lang="en-US" sz="1800">
                <a:solidFill>
                  <a:schemeClr val="dk1"/>
                </a:solidFill>
                <a:latin typeface="Comic Sans MS"/>
                <a:ea typeface="Comic Sans MS"/>
                <a:cs typeface="Comic Sans MS"/>
                <a:sym typeface="Comic Sans MS"/>
              </a:rPr>
              <a:t> </a:t>
            </a:r>
            <a:r>
              <a:rPr lang="en-US" sz="1800" b="1">
                <a:solidFill>
                  <a:schemeClr val="dk1"/>
                </a:solidFill>
                <a:latin typeface="Comic Sans MS"/>
                <a:ea typeface="Comic Sans MS"/>
                <a:cs typeface="Comic Sans MS"/>
                <a:sym typeface="Comic Sans MS"/>
              </a:rPr>
              <a:t>black</a:t>
            </a:r>
            <a:endParaRPr/>
          </a:p>
        </p:txBody>
      </p:sp>
      <p:sp>
        <p:nvSpPr>
          <p:cNvPr id="512" name="Shape 512"/>
          <p:cNvSpPr/>
          <p:nvPr/>
        </p:nvSpPr>
        <p:spPr>
          <a:xfrm rot="5400000" flipH="1">
            <a:off x="3498056" y="5768182"/>
            <a:ext cx="257175" cy="268288"/>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513" name="Shape 513"/>
          <p:cNvCxnSpPr/>
          <p:nvPr/>
        </p:nvCxnSpPr>
        <p:spPr>
          <a:xfrm rot="5400000" flipH="1">
            <a:off x="3145632" y="5366543"/>
            <a:ext cx="317500" cy="474663"/>
          </a:xfrm>
          <a:prstGeom prst="straightConnector1">
            <a:avLst/>
          </a:prstGeom>
          <a:noFill/>
          <a:ln w="9525" cap="flat" cmpd="sng">
            <a:solidFill>
              <a:schemeClr val="dk1"/>
            </a:solidFill>
            <a:prstDash val="solid"/>
            <a:round/>
            <a:headEnd type="none" w="med" len="med"/>
            <a:tailEnd type="triangle" w="lg" len="lg"/>
          </a:ln>
        </p:spPr>
      </p:cxnSp>
      <p:cxnSp>
        <p:nvCxnSpPr>
          <p:cNvPr id="514" name="Shape 514"/>
          <p:cNvCxnSpPr/>
          <p:nvPr/>
        </p:nvCxnSpPr>
        <p:spPr>
          <a:xfrm rot="5400000" flipH="1">
            <a:off x="3398044" y="5558631"/>
            <a:ext cx="327025" cy="42863"/>
          </a:xfrm>
          <a:prstGeom prst="straightConnector1">
            <a:avLst/>
          </a:prstGeom>
          <a:noFill/>
          <a:ln w="9525" cap="flat" cmpd="sng">
            <a:solidFill>
              <a:schemeClr val="dk1"/>
            </a:solidFill>
            <a:prstDash val="solid"/>
            <a:round/>
            <a:headEnd type="none" w="med" len="med"/>
            <a:tailEnd type="triangle" w="lg" len="lg"/>
          </a:ln>
        </p:spPr>
      </p:cxnSp>
      <p:cxnSp>
        <p:nvCxnSpPr>
          <p:cNvPr id="515" name="Shape 515"/>
          <p:cNvCxnSpPr/>
          <p:nvPr/>
        </p:nvCxnSpPr>
        <p:spPr>
          <a:xfrm rot="-5400000">
            <a:off x="3719513" y="5486400"/>
            <a:ext cx="190500" cy="358775"/>
          </a:xfrm>
          <a:prstGeom prst="straightConnector1">
            <a:avLst/>
          </a:prstGeom>
          <a:noFill/>
          <a:ln w="9525" cap="flat" cmpd="sng">
            <a:solidFill>
              <a:schemeClr val="dk1"/>
            </a:solidFill>
            <a:prstDash val="solid"/>
            <a:round/>
            <a:headEnd type="none" w="med" len="med"/>
            <a:tailEnd type="triangle" w="lg" len="lg"/>
          </a:ln>
        </p:spPr>
      </p:cxnSp>
      <p:cxnSp>
        <p:nvCxnSpPr>
          <p:cNvPr id="516" name="Shape 516"/>
          <p:cNvCxnSpPr/>
          <p:nvPr/>
        </p:nvCxnSpPr>
        <p:spPr>
          <a:xfrm rot="-5400000" flipH="1">
            <a:off x="4186238" y="5403850"/>
            <a:ext cx="84137" cy="957263"/>
          </a:xfrm>
          <a:prstGeom prst="straightConnector1">
            <a:avLst/>
          </a:prstGeom>
          <a:noFill/>
          <a:ln w="9525" cap="flat" cmpd="sng">
            <a:solidFill>
              <a:schemeClr val="dk1"/>
            </a:solidFill>
            <a:prstDash val="solid"/>
            <a:round/>
            <a:headEnd type="none" w="med" len="med"/>
            <a:tailEnd type="triangle" w="lg" len="lg"/>
          </a:ln>
        </p:spPr>
      </p:cxnSp>
      <p:cxnSp>
        <p:nvCxnSpPr>
          <p:cNvPr id="517" name="Shape 517"/>
          <p:cNvCxnSpPr/>
          <p:nvPr/>
        </p:nvCxnSpPr>
        <p:spPr>
          <a:xfrm rot="-5400000">
            <a:off x="4010819" y="5164931"/>
            <a:ext cx="319088" cy="942975"/>
          </a:xfrm>
          <a:prstGeom prst="straightConnector1">
            <a:avLst/>
          </a:prstGeom>
          <a:noFill/>
          <a:ln w="9525" cap="flat" cmpd="sng">
            <a:solidFill>
              <a:schemeClr val="dk1"/>
            </a:solidFill>
            <a:prstDash val="solid"/>
            <a:round/>
            <a:headEnd type="none" w="med" len="med"/>
            <a:tailEnd type="triangle" w="lg" len="lg"/>
          </a:ln>
        </p:spPr>
      </p:cxnSp>
      <p:sp>
        <p:nvSpPr>
          <p:cNvPr id="518" name="Shape 518"/>
          <p:cNvSpPr txBox="1"/>
          <p:nvPr/>
        </p:nvSpPr>
        <p:spPr>
          <a:xfrm>
            <a:off x="4202113" y="2397125"/>
            <a:ext cx="3694112" cy="10064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Comic Sans MS"/>
                <a:ea typeface="Comic Sans MS"/>
                <a:cs typeface="Comic Sans MS"/>
                <a:sym typeface="Comic Sans MS"/>
              </a:rPr>
              <a:t>"consult" 5 </a:t>
            </a:r>
            <a:r>
              <a:rPr lang="en-US" sz="2000" u="sng">
                <a:solidFill>
                  <a:schemeClr val="dk1"/>
                </a:solidFill>
                <a:latin typeface="Comic Sans MS"/>
                <a:ea typeface="Comic Sans MS"/>
                <a:cs typeface="Comic Sans MS"/>
                <a:sym typeface="Comic Sans MS"/>
              </a:rPr>
              <a:t>closest</a:t>
            </a:r>
            <a:r>
              <a:rPr lang="en-US" sz="2000">
                <a:solidFill>
                  <a:schemeClr val="dk1"/>
                </a:solidFill>
                <a:latin typeface="Comic Sans MS"/>
                <a:ea typeface="Comic Sans MS"/>
                <a:cs typeface="Comic Sans MS"/>
                <a:sym typeface="Comic Sans MS"/>
              </a:rPr>
              <a:t> neighbors:</a:t>
            </a:r>
            <a:endParaRPr/>
          </a:p>
          <a:p>
            <a:pPr marL="0" marR="0" lvl="0" indent="0" algn="l" rtl="0">
              <a:spcBef>
                <a:spcPts val="0"/>
              </a:spcBef>
              <a:spcAft>
                <a:spcPts val="0"/>
              </a:spcAft>
              <a:buNone/>
            </a:pPr>
            <a:r>
              <a:rPr lang="en-US" sz="2000">
                <a:solidFill>
                  <a:schemeClr val="dk1"/>
                </a:solidFill>
                <a:latin typeface="Comic Sans MS"/>
                <a:ea typeface="Comic Sans MS"/>
                <a:cs typeface="Comic Sans MS"/>
                <a:sym typeface="Comic Sans MS"/>
              </a:rPr>
              <a:t>-</a:t>
            </a:r>
            <a:r>
              <a:rPr lang="en-US" sz="2000">
                <a:solidFill>
                  <a:schemeClr val="accent2"/>
                </a:solidFill>
                <a:latin typeface="Comic Sans MS"/>
                <a:ea typeface="Comic Sans MS"/>
                <a:cs typeface="Comic Sans MS"/>
                <a:sym typeface="Comic Sans MS"/>
              </a:rPr>
              <a:t> </a:t>
            </a:r>
            <a:r>
              <a:rPr lang="en-US" sz="2000">
                <a:solidFill>
                  <a:schemeClr val="dk1"/>
                </a:solidFill>
                <a:latin typeface="Comic Sans MS"/>
                <a:ea typeface="Comic Sans MS"/>
                <a:cs typeface="Comic Sans MS"/>
                <a:sym typeface="Comic Sans MS"/>
              </a:rPr>
              <a:t>3 black</a:t>
            </a:r>
            <a:endParaRPr sz="2000">
              <a:solidFill>
                <a:schemeClr val="accent2"/>
              </a:solidFill>
              <a:latin typeface="Comic Sans MS"/>
              <a:ea typeface="Comic Sans MS"/>
              <a:cs typeface="Comic Sans MS"/>
              <a:sym typeface="Comic Sans MS"/>
            </a:endParaRPr>
          </a:p>
          <a:p>
            <a:pPr marL="0" marR="0" lvl="0" indent="0" algn="l" rtl="0">
              <a:spcBef>
                <a:spcPts val="0"/>
              </a:spcBef>
              <a:spcAft>
                <a:spcPts val="0"/>
              </a:spcAft>
              <a:buNone/>
            </a:pPr>
            <a:r>
              <a:rPr lang="en-US" sz="2000">
                <a:solidFill>
                  <a:schemeClr val="accent1"/>
                </a:solidFill>
                <a:latin typeface="Comic Sans MS"/>
                <a:ea typeface="Comic Sans MS"/>
                <a:cs typeface="Comic Sans MS"/>
                <a:sym typeface="Comic Sans MS"/>
              </a:rPr>
              <a:t>- </a:t>
            </a:r>
            <a:r>
              <a:rPr lang="en-US" sz="2000">
                <a:solidFill>
                  <a:srgbClr val="FF6600"/>
                </a:solidFill>
                <a:latin typeface="Comic Sans MS"/>
                <a:ea typeface="Comic Sans MS"/>
                <a:cs typeface="Comic Sans MS"/>
                <a:sym typeface="Comic Sans MS"/>
              </a:rPr>
              <a:t>2 orange</a:t>
            </a:r>
            <a:endParaRPr sz="2000">
              <a:solidFill>
                <a:schemeClr val="accent2"/>
              </a:solidFill>
              <a:latin typeface="Comic Sans MS"/>
              <a:ea typeface="Comic Sans MS"/>
              <a:cs typeface="Comic Sans MS"/>
              <a:sym typeface="Comic Sans MS"/>
            </a:endParaRPr>
          </a:p>
        </p:txBody>
      </p:sp>
      <p:grpSp>
        <p:nvGrpSpPr>
          <p:cNvPr id="519" name="Shape 519"/>
          <p:cNvGrpSpPr/>
          <p:nvPr/>
        </p:nvGrpSpPr>
        <p:grpSpPr>
          <a:xfrm>
            <a:off x="6073775" y="2732088"/>
            <a:ext cx="3070225" cy="1652587"/>
            <a:chOff x="3826" y="1721"/>
            <a:chExt cx="1934" cy="1041"/>
          </a:xfrm>
        </p:grpSpPr>
        <p:cxnSp>
          <p:nvCxnSpPr>
            <p:cNvPr id="520" name="Shape 520"/>
            <p:cNvCxnSpPr/>
            <p:nvPr/>
          </p:nvCxnSpPr>
          <p:spPr>
            <a:xfrm>
              <a:off x="3826" y="1721"/>
              <a:ext cx="624" cy="652"/>
            </a:xfrm>
            <a:prstGeom prst="straightConnector1">
              <a:avLst/>
            </a:prstGeom>
            <a:noFill/>
            <a:ln w="9525" cap="flat" cmpd="sng">
              <a:solidFill>
                <a:schemeClr val="dk1"/>
              </a:solidFill>
              <a:prstDash val="solid"/>
              <a:round/>
              <a:headEnd type="none" w="med" len="med"/>
              <a:tailEnd type="none" w="med" len="med"/>
            </a:ln>
          </p:spPr>
        </p:cxnSp>
        <p:sp>
          <p:nvSpPr>
            <p:cNvPr id="521" name="Shape 521"/>
            <p:cNvSpPr txBox="1"/>
            <p:nvPr/>
          </p:nvSpPr>
          <p:spPr>
            <a:xfrm>
              <a:off x="4459" y="2002"/>
              <a:ext cx="1301" cy="63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Comic Sans MS"/>
                  <a:ea typeface="Comic Sans MS"/>
                  <a:cs typeface="Comic Sans MS"/>
                  <a:sym typeface="Comic Sans MS"/>
                </a:rPr>
                <a:t>Distance measures:</a:t>
              </a:r>
              <a:endParaRPr/>
            </a:p>
            <a:p>
              <a:pPr marL="0" marR="0" lvl="0" indent="0" algn="l" rtl="0">
                <a:spcBef>
                  <a:spcPts val="0"/>
                </a:spcBef>
                <a:spcAft>
                  <a:spcPts val="0"/>
                </a:spcAft>
                <a:buClr>
                  <a:schemeClr val="dk1"/>
                </a:buClr>
                <a:buSzPts val="1600"/>
                <a:buFont typeface="Comic Sans MS"/>
                <a:buChar char="•"/>
              </a:pPr>
              <a:r>
                <a:rPr lang="en-US" sz="1600">
                  <a:solidFill>
                    <a:schemeClr val="dk1"/>
                  </a:solidFill>
                  <a:latin typeface="Comic Sans MS"/>
                  <a:ea typeface="Comic Sans MS"/>
                  <a:cs typeface="Comic Sans MS"/>
                  <a:sym typeface="Comic Sans MS"/>
                </a:rPr>
                <a:t> </a:t>
              </a:r>
              <a:r>
                <a:rPr lang="en-US" sz="1400">
                  <a:solidFill>
                    <a:schemeClr val="dk1"/>
                  </a:solidFill>
                  <a:latin typeface="Comic Sans MS"/>
                  <a:ea typeface="Comic Sans MS"/>
                  <a:cs typeface="Comic Sans MS"/>
                  <a:sym typeface="Comic Sans MS"/>
                </a:rPr>
                <a:t>Euclidean distance</a:t>
              </a:r>
              <a:endParaRPr/>
            </a:p>
            <a:p>
              <a:pPr marL="0" marR="0" lvl="0" indent="0" algn="l" rtl="0">
                <a:spcBef>
                  <a:spcPts val="0"/>
                </a:spcBef>
                <a:spcAft>
                  <a:spcPts val="0"/>
                </a:spcAft>
                <a:buClr>
                  <a:schemeClr val="dk1"/>
                </a:buClr>
                <a:buSzPts val="1400"/>
                <a:buFont typeface="Comic Sans MS"/>
                <a:buChar char="•"/>
              </a:pPr>
              <a:r>
                <a:rPr lang="en-US" sz="1400">
                  <a:solidFill>
                    <a:schemeClr val="dk1"/>
                  </a:solidFill>
                  <a:latin typeface="Comic Sans MS"/>
                  <a:ea typeface="Comic Sans MS"/>
                  <a:cs typeface="Comic Sans MS"/>
                  <a:sym typeface="Comic Sans MS"/>
                </a:rPr>
                <a:t> 1-Pearson correlation</a:t>
              </a:r>
              <a:endParaRPr/>
            </a:p>
            <a:p>
              <a:pPr marL="0" marR="0" lvl="0" indent="0" algn="l" rtl="0">
                <a:spcBef>
                  <a:spcPts val="0"/>
                </a:spcBef>
                <a:spcAft>
                  <a:spcPts val="0"/>
                </a:spcAft>
                <a:buClr>
                  <a:schemeClr val="dk1"/>
                </a:buClr>
                <a:buSzPts val="1400"/>
                <a:buFont typeface="Comic Sans MS"/>
                <a:buChar char="•"/>
              </a:pPr>
              <a:r>
                <a:rPr lang="en-US" sz="1400">
                  <a:solidFill>
                    <a:schemeClr val="dk1"/>
                  </a:solidFill>
                  <a:latin typeface="Comic Sans MS"/>
                  <a:ea typeface="Comic Sans MS"/>
                  <a:cs typeface="Comic Sans MS"/>
                  <a:sym typeface="Comic Sans MS"/>
                </a:rPr>
                <a:t> …</a:t>
              </a:r>
              <a:endParaRPr/>
            </a:p>
          </p:txBody>
        </p:sp>
        <p:sp>
          <p:nvSpPr>
            <p:cNvPr id="522" name="Shape 522"/>
            <p:cNvSpPr/>
            <p:nvPr/>
          </p:nvSpPr>
          <p:spPr>
            <a:xfrm>
              <a:off x="4455" y="1992"/>
              <a:ext cx="56" cy="770"/>
            </a:xfrm>
            <a:prstGeom prst="leftBrace">
              <a:avLst>
                <a:gd name="adj1" fmla="val 114583"/>
                <a:gd name="adj2" fmla="val 50000"/>
              </a:avLst>
            </a:prstGeom>
            <a:noFill/>
            <a:ln w="9525"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523" name="Shape 523"/>
          <p:cNvGrpSpPr/>
          <p:nvPr/>
        </p:nvGrpSpPr>
        <p:grpSpPr>
          <a:xfrm>
            <a:off x="3482975" y="5732463"/>
            <a:ext cx="290513" cy="336550"/>
            <a:chOff x="2194" y="3611"/>
            <a:chExt cx="183" cy="212"/>
          </a:xfrm>
        </p:grpSpPr>
        <p:sp>
          <p:nvSpPr>
            <p:cNvPr id="524" name="Shape 524"/>
            <p:cNvSpPr/>
            <p:nvPr/>
          </p:nvSpPr>
          <p:spPr>
            <a:xfrm rot="5400000" flipH="1">
              <a:off x="2204" y="3633"/>
              <a:ext cx="162" cy="169"/>
            </a:xfrm>
            <a:prstGeom prst="ellipse">
              <a:avLst/>
            </a:prstGeom>
            <a:no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5" name="Shape 525"/>
            <p:cNvSpPr txBox="1"/>
            <p:nvPr/>
          </p:nvSpPr>
          <p:spPr>
            <a:xfrm>
              <a:off x="2194" y="3611"/>
              <a:ext cx="183"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Comic Sans MS"/>
                  <a:ea typeface="Comic Sans MS"/>
                  <a:cs typeface="Comic Sans MS"/>
                  <a:sym typeface="Comic Sans MS"/>
                </a:rPr>
                <a:t>?</a:t>
              </a:r>
              <a:endParaRPr/>
            </a:p>
          </p:txBody>
        </p:sp>
      </p:grpSp>
      <p:sp>
        <p:nvSpPr>
          <p:cNvPr id="526" name="Shape 526"/>
          <p:cNvSpPr txBox="1"/>
          <p:nvPr/>
        </p:nvSpPr>
        <p:spPr>
          <a:xfrm>
            <a:off x="1752600" y="1457325"/>
            <a:ext cx="59436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Example: K=5, 2 genes, 2 classes</a:t>
            </a:r>
            <a:endParaRPr/>
          </a:p>
        </p:txBody>
      </p:sp>
      <p:sp>
        <p:nvSpPr>
          <p:cNvPr id="527" name="Shape 527"/>
          <p:cNvSpPr/>
          <p:nvPr/>
        </p:nvSpPr>
        <p:spPr>
          <a:xfrm>
            <a:off x="4667250" y="5106988"/>
            <a:ext cx="439738" cy="1041400"/>
          </a:xfrm>
          <a:custGeom>
            <a:avLst/>
            <a:gdLst/>
            <a:ahLst/>
            <a:cxnLst/>
            <a:rect l="0" t="0" r="0" b="0"/>
            <a:pathLst>
              <a:path w="120000" h="120000" extrusionOk="0">
                <a:moveTo>
                  <a:pt x="15576" y="8536"/>
                </a:moveTo>
                <a:cubicBezTo>
                  <a:pt x="0" y="17073"/>
                  <a:pt x="2307" y="54634"/>
                  <a:pt x="5192" y="71463"/>
                </a:cubicBezTo>
                <a:cubicBezTo>
                  <a:pt x="8076" y="88292"/>
                  <a:pt x="15576" y="103902"/>
                  <a:pt x="32884" y="109512"/>
                </a:cubicBezTo>
                <a:cubicBezTo>
                  <a:pt x="50192" y="115121"/>
                  <a:pt x="98076" y="120000"/>
                  <a:pt x="109038" y="105121"/>
                </a:cubicBezTo>
                <a:cubicBezTo>
                  <a:pt x="120000" y="90243"/>
                  <a:pt x="114230" y="36585"/>
                  <a:pt x="98653" y="20243"/>
                </a:cubicBezTo>
                <a:cubicBezTo>
                  <a:pt x="83076" y="3902"/>
                  <a:pt x="31153" y="0"/>
                  <a:pt x="15576" y="8536"/>
                </a:cubicBezTo>
                <a:close/>
              </a:path>
            </a:pathLst>
          </a:custGeom>
          <a:noFill/>
          <a:ln w="38100" cap="flat" cmpd="sng">
            <a:solidFill>
              <a:srgbClr val="000000"/>
            </a:solidFill>
            <a:prstDash val="solid"/>
            <a:round/>
            <a:headEnd type="none" w="med" len="med"/>
            <a:tailEnd type="none" w="med" len="med"/>
          </a:ln>
          <a:effectLst>
            <a:outerShdw blurRad="635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28" name="Shape 528"/>
          <p:cNvSpPr/>
          <p:nvPr/>
        </p:nvSpPr>
        <p:spPr>
          <a:xfrm>
            <a:off x="2693988" y="5027613"/>
            <a:ext cx="1666875" cy="530225"/>
          </a:xfrm>
          <a:custGeom>
            <a:avLst/>
            <a:gdLst/>
            <a:ahLst/>
            <a:cxnLst/>
            <a:rect l="0" t="0" r="0" b="0"/>
            <a:pathLst>
              <a:path w="120000" h="120000" extrusionOk="0">
                <a:moveTo>
                  <a:pt x="60228" y="478"/>
                </a:moveTo>
                <a:cubicBezTo>
                  <a:pt x="43456" y="0"/>
                  <a:pt x="17534" y="11474"/>
                  <a:pt x="8996" y="29163"/>
                </a:cubicBezTo>
                <a:cubicBezTo>
                  <a:pt x="457" y="46852"/>
                  <a:pt x="0" y="98486"/>
                  <a:pt x="8996" y="106613"/>
                </a:cubicBezTo>
                <a:cubicBezTo>
                  <a:pt x="17992" y="114740"/>
                  <a:pt x="48335" y="76972"/>
                  <a:pt x="62973" y="77928"/>
                </a:cubicBezTo>
                <a:cubicBezTo>
                  <a:pt x="77611" y="78884"/>
                  <a:pt x="87674" y="107569"/>
                  <a:pt x="96823" y="112350"/>
                </a:cubicBezTo>
                <a:cubicBezTo>
                  <a:pt x="105972" y="117131"/>
                  <a:pt x="115730" y="120000"/>
                  <a:pt x="117865" y="106613"/>
                </a:cubicBezTo>
                <a:cubicBezTo>
                  <a:pt x="120000" y="93226"/>
                  <a:pt x="119085" y="49721"/>
                  <a:pt x="109631" y="32031"/>
                </a:cubicBezTo>
                <a:cubicBezTo>
                  <a:pt x="100177" y="14342"/>
                  <a:pt x="77001" y="956"/>
                  <a:pt x="60228" y="478"/>
                </a:cubicBezTo>
                <a:close/>
              </a:path>
            </a:pathLst>
          </a:custGeom>
          <a:noFill/>
          <a:ln w="38100" cap="flat" cmpd="sng">
            <a:solidFill>
              <a:srgbClr val="000000"/>
            </a:solidFill>
            <a:prstDash val="solid"/>
            <a:round/>
            <a:headEnd type="none" w="med" len="med"/>
            <a:tailEnd type="none" w="med" len="med"/>
          </a:ln>
          <a:effectLst>
            <a:outerShdw blurRad="635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29" name="Shape 52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dirty="0" err="1">
                <a:solidFill>
                  <a:schemeClr val="dk2"/>
                </a:solidFill>
                <a:latin typeface="+mn-lt"/>
                <a:sym typeface="Arial"/>
              </a:rPr>
              <a:t>kNN</a:t>
            </a:r>
            <a:r>
              <a:rPr lang="en-US" sz="4400" b="1" i="0" u="none" strike="noStrike" cap="none" dirty="0">
                <a:solidFill>
                  <a:schemeClr val="dk2"/>
                </a:solidFill>
                <a:latin typeface="+mn-lt"/>
                <a:sym typeface="Arial"/>
              </a:rPr>
              <a:t> Classifier</a:t>
            </a:r>
            <a:endParaRPr sz="44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
                                        </p:tgtEl>
                                        <p:attrNameLst>
                                          <p:attrName>style.visibility</p:attrName>
                                        </p:attrNameLst>
                                      </p:cBhvr>
                                      <p:to>
                                        <p:strVal val="visible"/>
                                      </p:to>
                                    </p:set>
                                    <p:animEffect transition="in" filter="fade">
                                      <p:cBhvr>
                                        <p:cTn id="7" dur="500"/>
                                        <p:tgtEl>
                                          <p:spTgt spid="5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533"/>
        <p:cNvGrpSpPr/>
        <p:nvPr/>
      </p:nvGrpSpPr>
      <p:grpSpPr>
        <a:xfrm>
          <a:off x="0" y="0"/>
          <a:ext cx="0" cy="0"/>
          <a:chOff x="0" y="0"/>
          <a:chExt cx="0" cy="0"/>
        </a:xfrm>
      </p:grpSpPr>
      <p:sp>
        <p:nvSpPr>
          <p:cNvPr id="534" name="Shape 534"/>
          <p:cNvSpPr txBox="1">
            <a:spLocks noGrp="1"/>
          </p:cNvSpPr>
          <p:nvPr>
            <p:ph type="title"/>
          </p:nvPr>
        </p:nvSpPr>
        <p:spPr>
          <a:xfrm>
            <a:off x="228600" y="76200"/>
            <a:ext cx="8229600" cy="65563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chemeClr val="dk2"/>
                </a:solidFill>
                <a:latin typeface="Arial"/>
                <a:ea typeface="Arial"/>
                <a:cs typeface="Arial"/>
                <a:sym typeface="Arial"/>
              </a:rPr>
              <a:t>Support Vector Machine (SVM)</a:t>
            </a:r>
            <a:endParaRPr/>
          </a:p>
        </p:txBody>
      </p:sp>
      <p:pic>
        <p:nvPicPr>
          <p:cNvPr id="536" name="Shape 536"/>
          <p:cNvPicPr preferRelativeResize="0"/>
          <p:nvPr/>
        </p:nvPicPr>
        <p:blipFill rotWithShape="1">
          <a:blip r:embed="rId3">
            <a:alphaModFix/>
          </a:blip>
          <a:srcRect/>
          <a:stretch/>
        </p:blipFill>
        <p:spPr>
          <a:xfrm>
            <a:off x="685800" y="1371600"/>
            <a:ext cx="7816850" cy="5086350"/>
          </a:xfrm>
          <a:prstGeom prst="rect">
            <a:avLst/>
          </a:prstGeom>
          <a:noFill/>
          <a:ln>
            <a:noFill/>
          </a:ln>
        </p:spPr>
      </p:pic>
      <p:sp>
        <p:nvSpPr>
          <p:cNvPr id="537" name="Shape 537"/>
          <p:cNvSpPr txBox="1"/>
          <p:nvPr/>
        </p:nvSpPr>
        <p:spPr>
          <a:xfrm>
            <a:off x="6172200" y="6400800"/>
            <a:ext cx="2111375"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Noble, Nat Biotech 2006</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xfrm>
            <a:off x="228600" y="76200"/>
            <a:ext cx="8229600" cy="65563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chemeClr val="dk2"/>
                </a:solidFill>
                <a:latin typeface="Arial"/>
                <a:ea typeface="Arial"/>
                <a:cs typeface="Arial"/>
                <a:sym typeface="Arial"/>
              </a:rPr>
              <a:t>Weighted Voting</a:t>
            </a:r>
            <a:endParaRPr/>
          </a:p>
        </p:txBody>
      </p:sp>
      <p:sp>
        <p:nvSpPr>
          <p:cNvPr id="543" name="Shape 543"/>
          <p:cNvSpPr txBox="1">
            <a:spLocks noGrp="1"/>
          </p:cNvSpPr>
          <p:nvPr>
            <p:ph type="body" idx="4294967295"/>
          </p:nvPr>
        </p:nvSpPr>
        <p:spPr>
          <a:xfrm>
            <a:off x="0" y="1524000"/>
            <a:ext cx="4495800" cy="5075238"/>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Mixture of Experts approach</a:t>
            </a:r>
            <a:r>
              <a:rPr lang="en-US" sz="2800" b="0" i="0" u="none" strike="noStrike" cap="none">
                <a:solidFill>
                  <a:schemeClr val="dk1"/>
                </a:solidFill>
                <a:latin typeface="Arial"/>
                <a:ea typeface="Arial"/>
                <a:cs typeface="Arial"/>
                <a:sym typeface="Arial"/>
              </a:rPr>
              <a:t>:</a:t>
            </a:r>
            <a:endParaRPr/>
          </a:p>
          <a:p>
            <a:pPr marL="457200" marR="0" lvl="1" indent="-2794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Each gene casts a vote for one of the possible classes.</a:t>
            </a:r>
            <a:endParaRPr/>
          </a:p>
          <a:p>
            <a:pPr marL="457200" marR="0" lvl="1" indent="-279400" algn="l" rtl="0">
              <a:lnSpc>
                <a:spcPct val="90000"/>
              </a:lnSpc>
              <a:spcBef>
                <a:spcPts val="4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The vote is weighted by a score assessing the reliability of the expert (in this case, the gene).</a:t>
            </a:r>
            <a:endParaRPr/>
          </a:p>
          <a:p>
            <a:pPr marL="457200" marR="0" lvl="1" indent="-279400" algn="l" rtl="0">
              <a:lnSpc>
                <a:spcPct val="90000"/>
              </a:lnSpc>
              <a:spcBef>
                <a:spcPts val="4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The class receiving the highest vote will be the predicted class.</a:t>
            </a:r>
            <a:endParaRPr/>
          </a:p>
          <a:p>
            <a:pPr marL="457200" marR="0" lvl="1" indent="-279400" algn="l" rtl="0">
              <a:lnSpc>
                <a:spcPct val="90000"/>
              </a:lnSpc>
              <a:spcBef>
                <a:spcPts val="4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The vote can be used as a proxy for the probability of class membership (prediction strength).</a:t>
            </a:r>
            <a:endParaRPr/>
          </a:p>
        </p:txBody>
      </p:sp>
      <p:sp>
        <p:nvSpPr>
          <p:cNvPr id="544" name="Shape 544"/>
          <p:cNvSpPr txBox="1"/>
          <p:nvPr/>
        </p:nvSpPr>
        <p:spPr>
          <a:xfrm>
            <a:off x="5502275" y="5943600"/>
            <a:ext cx="2816225" cy="3365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Slonim et al., RECOMB 2000</a:t>
            </a:r>
            <a:endParaRPr/>
          </a:p>
        </p:txBody>
      </p:sp>
      <p:grpSp>
        <p:nvGrpSpPr>
          <p:cNvPr id="545" name="Shape 545"/>
          <p:cNvGrpSpPr/>
          <p:nvPr/>
        </p:nvGrpSpPr>
        <p:grpSpPr>
          <a:xfrm>
            <a:off x="4646613" y="1409700"/>
            <a:ext cx="3998912" cy="4246564"/>
            <a:chOff x="2927" y="888"/>
            <a:chExt cx="2519" cy="2675"/>
          </a:xfrm>
        </p:grpSpPr>
        <p:sp>
          <p:nvSpPr>
            <p:cNvPr id="546" name="Shape 546"/>
            <p:cNvSpPr txBox="1"/>
            <p:nvPr/>
          </p:nvSpPr>
          <p:spPr>
            <a:xfrm>
              <a:off x="2927" y="1716"/>
              <a:ext cx="268" cy="1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1">
                  <a:solidFill>
                    <a:schemeClr val="dk1"/>
                  </a:solidFill>
                  <a:latin typeface="Times New Roman"/>
                  <a:ea typeface="Times New Roman"/>
                  <a:cs typeface="Times New Roman"/>
                  <a:sym typeface="Times New Roman"/>
                </a:rPr>
                <a:t>g</a:t>
              </a:r>
              <a:r>
                <a:rPr lang="en-US" sz="1400" i="1" baseline="-25000">
                  <a:solidFill>
                    <a:schemeClr val="dk1"/>
                  </a:solidFill>
                  <a:latin typeface="Times New Roman"/>
                  <a:ea typeface="Times New Roman"/>
                  <a:cs typeface="Times New Roman"/>
                  <a:sym typeface="Times New Roman"/>
                </a:rPr>
                <a:t>1</a:t>
              </a:r>
              <a:endParaRPr/>
            </a:p>
            <a:p>
              <a:pPr marL="0" marR="0" lvl="0" indent="0" algn="l" rtl="0">
                <a:spcBef>
                  <a:spcPts val="0"/>
                </a:spcBef>
                <a:spcAft>
                  <a:spcPts val="0"/>
                </a:spcAft>
                <a:buNone/>
              </a:pPr>
              <a:r>
                <a:rPr lang="en-US" sz="1400" i="1">
                  <a:solidFill>
                    <a:schemeClr val="dk1"/>
                  </a:solidFill>
                  <a:latin typeface="Times New Roman"/>
                  <a:ea typeface="Times New Roman"/>
                  <a:cs typeface="Times New Roman"/>
                  <a:sym typeface="Times New Roman"/>
                </a:rPr>
                <a:t>g</a:t>
              </a:r>
              <a:r>
                <a:rPr lang="en-US" sz="1400" i="1" baseline="-25000">
                  <a:solidFill>
                    <a:schemeClr val="dk1"/>
                  </a:solidFill>
                  <a:latin typeface="Times New Roman"/>
                  <a:ea typeface="Times New Roman"/>
                  <a:cs typeface="Times New Roman"/>
                  <a:sym typeface="Times New Roman"/>
                </a:rPr>
                <a:t>2</a:t>
              </a:r>
              <a:endParaRPr/>
            </a:p>
            <a:p>
              <a:pPr marL="0" marR="0" lvl="0" indent="0" algn="l" rtl="0">
                <a:spcBef>
                  <a:spcPts val="0"/>
                </a:spcBef>
                <a:spcAft>
                  <a:spcPts val="0"/>
                </a:spcAft>
                <a:buNone/>
              </a:pPr>
              <a:endParaRPr sz="1400" i="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i="1">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400" i="1">
                  <a:solidFill>
                    <a:schemeClr val="dk1"/>
                  </a:solidFill>
                  <a:latin typeface="Times New Roman"/>
                  <a:ea typeface="Times New Roman"/>
                  <a:cs typeface="Times New Roman"/>
                  <a:sym typeface="Times New Roman"/>
                </a:rPr>
                <a:t>g</a:t>
              </a:r>
              <a:r>
                <a:rPr lang="en-US" sz="1400" i="1" baseline="-25000">
                  <a:solidFill>
                    <a:schemeClr val="dk1"/>
                  </a:solidFill>
                  <a:latin typeface="Times New Roman"/>
                  <a:ea typeface="Times New Roman"/>
                  <a:cs typeface="Times New Roman"/>
                  <a:sym typeface="Times New Roman"/>
                </a:rPr>
                <a:t>i</a:t>
              </a:r>
              <a:endParaRPr/>
            </a:p>
            <a:p>
              <a:pPr marL="0" marR="0" lvl="0" indent="0" algn="l" rtl="0">
                <a:spcBef>
                  <a:spcPts val="0"/>
                </a:spcBef>
                <a:spcAft>
                  <a:spcPts val="0"/>
                </a:spcAft>
                <a:buNone/>
              </a:pPr>
              <a:endParaRPr sz="1400" i="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400" i="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400" i="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400" i="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i="1">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1400" i="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i="1">
                  <a:solidFill>
                    <a:schemeClr val="dk1"/>
                  </a:solidFill>
                  <a:latin typeface="Times New Roman"/>
                  <a:ea typeface="Times New Roman"/>
                  <a:cs typeface="Times New Roman"/>
                  <a:sym typeface="Times New Roman"/>
                </a:rPr>
                <a:t>g</a:t>
              </a:r>
              <a:r>
                <a:rPr lang="en-US" sz="1400" i="1" baseline="-25000">
                  <a:solidFill>
                    <a:schemeClr val="dk1"/>
                  </a:solidFill>
                  <a:latin typeface="Times New Roman"/>
                  <a:ea typeface="Times New Roman"/>
                  <a:cs typeface="Times New Roman"/>
                  <a:sym typeface="Times New Roman"/>
                </a:rPr>
                <a:t>n-1</a:t>
              </a:r>
              <a:endParaRPr/>
            </a:p>
            <a:p>
              <a:pPr marL="0" marR="0" lvl="0" indent="0" algn="l" rtl="0">
                <a:spcBef>
                  <a:spcPts val="0"/>
                </a:spcBef>
                <a:spcAft>
                  <a:spcPts val="0"/>
                </a:spcAft>
                <a:buNone/>
              </a:pPr>
              <a:r>
                <a:rPr lang="en-US" sz="1400" i="1">
                  <a:solidFill>
                    <a:schemeClr val="dk1"/>
                  </a:solidFill>
                  <a:latin typeface="Times New Roman"/>
                  <a:ea typeface="Times New Roman"/>
                  <a:cs typeface="Times New Roman"/>
                  <a:sym typeface="Times New Roman"/>
                </a:rPr>
                <a:t>g</a:t>
              </a:r>
              <a:r>
                <a:rPr lang="en-US" sz="1400" i="1" baseline="-25000">
                  <a:solidFill>
                    <a:schemeClr val="dk1"/>
                  </a:solidFill>
                  <a:latin typeface="Times New Roman"/>
                  <a:ea typeface="Times New Roman"/>
                  <a:cs typeface="Times New Roman"/>
                  <a:sym typeface="Times New Roman"/>
                </a:rPr>
                <a:t>n</a:t>
              </a:r>
              <a:endParaRPr/>
            </a:p>
          </p:txBody>
        </p:sp>
        <p:sp>
          <p:nvSpPr>
            <p:cNvPr id="547" name="Shape 547"/>
            <p:cNvSpPr txBox="1"/>
            <p:nvPr/>
          </p:nvSpPr>
          <p:spPr>
            <a:xfrm>
              <a:off x="2989" y="1351"/>
              <a:ext cx="986" cy="1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Class </a:t>
              </a:r>
              <a:r>
                <a:rPr lang="en-US" sz="1400" i="1">
                  <a:solidFill>
                    <a:schemeClr val="dk1"/>
                  </a:solidFill>
                  <a:latin typeface="Arial"/>
                  <a:ea typeface="Arial"/>
                  <a:cs typeface="Arial"/>
                  <a:sym typeface="Arial"/>
                </a:rPr>
                <a:t>1</a:t>
              </a:r>
              <a:r>
                <a:rPr lang="en-US" sz="1400" i="1">
                  <a:solidFill>
                    <a:schemeClr val="dk1"/>
                  </a:solidFill>
                  <a:latin typeface="Times New Roman"/>
                  <a:ea typeface="Times New Roman"/>
                  <a:cs typeface="Times New Roman"/>
                  <a:sym typeface="Times New Roman"/>
                </a:rPr>
                <a:t>  </a:t>
              </a:r>
              <a:r>
                <a:rPr lang="en-US" sz="1400">
                  <a:solidFill>
                    <a:schemeClr val="dk1"/>
                  </a:solidFill>
                  <a:latin typeface="Arial"/>
                  <a:ea typeface="Arial"/>
                  <a:cs typeface="Arial"/>
                  <a:sym typeface="Arial"/>
                </a:rPr>
                <a:t>centroid</a:t>
              </a:r>
              <a:endParaRPr/>
            </a:p>
          </p:txBody>
        </p:sp>
        <p:pic>
          <p:nvPicPr>
            <p:cNvPr id="548" name="Shape 548"/>
            <p:cNvPicPr preferRelativeResize="0"/>
            <p:nvPr/>
          </p:nvPicPr>
          <p:blipFill rotWithShape="1">
            <a:blip r:embed="rId3">
              <a:alphaModFix/>
            </a:blip>
            <a:srcRect/>
            <a:stretch/>
          </p:blipFill>
          <p:spPr>
            <a:xfrm>
              <a:off x="3357" y="1515"/>
              <a:ext cx="90" cy="204"/>
            </a:xfrm>
            <a:prstGeom prst="rect">
              <a:avLst/>
            </a:prstGeom>
            <a:noFill/>
            <a:ln>
              <a:noFill/>
            </a:ln>
          </p:spPr>
        </p:pic>
        <p:grpSp>
          <p:nvGrpSpPr>
            <p:cNvPr id="549" name="Shape 549"/>
            <p:cNvGrpSpPr/>
            <p:nvPr/>
          </p:nvGrpSpPr>
          <p:grpSpPr>
            <a:xfrm>
              <a:off x="3202" y="1718"/>
              <a:ext cx="702" cy="1822"/>
              <a:chOff x="3202" y="1718"/>
              <a:chExt cx="702" cy="1344"/>
            </a:xfrm>
          </p:grpSpPr>
          <p:grpSp>
            <p:nvGrpSpPr>
              <p:cNvPr id="550" name="Shape 550"/>
              <p:cNvGrpSpPr/>
              <p:nvPr/>
            </p:nvGrpSpPr>
            <p:grpSpPr>
              <a:xfrm>
                <a:off x="3202" y="1728"/>
                <a:ext cx="702" cy="1334"/>
                <a:chOff x="694" y="2148"/>
                <a:chExt cx="1775" cy="2057"/>
              </a:xfrm>
            </p:grpSpPr>
            <p:sp>
              <p:nvSpPr>
                <p:cNvPr id="551" name="Shape 551"/>
                <p:cNvSpPr/>
                <p:nvPr/>
              </p:nvSpPr>
              <p:spPr>
                <a:xfrm>
                  <a:off x="1207" y="2847"/>
                  <a:ext cx="1262" cy="137"/>
                </a:xfrm>
                <a:prstGeom prst="rect">
                  <a:avLst/>
                </a:prstGeom>
                <a:solidFill>
                  <a:schemeClr val="lt2"/>
                </a:solidFill>
                <a:ln w="9525" cap="flat" cmpd="sng">
                  <a:solidFill>
                    <a:schemeClr val="dk1"/>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2" name="Shape 552"/>
                <p:cNvSpPr/>
                <p:nvPr/>
              </p:nvSpPr>
              <p:spPr>
                <a:xfrm>
                  <a:off x="1201" y="4061"/>
                  <a:ext cx="686" cy="144"/>
                </a:xfrm>
                <a:prstGeom prst="rect">
                  <a:avLst/>
                </a:prstGeom>
                <a:solidFill>
                  <a:schemeClr val="lt2"/>
                </a:solidFill>
                <a:ln w="9525" cap="flat" cmpd="sng">
                  <a:solidFill>
                    <a:schemeClr val="dk1"/>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3" name="Shape 553"/>
                <p:cNvSpPr/>
                <p:nvPr/>
              </p:nvSpPr>
              <p:spPr>
                <a:xfrm flipH="1">
                  <a:off x="694" y="2148"/>
                  <a:ext cx="494" cy="151"/>
                </a:xfrm>
                <a:prstGeom prst="rect">
                  <a:avLst/>
                </a:prstGeom>
                <a:solidFill>
                  <a:schemeClr val="lt2"/>
                </a:solidFill>
                <a:ln w="9525" cap="flat" cmpd="sng">
                  <a:solidFill>
                    <a:schemeClr val="dk1"/>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4" name="Shape 554"/>
                <p:cNvSpPr/>
                <p:nvPr/>
              </p:nvSpPr>
              <p:spPr>
                <a:xfrm flipH="1">
                  <a:off x="831" y="2319"/>
                  <a:ext cx="357" cy="151"/>
                </a:xfrm>
                <a:prstGeom prst="rect">
                  <a:avLst/>
                </a:prstGeom>
                <a:solidFill>
                  <a:schemeClr val="lt2"/>
                </a:solidFill>
                <a:ln w="9525" cap="flat" cmpd="sng">
                  <a:solidFill>
                    <a:schemeClr val="dk1"/>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5" name="Shape 555"/>
                <p:cNvSpPr/>
                <p:nvPr/>
              </p:nvSpPr>
              <p:spPr>
                <a:xfrm flipH="1">
                  <a:off x="1207" y="2483"/>
                  <a:ext cx="179" cy="151"/>
                </a:xfrm>
                <a:prstGeom prst="rect">
                  <a:avLst/>
                </a:prstGeom>
                <a:solidFill>
                  <a:schemeClr val="lt2"/>
                </a:solidFill>
                <a:ln w="9525" cap="flat" cmpd="sng">
                  <a:solidFill>
                    <a:schemeClr val="dk1"/>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6" name="Shape 556"/>
                <p:cNvSpPr/>
                <p:nvPr/>
              </p:nvSpPr>
              <p:spPr>
                <a:xfrm flipH="1">
                  <a:off x="939" y="3896"/>
                  <a:ext cx="255" cy="151"/>
                </a:xfrm>
                <a:prstGeom prst="rect">
                  <a:avLst/>
                </a:prstGeom>
                <a:solidFill>
                  <a:schemeClr val="lt2"/>
                </a:solidFill>
                <a:ln w="9525" cap="flat" cmpd="sng">
                  <a:solidFill>
                    <a:schemeClr val="dk1"/>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cxnSp>
            <p:nvCxnSpPr>
              <p:cNvPr id="557" name="Shape 557"/>
              <p:cNvCxnSpPr/>
              <p:nvPr/>
            </p:nvCxnSpPr>
            <p:spPr>
              <a:xfrm>
                <a:off x="3402" y="1718"/>
                <a:ext cx="0" cy="1344"/>
              </a:xfrm>
              <a:prstGeom prst="straightConnector1">
                <a:avLst/>
              </a:prstGeom>
              <a:noFill/>
              <a:ln w="28575" cap="flat" cmpd="sng">
                <a:solidFill>
                  <a:schemeClr val="dk1"/>
                </a:solidFill>
                <a:prstDash val="solid"/>
                <a:round/>
                <a:headEnd type="none" w="med" len="med"/>
                <a:tailEnd type="none" w="med" len="med"/>
              </a:ln>
            </p:spPr>
          </p:cxnSp>
        </p:grpSp>
        <p:grpSp>
          <p:nvGrpSpPr>
            <p:cNvPr id="558" name="Shape 558"/>
            <p:cNvGrpSpPr/>
            <p:nvPr/>
          </p:nvGrpSpPr>
          <p:grpSpPr>
            <a:xfrm>
              <a:off x="3993" y="1050"/>
              <a:ext cx="333" cy="636"/>
              <a:chOff x="2490" y="1311"/>
              <a:chExt cx="972" cy="1275"/>
            </a:xfrm>
          </p:grpSpPr>
          <p:cxnSp>
            <p:nvCxnSpPr>
              <p:cNvPr id="559" name="Shape 559"/>
              <p:cNvCxnSpPr/>
              <p:nvPr/>
            </p:nvCxnSpPr>
            <p:spPr>
              <a:xfrm>
                <a:off x="2908" y="1311"/>
                <a:ext cx="0" cy="1275"/>
              </a:xfrm>
              <a:prstGeom prst="straightConnector1">
                <a:avLst/>
              </a:prstGeom>
              <a:noFill/>
              <a:ln w="28575" cap="flat" cmpd="sng">
                <a:solidFill>
                  <a:schemeClr val="dk1"/>
                </a:solidFill>
                <a:prstDash val="solid"/>
                <a:round/>
                <a:headEnd type="none" w="med" len="med"/>
                <a:tailEnd type="none" w="med" len="med"/>
              </a:ln>
            </p:spPr>
          </p:cxnSp>
          <p:sp>
            <p:nvSpPr>
              <p:cNvPr id="560" name="Shape 560"/>
              <p:cNvSpPr/>
              <p:nvPr/>
            </p:nvSpPr>
            <p:spPr>
              <a:xfrm>
                <a:off x="2490" y="1336"/>
                <a:ext cx="410" cy="57"/>
              </a:xfrm>
              <a:prstGeom prst="rect">
                <a:avLst/>
              </a:prstGeom>
              <a:solidFill>
                <a:schemeClr val="lt1"/>
              </a:solidFill>
              <a:ln w="9525" cap="flat" cmpd="sng">
                <a:solidFill>
                  <a:schemeClr val="dk1"/>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1" name="Shape 561"/>
              <p:cNvSpPr/>
              <p:nvPr/>
            </p:nvSpPr>
            <p:spPr>
              <a:xfrm>
                <a:off x="2627" y="1411"/>
                <a:ext cx="273" cy="64"/>
              </a:xfrm>
              <a:prstGeom prst="rect">
                <a:avLst/>
              </a:prstGeom>
              <a:solidFill>
                <a:schemeClr val="lt1"/>
              </a:solidFill>
              <a:ln w="9525" cap="flat" cmpd="sng">
                <a:solidFill>
                  <a:schemeClr val="dk1"/>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2" name="Shape 562"/>
              <p:cNvSpPr/>
              <p:nvPr/>
            </p:nvSpPr>
            <p:spPr>
              <a:xfrm>
                <a:off x="2908" y="1912"/>
                <a:ext cx="554" cy="64"/>
              </a:xfrm>
              <a:prstGeom prst="rect">
                <a:avLst/>
              </a:prstGeom>
              <a:solidFill>
                <a:schemeClr val="lt1"/>
              </a:solidFill>
              <a:ln w="9525" cap="flat" cmpd="sng">
                <a:solidFill>
                  <a:schemeClr val="dk1"/>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3" name="Shape 563"/>
              <p:cNvSpPr/>
              <p:nvPr/>
            </p:nvSpPr>
            <p:spPr>
              <a:xfrm>
                <a:off x="2915" y="2515"/>
                <a:ext cx="273" cy="64"/>
              </a:xfrm>
              <a:prstGeom prst="rect">
                <a:avLst/>
              </a:prstGeom>
              <a:solidFill>
                <a:schemeClr val="lt1"/>
              </a:solidFill>
              <a:ln w="9525" cap="flat" cmpd="sng">
                <a:solidFill>
                  <a:schemeClr val="dk1"/>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cxnSp>
          <p:nvCxnSpPr>
            <p:cNvPr id="564" name="Shape 564"/>
            <p:cNvCxnSpPr/>
            <p:nvPr/>
          </p:nvCxnSpPr>
          <p:spPr>
            <a:xfrm flipH="1">
              <a:off x="3935" y="1761"/>
              <a:ext cx="187" cy="182"/>
            </a:xfrm>
            <a:prstGeom prst="straightConnector1">
              <a:avLst/>
            </a:prstGeom>
            <a:noFill/>
            <a:ln w="9525" cap="flat" cmpd="sng">
              <a:solidFill>
                <a:schemeClr val="dk1"/>
              </a:solidFill>
              <a:prstDash val="solid"/>
              <a:round/>
              <a:headEnd type="none" w="med" len="med"/>
              <a:tailEnd type="triangle" w="lg" len="lg"/>
            </a:ln>
          </p:spPr>
        </p:cxnSp>
        <p:grpSp>
          <p:nvGrpSpPr>
            <p:cNvPr id="565" name="Shape 565"/>
            <p:cNvGrpSpPr/>
            <p:nvPr/>
          </p:nvGrpSpPr>
          <p:grpSpPr>
            <a:xfrm>
              <a:off x="4123" y="1775"/>
              <a:ext cx="254" cy="255"/>
              <a:chOff x="2794" y="1982"/>
              <a:chExt cx="641" cy="393"/>
            </a:xfrm>
          </p:grpSpPr>
          <p:sp>
            <p:nvSpPr>
              <p:cNvPr id="566" name="Shape 566"/>
              <p:cNvSpPr txBox="1"/>
              <p:nvPr/>
            </p:nvSpPr>
            <p:spPr>
              <a:xfrm>
                <a:off x="2794" y="2048"/>
                <a:ext cx="472" cy="32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a:t>
                </a:r>
                <a:endParaRPr/>
              </a:p>
            </p:txBody>
          </p:sp>
          <p:cxnSp>
            <p:nvCxnSpPr>
              <p:cNvPr id="567" name="Shape 567"/>
              <p:cNvCxnSpPr/>
              <p:nvPr/>
            </p:nvCxnSpPr>
            <p:spPr>
              <a:xfrm>
                <a:off x="2976" y="1982"/>
                <a:ext cx="459" cy="260"/>
              </a:xfrm>
              <a:prstGeom prst="straightConnector1">
                <a:avLst/>
              </a:prstGeom>
              <a:noFill/>
              <a:ln w="9525" cap="flat" cmpd="sng">
                <a:solidFill>
                  <a:schemeClr val="dk1"/>
                </a:solidFill>
                <a:prstDash val="solid"/>
                <a:round/>
                <a:headEnd type="none" w="med" len="med"/>
                <a:tailEnd type="triangle" w="lg" len="lg"/>
              </a:ln>
            </p:spPr>
          </p:cxnSp>
        </p:grpSp>
        <p:sp>
          <p:nvSpPr>
            <p:cNvPr id="568" name="Shape 568"/>
            <p:cNvSpPr txBox="1"/>
            <p:nvPr/>
          </p:nvSpPr>
          <p:spPr>
            <a:xfrm>
              <a:off x="4530" y="1386"/>
              <a:ext cx="916" cy="1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Class </a:t>
              </a:r>
              <a:r>
                <a:rPr lang="en-US" sz="1400" i="1">
                  <a:solidFill>
                    <a:schemeClr val="dk1"/>
                  </a:solidFill>
                  <a:latin typeface="Arial"/>
                  <a:ea typeface="Arial"/>
                  <a:cs typeface="Arial"/>
                  <a:sym typeface="Arial"/>
                </a:rPr>
                <a:t>2</a:t>
              </a:r>
              <a:r>
                <a:rPr lang="en-US" sz="1400" i="1">
                  <a:solidFill>
                    <a:schemeClr val="dk1"/>
                  </a:solidFill>
                  <a:latin typeface="Times New Roman"/>
                  <a:ea typeface="Times New Roman"/>
                  <a:cs typeface="Times New Roman"/>
                  <a:sym typeface="Times New Roman"/>
                </a:rPr>
                <a:t> </a:t>
              </a:r>
              <a:r>
                <a:rPr lang="en-US" sz="1400">
                  <a:solidFill>
                    <a:schemeClr val="dk1"/>
                  </a:solidFill>
                  <a:latin typeface="Arial"/>
                  <a:ea typeface="Arial"/>
                  <a:cs typeface="Arial"/>
                  <a:sym typeface="Arial"/>
                </a:rPr>
                <a:t>centroid</a:t>
              </a:r>
              <a:endParaRPr/>
            </a:p>
          </p:txBody>
        </p:sp>
        <p:sp>
          <p:nvSpPr>
            <p:cNvPr id="569" name="Shape 569"/>
            <p:cNvSpPr txBox="1"/>
            <p:nvPr/>
          </p:nvSpPr>
          <p:spPr>
            <a:xfrm>
              <a:off x="5086" y="1732"/>
              <a:ext cx="249" cy="175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i="1">
                  <a:solidFill>
                    <a:schemeClr val="dk1"/>
                  </a:solidFill>
                  <a:latin typeface="Times New Roman"/>
                  <a:ea typeface="Times New Roman"/>
                  <a:cs typeface="Times New Roman"/>
                  <a:sym typeface="Times New Roman"/>
                </a:rPr>
                <a:t>g</a:t>
              </a:r>
              <a:r>
                <a:rPr lang="en-US" sz="1400" i="1" baseline="-25000">
                  <a:solidFill>
                    <a:schemeClr val="dk1"/>
                  </a:solidFill>
                  <a:latin typeface="Times New Roman"/>
                  <a:ea typeface="Times New Roman"/>
                  <a:cs typeface="Times New Roman"/>
                  <a:sym typeface="Times New Roman"/>
                </a:rPr>
                <a:t>1</a:t>
              </a:r>
              <a:endParaRPr/>
            </a:p>
            <a:p>
              <a:pPr marL="0" marR="0" lvl="0" indent="0" algn="l" rtl="0">
                <a:spcBef>
                  <a:spcPts val="0"/>
                </a:spcBef>
                <a:spcAft>
                  <a:spcPts val="0"/>
                </a:spcAft>
                <a:buNone/>
              </a:pPr>
              <a:r>
                <a:rPr lang="en-US" sz="1400" i="1">
                  <a:solidFill>
                    <a:schemeClr val="dk1"/>
                  </a:solidFill>
                  <a:latin typeface="Times New Roman"/>
                  <a:ea typeface="Times New Roman"/>
                  <a:cs typeface="Times New Roman"/>
                  <a:sym typeface="Times New Roman"/>
                </a:rPr>
                <a:t>g</a:t>
              </a:r>
              <a:r>
                <a:rPr lang="en-US" sz="1400" i="1" baseline="-25000">
                  <a:solidFill>
                    <a:schemeClr val="dk1"/>
                  </a:solidFill>
                  <a:latin typeface="Times New Roman"/>
                  <a:ea typeface="Times New Roman"/>
                  <a:cs typeface="Times New Roman"/>
                  <a:sym typeface="Times New Roman"/>
                </a:rPr>
                <a:t>2</a:t>
              </a:r>
              <a:endParaRPr/>
            </a:p>
            <a:p>
              <a:pPr marL="0" marR="0" lvl="0" indent="0" algn="l" rtl="0">
                <a:spcBef>
                  <a:spcPts val="0"/>
                </a:spcBef>
                <a:spcAft>
                  <a:spcPts val="0"/>
                </a:spcAft>
                <a:buNone/>
              </a:pPr>
              <a:endParaRPr sz="1400" i="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i="1">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400" i="1">
                  <a:solidFill>
                    <a:schemeClr val="dk1"/>
                  </a:solidFill>
                  <a:latin typeface="Times New Roman"/>
                  <a:ea typeface="Times New Roman"/>
                  <a:cs typeface="Times New Roman"/>
                  <a:sym typeface="Times New Roman"/>
                </a:rPr>
                <a:t>g</a:t>
              </a:r>
              <a:r>
                <a:rPr lang="en-US" sz="1400" i="1" baseline="-25000">
                  <a:solidFill>
                    <a:schemeClr val="dk1"/>
                  </a:solidFill>
                  <a:latin typeface="Times New Roman"/>
                  <a:ea typeface="Times New Roman"/>
                  <a:cs typeface="Times New Roman"/>
                  <a:sym typeface="Times New Roman"/>
                </a:rPr>
                <a:t>i</a:t>
              </a:r>
              <a:endParaRPr/>
            </a:p>
            <a:p>
              <a:pPr marL="0" marR="0" lvl="0" indent="0" algn="l" rtl="0">
                <a:spcBef>
                  <a:spcPts val="0"/>
                </a:spcBef>
                <a:spcAft>
                  <a:spcPts val="0"/>
                </a:spcAft>
                <a:buNone/>
              </a:pPr>
              <a:endParaRPr sz="1400" i="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400" i="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400" i="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i="1">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1400" i="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i="1">
                  <a:solidFill>
                    <a:schemeClr val="dk1"/>
                  </a:solidFill>
                  <a:latin typeface="Times New Roman"/>
                  <a:ea typeface="Times New Roman"/>
                  <a:cs typeface="Times New Roman"/>
                  <a:sym typeface="Times New Roman"/>
                </a:rPr>
                <a:t>g</a:t>
              </a:r>
              <a:r>
                <a:rPr lang="en-US" sz="1400" i="1" baseline="-25000">
                  <a:solidFill>
                    <a:schemeClr val="dk1"/>
                  </a:solidFill>
                  <a:latin typeface="Times New Roman"/>
                  <a:ea typeface="Times New Roman"/>
                  <a:cs typeface="Times New Roman"/>
                  <a:sym typeface="Times New Roman"/>
                </a:rPr>
                <a:t>n-1</a:t>
              </a:r>
              <a:endParaRPr/>
            </a:p>
            <a:p>
              <a:pPr marL="0" marR="0" lvl="0" indent="0" algn="l" rtl="0">
                <a:spcBef>
                  <a:spcPts val="0"/>
                </a:spcBef>
                <a:spcAft>
                  <a:spcPts val="0"/>
                </a:spcAft>
                <a:buNone/>
              </a:pPr>
              <a:r>
                <a:rPr lang="en-US" sz="1400" i="1">
                  <a:solidFill>
                    <a:schemeClr val="dk1"/>
                  </a:solidFill>
                  <a:latin typeface="Times New Roman"/>
                  <a:ea typeface="Times New Roman"/>
                  <a:cs typeface="Times New Roman"/>
                  <a:sym typeface="Times New Roman"/>
                </a:rPr>
                <a:t>g</a:t>
              </a:r>
              <a:r>
                <a:rPr lang="en-US" sz="1400" i="1" baseline="-25000">
                  <a:solidFill>
                    <a:schemeClr val="dk1"/>
                  </a:solidFill>
                  <a:latin typeface="Times New Roman"/>
                  <a:ea typeface="Times New Roman"/>
                  <a:cs typeface="Times New Roman"/>
                  <a:sym typeface="Times New Roman"/>
                </a:rPr>
                <a:t>n</a:t>
              </a:r>
              <a:endParaRPr/>
            </a:p>
          </p:txBody>
        </p:sp>
        <p:grpSp>
          <p:nvGrpSpPr>
            <p:cNvPr id="570" name="Shape 570"/>
            <p:cNvGrpSpPr/>
            <p:nvPr/>
          </p:nvGrpSpPr>
          <p:grpSpPr>
            <a:xfrm>
              <a:off x="4569" y="1718"/>
              <a:ext cx="468" cy="1845"/>
              <a:chOff x="4136" y="2137"/>
              <a:chExt cx="1184" cy="2072"/>
            </a:xfrm>
          </p:grpSpPr>
          <p:sp>
            <p:nvSpPr>
              <p:cNvPr id="571" name="Shape 571"/>
              <p:cNvSpPr/>
              <p:nvPr/>
            </p:nvSpPr>
            <p:spPr>
              <a:xfrm>
                <a:off x="4816" y="2851"/>
                <a:ext cx="148" cy="137"/>
              </a:xfrm>
              <a:prstGeom prst="rect">
                <a:avLst/>
              </a:prstGeom>
              <a:solidFill>
                <a:srgbClr val="EAEAEA"/>
              </a:solidFill>
              <a:ln w="9525" cap="flat" cmpd="sng">
                <a:solidFill>
                  <a:schemeClr val="dk1"/>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2" name="Shape 572"/>
              <p:cNvSpPr/>
              <p:nvPr/>
            </p:nvSpPr>
            <p:spPr>
              <a:xfrm flipH="1">
                <a:off x="4136" y="4065"/>
                <a:ext cx="686" cy="144"/>
              </a:xfrm>
              <a:prstGeom prst="rect">
                <a:avLst/>
              </a:prstGeom>
              <a:solidFill>
                <a:srgbClr val="EAEAEA"/>
              </a:solidFill>
              <a:ln w="9525" cap="flat" cmpd="sng">
                <a:solidFill>
                  <a:schemeClr val="dk1"/>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3" name="Shape 573"/>
              <p:cNvSpPr/>
              <p:nvPr/>
            </p:nvSpPr>
            <p:spPr>
              <a:xfrm>
                <a:off x="4826" y="2152"/>
                <a:ext cx="494" cy="151"/>
              </a:xfrm>
              <a:prstGeom prst="rect">
                <a:avLst/>
              </a:prstGeom>
              <a:solidFill>
                <a:srgbClr val="EAEAEA"/>
              </a:solidFill>
              <a:ln w="9525" cap="flat" cmpd="sng">
                <a:solidFill>
                  <a:schemeClr val="dk1"/>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4" name="Shape 574"/>
              <p:cNvSpPr/>
              <p:nvPr/>
            </p:nvSpPr>
            <p:spPr>
              <a:xfrm>
                <a:off x="4826" y="2323"/>
                <a:ext cx="357" cy="151"/>
              </a:xfrm>
              <a:prstGeom prst="rect">
                <a:avLst/>
              </a:prstGeom>
              <a:solidFill>
                <a:srgbClr val="EAEAEA"/>
              </a:solidFill>
              <a:ln w="9525" cap="flat" cmpd="sng">
                <a:solidFill>
                  <a:schemeClr val="dk1"/>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5" name="Shape 575"/>
              <p:cNvSpPr/>
              <p:nvPr/>
            </p:nvSpPr>
            <p:spPr>
              <a:xfrm>
                <a:off x="4637" y="2487"/>
                <a:ext cx="179" cy="151"/>
              </a:xfrm>
              <a:prstGeom prst="rect">
                <a:avLst/>
              </a:prstGeom>
              <a:solidFill>
                <a:srgbClr val="EAEAEA"/>
              </a:solidFill>
              <a:ln w="9525" cap="flat" cmpd="sng">
                <a:solidFill>
                  <a:schemeClr val="dk1"/>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6" name="Shape 576"/>
              <p:cNvSpPr/>
              <p:nvPr/>
            </p:nvSpPr>
            <p:spPr>
              <a:xfrm>
                <a:off x="4829" y="3900"/>
                <a:ext cx="255" cy="151"/>
              </a:xfrm>
              <a:prstGeom prst="rect">
                <a:avLst/>
              </a:prstGeom>
              <a:solidFill>
                <a:srgbClr val="EAEAEA"/>
              </a:solidFill>
              <a:ln w="9525" cap="flat" cmpd="sng">
                <a:solidFill>
                  <a:schemeClr val="dk1"/>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577" name="Shape 577"/>
              <p:cNvCxnSpPr/>
              <p:nvPr/>
            </p:nvCxnSpPr>
            <p:spPr>
              <a:xfrm>
                <a:off x="4820" y="2137"/>
                <a:ext cx="0" cy="2071"/>
              </a:xfrm>
              <a:prstGeom prst="straightConnector1">
                <a:avLst/>
              </a:prstGeom>
              <a:noFill/>
              <a:ln w="28575" cap="flat" cmpd="sng">
                <a:solidFill>
                  <a:schemeClr val="dk1"/>
                </a:solidFill>
                <a:prstDash val="solid"/>
                <a:round/>
                <a:headEnd type="none" w="med" len="med"/>
                <a:tailEnd type="none" w="med" len="med"/>
              </a:ln>
            </p:spPr>
          </p:cxnSp>
        </p:grpSp>
        <p:sp>
          <p:nvSpPr>
            <p:cNvPr id="578" name="Shape 578"/>
            <p:cNvSpPr txBox="1"/>
            <p:nvPr/>
          </p:nvSpPr>
          <p:spPr>
            <a:xfrm>
              <a:off x="4100" y="888"/>
              <a:ext cx="714" cy="1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new sample</a:t>
              </a:r>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583"/>
        <p:cNvGrpSpPr/>
        <p:nvPr/>
      </p:nvGrpSpPr>
      <p:grpSpPr>
        <a:xfrm>
          <a:off x="0" y="0"/>
          <a:ext cx="0" cy="0"/>
          <a:chOff x="0" y="0"/>
          <a:chExt cx="0" cy="0"/>
        </a:xfrm>
      </p:grpSpPr>
      <p:sp>
        <p:nvSpPr>
          <p:cNvPr id="584" name="Shape 584"/>
          <p:cNvSpPr txBox="1">
            <a:spLocks noGrp="1"/>
          </p:cNvSpPr>
          <p:nvPr>
            <p:ph type="title"/>
          </p:nvPr>
        </p:nvSpPr>
        <p:spPr>
          <a:xfrm>
            <a:off x="2057400" y="106363"/>
            <a:ext cx="8229600" cy="65563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chemeClr val="dk2"/>
                </a:solidFill>
                <a:latin typeface="Arial"/>
                <a:ea typeface="Arial"/>
                <a:cs typeface="Arial"/>
                <a:sym typeface="Arial"/>
              </a:rPr>
              <a:t>Class Prediction </a:t>
            </a:r>
            <a:br>
              <a:rPr lang="en-US" sz="3600" b="1" i="0" u="none" strike="noStrike" cap="none">
                <a:solidFill>
                  <a:schemeClr val="dk2"/>
                </a:solidFill>
                <a:latin typeface="Arial"/>
                <a:ea typeface="Arial"/>
                <a:cs typeface="Arial"/>
                <a:sym typeface="Arial"/>
              </a:rPr>
            </a:br>
            <a:endParaRPr sz="3600" b="1" i="0" u="none" strike="noStrike" cap="none">
              <a:solidFill>
                <a:schemeClr val="dk2"/>
              </a:solidFill>
              <a:latin typeface="Arial"/>
              <a:ea typeface="Arial"/>
              <a:cs typeface="Arial"/>
              <a:sym typeface="Arial"/>
            </a:endParaRPr>
          </a:p>
        </p:txBody>
      </p:sp>
      <p:sp>
        <p:nvSpPr>
          <p:cNvPr id="585" name="Shape 585"/>
          <p:cNvSpPr txBox="1"/>
          <p:nvPr/>
        </p:nvSpPr>
        <p:spPr>
          <a:xfrm>
            <a:off x="2971800" y="1712913"/>
            <a:ext cx="2368550" cy="376237"/>
          </a:xfrm>
          <a:prstGeom prst="rect">
            <a:avLst/>
          </a:prstGeom>
          <a:solidFill>
            <a:srgbClr val="DDDDDD"/>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2"/>
                </a:solidFill>
                <a:latin typeface="Arial"/>
                <a:ea typeface="Arial"/>
                <a:cs typeface="Arial"/>
                <a:sym typeface="Arial"/>
              </a:rPr>
              <a:t>Expression Data</a:t>
            </a:r>
            <a:endParaRPr/>
          </a:p>
        </p:txBody>
      </p:sp>
      <p:sp>
        <p:nvSpPr>
          <p:cNvPr id="586" name="Shape 586"/>
          <p:cNvSpPr txBox="1"/>
          <p:nvPr/>
        </p:nvSpPr>
        <p:spPr>
          <a:xfrm>
            <a:off x="381000" y="2058988"/>
            <a:ext cx="2260600" cy="376237"/>
          </a:xfrm>
          <a:prstGeom prst="rect">
            <a:avLst/>
          </a:prstGeom>
          <a:solidFill>
            <a:srgbClr val="DDDDDD"/>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2"/>
                </a:solidFill>
                <a:latin typeface="Arial"/>
                <a:ea typeface="Arial"/>
                <a:cs typeface="Arial"/>
                <a:sym typeface="Arial"/>
              </a:rPr>
              <a:t>Known Classes</a:t>
            </a:r>
            <a:endParaRPr/>
          </a:p>
        </p:txBody>
      </p:sp>
      <p:sp>
        <p:nvSpPr>
          <p:cNvPr id="587" name="Shape 587"/>
          <p:cNvSpPr txBox="1"/>
          <p:nvPr/>
        </p:nvSpPr>
        <p:spPr>
          <a:xfrm>
            <a:off x="2447925" y="2773363"/>
            <a:ext cx="3392488" cy="788987"/>
          </a:xfrm>
          <a:prstGeom prst="rect">
            <a:avLst/>
          </a:prstGeom>
          <a:solidFill>
            <a:srgbClr val="DDDDDD"/>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2"/>
                </a:solidFill>
                <a:latin typeface="Arial"/>
                <a:ea typeface="Arial"/>
                <a:cs typeface="Arial"/>
                <a:sym typeface="Arial"/>
              </a:rPr>
              <a:t>Assess Gene-Class Correlation</a:t>
            </a:r>
            <a:endParaRPr/>
          </a:p>
          <a:p>
            <a:pPr marL="0" marR="0" lvl="0" indent="0" algn="ctr" rtl="0">
              <a:spcBef>
                <a:spcPts val="900"/>
              </a:spcBef>
              <a:spcAft>
                <a:spcPts val="0"/>
              </a:spcAft>
              <a:buNone/>
            </a:pPr>
            <a:r>
              <a:rPr lang="en-US" sz="1800">
                <a:solidFill>
                  <a:schemeClr val="lt2"/>
                </a:solidFill>
                <a:latin typeface="Arial"/>
                <a:ea typeface="Arial"/>
                <a:cs typeface="Arial"/>
                <a:sym typeface="Arial"/>
              </a:rPr>
              <a:t>Feature Selection</a:t>
            </a:r>
            <a:endParaRPr/>
          </a:p>
        </p:txBody>
      </p:sp>
      <p:sp>
        <p:nvSpPr>
          <p:cNvPr id="588" name="Shape 588"/>
          <p:cNvSpPr txBox="1"/>
          <p:nvPr/>
        </p:nvSpPr>
        <p:spPr>
          <a:xfrm>
            <a:off x="2667000" y="3997325"/>
            <a:ext cx="2952750" cy="376238"/>
          </a:xfrm>
          <a:prstGeom prst="rect">
            <a:avLst/>
          </a:prstGeom>
          <a:solidFill>
            <a:srgbClr val="DDDDDD"/>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2"/>
                </a:solidFill>
                <a:latin typeface="Arial"/>
                <a:ea typeface="Arial"/>
                <a:cs typeface="Arial"/>
                <a:sym typeface="Arial"/>
              </a:rPr>
              <a:t>Build Predictor</a:t>
            </a:r>
            <a:endParaRPr/>
          </a:p>
        </p:txBody>
      </p:sp>
      <p:sp>
        <p:nvSpPr>
          <p:cNvPr id="589" name="Shape 589"/>
          <p:cNvSpPr txBox="1"/>
          <p:nvPr/>
        </p:nvSpPr>
        <p:spPr>
          <a:xfrm>
            <a:off x="2638425" y="4806950"/>
            <a:ext cx="3011488" cy="650875"/>
          </a:xfrm>
          <a:prstGeom prst="rect">
            <a:avLst/>
          </a:prstGeom>
          <a:solidFill>
            <a:srgbClr val="CCCCFF"/>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000066"/>
                </a:solidFill>
                <a:latin typeface="Arial"/>
                <a:ea typeface="Arial"/>
                <a:cs typeface="Arial"/>
                <a:sym typeface="Arial"/>
              </a:rPr>
              <a:t>Test Predictor by Cross-Validation</a:t>
            </a:r>
            <a:endParaRPr/>
          </a:p>
        </p:txBody>
      </p:sp>
      <p:sp>
        <p:nvSpPr>
          <p:cNvPr id="590" name="Shape 590"/>
          <p:cNvSpPr txBox="1"/>
          <p:nvPr/>
        </p:nvSpPr>
        <p:spPr>
          <a:xfrm>
            <a:off x="2638425" y="5870575"/>
            <a:ext cx="3011488" cy="650875"/>
          </a:xfrm>
          <a:prstGeom prst="rect">
            <a:avLst/>
          </a:prstGeom>
          <a:solidFill>
            <a:srgbClr val="CCCCFF"/>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000066"/>
                </a:solidFill>
                <a:latin typeface="Arial"/>
                <a:ea typeface="Arial"/>
                <a:cs typeface="Arial"/>
                <a:sym typeface="Arial"/>
              </a:rPr>
              <a:t>Evaluate Predictor on Independent Test Set</a:t>
            </a:r>
            <a:endParaRPr/>
          </a:p>
        </p:txBody>
      </p:sp>
      <p:cxnSp>
        <p:nvCxnSpPr>
          <p:cNvPr id="591" name="Shape 591"/>
          <p:cNvCxnSpPr/>
          <p:nvPr/>
        </p:nvCxnSpPr>
        <p:spPr>
          <a:xfrm>
            <a:off x="4143375" y="2133600"/>
            <a:ext cx="6350" cy="638175"/>
          </a:xfrm>
          <a:prstGeom prst="straightConnector1">
            <a:avLst/>
          </a:prstGeom>
          <a:noFill/>
          <a:ln w="28575" cap="flat" cmpd="sng">
            <a:solidFill>
              <a:schemeClr val="dk1"/>
            </a:solidFill>
            <a:prstDash val="solid"/>
            <a:round/>
            <a:headEnd type="none" w="med" len="med"/>
            <a:tailEnd type="triangle" w="lg" len="lg"/>
          </a:ln>
        </p:spPr>
      </p:cxnSp>
      <p:cxnSp>
        <p:nvCxnSpPr>
          <p:cNvPr id="592" name="Shape 592"/>
          <p:cNvCxnSpPr/>
          <p:nvPr/>
        </p:nvCxnSpPr>
        <p:spPr>
          <a:xfrm>
            <a:off x="4143375" y="3576638"/>
            <a:ext cx="0" cy="392112"/>
          </a:xfrm>
          <a:prstGeom prst="straightConnector1">
            <a:avLst/>
          </a:prstGeom>
          <a:noFill/>
          <a:ln w="28575" cap="flat" cmpd="sng">
            <a:solidFill>
              <a:schemeClr val="dk1"/>
            </a:solidFill>
            <a:prstDash val="solid"/>
            <a:round/>
            <a:headEnd type="none" w="med" len="med"/>
            <a:tailEnd type="triangle" w="lg" len="lg"/>
          </a:ln>
        </p:spPr>
      </p:cxnSp>
      <p:cxnSp>
        <p:nvCxnSpPr>
          <p:cNvPr id="593" name="Shape 593"/>
          <p:cNvCxnSpPr/>
          <p:nvPr/>
        </p:nvCxnSpPr>
        <p:spPr>
          <a:xfrm>
            <a:off x="4143375" y="4470400"/>
            <a:ext cx="0" cy="311150"/>
          </a:xfrm>
          <a:prstGeom prst="straightConnector1">
            <a:avLst/>
          </a:prstGeom>
          <a:noFill/>
          <a:ln w="28575" cap="flat" cmpd="sng">
            <a:solidFill>
              <a:schemeClr val="dk1"/>
            </a:solidFill>
            <a:prstDash val="solid"/>
            <a:round/>
            <a:headEnd type="none" w="med" len="med"/>
            <a:tailEnd type="triangle" w="lg" len="lg"/>
          </a:ln>
        </p:spPr>
      </p:cxnSp>
      <p:cxnSp>
        <p:nvCxnSpPr>
          <p:cNvPr id="594" name="Shape 594"/>
          <p:cNvCxnSpPr/>
          <p:nvPr/>
        </p:nvCxnSpPr>
        <p:spPr>
          <a:xfrm flipH="1">
            <a:off x="4143375" y="5567363"/>
            <a:ext cx="1588" cy="279400"/>
          </a:xfrm>
          <a:prstGeom prst="straightConnector1">
            <a:avLst/>
          </a:prstGeom>
          <a:noFill/>
          <a:ln w="28575" cap="flat" cmpd="sng">
            <a:solidFill>
              <a:schemeClr val="dk1"/>
            </a:solidFill>
            <a:prstDash val="solid"/>
            <a:round/>
            <a:headEnd type="none" w="med" len="med"/>
            <a:tailEnd type="triangle" w="lg" len="lg"/>
          </a:ln>
        </p:spPr>
      </p:cxnSp>
      <p:cxnSp>
        <p:nvCxnSpPr>
          <p:cNvPr id="595" name="Shape 595"/>
          <p:cNvCxnSpPr/>
          <p:nvPr/>
        </p:nvCxnSpPr>
        <p:spPr>
          <a:xfrm>
            <a:off x="2673350" y="2303463"/>
            <a:ext cx="1452563" cy="0"/>
          </a:xfrm>
          <a:prstGeom prst="straightConnector1">
            <a:avLst/>
          </a:prstGeom>
          <a:noFill/>
          <a:ln w="28575" cap="flat" cmpd="sng">
            <a:solidFill>
              <a:schemeClr val="dk1"/>
            </a:solidFill>
            <a:prstDash val="solid"/>
            <a:round/>
            <a:headEnd type="none" w="med" len="med"/>
            <a:tailEnd type="triangle" w="lg" len="lg"/>
          </a:ln>
        </p:spPr>
      </p:cxnSp>
      <p:grpSp>
        <p:nvGrpSpPr>
          <p:cNvPr id="596" name="Shape 596"/>
          <p:cNvGrpSpPr/>
          <p:nvPr/>
        </p:nvGrpSpPr>
        <p:grpSpPr>
          <a:xfrm>
            <a:off x="1892300" y="2579688"/>
            <a:ext cx="2203450" cy="3057525"/>
            <a:chOff x="1192" y="1625"/>
            <a:chExt cx="1388" cy="1926"/>
          </a:xfrm>
        </p:grpSpPr>
        <p:cxnSp>
          <p:nvCxnSpPr>
            <p:cNvPr id="597" name="Shape 597"/>
            <p:cNvCxnSpPr/>
            <p:nvPr/>
          </p:nvCxnSpPr>
          <p:spPr>
            <a:xfrm rot="10800000">
              <a:off x="1199" y="3551"/>
              <a:ext cx="1365" cy="0"/>
            </a:xfrm>
            <a:prstGeom prst="straightConnector1">
              <a:avLst/>
            </a:prstGeom>
            <a:noFill/>
            <a:ln w="19050" cap="flat" cmpd="sng">
              <a:solidFill>
                <a:schemeClr val="dk1"/>
              </a:solidFill>
              <a:prstDash val="solid"/>
              <a:round/>
              <a:headEnd type="none" w="med" len="med"/>
              <a:tailEnd type="none" w="med" len="med"/>
            </a:ln>
          </p:spPr>
        </p:cxnSp>
        <p:cxnSp>
          <p:nvCxnSpPr>
            <p:cNvPr id="598" name="Shape 598"/>
            <p:cNvCxnSpPr/>
            <p:nvPr/>
          </p:nvCxnSpPr>
          <p:spPr>
            <a:xfrm rot="10800000">
              <a:off x="1199" y="1633"/>
              <a:ext cx="0" cy="1910"/>
            </a:xfrm>
            <a:prstGeom prst="straightConnector1">
              <a:avLst/>
            </a:prstGeom>
            <a:noFill/>
            <a:ln w="19050" cap="flat" cmpd="sng">
              <a:solidFill>
                <a:schemeClr val="dk1"/>
              </a:solidFill>
              <a:prstDash val="solid"/>
              <a:round/>
              <a:headEnd type="none" w="med" len="med"/>
              <a:tailEnd type="none" w="med" len="med"/>
            </a:ln>
          </p:spPr>
        </p:cxnSp>
        <p:cxnSp>
          <p:nvCxnSpPr>
            <p:cNvPr id="599" name="Shape 599"/>
            <p:cNvCxnSpPr/>
            <p:nvPr/>
          </p:nvCxnSpPr>
          <p:spPr>
            <a:xfrm rot="10800000" flipH="1">
              <a:off x="1192" y="1625"/>
              <a:ext cx="1388" cy="1"/>
            </a:xfrm>
            <a:prstGeom prst="straightConnector1">
              <a:avLst/>
            </a:prstGeom>
            <a:noFill/>
            <a:ln w="19050" cap="flat" cmpd="sng">
              <a:solidFill>
                <a:schemeClr val="dk1"/>
              </a:solidFill>
              <a:prstDash val="solid"/>
              <a:round/>
              <a:headEnd type="none" w="med" len="med"/>
              <a:tailEnd type="triangle" w="lg" len="lg"/>
            </a:ln>
          </p:spPr>
        </p:cxnSp>
      </p:grpSp>
      <p:grpSp>
        <p:nvGrpSpPr>
          <p:cNvPr id="600" name="Shape 600"/>
          <p:cNvGrpSpPr/>
          <p:nvPr/>
        </p:nvGrpSpPr>
        <p:grpSpPr>
          <a:xfrm>
            <a:off x="5840413" y="3429000"/>
            <a:ext cx="3303587" cy="1676400"/>
            <a:chOff x="3679" y="1993"/>
            <a:chExt cx="2081" cy="1700"/>
          </a:xfrm>
        </p:grpSpPr>
        <p:sp>
          <p:nvSpPr>
            <p:cNvPr id="601" name="Shape 601"/>
            <p:cNvSpPr/>
            <p:nvPr/>
          </p:nvSpPr>
          <p:spPr>
            <a:xfrm>
              <a:off x="3679" y="1993"/>
              <a:ext cx="161" cy="1700"/>
            </a:xfrm>
            <a:prstGeom prst="leftBrace">
              <a:avLst>
                <a:gd name="adj1" fmla="val 87992"/>
                <a:gd name="adj2" fmla="val 50000"/>
              </a:avLst>
            </a:prstGeom>
            <a:no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2" name="Shape 602"/>
            <p:cNvSpPr txBox="1"/>
            <p:nvPr/>
          </p:nvSpPr>
          <p:spPr>
            <a:xfrm>
              <a:off x="3871" y="2019"/>
              <a:ext cx="1889" cy="151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1800">
                  <a:solidFill>
                    <a:schemeClr val="lt2"/>
                  </a:solidFill>
                  <a:latin typeface="Arial"/>
                  <a:ea typeface="Arial"/>
                  <a:cs typeface="Arial"/>
                  <a:sym typeface="Arial"/>
                </a:rPr>
                <a:t>Regression Trees (CART)</a:t>
              </a:r>
              <a:endParaRPr/>
            </a:p>
            <a:p>
              <a:pPr marL="0" marR="0" lvl="0" indent="0" algn="l" rtl="0">
                <a:lnSpc>
                  <a:spcPct val="90000"/>
                </a:lnSpc>
                <a:spcBef>
                  <a:spcPts val="900"/>
                </a:spcBef>
                <a:spcAft>
                  <a:spcPts val="0"/>
                </a:spcAft>
                <a:buNone/>
              </a:pPr>
              <a:r>
                <a:rPr lang="en-US" sz="1800">
                  <a:solidFill>
                    <a:schemeClr val="lt2"/>
                  </a:solidFill>
                  <a:latin typeface="Arial"/>
                  <a:ea typeface="Arial"/>
                  <a:cs typeface="Arial"/>
                  <a:sym typeface="Arial"/>
                </a:rPr>
                <a:t>Weighted Voting</a:t>
              </a:r>
              <a:endParaRPr/>
            </a:p>
            <a:p>
              <a:pPr marL="0" marR="0" lvl="0" indent="0" algn="l" rtl="0">
                <a:lnSpc>
                  <a:spcPct val="90000"/>
                </a:lnSpc>
                <a:spcBef>
                  <a:spcPts val="900"/>
                </a:spcBef>
                <a:spcAft>
                  <a:spcPts val="0"/>
                </a:spcAft>
                <a:buNone/>
              </a:pPr>
              <a:r>
                <a:rPr lang="en-US" sz="1800" i="1">
                  <a:solidFill>
                    <a:schemeClr val="lt2"/>
                  </a:solidFill>
                  <a:latin typeface="Arial"/>
                  <a:ea typeface="Arial"/>
                  <a:cs typeface="Arial"/>
                  <a:sym typeface="Arial"/>
                </a:rPr>
                <a:t>k</a:t>
              </a:r>
              <a:r>
                <a:rPr lang="en-US" sz="1800">
                  <a:solidFill>
                    <a:schemeClr val="lt2"/>
                  </a:solidFill>
                  <a:latin typeface="Arial"/>
                  <a:ea typeface="Arial"/>
                  <a:cs typeface="Arial"/>
                  <a:sym typeface="Arial"/>
                </a:rPr>
                <a:t>-Nearest Neighbors</a:t>
              </a:r>
              <a:endParaRPr/>
            </a:p>
            <a:p>
              <a:pPr marL="0" marR="0" lvl="0" indent="0" algn="l" rtl="0">
                <a:lnSpc>
                  <a:spcPct val="90000"/>
                </a:lnSpc>
                <a:spcBef>
                  <a:spcPts val="900"/>
                </a:spcBef>
                <a:spcAft>
                  <a:spcPts val="0"/>
                </a:spcAft>
                <a:buNone/>
              </a:pPr>
              <a:r>
                <a:rPr lang="en-US" sz="1800">
                  <a:solidFill>
                    <a:schemeClr val="lt2"/>
                  </a:solidFill>
                  <a:latin typeface="Arial"/>
                  <a:ea typeface="Arial"/>
                  <a:cs typeface="Arial"/>
                  <a:sym typeface="Arial"/>
                </a:rPr>
                <a:t>Support Vector Machines</a:t>
              </a:r>
              <a:endParaRPr sz="1800">
                <a:solidFill>
                  <a:srgbClr val="008000"/>
                </a:solidFill>
                <a:latin typeface="Arial"/>
                <a:ea typeface="Arial"/>
                <a:cs typeface="Arial"/>
                <a:sym typeface="Arial"/>
              </a:endParaRPr>
            </a:p>
          </p:txBody>
        </p:sp>
      </p:grpSp>
      <p:sp>
        <p:nvSpPr>
          <p:cNvPr id="603" name="Shape 603"/>
          <p:cNvSpPr txBox="1"/>
          <p:nvPr/>
        </p:nvSpPr>
        <p:spPr>
          <a:xfrm>
            <a:off x="1752600" y="762000"/>
            <a:ext cx="5029200" cy="5191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dk1"/>
                </a:solidFill>
                <a:latin typeface="Arial"/>
                <a:ea typeface="Arial"/>
                <a:cs typeface="Arial"/>
                <a:sym typeface="Arial"/>
              </a:rPr>
              <a:t>Computational methodology</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Shape 609"/>
          <p:cNvSpPr txBox="1">
            <a:spLocks noGrp="1"/>
          </p:cNvSpPr>
          <p:nvPr>
            <p:ph type="title"/>
          </p:nvPr>
        </p:nvSpPr>
        <p:spPr>
          <a:xfrm>
            <a:off x="152400" y="106363"/>
            <a:ext cx="8229600" cy="65563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dirty="0">
                <a:solidFill>
                  <a:schemeClr val="tx1"/>
                </a:solidFill>
                <a:latin typeface="+mn-lt"/>
                <a:sym typeface="Arial"/>
              </a:rPr>
              <a:t>Testing the </a:t>
            </a:r>
            <a:r>
              <a:rPr lang="en-US" sz="4400" b="1" i="0" u="none" strike="noStrike" cap="none" dirty="0" smtClean="0">
                <a:solidFill>
                  <a:schemeClr val="tx1"/>
                </a:solidFill>
                <a:latin typeface="+mn-lt"/>
                <a:sym typeface="Arial"/>
              </a:rPr>
              <a:t>Classifier</a:t>
            </a:r>
            <a:endParaRPr sz="4400" dirty="0">
              <a:solidFill>
                <a:schemeClr val="tx1"/>
              </a:solidFill>
              <a:latin typeface="+mn-lt"/>
            </a:endParaRPr>
          </a:p>
        </p:txBody>
      </p:sp>
      <p:sp>
        <p:nvSpPr>
          <p:cNvPr id="610" name="Shape 610"/>
          <p:cNvSpPr txBox="1">
            <a:spLocks noGrp="1"/>
          </p:cNvSpPr>
          <p:nvPr>
            <p:ph type="body" idx="4294967295"/>
          </p:nvPr>
        </p:nvSpPr>
        <p:spPr>
          <a:xfrm>
            <a:off x="914400" y="1931988"/>
            <a:ext cx="8229600" cy="3859212"/>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2"/>
              </a:buClr>
              <a:buSzPts val="2400"/>
              <a:buFont typeface="Arial"/>
              <a:buChar char="•"/>
            </a:pPr>
            <a:r>
              <a:rPr lang="en-US" sz="3200" b="0" i="0" u="none" strike="noStrike" cap="none" dirty="0">
                <a:ea typeface="Arial"/>
                <a:cs typeface="Arial"/>
                <a:sym typeface="Arial"/>
              </a:rPr>
              <a:t>Evaluation on independent test set</a:t>
            </a:r>
            <a:endParaRPr sz="3200" b="0" i="0" u="none" strike="noStrike" cap="none" dirty="0">
              <a:ea typeface="Arial"/>
              <a:cs typeface="Arial"/>
              <a:sym typeface="Arial"/>
            </a:endParaRPr>
          </a:p>
          <a:p>
            <a:pPr marL="628650" marR="0" lvl="1" indent="-228600" algn="l" rtl="0">
              <a:spcBef>
                <a:spcPts val="400"/>
              </a:spcBef>
              <a:spcAft>
                <a:spcPts val="0"/>
              </a:spcAft>
              <a:buClr>
                <a:schemeClr val="dk1"/>
              </a:buClr>
              <a:buSzPts val="2000"/>
              <a:buFont typeface="Arial"/>
              <a:buChar char="–"/>
            </a:pPr>
            <a:r>
              <a:rPr lang="en-US" sz="2400" b="0" i="0" u="none" strike="noStrike" cap="none" dirty="0">
                <a:ea typeface="Arial"/>
                <a:cs typeface="Arial"/>
                <a:sym typeface="Arial"/>
              </a:rPr>
              <a:t>Build the classifier on the train set.</a:t>
            </a:r>
            <a:endParaRPr sz="2400" dirty="0"/>
          </a:p>
          <a:p>
            <a:pPr marL="628650" marR="0" lvl="1" indent="-228600" algn="l" rtl="0">
              <a:spcBef>
                <a:spcPts val="400"/>
              </a:spcBef>
              <a:spcAft>
                <a:spcPts val="0"/>
              </a:spcAft>
              <a:buClr>
                <a:schemeClr val="dk1"/>
              </a:buClr>
              <a:buSzPts val="2000"/>
              <a:buFont typeface="Arial"/>
              <a:buChar char="–"/>
            </a:pPr>
            <a:r>
              <a:rPr lang="en-US" sz="2400" b="0" i="0" u="none" strike="noStrike" cap="none" dirty="0">
                <a:ea typeface="Arial"/>
                <a:cs typeface="Arial"/>
                <a:sym typeface="Arial"/>
              </a:rPr>
              <a:t>Assess prediction performance on test set.</a:t>
            </a:r>
            <a:endParaRPr sz="2400" b="0" i="0" u="none" strike="noStrike" cap="none" dirty="0">
              <a:ea typeface="Arial"/>
              <a:cs typeface="Arial"/>
              <a:sym typeface="Arial"/>
            </a:endParaRPr>
          </a:p>
          <a:p>
            <a:pPr marL="285750" marR="0" lvl="0" indent="-133350" algn="l" rtl="0">
              <a:spcBef>
                <a:spcPts val="480"/>
              </a:spcBef>
              <a:spcAft>
                <a:spcPts val="0"/>
              </a:spcAft>
              <a:buClr>
                <a:schemeClr val="dk1"/>
              </a:buClr>
              <a:buSzPts val="2400"/>
              <a:buFont typeface="Arial"/>
              <a:buNone/>
            </a:pPr>
            <a:endParaRPr sz="2400" b="0" i="0" u="none" strike="noStrike" cap="none" dirty="0">
              <a:ea typeface="Arial"/>
              <a:cs typeface="Arial"/>
              <a:sym typeface="Arial"/>
            </a:endParaRPr>
          </a:p>
          <a:p>
            <a:pPr marL="285750" marR="0" lvl="0" indent="-285750" algn="l" rtl="0">
              <a:spcBef>
                <a:spcPts val="480"/>
              </a:spcBef>
              <a:spcAft>
                <a:spcPts val="0"/>
              </a:spcAft>
              <a:buClr>
                <a:schemeClr val="dk2"/>
              </a:buClr>
              <a:buSzPts val="2400"/>
              <a:buFont typeface="Arial"/>
              <a:buChar char="•"/>
            </a:pPr>
            <a:r>
              <a:rPr lang="en-US" sz="3200" b="0" i="0" u="none" strike="noStrike" cap="none" dirty="0">
                <a:ea typeface="Arial"/>
                <a:cs typeface="Arial"/>
                <a:sym typeface="Arial"/>
              </a:rPr>
              <a:t>Performance measure</a:t>
            </a:r>
            <a:r>
              <a:rPr lang="en-US" sz="2000" b="0" i="0" u="none" strike="noStrike" cap="none" dirty="0">
                <a:ea typeface="Arial"/>
                <a:cs typeface="Arial"/>
                <a:sym typeface="Arial"/>
              </a:rPr>
              <a:t>	</a:t>
            </a:r>
            <a:endParaRPr dirty="0"/>
          </a:p>
          <a:p>
            <a:pPr marL="285750" marR="0" lvl="0" indent="-285750" algn="l" rtl="0">
              <a:spcBef>
                <a:spcPts val="480"/>
              </a:spcBef>
              <a:spcAft>
                <a:spcPts val="0"/>
              </a:spcAft>
              <a:buClr>
                <a:schemeClr val="dk1"/>
              </a:buClr>
              <a:buSzPts val="2000"/>
              <a:buFont typeface="Arial"/>
              <a:buNone/>
            </a:pPr>
            <a:r>
              <a:rPr lang="en-US" sz="2000" b="0" i="0" u="none" strike="noStrike" cap="none" dirty="0">
                <a:ea typeface="Arial"/>
                <a:cs typeface="Arial"/>
                <a:sym typeface="Arial"/>
              </a:rPr>
              <a:t>		</a:t>
            </a:r>
            <a:r>
              <a:rPr lang="en-US" sz="2400" b="0" i="0" u="none" strike="noStrike" cap="none" dirty="0">
                <a:ea typeface="Arial"/>
                <a:cs typeface="Arial"/>
                <a:sym typeface="Arial"/>
              </a:rPr>
              <a:t>error rate = </a:t>
            </a:r>
            <a:endParaRPr sz="2400" dirty="0"/>
          </a:p>
        </p:txBody>
      </p:sp>
      <p:grpSp>
        <p:nvGrpSpPr>
          <p:cNvPr id="611" name="Shape 611"/>
          <p:cNvGrpSpPr/>
          <p:nvPr/>
        </p:nvGrpSpPr>
        <p:grpSpPr>
          <a:xfrm>
            <a:off x="3124200" y="4167188"/>
            <a:ext cx="4089400" cy="779462"/>
            <a:chOff x="1919" y="1060"/>
            <a:chExt cx="2576" cy="492"/>
          </a:xfrm>
        </p:grpSpPr>
        <p:cxnSp>
          <p:nvCxnSpPr>
            <p:cNvPr id="612" name="Shape 612"/>
            <p:cNvCxnSpPr/>
            <p:nvPr/>
          </p:nvCxnSpPr>
          <p:spPr>
            <a:xfrm flipV="1">
              <a:off x="1919" y="1337"/>
              <a:ext cx="2576" cy="1"/>
            </a:xfrm>
            <a:prstGeom prst="straightConnector1">
              <a:avLst/>
            </a:prstGeom>
            <a:noFill/>
            <a:ln w="38100" cap="flat" cmpd="sng">
              <a:solidFill>
                <a:schemeClr val="tx1"/>
              </a:solidFill>
              <a:prstDash val="solid"/>
              <a:miter lim="800000"/>
              <a:headEnd type="none" w="med" len="med"/>
              <a:tailEnd type="none" w="med" len="med"/>
            </a:ln>
          </p:spPr>
        </p:cxnSp>
        <p:sp>
          <p:nvSpPr>
            <p:cNvPr id="613" name="Shape 613"/>
            <p:cNvSpPr/>
            <p:nvPr/>
          </p:nvSpPr>
          <p:spPr>
            <a:xfrm>
              <a:off x="2140" y="1060"/>
              <a:ext cx="1989" cy="492"/>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US" sz="1800" dirty="0">
                  <a:solidFill>
                    <a:schemeClr val="dk1"/>
                  </a:solidFill>
                  <a:latin typeface="Arial"/>
                  <a:ea typeface="Arial"/>
                  <a:cs typeface="Arial"/>
                  <a:sym typeface="Arial"/>
                </a:rPr>
                <a:t># of cases correctly classified</a:t>
              </a:r>
              <a:endParaRPr dirty="0"/>
            </a:p>
            <a:p>
              <a:pPr marL="0" marR="0" lvl="0" indent="0" algn="ctr" rtl="0">
                <a:spcBef>
                  <a:spcPts val="0"/>
                </a:spcBef>
                <a:spcAft>
                  <a:spcPts val="0"/>
                </a:spcAft>
                <a:buNone/>
              </a:pPr>
              <a:r>
                <a:rPr lang="en-US" sz="1800" dirty="0">
                  <a:solidFill>
                    <a:schemeClr val="dk1"/>
                  </a:solidFill>
                  <a:latin typeface="Arial"/>
                  <a:ea typeface="Arial"/>
                  <a:cs typeface="Arial"/>
                  <a:sym typeface="Arial"/>
                </a:rPr>
                <a:t>total # of cases</a:t>
              </a:r>
              <a:endParaRPr dirty="0"/>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Shape 619"/>
          <p:cNvSpPr txBox="1">
            <a:spLocks noGrp="1"/>
          </p:cNvSpPr>
          <p:nvPr>
            <p:ph type="title"/>
          </p:nvPr>
        </p:nvSpPr>
        <p:spPr>
          <a:xfrm>
            <a:off x="304800" y="76200"/>
            <a:ext cx="8229600" cy="65563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dirty="0">
                <a:solidFill>
                  <a:schemeClr val="tx1"/>
                </a:solidFill>
                <a:latin typeface="+mn-lt"/>
                <a:sym typeface="Arial"/>
              </a:rPr>
              <a:t>Testing the Classifier</a:t>
            </a:r>
            <a:endParaRPr sz="4400" dirty="0">
              <a:solidFill>
                <a:schemeClr val="tx1"/>
              </a:solidFill>
              <a:latin typeface="+mn-lt"/>
            </a:endParaRPr>
          </a:p>
        </p:txBody>
      </p:sp>
      <p:sp>
        <p:nvSpPr>
          <p:cNvPr id="620" name="Shape 620"/>
          <p:cNvSpPr txBox="1">
            <a:spLocks noGrp="1"/>
          </p:cNvSpPr>
          <p:nvPr>
            <p:ph type="body" idx="4294967295"/>
          </p:nvPr>
        </p:nvSpPr>
        <p:spPr>
          <a:xfrm>
            <a:off x="0" y="990600"/>
            <a:ext cx="9144000" cy="385762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2400"/>
              <a:buFont typeface="Arial"/>
              <a:buChar char="•"/>
            </a:pPr>
            <a:r>
              <a:rPr lang="en-US" sz="2800" b="0" i="0" u="none" strike="noStrike" cap="none" dirty="0">
                <a:latin typeface="Calibri" panose="020F0502020204030204" pitchFamily="34" charset="0"/>
                <a:ea typeface="Arial"/>
                <a:cs typeface="Calibri" panose="020F0502020204030204" pitchFamily="34" charset="0"/>
                <a:sym typeface="Arial"/>
              </a:rPr>
              <a:t>Evaluation on independent test set</a:t>
            </a:r>
            <a:endParaRPr sz="2800" b="0" i="0" u="none" strike="noStrike" cap="none" dirty="0">
              <a:latin typeface="Calibri" panose="020F0502020204030204" pitchFamily="34" charset="0"/>
              <a:ea typeface="Arial"/>
              <a:cs typeface="Calibri" panose="020F0502020204030204" pitchFamily="34" charset="0"/>
              <a:sym typeface="Arial"/>
            </a:endParaRPr>
          </a:p>
          <a:p>
            <a:pPr marL="742950" marR="0" lvl="1" indent="-285750" algn="l" rtl="0">
              <a:spcBef>
                <a:spcPts val="400"/>
              </a:spcBef>
              <a:spcAft>
                <a:spcPts val="0"/>
              </a:spcAft>
              <a:buClr>
                <a:schemeClr val="dk1"/>
              </a:buClr>
              <a:buSzPts val="2000"/>
              <a:buFont typeface="Arial"/>
              <a:buChar char="–"/>
            </a:pPr>
            <a:r>
              <a:rPr lang="en-US" sz="2000" b="0" i="0" u="none" strike="noStrike" cap="none" dirty="0">
                <a:latin typeface="Calibri" panose="020F0502020204030204" pitchFamily="34" charset="0"/>
                <a:ea typeface="Arial"/>
                <a:cs typeface="Calibri" panose="020F0502020204030204" pitchFamily="34" charset="0"/>
                <a:sym typeface="Arial"/>
              </a:rPr>
              <a:t>What if we don’t have an independent test set?</a:t>
            </a:r>
            <a:endParaRPr sz="2000" dirty="0">
              <a:latin typeface="Calibri" panose="020F0502020204030204" pitchFamily="34" charset="0"/>
              <a:cs typeface="Calibri" panose="020F0502020204030204" pitchFamily="34" charset="0"/>
            </a:endParaRPr>
          </a:p>
          <a:p>
            <a:pPr marL="342900" marR="0" lvl="0" indent="-190500" algn="l" rtl="0">
              <a:spcBef>
                <a:spcPts val="480"/>
              </a:spcBef>
              <a:spcAft>
                <a:spcPts val="0"/>
              </a:spcAft>
              <a:buClr>
                <a:schemeClr val="dk1"/>
              </a:buClr>
              <a:buSzPts val="2400"/>
              <a:buFont typeface="Arial"/>
              <a:buNone/>
            </a:pPr>
            <a:endParaRPr sz="2400" b="0" i="0" u="none" strike="noStrike" cap="none" dirty="0">
              <a:solidFill>
                <a:schemeClr val="dk1"/>
              </a:solidFill>
              <a:latin typeface="Calibri" panose="020F0502020204030204" pitchFamily="34" charset="0"/>
              <a:ea typeface="Arial"/>
              <a:cs typeface="Calibri" panose="020F0502020204030204" pitchFamily="34" charset="0"/>
              <a:sym typeface="Arial"/>
            </a:endParaRPr>
          </a:p>
          <a:p>
            <a:pPr marL="342900" marR="0" lvl="0" indent="-342900" algn="l" rtl="0">
              <a:spcBef>
                <a:spcPts val="480"/>
              </a:spcBef>
              <a:spcAft>
                <a:spcPts val="0"/>
              </a:spcAft>
              <a:buClr>
                <a:schemeClr val="dk2"/>
              </a:buClr>
              <a:buSzPts val="2400"/>
              <a:buFont typeface="Arial"/>
              <a:buChar char="•"/>
            </a:pPr>
            <a:r>
              <a:rPr lang="en-US" sz="2800" b="0" i="0" u="none" strike="noStrike" cap="none" dirty="0">
                <a:latin typeface="Calibri" panose="020F0502020204030204" pitchFamily="34" charset="0"/>
                <a:ea typeface="Arial"/>
                <a:cs typeface="Calibri" panose="020F0502020204030204" pitchFamily="34" charset="0"/>
                <a:sym typeface="Arial"/>
              </a:rPr>
              <a:t>Cross Validation (XV): </a:t>
            </a:r>
            <a:endParaRPr sz="2800" dirty="0">
              <a:latin typeface="Calibri" panose="020F0502020204030204" pitchFamily="34" charset="0"/>
              <a:cs typeface="Calibri" panose="020F0502020204030204" pitchFamily="34" charset="0"/>
            </a:endParaRPr>
          </a:p>
          <a:p>
            <a:pPr marL="742950" marR="0" lvl="1" indent="-285750" algn="l" rtl="0">
              <a:spcBef>
                <a:spcPts val="400"/>
              </a:spcBef>
              <a:spcAft>
                <a:spcPts val="0"/>
              </a:spcAft>
              <a:buClr>
                <a:schemeClr val="dk1"/>
              </a:buClr>
              <a:buSzPts val="2000"/>
              <a:buFont typeface="Arial"/>
              <a:buChar char="–"/>
            </a:pPr>
            <a:r>
              <a:rPr lang="en-US" sz="2000" b="0" i="0" u="none" strike="noStrike" cap="none" dirty="0">
                <a:solidFill>
                  <a:schemeClr val="dk1"/>
                </a:solidFill>
                <a:latin typeface="Calibri" panose="020F0502020204030204" pitchFamily="34" charset="0"/>
                <a:ea typeface="Arial"/>
                <a:cs typeface="Calibri" panose="020F0502020204030204" pitchFamily="34" charset="0"/>
                <a:sym typeface="Arial"/>
              </a:rPr>
              <a:t>Split the dataset into n folds </a:t>
            </a:r>
            <a:r>
              <a:rPr lang="en-US" sz="2000" b="0" i="0" u="none" strike="noStrike" cap="none" dirty="0">
                <a:solidFill>
                  <a:schemeClr val="bg2">
                    <a:lumMod val="50000"/>
                  </a:schemeClr>
                </a:solidFill>
                <a:latin typeface="Calibri" panose="020F0502020204030204" pitchFamily="34" charset="0"/>
                <a:ea typeface="Arial"/>
                <a:cs typeface="Calibri" panose="020F0502020204030204" pitchFamily="34" charset="0"/>
                <a:sym typeface="Arial"/>
              </a:rPr>
              <a:t>(e.g., 10 folds of 10 samples each).</a:t>
            </a:r>
            <a:endParaRPr sz="2000" dirty="0">
              <a:solidFill>
                <a:schemeClr val="bg2">
                  <a:lumMod val="50000"/>
                </a:schemeClr>
              </a:solidFill>
              <a:latin typeface="Calibri" panose="020F0502020204030204" pitchFamily="34" charset="0"/>
              <a:cs typeface="Calibri" panose="020F0502020204030204" pitchFamily="34" charset="0"/>
            </a:endParaRPr>
          </a:p>
          <a:p>
            <a:pPr marL="742950" marR="0" lvl="1" indent="-285750" algn="l" rtl="0">
              <a:spcBef>
                <a:spcPts val="400"/>
              </a:spcBef>
              <a:spcAft>
                <a:spcPts val="0"/>
              </a:spcAft>
              <a:buClr>
                <a:schemeClr val="dk1"/>
              </a:buClr>
              <a:buSzPts val="2000"/>
              <a:buFont typeface="Arial"/>
              <a:buChar char="–"/>
            </a:pPr>
            <a:r>
              <a:rPr lang="en-US" sz="2000" b="0" i="0" u="none" strike="noStrike" cap="none" dirty="0">
                <a:solidFill>
                  <a:schemeClr val="dk1"/>
                </a:solidFill>
                <a:latin typeface="Calibri" panose="020F0502020204030204" pitchFamily="34" charset="0"/>
                <a:ea typeface="Arial"/>
                <a:cs typeface="Calibri" panose="020F0502020204030204" pitchFamily="34" charset="0"/>
                <a:sym typeface="Arial"/>
              </a:rPr>
              <a:t>For each fold </a:t>
            </a:r>
            <a:r>
              <a:rPr lang="en-US" sz="2000" b="0" i="0" u="none" strike="noStrike" cap="none" dirty="0">
                <a:solidFill>
                  <a:schemeClr val="bg2">
                    <a:lumMod val="50000"/>
                  </a:schemeClr>
                </a:solidFill>
                <a:latin typeface="Calibri" panose="020F0502020204030204" pitchFamily="34" charset="0"/>
                <a:ea typeface="Arial"/>
                <a:cs typeface="Calibri" panose="020F0502020204030204" pitchFamily="34" charset="0"/>
                <a:sym typeface="Arial"/>
              </a:rPr>
              <a:t>(e.g., for each group of 10 samples)</a:t>
            </a:r>
            <a:r>
              <a:rPr lang="en-US" sz="2000" b="0" i="0" u="none" strike="noStrike" cap="none" dirty="0">
                <a:solidFill>
                  <a:schemeClr val="dk1"/>
                </a:solidFill>
                <a:latin typeface="Calibri" panose="020F0502020204030204" pitchFamily="34" charset="0"/>
                <a:ea typeface="Arial"/>
                <a:cs typeface="Calibri" panose="020F0502020204030204" pitchFamily="34" charset="0"/>
                <a:sym typeface="Arial"/>
              </a:rPr>
              <a:t>, </a:t>
            </a:r>
            <a:endParaRPr sz="2000" b="0" i="0" u="none" strike="noStrike" cap="none" dirty="0">
              <a:solidFill>
                <a:schemeClr val="dk1"/>
              </a:solidFill>
              <a:latin typeface="Calibri" panose="020F0502020204030204" pitchFamily="34" charset="0"/>
              <a:ea typeface="Arial"/>
              <a:cs typeface="Calibri" panose="020F0502020204030204" pitchFamily="34" charset="0"/>
              <a:sym typeface="Arial"/>
            </a:endParaRPr>
          </a:p>
          <a:p>
            <a:pPr marL="1143000" marR="0" lvl="2" indent="-228600" algn="l" rtl="0">
              <a:spcBef>
                <a:spcPts val="360"/>
              </a:spcBef>
              <a:spcAft>
                <a:spcPts val="0"/>
              </a:spcAft>
              <a:buClr>
                <a:schemeClr val="dk1"/>
              </a:buClr>
              <a:buSzPts val="1800"/>
              <a:buFont typeface="Arial"/>
              <a:buChar char="•"/>
            </a:pPr>
            <a:r>
              <a:rPr lang="en-US" sz="2000" b="0" i="0" u="none" strike="noStrike" cap="none" dirty="0">
                <a:solidFill>
                  <a:schemeClr val="dk1"/>
                </a:solidFill>
                <a:latin typeface="Calibri" panose="020F0502020204030204" pitchFamily="34" charset="0"/>
                <a:ea typeface="Arial"/>
                <a:cs typeface="Calibri" panose="020F0502020204030204" pitchFamily="34" charset="0"/>
                <a:sym typeface="Arial"/>
              </a:rPr>
              <a:t>train (i.e., build model) on n-1 folds </a:t>
            </a:r>
            <a:r>
              <a:rPr lang="en-US" sz="2000" b="0" i="0" u="none" strike="noStrike" cap="none" dirty="0">
                <a:solidFill>
                  <a:schemeClr val="bg2">
                    <a:lumMod val="50000"/>
                  </a:schemeClr>
                </a:solidFill>
                <a:latin typeface="Calibri" panose="020F0502020204030204" pitchFamily="34" charset="0"/>
                <a:ea typeface="Arial"/>
                <a:cs typeface="Calibri" panose="020F0502020204030204" pitchFamily="34" charset="0"/>
                <a:sym typeface="Arial"/>
              </a:rPr>
              <a:t>(e.g., on 90 samples), </a:t>
            </a:r>
            <a:endParaRPr sz="2000" b="0" i="0" u="none" strike="noStrike" cap="none" dirty="0">
              <a:solidFill>
                <a:schemeClr val="bg2">
                  <a:lumMod val="50000"/>
                </a:schemeClr>
              </a:solidFill>
              <a:latin typeface="Calibri" panose="020F0502020204030204" pitchFamily="34" charset="0"/>
              <a:ea typeface="Arial"/>
              <a:cs typeface="Calibri" panose="020F0502020204030204" pitchFamily="34" charset="0"/>
              <a:sym typeface="Arial"/>
            </a:endParaRPr>
          </a:p>
          <a:p>
            <a:pPr marL="1143000" marR="0" lvl="2" indent="-228600" algn="l" rtl="0">
              <a:spcBef>
                <a:spcPts val="360"/>
              </a:spcBef>
              <a:spcAft>
                <a:spcPts val="0"/>
              </a:spcAft>
              <a:buClr>
                <a:schemeClr val="dk1"/>
              </a:buClr>
              <a:buSzPts val="1800"/>
              <a:buFont typeface="Arial"/>
              <a:buChar char="•"/>
            </a:pPr>
            <a:r>
              <a:rPr lang="en-US" sz="2000" b="0" i="0" u="none" strike="noStrike" cap="none" dirty="0">
                <a:solidFill>
                  <a:schemeClr val="dk1"/>
                </a:solidFill>
                <a:latin typeface="Calibri" panose="020F0502020204030204" pitchFamily="34" charset="0"/>
                <a:ea typeface="Arial"/>
                <a:cs typeface="Calibri" panose="020F0502020204030204" pitchFamily="34" charset="0"/>
                <a:sym typeface="Arial"/>
              </a:rPr>
              <a:t>test (i.e., predict) on left-out fold </a:t>
            </a:r>
            <a:r>
              <a:rPr lang="en-US" sz="2000" b="0" i="0" u="none" strike="noStrike" cap="none" dirty="0">
                <a:solidFill>
                  <a:schemeClr val="bg2">
                    <a:lumMod val="50000"/>
                  </a:schemeClr>
                </a:solidFill>
                <a:latin typeface="Calibri" panose="020F0502020204030204" pitchFamily="34" charset="0"/>
                <a:ea typeface="Arial"/>
                <a:cs typeface="Calibri" panose="020F0502020204030204" pitchFamily="34" charset="0"/>
                <a:sym typeface="Arial"/>
              </a:rPr>
              <a:t>(e.g., on remaining 10 samples)</a:t>
            </a:r>
            <a:r>
              <a:rPr lang="en-US" sz="2000" b="0" i="0" u="none" strike="noStrike" cap="none" dirty="0">
                <a:solidFill>
                  <a:schemeClr val="dk1"/>
                </a:solidFill>
                <a:latin typeface="Calibri" panose="020F0502020204030204" pitchFamily="34" charset="0"/>
                <a:ea typeface="Arial"/>
                <a:cs typeface="Calibri" panose="020F0502020204030204" pitchFamily="34" charset="0"/>
                <a:sym typeface="Arial"/>
              </a:rPr>
              <a:t>.</a:t>
            </a:r>
            <a:endParaRPr sz="2000" b="0" i="0" u="none" strike="noStrike" cap="none" dirty="0">
              <a:solidFill>
                <a:schemeClr val="dk1"/>
              </a:solidFill>
              <a:latin typeface="Calibri" panose="020F0502020204030204" pitchFamily="34" charset="0"/>
              <a:ea typeface="Arial"/>
              <a:cs typeface="Calibri" panose="020F0502020204030204" pitchFamily="34" charset="0"/>
              <a:sym typeface="Arial"/>
            </a:endParaRPr>
          </a:p>
          <a:p>
            <a:pPr marL="742950" marR="0" lvl="1" indent="-285750" algn="l" rtl="0">
              <a:spcBef>
                <a:spcPts val="400"/>
              </a:spcBef>
              <a:spcAft>
                <a:spcPts val="0"/>
              </a:spcAft>
              <a:buClr>
                <a:schemeClr val="dk1"/>
              </a:buClr>
              <a:buSzPts val="2000"/>
              <a:buFont typeface="Arial"/>
              <a:buChar char="–"/>
            </a:pPr>
            <a:r>
              <a:rPr lang="en-US" sz="2000" b="0" i="0" u="none" strike="noStrike" cap="none" dirty="0">
                <a:solidFill>
                  <a:schemeClr val="dk1"/>
                </a:solidFill>
                <a:latin typeface="Calibri" panose="020F0502020204030204" pitchFamily="34" charset="0"/>
                <a:ea typeface="Arial"/>
                <a:cs typeface="Calibri" panose="020F0502020204030204" pitchFamily="34" charset="0"/>
                <a:sym typeface="Arial"/>
              </a:rPr>
              <a:t>Combine test result</a:t>
            </a:r>
            <a:r>
              <a:rPr lang="en-US" sz="2400" b="0" i="0" u="none" strike="noStrike" cap="none" dirty="0">
                <a:solidFill>
                  <a:schemeClr val="dk1"/>
                </a:solidFill>
                <a:latin typeface="Calibri" panose="020F0502020204030204" pitchFamily="34" charset="0"/>
                <a:ea typeface="Arial"/>
                <a:cs typeface="Calibri" panose="020F0502020204030204" pitchFamily="34" charset="0"/>
                <a:sym typeface="Arial"/>
              </a:rPr>
              <a:t>s.</a:t>
            </a:r>
            <a:endParaRPr sz="2400" dirty="0">
              <a:latin typeface="Calibri" panose="020F0502020204030204" pitchFamily="34" charset="0"/>
              <a:cs typeface="Calibri" panose="020F0502020204030204" pitchFamily="34" charset="0"/>
            </a:endParaRPr>
          </a:p>
        </p:txBody>
      </p:sp>
      <p:pic>
        <p:nvPicPr>
          <p:cNvPr id="621" name="Shape 621"/>
          <p:cNvPicPr preferRelativeResize="0"/>
          <p:nvPr/>
        </p:nvPicPr>
        <p:blipFill rotWithShape="1">
          <a:blip r:embed="rId3">
            <a:alphaModFix/>
          </a:blip>
          <a:srcRect/>
          <a:stretch/>
        </p:blipFill>
        <p:spPr>
          <a:xfrm>
            <a:off x="1676400" y="4435029"/>
            <a:ext cx="5681472" cy="227057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2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2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0">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Shape 627"/>
          <p:cNvSpPr txBox="1">
            <a:spLocks noGrp="1"/>
          </p:cNvSpPr>
          <p:nvPr>
            <p:ph type="title"/>
          </p:nvPr>
        </p:nvSpPr>
        <p:spPr>
          <a:xfrm>
            <a:off x="304800" y="76200"/>
            <a:ext cx="8229600" cy="65563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dirty="0">
                <a:solidFill>
                  <a:schemeClr val="tx1"/>
                </a:solidFill>
                <a:latin typeface="+mn-lt"/>
                <a:sym typeface="Arial"/>
              </a:rPr>
              <a:t>Testing the Classifier</a:t>
            </a:r>
            <a:endParaRPr sz="4400" dirty="0">
              <a:solidFill>
                <a:schemeClr val="tx1"/>
              </a:solidFill>
              <a:latin typeface="+mn-lt"/>
            </a:endParaRPr>
          </a:p>
        </p:txBody>
      </p:sp>
      <p:sp>
        <p:nvSpPr>
          <p:cNvPr id="628" name="Shape 628"/>
          <p:cNvSpPr txBox="1">
            <a:spLocks noGrp="1"/>
          </p:cNvSpPr>
          <p:nvPr>
            <p:ph type="body" idx="4294967295"/>
          </p:nvPr>
        </p:nvSpPr>
        <p:spPr>
          <a:xfrm>
            <a:off x="0" y="1500188"/>
            <a:ext cx="8229600" cy="385762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2"/>
              </a:buClr>
              <a:buSzPts val="2400"/>
              <a:buFont typeface="Arial"/>
              <a:buChar char="•"/>
            </a:pPr>
            <a:r>
              <a:rPr lang="en-US" sz="2800" b="0" i="0" u="none" strike="noStrike" cap="none" dirty="0">
                <a:solidFill>
                  <a:schemeClr val="dk2"/>
                </a:solidFill>
                <a:ea typeface="Arial"/>
                <a:cs typeface="Arial"/>
                <a:sym typeface="Arial"/>
              </a:rPr>
              <a:t>Usually we </a:t>
            </a:r>
            <a:r>
              <a:rPr lang="en-US" sz="2800" b="0" i="0" u="none" strike="noStrike" cap="none" dirty="0" smtClean="0">
                <a:solidFill>
                  <a:schemeClr val="dk2"/>
                </a:solidFill>
                <a:ea typeface="Arial"/>
                <a:cs typeface="Arial"/>
                <a:sym typeface="Arial"/>
              </a:rPr>
              <a:t>use </a:t>
            </a:r>
            <a:r>
              <a:rPr lang="en-US" sz="2800" b="0" i="0" u="none" strike="noStrike" cap="none" dirty="0">
                <a:solidFill>
                  <a:schemeClr val="dk2"/>
                </a:solidFill>
                <a:ea typeface="Arial"/>
                <a:cs typeface="Arial"/>
                <a:sym typeface="Arial"/>
              </a:rPr>
              <a:t>leave one out cross-validation</a:t>
            </a:r>
            <a:endParaRPr sz="2800" b="0" i="0" u="none" strike="noStrike" cap="none" dirty="0">
              <a:solidFill>
                <a:schemeClr val="dk1"/>
              </a:solidFill>
              <a:ea typeface="Arial"/>
              <a:cs typeface="Arial"/>
              <a:sym typeface="Arial"/>
            </a:endParaRPr>
          </a:p>
        </p:txBody>
      </p:sp>
      <p:pic>
        <p:nvPicPr>
          <p:cNvPr id="629" name="Shape 629"/>
          <p:cNvPicPr preferRelativeResize="0"/>
          <p:nvPr/>
        </p:nvPicPr>
        <p:blipFill rotWithShape="1">
          <a:blip r:embed="rId3">
            <a:alphaModFix/>
          </a:blip>
          <a:srcRect/>
          <a:stretch/>
        </p:blipFill>
        <p:spPr>
          <a:xfrm>
            <a:off x="1828800" y="2141783"/>
            <a:ext cx="5308600" cy="398438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634"/>
        <p:cNvGrpSpPr/>
        <p:nvPr/>
      </p:nvGrpSpPr>
      <p:grpSpPr>
        <a:xfrm>
          <a:off x="0" y="0"/>
          <a:ext cx="0" cy="0"/>
          <a:chOff x="0" y="0"/>
          <a:chExt cx="0" cy="0"/>
        </a:xfrm>
      </p:grpSpPr>
      <p:pic>
        <p:nvPicPr>
          <p:cNvPr id="635" name="Shape 635" descr="LOOCV"/>
          <p:cNvPicPr preferRelativeResize="0"/>
          <p:nvPr/>
        </p:nvPicPr>
        <p:blipFill rotWithShape="1">
          <a:blip r:embed="rId3">
            <a:alphaModFix/>
          </a:blip>
          <a:srcRect/>
          <a:stretch/>
        </p:blipFill>
        <p:spPr>
          <a:xfrm>
            <a:off x="1522413" y="914400"/>
            <a:ext cx="5200650" cy="5200650"/>
          </a:xfrm>
          <a:prstGeom prst="rect">
            <a:avLst/>
          </a:prstGeom>
          <a:noFill/>
          <a:ln>
            <a:noFill/>
          </a:ln>
        </p:spPr>
      </p:pic>
      <p:sp>
        <p:nvSpPr>
          <p:cNvPr id="636" name="Shape 63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chemeClr val="dk2"/>
                </a:solidFill>
                <a:latin typeface="Arial"/>
                <a:ea typeface="Arial"/>
                <a:cs typeface="Arial"/>
                <a:sym typeface="Arial"/>
              </a:rPr>
              <a:t>Testing the Classifier </a:t>
            </a:r>
            <a:endParaRPr/>
          </a:p>
        </p:txBody>
      </p:sp>
      <p:sp>
        <p:nvSpPr>
          <p:cNvPr id="637" name="Shape 637"/>
          <p:cNvSpPr txBox="1"/>
          <p:nvPr/>
        </p:nvSpPr>
        <p:spPr>
          <a:xfrm>
            <a:off x="3359150" y="2205038"/>
            <a:ext cx="2738438" cy="3968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rgbClr val="000066"/>
                </a:solidFill>
                <a:latin typeface="Arial"/>
                <a:ea typeface="Arial"/>
                <a:cs typeface="Arial"/>
                <a:sym typeface="Arial"/>
              </a:rPr>
              <a:t>ALL </a:t>
            </a:r>
            <a:r>
              <a:rPr lang="en-US" sz="2000" b="1" i="1">
                <a:solidFill>
                  <a:srgbClr val="000066"/>
                </a:solidFill>
                <a:latin typeface="Arial"/>
                <a:ea typeface="Arial"/>
                <a:cs typeface="Arial"/>
                <a:sym typeface="Arial"/>
              </a:rPr>
              <a:t>vs.</a:t>
            </a:r>
            <a:r>
              <a:rPr lang="en-US" sz="2000" b="1">
                <a:solidFill>
                  <a:srgbClr val="000066"/>
                </a:solidFill>
                <a:latin typeface="Arial"/>
                <a:ea typeface="Arial"/>
                <a:cs typeface="Arial"/>
                <a:sym typeface="Arial"/>
              </a:rPr>
              <a:t> MLL </a:t>
            </a:r>
            <a:r>
              <a:rPr lang="en-US" sz="2000" b="1" i="1">
                <a:solidFill>
                  <a:srgbClr val="000066"/>
                </a:solidFill>
                <a:latin typeface="Arial"/>
                <a:ea typeface="Arial"/>
                <a:cs typeface="Arial"/>
                <a:sym typeface="Arial"/>
              </a:rPr>
              <a:t>vs.</a:t>
            </a:r>
            <a:r>
              <a:rPr lang="en-US" sz="2000" b="1">
                <a:solidFill>
                  <a:srgbClr val="000066"/>
                </a:solidFill>
                <a:latin typeface="Arial"/>
                <a:ea typeface="Arial"/>
                <a:cs typeface="Arial"/>
                <a:sym typeface="Arial"/>
              </a:rPr>
              <a:t> AML</a:t>
            </a:r>
            <a:endParaRPr/>
          </a:p>
        </p:txBody>
      </p:sp>
      <p:sp>
        <p:nvSpPr>
          <p:cNvPr id="638" name="Shape 638"/>
          <p:cNvSpPr txBox="1"/>
          <p:nvPr/>
        </p:nvSpPr>
        <p:spPr>
          <a:xfrm>
            <a:off x="457200" y="990600"/>
            <a:ext cx="8458200"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a:solidFill>
                  <a:schemeClr val="dk1"/>
                </a:solidFill>
                <a:latin typeface="Arial"/>
                <a:ea typeface="Arial"/>
                <a:cs typeface="Arial"/>
                <a:sym typeface="Arial"/>
              </a:rPr>
              <a:t>Learning curves – leave one out cross validation</a:t>
            </a:r>
            <a:endParaRPr sz="2800" b="1">
              <a:solidFill>
                <a:schemeClr val="dk1"/>
              </a:solidFill>
              <a:latin typeface="Arial"/>
              <a:ea typeface="Arial"/>
              <a:cs typeface="Arial"/>
              <a:sym typeface="Arial"/>
            </a:endParaRPr>
          </a:p>
        </p:txBody>
      </p:sp>
      <p:sp>
        <p:nvSpPr>
          <p:cNvPr id="639" name="Shape 639"/>
          <p:cNvSpPr txBox="1"/>
          <p:nvPr/>
        </p:nvSpPr>
        <p:spPr>
          <a:xfrm>
            <a:off x="1787251" y="6311075"/>
            <a:ext cx="5335115"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Arial"/>
                <a:ea typeface="Arial"/>
                <a:cs typeface="Arial"/>
                <a:sym typeface="Arial"/>
              </a:rPr>
              <a:t>More features are not always better…</a:t>
            </a:r>
            <a:endParaRPr sz="2400"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643"/>
        <p:cNvGrpSpPr/>
        <p:nvPr/>
      </p:nvGrpSpPr>
      <p:grpSpPr>
        <a:xfrm>
          <a:off x="0" y="0"/>
          <a:ext cx="0" cy="0"/>
          <a:chOff x="0" y="0"/>
          <a:chExt cx="0" cy="0"/>
        </a:xfrm>
      </p:grpSpPr>
      <p:sp>
        <p:nvSpPr>
          <p:cNvPr id="644" name="Shape 644"/>
          <p:cNvSpPr txBox="1">
            <a:spLocks noGrp="1"/>
          </p:cNvSpPr>
          <p:nvPr>
            <p:ph type="title"/>
          </p:nvPr>
        </p:nvSpPr>
        <p:spPr>
          <a:xfrm>
            <a:off x="2057400" y="106363"/>
            <a:ext cx="8229600" cy="65563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chemeClr val="dk2"/>
                </a:solidFill>
                <a:latin typeface="Arial"/>
                <a:ea typeface="Arial"/>
                <a:cs typeface="Arial"/>
                <a:sym typeface="Arial"/>
              </a:rPr>
              <a:t>Classification</a:t>
            </a:r>
            <a:endParaRPr/>
          </a:p>
        </p:txBody>
      </p:sp>
      <p:sp>
        <p:nvSpPr>
          <p:cNvPr id="645" name="Shape 645"/>
          <p:cNvSpPr txBox="1">
            <a:spLocks noGrp="1"/>
          </p:cNvSpPr>
          <p:nvPr>
            <p:ph type="body" idx="4294967295"/>
          </p:nvPr>
        </p:nvSpPr>
        <p:spPr>
          <a:xfrm>
            <a:off x="0" y="1295400"/>
            <a:ext cx="8229600" cy="54864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Split data into train and test set – </a:t>
            </a:r>
            <a:r>
              <a:rPr lang="en-US" sz="2400" b="1" i="0" u="none" strike="noStrike" cap="none">
                <a:solidFill>
                  <a:schemeClr val="dk1"/>
                </a:solidFill>
                <a:latin typeface="Arial"/>
                <a:ea typeface="Arial"/>
                <a:cs typeface="Arial"/>
                <a:sym typeface="Arial"/>
              </a:rPr>
              <a:t>SplitDatasetTrainTest</a:t>
            </a:r>
            <a:endParaRPr/>
          </a:p>
          <a:p>
            <a:pPr marL="342900" marR="0" lvl="0" indent="-342900" algn="l" rtl="0">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Explore different feature selection methods and different classifiers on train set by cross validation.</a:t>
            </a:r>
            <a:endParaRPr/>
          </a:p>
          <a:p>
            <a:pPr marL="742950" marR="0" lvl="1" indent="-285750" algn="l" rtl="0">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CARTXValidation</a:t>
            </a:r>
            <a:endParaRPr/>
          </a:p>
          <a:p>
            <a:pPr marL="742950" marR="0" lvl="1" indent="-285750" algn="l" rtl="0">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KNNXValidation</a:t>
            </a:r>
            <a:endParaRPr/>
          </a:p>
          <a:p>
            <a:pPr marL="742950" marR="0" lvl="1" indent="-285750" algn="l" rtl="0">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WeightedVotingXValidation</a:t>
            </a:r>
            <a:endParaRPr/>
          </a:p>
          <a:p>
            <a:pPr marL="742950" marR="0" lvl="1" indent="-285750" algn="l" rtl="0">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SVM</a:t>
            </a:r>
            <a:endParaRPr/>
          </a:p>
          <a:p>
            <a:pPr marL="342900" marR="0" lvl="0" indent="-342900" algn="l" rtl="0">
              <a:spcBef>
                <a:spcPts val="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Once the “best” classifier and best classifier parameters have been selected (based on cross validation)</a:t>
            </a:r>
            <a:endParaRPr/>
          </a:p>
          <a:p>
            <a:pPr marL="742950" marR="0" lvl="1" indent="-285750" algn="l" rtl="0">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CART</a:t>
            </a:r>
            <a:endParaRPr/>
          </a:p>
          <a:p>
            <a:pPr marL="742950" marR="0" lvl="1" indent="-285750" algn="l" rtl="0">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KNN</a:t>
            </a:r>
            <a:endParaRPr/>
          </a:p>
          <a:p>
            <a:pPr marL="742950" marR="0" lvl="1" indent="-285750" algn="l" rtl="0">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WeightedVoting</a:t>
            </a:r>
            <a:endParaRPr/>
          </a:p>
          <a:p>
            <a:pPr marL="742950" marR="0" lvl="1" indent="-285750" algn="l" rtl="0">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SVM</a:t>
            </a:r>
            <a:endParaRPr/>
          </a:p>
          <a:p>
            <a:pPr marL="342900" marR="0" lvl="0" indent="-342900" algn="l" rtl="0">
              <a:spcBef>
                <a:spcPts val="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Examine results:</a:t>
            </a:r>
            <a:endParaRPr/>
          </a:p>
          <a:p>
            <a:pPr marL="742950" marR="0" lvl="1" indent="-285750" algn="l" rtl="0">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PredictionReultsViewer</a:t>
            </a:r>
            <a:endParaRPr/>
          </a:p>
          <a:p>
            <a:pPr marL="742950" marR="0" lvl="1" indent="-285750" algn="l" rtl="0">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FeatureSummaryViewer</a:t>
            </a:r>
            <a:endParaRPr/>
          </a:p>
        </p:txBody>
      </p:sp>
      <p:sp>
        <p:nvSpPr>
          <p:cNvPr id="646" name="Shape 646"/>
          <p:cNvSpPr txBox="1"/>
          <p:nvPr/>
        </p:nvSpPr>
        <p:spPr>
          <a:xfrm>
            <a:off x="1905000" y="762000"/>
            <a:ext cx="5029200" cy="5191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dk1"/>
                </a:solidFill>
                <a:latin typeface="Arial"/>
                <a:ea typeface="Arial"/>
                <a:cs typeface="Arial"/>
                <a:sym typeface="Arial"/>
              </a:rPr>
              <a:t>GenePattern methods</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650"/>
        <p:cNvGrpSpPr/>
        <p:nvPr/>
      </p:nvGrpSpPr>
      <p:grpSpPr>
        <a:xfrm>
          <a:off x="0" y="0"/>
          <a:ext cx="0" cy="0"/>
          <a:chOff x="0" y="0"/>
          <a:chExt cx="0" cy="0"/>
        </a:xfrm>
      </p:grpSpPr>
      <p:sp>
        <p:nvSpPr>
          <p:cNvPr id="651" name="Shape 651"/>
          <p:cNvSpPr txBox="1">
            <a:spLocks noGrp="1"/>
          </p:cNvSpPr>
          <p:nvPr>
            <p:ph type="title"/>
          </p:nvPr>
        </p:nvSpPr>
        <p:spPr>
          <a:xfrm>
            <a:off x="2057400" y="106363"/>
            <a:ext cx="8229600" cy="65563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chemeClr val="dk2"/>
                </a:solidFill>
                <a:latin typeface="Arial"/>
                <a:ea typeface="Arial"/>
                <a:cs typeface="Arial"/>
                <a:sym typeface="Arial"/>
              </a:rPr>
              <a:t>References</a:t>
            </a:r>
            <a:endParaRPr/>
          </a:p>
        </p:txBody>
      </p:sp>
      <p:sp>
        <p:nvSpPr>
          <p:cNvPr id="652" name="Shape 652"/>
          <p:cNvSpPr txBox="1">
            <a:spLocks noGrp="1"/>
          </p:cNvSpPr>
          <p:nvPr>
            <p:ph type="body" idx="4294967295"/>
          </p:nvPr>
        </p:nvSpPr>
        <p:spPr>
          <a:xfrm>
            <a:off x="0" y="1371600"/>
            <a:ext cx="8347075" cy="5373688"/>
          </a:xfrm>
          <a:prstGeom prst="rect">
            <a:avLst/>
          </a:prstGeom>
          <a:noFill/>
          <a:ln>
            <a:noFill/>
          </a:ln>
        </p:spPr>
        <p:txBody>
          <a:bodyPr spcFirstLastPara="1" wrap="square" lIns="91425" tIns="45700" rIns="91425" bIns="45700" anchor="t" anchorCtr="0">
            <a:noAutofit/>
          </a:bodyPr>
          <a:lstStyle/>
          <a:p>
            <a:pPr marL="406400" marR="0" lvl="0" indent="-406400" algn="l" rtl="0">
              <a:spcBef>
                <a:spcPts val="0"/>
              </a:spcBef>
              <a:spcAft>
                <a:spcPts val="0"/>
              </a:spcAft>
              <a:buClr>
                <a:schemeClr val="dk1"/>
              </a:buClr>
              <a:buSzPts val="2000"/>
              <a:buFont typeface="Arial Narrow"/>
              <a:buAutoNum type="arabicPeriod"/>
            </a:pPr>
            <a:r>
              <a:rPr lang="en-US" sz="2000" b="0" i="0" u="none" strike="noStrike" cap="none">
                <a:solidFill>
                  <a:schemeClr val="dk1"/>
                </a:solidFill>
                <a:latin typeface="Arial Narrow"/>
                <a:ea typeface="Arial Narrow"/>
                <a:cs typeface="Arial Narrow"/>
                <a:sym typeface="Arial Narrow"/>
              </a:rPr>
              <a:t>Golub, T.R., et al., </a:t>
            </a:r>
            <a:r>
              <a:rPr lang="en-US" sz="2000" b="0" i="1" u="none" strike="noStrike" cap="none">
                <a:solidFill>
                  <a:schemeClr val="dk1"/>
                </a:solidFill>
                <a:latin typeface="Arial Narrow"/>
                <a:ea typeface="Arial Narrow"/>
                <a:cs typeface="Arial Narrow"/>
                <a:sym typeface="Arial Narrow"/>
              </a:rPr>
              <a:t>Molecular Classification of Cancer: Class Discovery and Class Prediction by Gene Expression.</a:t>
            </a:r>
            <a:r>
              <a:rPr lang="en-US" sz="2000" b="0" i="0" u="none" strike="noStrike" cap="none">
                <a:solidFill>
                  <a:schemeClr val="dk1"/>
                </a:solidFill>
                <a:latin typeface="Arial Narrow"/>
                <a:ea typeface="Arial Narrow"/>
                <a:cs typeface="Arial Narrow"/>
                <a:sym typeface="Arial Narrow"/>
              </a:rPr>
              <a:t> Science, October 15 1999. </a:t>
            </a:r>
            <a:r>
              <a:rPr lang="en-US" sz="2000" b="1" i="0" u="none" strike="noStrike" cap="none">
                <a:solidFill>
                  <a:schemeClr val="dk1"/>
                </a:solidFill>
                <a:latin typeface="Arial Narrow"/>
                <a:ea typeface="Arial Narrow"/>
                <a:cs typeface="Arial Narrow"/>
                <a:sym typeface="Arial Narrow"/>
              </a:rPr>
              <a:t>286</a:t>
            </a:r>
            <a:r>
              <a:rPr lang="en-US" sz="2000" b="0" i="0" u="none" strike="noStrike" cap="none">
                <a:solidFill>
                  <a:schemeClr val="dk1"/>
                </a:solidFill>
                <a:latin typeface="Arial Narrow"/>
                <a:ea typeface="Arial Narrow"/>
                <a:cs typeface="Arial Narrow"/>
                <a:sym typeface="Arial Narrow"/>
              </a:rPr>
              <a:t>(5439): p. 531-537.</a:t>
            </a:r>
            <a:endParaRPr/>
          </a:p>
          <a:p>
            <a:pPr marL="406400" marR="0" lvl="0" indent="-406400" algn="l" rtl="0">
              <a:spcBef>
                <a:spcPts val="400"/>
              </a:spcBef>
              <a:spcAft>
                <a:spcPts val="0"/>
              </a:spcAft>
              <a:buClr>
                <a:schemeClr val="dk1"/>
              </a:buClr>
              <a:buSzPts val="2000"/>
              <a:buFont typeface="Arial Narrow"/>
              <a:buAutoNum type="arabicPeriod"/>
            </a:pPr>
            <a:r>
              <a:rPr lang="en-US" sz="2000" b="0" i="0" u="none" strike="noStrike" cap="none">
                <a:solidFill>
                  <a:schemeClr val="dk1"/>
                </a:solidFill>
                <a:latin typeface="Arial Narrow"/>
                <a:ea typeface="Arial Narrow"/>
                <a:cs typeface="Arial Narrow"/>
                <a:sym typeface="Arial Narrow"/>
              </a:rPr>
              <a:t>Quackenbush, J., </a:t>
            </a:r>
            <a:r>
              <a:rPr lang="en-US" sz="2000" b="0" i="1" u="none" strike="noStrike" cap="none">
                <a:solidFill>
                  <a:schemeClr val="dk1"/>
                </a:solidFill>
                <a:latin typeface="Arial Narrow"/>
                <a:ea typeface="Arial Narrow"/>
                <a:cs typeface="Arial Narrow"/>
                <a:sym typeface="Arial Narrow"/>
              </a:rPr>
              <a:t>Computational Analysis of Microarray Data</a:t>
            </a:r>
            <a:r>
              <a:rPr lang="en-US" sz="2000" b="0" i="0" u="none" strike="noStrike" cap="none">
                <a:solidFill>
                  <a:schemeClr val="dk1"/>
                </a:solidFill>
                <a:latin typeface="Arial Narrow"/>
                <a:ea typeface="Arial Narrow"/>
                <a:cs typeface="Arial Narrow"/>
                <a:sym typeface="Arial Narrow"/>
              </a:rPr>
              <a:t>. Nature Reviews Genetics, June 2001. 2: p. 418-427.</a:t>
            </a:r>
            <a:endParaRPr/>
          </a:p>
          <a:p>
            <a:pPr marL="406400" marR="0" lvl="0" indent="-406400" algn="l" rtl="0">
              <a:spcBef>
                <a:spcPts val="400"/>
              </a:spcBef>
              <a:spcAft>
                <a:spcPts val="0"/>
              </a:spcAft>
              <a:buClr>
                <a:schemeClr val="dk1"/>
              </a:buClr>
              <a:buSzPts val="2000"/>
              <a:buFont typeface="Arial Narrow"/>
              <a:buAutoNum type="arabicPeriod"/>
            </a:pPr>
            <a:r>
              <a:rPr lang="en-US" sz="2000" b="0" i="0" u="none" strike="noStrike" cap="none">
                <a:solidFill>
                  <a:schemeClr val="dk1"/>
                </a:solidFill>
                <a:latin typeface="Arial Narrow"/>
                <a:ea typeface="Arial Narrow"/>
                <a:cs typeface="Arial Narrow"/>
                <a:sym typeface="Arial Narrow"/>
              </a:rPr>
              <a:t>Tibshirani, R., et al., </a:t>
            </a:r>
            <a:r>
              <a:rPr lang="en-US" sz="2000" b="0" i="1" u="none" strike="noStrike" cap="none">
                <a:solidFill>
                  <a:schemeClr val="dk1"/>
                </a:solidFill>
                <a:latin typeface="Arial Narrow"/>
                <a:ea typeface="Arial Narrow"/>
                <a:cs typeface="Arial Narrow"/>
                <a:sym typeface="Arial Narrow"/>
              </a:rPr>
              <a:t>Diagnosis of multiple cancer types by shrunken centroids of gene expression</a:t>
            </a:r>
            <a:r>
              <a:rPr lang="en-US" sz="2000" b="0" i="0" u="none" strike="noStrike" cap="none">
                <a:solidFill>
                  <a:schemeClr val="dk1"/>
                </a:solidFill>
                <a:latin typeface="Arial Narrow"/>
                <a:ea typeface="Arial Narrow"/>
                <a:cs typeface="Arial Narrow"/>
                <a:sym typeface="Arial Narrow"/>
              </a:rPr>
              <a:t>. PNAS, 2002. 99(10): p. 6567-6572.</a:t>
            </a:r>
            <a:endParaRPr/>
          </a:p>
          <a:p>
            <a:pPr marL="406400" marR="0" lvl="0" indent="-406400" algn="l" rtl="0">
              <a:spcBef>
                <a:spcPts val="400"/>
              </a:spcBef>
              <a:spcAft>
                <a:spcPts val="0"/>
              </a:spcAft>
              <a:buClr>
                <a:schemeClr val="dk1"/>
              </a:buClr>
              <a:buSzPts val="2000"/>
              <a:buFont typeface="Arial Narrow"/>
              <a:buAutoNum type="arabicPeriod"/>
            </a:pPr>
            <a:r>
              <a:rPr lang="en-US" sz="2000" b="0" i="0" u="none" strike="noStrike" cap="none">
                <a:solidFill>
                  <a:schemeClr val="dk1"/>
                </a:solidFill>
                <a:latin typeface="Arial Narrow"/>
                <a:ea typeface="Arial Narrow"/>
                <a:cs typeface="Arial Narrow"/>
                <a:sym typeface="Arial Narrow"/>
              </a:rPr>
              <a:t>Slonim, D.K., et al., </a:t>
            </a:r>
            <a:r>
              <a:rPr lang="en-US" sz="2000" b="0" i="1" u="none" strike="noStrike" cap="none">
                <a:solidFill>
                  <a:schemeClr val="dk1"/>
                </a:solidFill>
                <a:latin typeface="Arial Narrow"/>
                <a:ea typeface="Arial Narrow"/>
                <a:cs typeface="Arial Narrow"/>
                <a:sym typeface="Arial Narrow"/>
              </a:rPr>
              <a:t>Class Prediction and Discovery Using Gene Expression Data</a:t>
            </a:r>
            <a:r>
              <a:rPr lang="en-US" sz="2000" b="0" i="0" u="none" strike="noStrike" cap="none">
                <a:solidFill>
                  <a:schemeClr val="dk1"/>
                </a:solidFill>
                <a:latin typeface="Arial Narrow"/>
                <a:ea typeface="Arial Narrow"/>
                <a:cs typeface="Arial Narrow"/>
                <a:sym typeface="Arial Narrow"/>
              </a:rPr>
              <a:t>, in RECOMB 2000: The Fourth Annual International Conference on Research in   Computational Molecular Biology. 2000: Tokyo, Japan. p. 263-272.</a:t>
            </a:r>
            <a:endParaRPr/>
          </a:p>
          <a:p>
            <a:pPr marL="406400" marR="0" lvl="0" indent="-406400" algn="l" rtl="0">
              <a:spcBef>
                <a:spcPts val="400"/>
              </a:spcBef>
              <a:spcAft>
                <a:spcPts val="0"/>
              </a:spcAft>
              <a:buClr>
                <a:schemeClr val="dk1"/>
              </a:buClr>
              <a:buSzPts val="2000"/>
              <a:buFont typeface="Arial Narrow"/>
              <a:buAutoNum type="arabicPeriod"/>
            </a:pPr>
            <a:r>
              <a:rPr lang="en-US" sz="2000" b="0" i="0" u="none" strike="noStrike" cap="none">
                <a:solidFill>
                  <a:schemeClr val="dk1"/>
                </a:solidFill>
                <a:latin typeface="Arial Narrow"/>
                <a:ea typeface="Arial Narrow"/>
                <a:cs typeface="Arial Narrow"/>
                <a:sym typeface="Arial Narrow"/>
              </a:rPr>
              <a:t>Ramoni, M.F., P. Sebastiani, and I.S. Kohane, </a:t>
            </a:r>
            <a:r>
              <a:rPr lang="en-US" sz="2000" b="0" i="1" u="none" strike="noStrike" cap="none">
                <a:solidFill>
                  <a:schemeClr val="dk1"/>
                </a:solidFill>
                <a:latin typeface="Arial Narrow"/>
                <a:ea typeface="Arial Narrow"/>
                <a:cs typeface="Arial Narrow"/>
                <a:sym typeface="Arial Narrow"/>
              </a:rPr>
              <a:t>From the Cover: Cluster analysis of gene expression dynamics.</a:t>
            </a:r>
            <a:r>
              <a:rPr lang="en-US" sz="2000" b="0" i="0" u="none" strike="noStrike" cap="none">
                <a:solidFill>
                  <a:schemeClr val="dk1"/>
                </a:solidFill>
                <a:latin typeface="Arial Narrow"/>
                <a:ea typeface="Arial Narrow"/>
                <a:cs typeface="Arial Narrow"/>
                <a:sym typeface="Arial Narrow"/>
              </a:rPr>
              <a:t> PNAS, 2002. 99(14): p. 9121-9126.</a:t>
            </a:r>
            <a:endParaRPr/>
          </a:p>
          <a:p>
            <a:pPr marL="406400" marR="0" lvl="0" indent="-406400" algn="l" rtl="0">
              <a:spcBef>
                <a:spcPts val="400"/>
              </a:spcBef>
              <a:spcAft>
                <a:spcPts val="0"/>
              </a:spcAft>
              <a:buClr>
                <a:schemeClr val="dk1"/>
              </a:buClr>
              <a:buSzPts val="2000"/>
              <a:buFont typeface="Arial Narrow"/>
              <a:buAutoNum type="arabicPeriod"/>
            </a:pPr>
            <a:r>
              <a:rPr lang="en-US" sz="2000" b="0" i="0" u="none" strike="noStrike" cap="none">
                <a:solidFill>
                  <a:schemeClr val="dk1"/>
                </a:solidFill>
                <a:latin typeface="Arial Narrow"/>
                <a:ea typeface="Arial Narrow"/>
                <a:cs typeface="Arial Narrow"/>
                <a:sym typeface="Arial Narrow"/>
              </a:rPr>
              <a:t>Savage, K.J., et al., </a:t>
            </a:r>
            <a:r>
              <a:rPr lang="en-US" sz="2000" b="0" i="1" u="none" strike="noStrike" cap="none">
                <a:solidFill>
                  <a:schemeClr val="dk1"/>
                </a:solidFill>
                <a:latin typeface="Arial Narrow"/>
                <a:ea typeface="Arial Narrow"/>
                <a:cs typeface="Arial Narrow"/>
                <a:sym typeface="Arial Narrow"/>
              </a:rPr>
              <a:t>The molecular signature of mediastinal large B-cell lymphoma differs from   that of other diffuse large B-cell lymphomas and shares features with   classical Hodgkin's lymphoma.</a:t>
            </a:r>
            <a:r>
              <a:rPr lang="en-US" sz="2000" b="0" i="0" u="none" strike="noStrike" cap="none">
                <a:solidFill>
                  <a:schemeClr val="dk1"/>
                </a:solidFill>
                <a:latin typeface="Arial Narrow"/>
                <a:ea typeface="Arial Narrow"/>
                <a:cs typeface="Arial Narrow"/>
                <a:sym typeface="Arial Narrow"/>
              </a:rPr>
              <a:t> Blood, 2003. </a:t>
            </a:r>
            <a:r>
              <a:rPr lang="en-US" sz="2000" b="1" i="0" u="none" strike="noStrike" cap="none">
                <a:solidFill>
                  <a:schemeClr val="dk1"/>
                </a:solidFill>
                <a:latin typeface="Arial Narrow"/>
                <a:ea typeface="Arial Narrow"/>
                <a:cs typeface="Arial Narrow"/>
                <a:sym typeface="Arial Narrow"/>
              </a:rPr>
              <a:t>102</a:t>
            </a:r>
            <a:r>
              <a:rPr lang="en-US" sz="2000" b="0" i="0" u="none" strike="noStrike" cap="none">
                <a:solidFill>
                  <a:schemeClr val="dk1"/>
                </a:solidFill>
                <a:latin typeface="Arial Narrow"/>
                <a:ea typeface="Arial Narrow"/>
                <a:cs typeface="Arial Narrow"/>
                <a:sym typeface="Arial Narrow"/>
              </a:rPr>
              <a:t>(12): p. 3871-3879</a:t>
            </a:r>
            <a:endParaRPr/>
          </a:p>
          <a:p>
            <a:pPr marL="406400" marR="0" lvl="0" indent="-406400" algn="l" rtl="0">
              <a:spcBef>
                <a:spcPts val="400"/>
              </a:spcBef>
              <a:spcAft>
                <a:spcPts val="0"/>
              </a:spcAft>
              <a:buClr>
                <a:schemeClr val="dk1"/>
              </a:buClr>
              <a:buSzPts val="2000"/>
              <a:buFont typeface="Arial Narrow"/>
              <a:buAutoNum type="arabicPeriod"/>
            </a:pPr>
            <a:r>
              <a:rPr lang="en-US" sz="2000" b="0" i="0" u="none" strike="noStrike" cap="none">
                <a:solidFill>
                  <a:schemeClr val="dk1"/>
                </a:solidFill>
                <a:latin typeface="Arial Narrow"/>
                <a:ea typeface="Arial Narrow"/>
                <a:cs typeface="Arial Narrow"/>
                <a:sym typeface="Arial Narrow"/>
              </a:rPr>
              <a:t>…</a:t>
            </a:r>
            <a:endParaRPr/>
          </a:p>
          <a:p>
            <a:pPr marL="406400" marR="0" lvl="0" indent="-279400" algn="l" rtl="0">
              <a:spcBef>
                <a:spcPts val="400"/>
              </a:spcBef>
              <a:spcAft>
                <a:spcPts val="0"/>
              </a:spcAft>
              <a:buClr>
                <a:schemeClr val="dk1"/>
              </a:buClr>
              <a:buSzPts val="2000"/>
              <a:buFont typeface="Arial"/>
              <a:buNone/>
            </a:pPr>
            <a:endParaRPr sz="2000" b="0" i="0" u="none" strike="noStrike" cap="none">
              <a:solidFill>
                <a:schemeClr val="dk1"/>
              </a:solidFill>
              <a:latin typeface="Arial Narrow"/>
              <a:ea typeface="Arial Narrow"/>
              <a:cs typeface="Arial Narrow"/>
              <a:sym typeface="Arial Narrow"/>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228600" y="76200"/>
            <a:ext cx="8229600" cy="65563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dirty="0">
                <a:solidFill>
                  <a:schemeClr val="tx1"/>
                </a:solidFill>
                <a:latin typeface="+mn-lt"/>
                <a:sym typeface="Arial"/>
              </a:rPr>
              <a:t>Classification</a:t>
            </a:r>
            <a:endParaRPr sz="4400" dirty="0">
              <a:solidFill>
                <a:schemeClr val="tx1"/>
              </a:solidFill>
              <a:latin typeface="+mn-lt"/>
            </a:endParaRPr>
          </a:p>
        </p:txBody>
      </p:sp>
      <p:sp>
        <p:nvSpPr>
          <p:cNvPr id="271" name="Shape 271"/>
          <p:cNvSpPr txBox="1">
            <a:spLocks noGrp="1"/>
          </p:cNvSpPr>
          <p:nvPr>
            <p:ph type="body" idx="4294967295"/>
          </p:nvPr>
        </p:nvSpPr>
        <p:spPr>
          <a:xfrm>
            <a:off x="0" y="1219200"/>
            <a:ext cx="8229600" cy="525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800"/>
              <a:buFont typeface="Arial"/>
              <a:buNone/>
            </a:pPr>
            <a:r>
              <a:rPr lang="en-US" sz="2800" b="0" i="0" u="none" strike="noStrike" cap="none" dirty="0">
                <a:solidFill>
                  <a:schemeClr val="dk1"/>
                </a:solidFill>
                <a:latin typeface="Arial"/>
                <a:ea typeface="Arial"/>
                <a:cs typeface="Arial"/>
                <a:sym typeface="Arial"/>
              </a:rPr>
              <a:t>“Supervised Learning”</a:t>
            </a:r>
            <a:endParaRPr sz="2800" b="0" i="0" u="none" strike="noStrike" cap="none" dirty="0">
              <a:solidFill>
                <a:schemeClr val="dk1"/>
              </a:solidFill>
              <a:latin typeface="Arial"/>
              <a:ea typeface="Arial"/>
              <a:cs typeface="Arial"/>
              <a:sym typeface="Arial"/>
            </a:endParaRPr>
          </a:p>
          <a:p>
            <a:pPr marL="0" marR="0" lvl="0" indent="0" algn="l" rtl="0">
              <a:spcBef>
                <a:spcPts val="480"/>
              </a:spcBef>
              <a:spcAft>
                <a:spcPts val="0"/>
              </a:spcAft>
              <a:buClr>
                <a:schemeClr val="dk1"/>
              </a:buClr>
              <a:buSzPts val="2400"/>
              <a:buFont typeface="Arial"/>
              <a:buNone/>
            </a:pPr>
            <a:r>
              <a:rPr lang="en-US" sz="2400" b="0" i="0" u="none" strike="noStrike" cap="none" dirty="0">
                <a:solidFill>
                  <a:schemeClr val="dk1"/>
                </a:solidFill>
                <a:latin typeface="Arial"/>
                <a:ea typeface="Arial"/>
                <a:cs typeface="Arial"/>
                <a:sym typeface="Arial"/>
              </a:rPr>
              <a:t>Use a “training set” of examples to create a model that is able to predict, given an unknown sample, which of two or more classes that sample belongs to.</a:t>
            </a:r>
            <a:endParaRPr sz="2400" b="0" i="0" u="none" strike="noStrike" cap="none" dirty="0">
              <a:solidFill>
                <a:schemeClr val="dk1"/>
              </a:solidFill>
              <a:latin typeface="Arial"/>
              <a:ea typeface="Arial"/>
              <a:cs typeface="Arial"/>
              <a:sym typeface="Arial"/>
            </a:endParaRPr>
          </a:p>
        </p:txBody>
      </p:sp>
      <p:pic>
        <p:nvPicPr>
          <p:cNvPr id="272" name="Shape 272"/>
          <p:cNvPicPr preferRelativeResize="0"/>
          <p:nvPr/>
        </p:nvPicPr>
        <p:blipFill rotWithShape="1">
          <a:blip r:embed="rId3">
            <a:alphaModFix/>
          </a:blip>
          <a:srcRect b="81221"/>
          <a:stretch/>
        </p:blipFill>
        <p:spPr>
          <a:xfrm>
            <a:off x="2362200" y="3886200"/>
            <a:ext cx="4810125" cy="776288"/>
          </a:xfrm>
          <a:prstGeom prst="rect">
            <a:avLst/>
          </a:prstGeom>
          <a:noFill/>
          <a:ln>
            <a:noFill/>
          </a:ln>
        </p:spPr>
      </p:pic>
      <p:grpSp>
        <p:nvGrpSpPr>
          <p:cNvPr id="273" name="Shape 273"/>
          <p:cNvGrpSpPr/>
          <p:nvPr/>
        </p:nvGrpSpPr>
        <p:grpSpPr>
          <a:xfrm>
            <a:off x="2682875" y="4641850"/>
            <a:ext cx="3860800" cy="1397000"/>
            <a:chOff x="1945" y="2112"/>
            <a:chExt cx="2432" cy="1066"/>
          </a:xfrm>
        </p:grpSpPr>
        <p:pic>
          <p:nvPicPr>
            <p:cNvPr id="274" name="Shape 274"/>
            <p:cNvPicPr preferRelativeResize="0"/>
            <p:nvPr/>
          </p:nvPicPr>
          <p:blipFill rotWithShape="1">
            <a:blip r:embed="rId3">
              <a:alphaModFix/>
            </a:blip>
            <a:srcRect t="59408" r="46138"/>
            <a:stretch/>
          </p:blipFill>
          <p:spPr>
            <a:xfrm>
              <a:off x="2745" y="2116"/>
              <a:ext cx="1632" cy="1058"/>
            </a:xfrm>
            <a:prstGeom prst="rect">
              <a:avLst/>
            </a:prstGeom>
            <a:noFill/>
            <a:ln>
              <a:noFill/>
            </a:ln>
          </p:spPr>
        </p:pic>
        <p:pic>
          <p:nvPicPr>
            <p:cNvPr id="275" name="Shape 275"/>
            <p:cNvPicPr preferRelativeResize="0"/>
            <p:nvPr/>
          </p:nvPicPr>
          <p:blipFill rotWithShape="1">
            <a:blip r:embed="rId3">
              <a:alphaModFix/>
            </a:blip>
            <a:srcRect t="59101" r="73564"/>
            <a:stretch/>
          </p:blipFill>
          <p:spPr>
            <a:xfrm>
              <a:off x="1945" y="2112"/>
              <a:ext cx="801" cy="1066"/>
            </a:xfrm>
            <a:prstGeom prst="rect">
              <a:avLst/>
            </a:prstGeom>
            <a:noFill/>
            <a:ln>
              <a:noFill/>
            </a:ln>
          </p:spPr>
        </p:pic>
      </p:grpSp>
      <p:grpSp>
        <p:nvGrpSpPr>
          <p:cNvPr id="276" name="Shape 276"/>
          <p:cNvGrpSpPr/>
          <p:nvPr/>
        </p:nvGrpSpPr>
        <p:grpSpPr>
          <a:xfrm>
            <a:off x="3067050" y="6013450"/>
            <a:ext cx="3025775" cy="100013"/>
            <a:chOff x="2669" y="1356"/>
            <a:chExt cx="2385" cy="78"/>
          </a:xfrm>
        </p:grpSpPr>
        <p:pic>
          <p:nvPicPr>
            <p:cNvPr id="277" name="Shape 277"/>
            <p:cNvPicPr preferRelativeResize="0"/>
            <p:nvPr/>
          </p:nvPicPr>
          <p:blipFill rotWithShape="1">
            <a:blip r:embed="rId4">
              <a:alphaModFix/>
            </a:blip>
            <a:srcRect/>
            <a:stretch/>
          </p:blipFill>
          <p:spPr>
            <a:xfrm>
              <a:off x="2669" y="1356"/>
              <a:ext cx="1230" cy="78"/>
            </a:xfrm>
            <a:prstGeom prst="rect">
              <a:avLst/>
            </a:prstGeom>
            <a:noFill/>
            <a:ln>
              <a:noFill/>
            </a:ln>
          </p:spPr>
        </p:pic>
        <p:pic>
          <p:nvPicPr>
            <p:cNvPr id="278" name="Shape 278"/>
            <p:cNvPicPr preferRelativeResize="0"/>
            <p:nvPr/>
          </p:nvPicPr>
          <p:blipFill rotWithShape="1">
            <a:blip r:embed="rId5">
              <a:alphaModFix/>
            </a:blip>
            <a:srcRect/>
            <a:stretch/>
          </p:blipFill>
          <p:spPr>
            <a:xfrm>
              <a:off x="3980" y="1356"/>
              <a:ext cx="1074" cy="78"/>
            </a:xfrm>
            <a:prstGeom prst="rect">
              <a:avLst/>
            </a:prstGeom>
            <a:noFill/>
            <a:ln>
              <a:noFill/>
            </a:ln>
          </p:spPr>
        </p:pic>
      </p:grpSp>
      <p:sp>
        <p:nvSpPr>
          <p:cNvPr id="279" name="Shape 279"/>
          <p:cNvSpPr/>
          <p:nvPr/>
        </p:nvSpPr>
        <p:spPr>
          <a:xfrm>
            <a:off x="4899736" y="3201674"/>
            <a:ext cx="528637" cy="7699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b="1" i="0" u="none" strike="noStrike" cap="none">
                <a:solidFill>
                  <a:schemeClr val="dk1"/>
                </a:solidFill>
                <a:latin typeface="Arial"/>
                <a:ea typeface="Arial"/>
                <a:cs typeface="Arial"/>
                <a:sym typeface="Arial"/>
              </a:rPr>
              <a:t>?</a:t>
            </a:r>
            <a:endParaRPr/>
          </a:p>
        </p:txBody>
      </p:sp>
      <p:pic>
        <p:nvPicPr>
          <p:cNvPr id="280" name="Shape 280"/>
          <p:cNvPicPr preferRelativeResize="0"/>
          <p:nvPr/>
        </p:nvPicPr>
        <p:blipFill rotWithShape="1">
          <a:blip r:embed="rId6">
            <a:alphaModFix/>
          </a:blip>
          <a:srcRect/>
          <a:stretch/>
        </p:blipFill>
        <p:spPr>
          <a:xfrm>
            <a:off x="3810000" y="3096285"/>
            <a:ext cx="1125454" cy="10820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9"/>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1"/>
                                          </p:stCondLst>
                                        </p:cTn>
                                        <p:tgtEl>
                                          <p:spTgt spid="27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1"/>
                                          </p:stCondLst>
                                        </p:cTn>
                                        <p:tgtEl>
                                          <p:spTgt spid="272"/>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Shape 657"/>
          <p:cNvSpPr txBox="1">
            <a:spLocks noGrp="1"/>
          </p:cNvSpPr>
          <p:nvPr>
            <p:ph type="title"/>
          </p:nvPr>
        </p:nvSpPr>
        <p:spPr>
          <a:xfrm>
            <a:off x="0" y="106363"/>
            <a:ext cx="9144000" cy="65563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dirty="0">
                <a:solidFill>
                  <a:schemeClr val="tx1"/>
                </a:solidFill>
                <a:latin typeface="+mn-lt"/>
                <a:ea typeface="Arial"/>
                <a:cs typeface="Arial"/>
                <a:sym typeface="Arial"/>
              </a:rPr>
              <a:t>Classification Notebook</a:t>
            </a:r>
            <a:endParaRPr sz="4400" b="1" i="0" u="none" strike="noStrike" cap="none" dirty="0">
              <a:solidFill>
                <a:schemeClr val="tx1"/>
              </a:solidFill>
              <a:latin typeface="+mn-lt"/>
              <a:ea typeface="Arial"/>
              <a:cs typeface="Arial"/>
              <a:sym typeface="Arial"/>
            </a:endParaRPr>
          </a:p>
        </p:txBody>
      </p:sp>
      <p:sp>
        <p:nvSpPr>
          <p:cNvPr id="658" name="Shape 658"/>
          <p:cNvSpPr txBox="1"/>
          <p:nvPr/>
        </p:nvSpPr>
        <p:spPr>
          <a:xfrm>
            <a:off x="609600" y="1447800"/>
            <a:ext cx="8153400" cy="3231654"/>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Char char="•"/>
            </a:pPr>
            <a:r>
              <a:rPr lang="en-US" sz="2800" dirty="0">
                <a:solidFill>
                  <a:schemeClr val="dk1"/>
                </a:solidFill>
                <a:latin typeface="Calibri" panose="020F0502020204030204" pitchFamily="34" charset="0"/>
                <a:cs typeface="Calibri" panose="020F0502020204030204" pitchFamily="34" charset="0"/>
                <a:sym typeface="Arial"/>
              </a:rPr>
              <a:t>In the Notebook Repository, locate the notebook titled </a:t>
            </a:r>
            <a:r>
              <a:rPr lang="en-US" sz="2800" b="1" dirty="0" smtClean="0">
                <a:solidFill>
                  <a:schemeClr val="dk1"/>
                </a:solidFill>
                <a:latin typeface="Calibri" panose="020F0502020204030204" pitchFamily="34" charset="0"/>
                <a:cs typeface="Calibri" panose="020F0502020204030204" pitchFamily="34" charset="0"/>
                <a:sym typeface="Arial"/>
              </a:rPr>
              <a:t>2018-02-05_06 </a:t>
            </a:r>
            <a:r>
              <a:rPr lang="en-US" sz="2800" b="1" dirty="0" err="1" smtClean="0">
                <a:solidFill>
                  <a:schemeClr val="dk1"/>
                </a:solidFill>
                <a:latin typeface="Calibri" panose="020F0502020204030204" pitchFamily="34" charset="0"/>
                <a:cs typeface="Calibri" panose="020F0502020204030204" pitchFamily="34" charset="0"/>
                <a:sym typeface="Arial"/>
              </a:rPr>
              <a:t>BroadE</a:t>
            </a:r>
            <a:r>
              <a:rPr lang="en-US" sz="2800" b="1" dirty="0" smtClean="0">
                <a:solidFill>
                  <a:schemeClr val="dk1"/>
                </a:solidFill>
                <a:latin typeface="Calibri" panose="020F0502020204030204" pitchFamily="34" charset="0"/>
                <a:cs typeface="Calibri" panose="020F0502020204030204" pitchFamily="34" charset="0"/>
                <a:sym typeface="Arial"/>
              </a:rPr>
              <a:t> </a:t>
            </a:r>
            <a:r>
              <a:rPr lang="en-US" sz="2800" b="1" dirty="0">
                <a:solidFill>
                  <a:schemeClr val="dk1"/>
                </a:solidFill>
                <a:latin typeface="Calibri" panose="020F0502020204030204" pitchFamily="34" charset="0"/>
                <a:cs typeface="Calibri" panose="020F0502020204030204" pitchFamily="34" charset="0"/>
                <a:sym typeface="Arial"/>
              </a:rPr>
              <a:t>Classification and Prediction – </a:t>
            </a:r>
            <a:r>
              <a:rPr lang="en-US" sz="2800" b="1" dirty="0" err="1">
                <a:solidFill>
                  <a:schemeClr val="dk1"/>
                </a:solidFill>
                <a:latin typeface="Calibri" panose="020F0502020204030204" pitchFamily="34" charset="0"/>
                <a:cs typeface="Calibri" panose="020F0502020204030204" pitchFamily="34" charset="0"/>
                <a:sym typeface="Arial"/>
              </a:rPr>
              <a:t>RNAseq</a:t>
            </a:r>
            <a:endParaRPr sz="2800" b="1" dirty="0">
              <a:solidFill>
                <a:schemeClr val="dk1"/>
              </a:solidFill>
              <a:latin typeface="Calibri" panose="020F0502020204030204" pitchFamily="34" charset="0"/>
              <a:cs typeface="Calibri" panose="020F0502020204030204" pitchFamily="34" charset="0"/>
              <a:sym typeface="Arial"/>
            </a:endParaRPr>
          </a:p>
          <a:p>
            <a:pPr marL="0" marR="0" lvl="0" indent="0" algn="l" rtl="0">
              <a:spcBef>
                <a:spcPts val="0"/>
              </a:spcBef>
              <a:spcAft>
                <a:spcPts val="0"/>
              </a:spcAft>
              <a:buNone/>
            </a:pPr>
            <a:endParaRPr sz="2800" dirty="0">
              <a:solidFill>
                <a:schemeClr val="dk1"/>
              </a:solidFill>
              <a:latin typeface="Calibri" panose="020F0502020204030204" pitchFamily="34" charset="0"/>
              <a:cs typeface="Calibri" panose="020F0502020204030204" pitchFamily="34" charset="0"/>
              <a:sym typeface="Arial"/>
            </a:endParaRPr>
          </a:p>
          <a:p>
            <a:pPr marL="342900" marR="0" lvl="0" indent="-342900" algn="l" rtl="0">
              <a:lnSpc>
                <a:spcPct val="150000"/>
              </a:lnSpc>
              <a:spcBef>
                <a:spcPts val="0"/>
              </a:spcBef>
              <a:spcAft>
                <a:spcPts val="0"/>
              </a:spcAft>
              <a:buClr>
                <a:schemeClr val="dk1"/>
              </a:buClr>
              <a:buSzPts val="2400"/>
              <a:buFont typeface="Arial"/>
              <a:buChar char="•"/>
            </a:pPr>
            <a:r>
              <a:rPr lang="en-US" sz="2800" dirty="0">
                <a:solidFill>
                  <a:schemeClr val="dk1"/>
                </a:solidFill>
                <a:latin typeface="Calibri" panose="020F0502020204030204" pitchFamily="34" charset="0"/>
                <a:cs typeface="Calibri" panose="020F0502020204030204" pitchFamily="34" charset="0"/>
                <a:sym typeface="Arial"/>
              </a:rPr>
              <a:t>Click on this notebook.</a:t>
            </a:r>
            <a:endParaRPr sz="2800" dirty="0">
              <a:latin typeface="Calibri" panose="020F0502020204030204" pitchFamily="34" charset="0"/>
              <a:cs typeface="Calibri" panose="020F0502020204030204" pitchFamily="34" charset="0"/>
            </a:endParaRPr>
          </a:p>
          <a:p>
            <a:pPr marL="342900" marR="0" lvl="0" indent="-342900" algn="l" rtl="0">
              <a:lnSpc>
                <a:spcPct val="150000"/>
              </a:lnSpc>
              <a:spcBef>
                <a:spcPts val="0"/>
              </a:spcBef>
              <a:spcAft>
                <a:spcPts val="0"/>
              </a:spcAft>
              <a:buClr>
                <a:schemeClr val="dk1"/>
              </a:buClr>
              <a:buSzPts val="2400"/>
              <a:buFont typeface="Arial"/>
              <a:buChar char="•"/>
            </a:pPr>
            <a:r>
              <a:rPr lang="en-US" sz="2800" dirty="0">
                <a:solidFill>
                  <a:schemeClr val="dk1"/>
                </a:solidFill>
                <a:latin typeface="Calibri" panose="020F0502020204030204" pitchFamily="34" charset="0"/>
                <a:cs typeface="Calibri" panose="020F0502020204030204" pitchFamily="34" charset="0"/>
                <a:sym typeface="Arial"/>
              </a:rPr>
              <a:t>Select “Get a copy”.</a:t>
            </a:r>
            <a:endParaRPr sz="2800" dirty="0">
              <a:latin typeface="Calibri" panose="020F0502020204030204" pitchFamily="34" charset="0"/>
              <a:cs typeface="Calibri" panose="020F0502020204030204" pitchFamily="34" charset="0"/>
            </a:endParaRPr>
          </a:p>
          <a:p>
            <a:pPr marL="342900" marR="0" lvl="0" indent="-342900" algn="l" rtl="0">
              <a:lnSpc>
                <a:spcPct val="150000"/>
              </a:lnSpc>
              <a:spcBef>
                <a:spcPts val="0"/>
              </a:spcBef>
              <a:spcAft>
                <a:spcPts val="0"/>
              </a:spcAft>
              <a:buClr>
                <a:schemeClr val="dk1"/>
              </a:buClr>
              <a:buSzPts val="2400"/>
              <a:buFont typeface="Arial"/>
              <a:buChar char="•"/>
            </a:pPr>
            <a:r>
              <a:rPr lang="en-US" sz="2800" dirty="0">
                <a:solidFill>
                  <a:schemeClr val="dk1"/>
                </a:solidFill>
                <a:latin typeface="Calibri" panose="020F0502020204030204" pitchFamily="34" charset="0"/>
                <a:cs typeface="Calibri" panose="020F0502020204030204" pitchFamily="34" charset="0"/>
                <a:sym typeface="Arial"/>
              </a:rPr>
              <a:t>Follow along with me</a:t>
            </a:r>
            <a:endParaRPr sz="2800" dirty="0">
              <a:solidFill>
                <a:schemeClr val="dk1"/>
              </a:solidFill>
              <a:latin typeface="Calibri" panose="020F0502020204030204" pitchFamily="34" charset="0"/>
              <a:cs typeface="Calibri" panose="020F0502020204030204" pitchFamily="34" charset="0"/>
              <a:sym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0933" y="2760132"/>
            <a:ext cx="5486400" cy="769441"/>
          </a:xfrm>
          <a:prstGeom prst="rect">
            <a:avLst/>
          </a:prstGeom>
          <a:noFill/>
        </p:spPr>
        <p:txBody>
          <a:bodyPr wrap="square" rtlCol="0">
            <a:spAutoFit/>
          </a:bodyPr>
          <a:lstStyle/>
          <a:p>
            <a:r>
              <a:rPr lang="en-US" sz="4400" b="1" dirty="0" smtClean="0">
                <a:effectLst>
                  <a:outerShdw blurRad="38100" dist="38100" dir="2700000" algn="tl">
                    <a:srgbClr val="000000">
                      <a:alpha val="43137"/>
                    </a:srgbClr>
                  </a:outerShdw>
                </a:effectLst>
                <a:latin typeface="+mn-lt"/>
              </a:rPr>
              <a:t>Break (15 minutes)</a:t>
            </a:r>
            <a:endParaRPr lang="en-US" sz="4400" b="1" dirty="0">
              <a:effectLst>
                <a:outerShdw blurRad="38100" dist="38100" dir="2700000" algn="tl">
                  <a:srgbClr val="000000">
                    <a:alpha val="43137"/>
                  </a:srgbClr>
                </a:outerShdw>
              </a:effectLst>
              <a:latin typeface="+mn-lt"/>
            </a:endParaRPr>
          </a:p>
        </p:txBody>
      </p:sp>
      <p:pic>
        <p:nvPicPr>
          <p:cNvPr id="3" name="Shape 265"/>
          <p:cNvPicPr preferRelativeResize="0"/>
          <p:nvPr/>
        </p:nvPicPr>
        <p:blipFill rotWithShape="1">
          <a:blip r:embed="rId2">
            <a:alphaModFix/>
          </a:blip>
          <a:srcRect/>
          <a:stretch/>
        </p:blipFill>
        <p:spPr>
          <a:xfrm>
            <a:off x="1490134" y="2563828"/>
            <a:ext cx="1114425" cy="1162050"/>
          </a:xfrm>
          <a:prstGeom prst="rect">
            <a:avLst/>
          </a:prstGeom>
          <a:noFill/>
          <a:ln>
            <a:noFill/>
          </a:ln>
        </p:spPr>
      </p:pic>
    </p:spTree>
    <p:extLst>
      <p:ext uri="{BB962C8B-B14F-4D97-AF65-F5344CB8AC3E}">
        <p14:creationId xmlns:p14="http://schemas.microsoft.com/office/powerpoint/2010/main" val="765592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304800" y="76200"/>
            <a:ext cx="8229600" cy="65563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dirty="0">
                <a:solidFill>
                  <a:schemeClr val="tx1"/>
                </a:solidFill>
                <a:latin typeface="Calibri" panose="020F0502020204030204" pitchFamily="34" charset="0"/>
                <a:cs typeface="Calibri" panose="020F0502020204030204" pitchFamily="34" charset="0"/>
                <a:sym typeface="Arial"/>
              </a:rPr>
              <a:t>What we’ll cover</a:t>
            </a:r>
            <a:endParaRPr sz="4400" b="1" i="0" u="none" strike="noStrike" cap="none" dirty="0">
              <a:solidFill>
                <a:schemeClr val="tx1"/>
              </a:solidFill>
              <a:latin typeface="Calibri" panose="020F0502020204030204" pitchFamily="34" charset="0"/>
              <a:cs typeface="Calibri" panose="020F0502020204030204" pitchFamily="34" charset="0"/>
              <a:sym typeface="Arial"/>
            </a:endParaRPr>
          </a:p>
        </p:txBody>
      </p:sp>
      <p:sp>
        <p:nvSpPr>
          <p:cNvPr id="287" name="Shape 287"/>
          <p:cNvSpPr txBox="1">
            <a:spLocks noGrp="1"/>
          </p:cNvSpPr>
          <p:nvPr>
            <p:ph type="body" idx="4294967295"/>
          </p:nvPr>
        </p:nvSpPr>
        <p:spPr>
          <a:xfrm>
            <a:off x="914400" y="1524000"/>
            <a:ext cx="8229600" cy="464502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US" sz="3600" b="0" i="0" u="none" strike="noStrike" cap="none" dirty="0">
                <a:solidFill>
                  <a:schemeClr val="dk1"/>
                </a:solidFill>
                <a:ea typeface="Arial"/>
                <a:cs typeface="Arial"/>
                <a:sym typeface="Arial"/>
              </a:rPr>
              <a:t>How to build a classifier.</a:t>
            </a:r>
            <a:endParaRPr sz="3600" dirty="0"/>
          </a:p>
          <a:p>
            <a:pPr marL="342900" marR="0" lvl="0" indent="-139700" algn="l" rtl="0">
              <a:spcBef>
                <a:spcPts val="640"/>
              </a:spcBef>
              <a:spcAft>
                <a:spcPts val="0"/>
              </a:spcAft>
              <a:buClr>
                <a:schemeClr val="dk1"/>
              </a:buClr>
              <a:buSzPts val="3200"/>
              <a:buFont typeface="Arial"/>
              <a:buNone/>
            </a:pPr>
            <a:endParaRPr sz="3600" b="0" i="0" u="none" strike="noStrike" cap="none" dirty="0">
              <a:solidFill>
                <a:schemeClr val="dk1"/>
              </a:solidFill>
              <a:ea typeface="Arial"/>
              <a:cs typeface="Arial"/>
              <a:sym typeface="Arial"/>
            </a:endParaRPr>
          </a:p>
          <a:p>
            <a:pPr marL="342900" marR="0" lvl="0" indent="-342900" algn="l" rtl="0">
              <a:spcBef>
                <a:spcPts val="640"/>
              </a:spcBef>
              <a:spcAft>
                <a:spcPts val="0"/>
              </a:spcAft>
              <a:buClr>
                <a:schemeClr val="dk1"/>
              </a:buClr>
              <a:buSzPts val="3200"/>
              <a:buFont typeface="Arial"/>
              <a:buChar char="•"/>
            </a:pPr>
            <a:r>
              <a:rPr lang="en-US" sz="3600" b="0" i="0" u="none" strike="noStrike" cap="none" dirty="0">
                <a:solidFill>
                  <a:schemeClr val="dk1"/>
                </a:solidFill>
                <a:ea typeface="Arial"/>
                <a:cs typeface="Arial"/>
                <a:sym typeface="Arial"/>
              </a:rPr>
              <a:t>How to evaluate a classifier.</a:t>
            </a:r>
            <a:endParaRPr sz="3600" dirty="0"/>
          </a:p>
          <a:p>
            <a:pPr marL="342900" marR="0" lvl="0" indent="-139700" algn="l" rtl="0">
              <a:spcBef>
                <a:spcPts val="640"/>
              </a:spcBef>
              <a:spcAft>
                <a:spcPts val="0"/>
              </a:spcAft>
              <a:buClr>
                <a:schemeClr val="dk1"/>
              </a:buClr>
              <a:buSzPts val="3200"/>
              <a:buFont typeface="Arial"/>
              <a:buNone/>
            </a:pPr>
            <a:endParaRPr sz="3600" b="0" i="0" u="none" strike="noStrike" cap="none" dirty="0">
              <a:solidFill>
                <a:schemeClr val="dk1"/>
              </a:solidFill>
              <a:ea typeface="Arial"/>
              <a:cs typeface="Arial"/>
              <a:sym typeface="Arial"/>
            </a:endParaRPr>
          </a:p>
          <a:p>
            <a:pPr marL="342900" marR="0" lvl="0" indent="-342900" algn="l" rtl="0">
              <a:spcBef>
                <a:spcPts val="640"/>
              </a:spcBef>
              <a:spcAft>
                <a:spcPts val="0"/>
              </a:spcAft>
              <a:buClr>
                <a:schemeClr val="dk1"/>
              </a:buClr>
              <a:buSzPts val="3200"/>
              <a:buFont typeface="Arial"/>
              <a:buChar char="•"/>
            </a:pPr>
            <a:r>
              <a:rPr lang="en-US" sz="3600" b="0" i="0" u="none" strike="noStrike" cap="none" dirty="0">
                <a:solidFill>
                  <a:schemeClr val="dk1"/>
                </a:solidFill>
                <a:ea typeface="Arial"/>
                <a:cs typeface="Arial"/>
                <a:sym typeface="Arial"/>
              </a:rPr>
              <a:t>Using GenePattern to classify expression data.</a:t>
            </a:r>
            <a:endParaRPr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304800" y="152400"/>
            <a:ext cx="8229600" cy="65563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dirty="0">
                <a:solidFill>
                  <a:schemeClr val="tx1"/>
                </a:solidFill>
                <a:latin typeface="+mn-lt"/>
                <a:sym typeface="Arial"/>
              </a:rPr>
              <a:t>What Is a Classifier</a:t>
            </a:r>
            <a:endParaRPr sz="4400" dirty="0">
              <a:solidFill>
                <a:schemeClr val="tx1"/>
              </a:solidFill>
              <a:latin typeface="+mn-lt"/>
            </a:endParaRPr>
          </a:p>
        </p:txBody>
      </p:sp>
      <p:sp>
        <p:nvSpPr>
          <p:cNvPr id="294" name="Shape 294"/>
          <p:cNvSpPr txBox="1">
            <a:spLocks noGrp="1"/>
          </p:cNvSpPr>
          <p:nvPr>
            <p:ph type="body" idx="4294967295"/>
          </p:nvPr>
        </p:nvSpPr>
        <p:spPr>
          <a:xfrm>
            <a:off x="516467" y="1439334"/>
            <a:ext cx="8153400" cy="4724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0000"/>
              </a:lnSpc>
              <a:spcBef>
                <a:spcPts val="0"/>
              </a:spcBef>
              <a:spcAft>
                <a:spcPts val="0"/>
              </a:spcAft>
              <a:buClr>
                <a:schemeClr val="dk1"/>
              </a:buClr>
              <a:buSzPts val="2400"/>
              <a:buFont typeface="Arial"/>
              <a:buChar char="•"/>
            </a:pPr>
            <a:r>
              <a:rPr lang="en-US" sz="2800" b="0" i="0" u="none" strike="noStrike" cap="none" dirty="0">
                <a:solidFill>
                  <a:schemeClr val="dk1"/>
                </a:solidFill>
                <a:latin typeface="Calibri" panose="020F0502020204030204" pitchFamily="34" charset="0"/>
                <a:ea typeface="Arial"/>
                <a:cs typeface="Calibri" panose="020F0502020204030204" pitchFamily="34" charset="0"/>
                <a:sym typeface="Arial"/>
              </a:rPr>
              <a:t>A </a:t>
            </a:r>
            <a:r>
              <a:rPr lang="en-US" sz="2800" b="1" i="0" u="none" strike="noStrike" cap="none" dirty="0">
                <a:solidFill>
                  <a:schemeClr val="accent1">
                    <a:lumMod val="75000"/>
                  </a:schemeClr>
                </a:solidFill>
                <a:latin typeface="Calibri" panose="020F0502020204030204" pitchFamily="34" charset="0"/>
                <a:ea typeface="Arial"/>
                <a:cs typeface="Calibri" panose="020F0502020204030204" pitchFamily="34" charset="0"/>
                <a:sym typeface="Arial"/>
              </a:rPr>
              <a:t>predictive </a:t>
            </a:r>
            <a:r>
              <a:rPr lang="en-US" sz="2800" b="0" i="0" u="none" strike="noStrike" cap="none" dirty="0">
                <a:solidFill>
                  <a:schemeClr val="accent1">
                    <a:lumMod val="75000"/>
                  </a:schemeClr>
                </a:solidFill>
                <a:latin typeface="Calibri" panose="020F0502020204030204" pitchFamily="34" charset="0"/>
                <a:ea typeface="Arial"/>
                <a:cs typeface="Calibri" panose="020F0502020204030204" pitchFamily="34" charset="0"/>
                <a:sym typeface="Arial"/>
              </a:rPr>
              <a:t>rule</a:t>
            </a:r>
            <a:r>
              <a:rPr lang="en-US" sz="2800" b="0" i="0" u="none" strike="noStrike" cap="none" dirty="0">
                <a:solidFill>
                  <a:schemeClr val="dk1"/>
                </a:solidFill>
                <a:latin typeface="Calibri" panose="020F0502020204030204" pitchFamily="34" charset="0"/>
                <a:ea typeface="Arial"/>
                <a:cs typeface="Calibri" panose="020F0502020204030204" pitchFamily="34" charset="0"/>
                <a:sym typeface="Arial"/>
              </a:rPr>
              <a:t> that uses a set of </a:t>
            </a:r>
            <a:r>
              <a:rPr lang="en-US" sz="2800" b="1" i="0" u="none" strike="noStrike" cap="none" dirty="0">
                <a:solidFill>
                  <a:schemeClr val="accent1">
                    <a:lumMod val="75000"/>
                  </a:schemeClr>
                </a:solidFill>
                <a:latin typeface="Calibri" panose="020F0502020204030204" pitchFamily="34" charset="0"/>
                <a:ea typeface="Arial"/>
                <a:cs typeface="Calibri" panose="020F0502020204030204" pitchFamily="34" charset="0"/>
                <a:sym typeface="Arial"/>
              </a:rPr>
              <a:t>inputs</a:t>
            </a:r>
            <a:r>
              <a:rPr lang="en-US" sz="2800" b="1" i="0" u="none" strike="noStrike" cap="none" dirty="0">
                <a:solidFill>
                  <a:schemeClr val="dk1"/>
                </a:solidFill>
                <a:latin typeface="Calibri" panose="020F0502020204030204" pitchFamily="34" charset="0"/>
                <a:ea typeface="Arial"/>
                <a:cs typeface="Calibri" panose="020F0502020204030204" pitchFamily="34" charset="0"/>
                <a:sym typeface="Arial"/>
              </a:rPr>
              <a:t> </a:t>
            </a:r>
            <a:r>
              <a:rPr lang="en-US" sz="2800" b="0" i="0" u="none" strike="noStrike" cap="none" dirty="0">
                <a:solidFill>
                  <a:schemeClr val="dk1"/>
                </a:solidFill>
                <a:latin typeface="Calibri" panose="020F0502020204030204" pitchFamily="34" charset="0"/>
                <a:ea typeface="Arial"/>
                <a:cs typeface="Calibri" panose="020F0502020204030204" pitchFamily="34" charset="0"/>
                <a:sym typeface="Arial"/>
              </a:rPr>
              <a:t>(genes) to predict the values of the </a:t>
            </a:r>
            <a:r>
              <a:rPr lang="en-US" sz="2800" b="1" i="0" u="none" strike="noStrike" cap="none" dirty="0">
                <a:solidFill>
                  <a:schemeClr val="accent1">
                    <a:lumMod val="75000"/>
                  </a:schemeClr>
                </a:solidFill>
                <a:latin typeface="Calibri" panose="020F0502020204030204" pitchFamily="34" charset="0"/>
                <a:ea typeface="Arial"/>
                <a:cs typeface="Calibri" panose="020F0502020204030204" pitchFamily="34" charset="0"/>
                <a:sym typeface="Arial"/>
              </a:rPr>
              <a:t>output</a:t>
            </a:r>
            <a:r>
              <a:rPr lang="en-US" sz="2800" b="1" i="0" u="none" strike="noStrike" cap="none" dirty="0">
                <a:solidFill>
                  <a:schemeClr val="dk1"/>
                </a:solidFill>
                <a:latin typeface="Calibri" panose="020F0502020204030204" pitchFamily="34" charset="0"/>
                <a:ea typeface="Arial"/>
                <a:cs typeface="Calibri" panose="020F0502020204030204" pitchFamily="34" charset="0"/>
                <a:sym typeface="Arial"/>
              </a:rPr>
              <a:t> </a:t>
            </a:r>
            <a:r>
              <a:rPr lang="en-US" sz="2800" b="0" i="0" u="none" strike="noStrike" cap="none" dirty="0">
                <a:solidFill>
                  <a:schemeClr val="dk1"/>
                </a:solidFill>
                <a:latin typeface="Calibri" panose="020F0502020204030204" pitchFamily="34" charset="0"/>
                <a:ea typeface="Arial"/>
                <a:cs typeface="Calibri" panose="020F0502020204030204" pitchFamily="34" charset="0"/>
                <a:sym typeface="Arial"/>
              </a:rPr>
              <a:t>(phenotype).</a:t>
            </a:r>
            <a:endParaRPr sz="2800" dirty="0">
              <a:latin typeface="Calibri" panose="020F0502020204030204" pitchFamily="34" charset="0"/>
              <a:cs typeface="Calibri" panose="020F0502020204030204" pitchFamily="34" charset="0"/>
            </a:endParaRPr>
          </a:p>
          <a:p>
            <a:pPr marL="342900" marR="0" lvl="0" indent="-342900" algn="l" rtl="0">
              <a:lnSpc>
                <a:spcPct val="110000"/>
              </a:lnSpc>
              <a:spcBef>
                <a:spcPts val="1440"/>
              </a:spcBef>
              <a:spcAft>
                <a:spcPts val="0"/>
              </a:spcAft>
              <a:buClr>
                <a:schemeClr val="dk1"/>
              </a:buClr>
              <a:buSzPts val="2400"/>
              <a:buFont typeface="Arial"/>
              <a:buChar char="•"/>
            </a:pPr>
            <a:r>
              <a:rPr lang="en-US" sz="2800" b="0" i="0" u="none" strike="noStrike" cap="none" dirty="0">
                <a:solidFill>
                  <a:schemeClr val="dk1"/>
                </a:solidFill>
                <a:latin typeface="Calibri" panose="020F0502020204030204" pitchFamily="34" charset="0"/>
                <a:ea typeface="Arial"/>
                <a:cs typeface="Calibri" panose="020F0502020204030204" pitchFamily="34" charset="0"/>
                <a:sym typeface="Arial"/>
              </a:rPr>
              <a:t>Known examples (train data) are used to build the predictive rule.</a:t>
            </a:r>
            <a:endParaRPr sz="2800" dirty="0">
              <a:latin typeface="Calibri" panose="020F0502020204030204" pitchFamily="34" charset="0"/>
              <a:cs typeface="Calibri" panose="020F0502020204030204" pitchFamily="34" charset="0"/>
            </a:endParaRPr>
          </a:p>
          <a:p>
            <a:pPr marL="342900" marR="0" lvl="0" indent="-342900" algn="l" rtl="0">
              <a:lnSpc>
                <a:spcPct val="110000"/>
              </a:lnSpc>
              <a:spcBef>
                <a:spcPts val="1440"/>
              </a:spcBef>
              <a:spcAft>
                <a:spcPts val="0"/>
              </a:spcAft>
              <a:buClr>
                <a:schemeClr val="dk1"/>
              </a:buClr>
              <a:buSzPts val="2400"/>
              <a:buFont typeface="Arial"/>
              <a:buChar char="•"/>
            </a:pPr>
            <a:r>
              <a:rPr lang="en-US" sz="2800" b="0" i="0" u="none" strike="noStrike" cap="none" dirty="0">
                <a:solidFill>
                  <a:schemeClr val="dk1"/>
                </a:solidFill>
                <a:latin typeface="Calibri" panose="020F0502020204030204" pitchFamily="34" charset="0"/>
                <a:ea typeface="Arial"/>
                <a:cs typeface="Calibri" panose="020F0502020204030204" pitchFamily="34" charset="0"/>
                <a:sym typeface="Arial"/>
              </a:rPr>
              <a:t>Goal:</a:t>
            </a:r>
            <a:endParaRPr sz="2800" dirty="0">
              <a:latin typeface="Calibri" panose="020F0502020204030204" pitchFamily="34" charset="0"/>
              <a:cs typeface="Calibri" panose="020F0502020204030204" pitchFamily="34" charset="0"/>
            </a:endParaRPr>
          </a:p>
          <a:p>
            <a:pPr marL="742950" marR="0" lvl="1" indent="-285750" algn="l" rtl="0">
              <a:lnSpc>
                <a:spcPct val="110000"/>
              </a:lnSpc>
              <a:spcBef>
                <a:spcPts val="1440"/>
              </a:spcBef>
              <a:spcAft>
                <a:spcPts val="0"/>
              </a:spcAft>
              <a:buClr>
                <a:schemeClr val="dk1"/>
              </a:buClr>
              <a:buSzPts val="2400"/>
              <a:buFont typeface="Arial"/>
              <a:buChar char="–"/>
            </a:pPr>
            <a:r>
              <a:rPr lang="en-US" sz="2800" b="0" i="0" u="none" strike="noStrike" cap="none" dirty="0">
                <a:solidFill>
                  <a:schemeClr val="dk1"/>
                </a:solidFill>
                <a:latin typeface="Calibri" panose="020F0502020204030204" pitchFamily="34" charset="0"/>
                <a:ea typeface="Arial"/>
                <a:cs typeface="Calibri" panose="020F0502020204030204" pitchFamily="34" charset="0"/>
                <a:sym typeface="Arial"/>
              </a:rPr>
              <a:t>Achieve high predictive power.</a:t>
            </a:r>
            <a:endParaRPr sz="2800" dirty="0">
              <a:latin typeface="Calibri" panose="020F0502020204030204" pitchFamily="34" charset="0"/>
              <a:cs typeface="Calibri" panose="020F0502020204030204" pitchFamily="34" charset="0"/>
            </a:endParaRPr>
          </a:p>
          <a:p>
            <a:pPr marL="742950" marR="0" lvl="1" indent="-285750" algn="l" rtl="0">
              <a:lnSpc>
                <a:spcPct val="110000"/>
              </a:lnSpc>
              <a:spcBef>
                <a:spcPts val="1440"/>
              </a:spcBef>
              <a:spcAft>
                <a:spcPts val="0"/>
              </a:spcAft>
              <a:buClr>
                <a:schemeClr val="dk1"/>
              </a:buClr>
              <a:buSzPts val="2400"/>
              <a:buFont typeface="Arial"/>
              <a:buChar char="–"/>
            </a:pPr>
            <a:r>
              <a:rPr lang="en-US" sz="2800" b="0" i="0" u="none" strike="noStrike" cap="none" dirty="0">
                <a:solidFill>
                  <a:schemeClr val="dk1"/>
                </a:solidFill>
                <a:latin typeface="Calibri" panose="020F0502020204030204" pitchFamily="34" charset="0"/>
                <a:ea typeface="Arial"/>
                <a:cs typeface="Calibri" panose="020F0502020204030204" pitchFamily="34" charset="0"/>
                <a:sym typeface="Arial"/>
              </a:rPr>
              <a:t>Avoid over-fitting:  i.e. classifier memorizes the training data and is not generalizable to other test data</a:t>
            </a:r>
            <a:endParaRPr sz="2800" dirty="0">
              <a:latin typeface="Calibri" panose="020F0502020204030204" pitchFamily="34" charset="0"/>
              <a:cs typeface="Calibri" panose="020F0502020204030204" pitchFamily="34" charset="0"/>
            </a:endParaRPr>
          </a:p>
          <a:p>
            <a:pPr marL="1143000" marR="0" lvl="2" indent="-101600" algn="l" rtl="0">
              <a:lnSpc>
                <a:spcPct val="110000"/>
              </a:lnSpc>
              <a:spcBef>
                <a:spcPts val="1360"/>
              </a:spcBef>
              <a:spcAft>
                <a:spcPts val="0"/>
              </a:spcAft>
              <a:buClr>
                <a:schemeClr val="dk1"/>
              </a:buClr>
              <a:buSzPts val="2000"/>
              <a:buFont typeface="Arial"/>
              <a:buNone/>
            </a:pPr>
            <a:endParaRPr sz="2000" b="0" i="0" u="none" strike="noStrike" cap="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228600" y="76200"/>
            <a:ext cx="8229600" cy="65563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i="0" u="none" strike="noStrike" cap="none" dirty="0">
                <a:solidFill>
                  <a:schemeClr val="dk2"/>
                </a:solidFill>
                <a:latin typeface="Arial"/>
                <a:ea typeface="Arial"/>
                <a:cs typeface="Arial"/>
                <a:sym typeface="Arial"/>
              </a:rPr>
              <a:t/>
            </a:r>
            <a:br>
              <a:rPr lang="en-US" sz="3600" b="1" i="0" u="none" strike="noStrike" cap="none" dirty="0">
                <a:solidFill>
                  <a:schemeClr val="dk2"/>
                </a:solidFill>
                <a:latin typeface="Arial"/>
                <a:ea typeface="Arial"/>
                <a:cs typeface="Arial"/>
                <a:sym typeface="Arial"/>
              </a:rPr>
            </a:br>
            <a:r>
              <a:rPr lang="en-US" sz="4400" b="1" i="0" u="none" strike="noStrike" cap="none" dirty="0">
                <a:solidFill>
                  <a:schemeClr val="tx1"/>
                </a:solidFill>
                <a:latin typeface="+mn-lt"/>
                <a:ea typeface="Arial"/>
                <a:cs typeface="Arial"/>
                <a:sym typeface="Arial"/>
              </a:rPr>
              <a:t>Classification</a:t>
            </a:r>
            <a:r>
              <a:rPr lang="en-US" sz="3600" b="1" i="0" u="none" strike="noStrike" cap="none" dirty="0">
                <a:solidFill>
                  <a:schemeClr val="dk2"/>
                </a:solidFill>
                <a:latin typeface="Arial"/>
                <a:ea typeface="Arial"/>
                <a:cs typeface="Arial"/>
                <a:sym typeface="Arial"/>
              </a:rPr>
              <a:t/>
            </a:r>
            <a:br>
              <a:rPr lang="en-US" sz="3600" b="1" i="0" u="none" strike="noStrike" cap="none" dirty="0">
                <a:solidFill>
                  <a:schemeClr val="dk2"/>
                </a:solidFill>
                <a:latin typeface="Arial"/>
                <a:ea typeface="Arial"/>
                <a:cs typeface="Arial"/>
                <a:sym typeface="Arial"/>
              </a:rPr>
            </a:br>
            <a:endParaRPr sz="3600" b="1" i="0" u="none" strike="noStrike" cap="none" dirty="0">
              <a:solidFill>
                <a:schemeClr val="dk2"/>
              </a:solidFill>
              <a:latin typeface="Arial"/>
              <a:ea typeface="Arial"/>
              <a:cs typeface="Arial"/>
              <a:sym typeface="Arial"/>
            </a:endParaRPr>
          </a:p>
        </p:txBody>
      </p:sp>
      <p:sp>
        <p:nvSpPr>
          <p:cNvPr id="301" name="Shape 301"/>
          <p:cNvSpPr txBox="1"/>
          <p:nvPr/>
        </p:nvSpPr>
        <p:spPr>
          <a:xfrm>
            <a:off x="1847850" y="1712913"/>
            <a:ext cx="2368550" cy="376237"/>
          </a:xfrm>
          <a:prstGeom prst="rect">
            <a:avLst/>
          </a:prstGeom>
          <a:solidFill>
            <a:srgbClr val="CCCCFF"/>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rgbClr val="000066"/>
                </a:solidFill>
                <a:latin typeface="Arial"/>
                <a:ea typeface="Arial"/>
                <a:cs typeface="Arial"/>
                <a:sym typeface="Arial"/>
              </a:rPr>
              <a:t>Data</a:t>
            </a:r>
            <a:endParaRPr/>
          </a:p>
        </p:txBody>
      </p:sp>
      <p:sp>
        <p:nvSpPr>
          <p:cNvPr id="302" name="Shape 302"/>
          <p:cNvSpPr txBox="1"/>
          <p:nvPr/>
        </p:nvSpPr>
        <p:spPr>
          <a:xfrm>
            <a:off x="4294188" y="1708150"/>
            <a:ext cx="2260600" cy="376238"/>
          </a:xfrm>
          <a:prstGeom prst="rect">
            <a:avLst/>
          </a:prstGeom>
          <a:solidFill>
            <a:srgbClr val="CCCCFF"/>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rgbClr val="000066"/>
                </a:solidFill>
                <a:latin typeface="Arial"/>
                <a:ea typeface="Arial"/>
                <a:cs typeface="Arial"/>
                <a:sym typeface="Arial"/>
              </a:rPr>
              <a:t>Known Classes</a:t>
            </a:r>
            <a:endParaRPr/>
          </a:p>
        </p:txBody>
      </p:sp>
      <p:sp>
        <p:nvSpPr>
          <p:cNvPr id="303" name="Shape 303"/>
          <p:cNvSpPr txBox="1"/>
          <p:nvPr/>
        </p:nvSpPr>
        <p:spPr>
          <a:xfrm>
            <a:off x="2638425" y="3059668"/>
            <a:ext cx="3011488" cy="369332"/>
          </a:xfrm>
          <a:prstGeom prst="rect">
            <a:avLst/>
          </a:prstGeom>
          <a:solidFill>
            <a:srgbClr val="CCCCFF"/>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dirty="0" smtClean="0">
                <a:solidFill>
                  <a:srgbClr val="000066"/>
                </a:solidFill>
              </a:rPr>
              <a:t>Select Features</a:t>
            </a:r>
            <a:endParaRPr sz="1800" b="0" i="0" u="none" strike="noStrike" cap="none" dirty="0">
              <a:solidFill>
                <a:srgbClr val="000066"/>
              </a:solidFill>
              <a:latin typeface="Arial"/>
              <a:ea typeface="Arial"/>
              <a:cs typeface="Arial"/>
              <a:sym typeface="Arial"/>
            </a:endParaRPr>
          </a:p>
        </p:txBody>
      </p:sp>
      <p:sp>
        <p:nvSpPr>
          <p:cNvPr id="304" name="Shape 304"/>
          <p:cNvSpPr txBox="1"/>
          <p:nvPr/>
        </p:nvSpPr>
        <p:spPr>
          <a:xfrm>
            <a:off x="2667000" y="3967162"/>
            <a:ext cx="2952750" cy="376238"/>
          </a:xfrm>
          <a:prstGeom prst="rect">
            <a:avLst/>
          </a:prstGeom>
          <a:solidFill>
            <a:srgbClr val="CCCCFF"/>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rgbClr val="000066"/>
                </a:solidFill>
                <a:latin typeface="Arial"/>
                <a:ea typeface="Arial"/>
                <a:cs typeface="Arial"/>
                <a:sym typeface="Arial"/>
              </a:rPr>
              <a:t>Build Classifier</a:t>
            </a:r>
            <a:endParaRPr/>
          </a:p>
        </p:txBody>
      </p:sp>
      <p:sp>
        <p:nvSpPr>
          <p:cNvPr id="305" name="Shape 305"/>
          <p:cNvSpPr txBox="1"/>
          <p:nvPr/>
        </p:nvSpPr>
        <p:spPr>
          <a:xfrm>
            <a:off x="2638425" y="4800600"/>
            <a:ext cx="3011488" cy="369332"/>
          </a:xfrm>
          <a:prstGeom prst="rect">
            <a:avLst/>
          </a:prstGeom>
          <a:solidFill>
            <a:srgbClr val="CCCCFF"/>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rgbClr val="000066"/>
                </a:solidFill>
                <a:latin typeface="Arial"/>
                <a:ea typeface="Arial"/>
                <a:cs typeface="Arial"/>
                <a:sym typeface="Arial"/>
              </a:rPr>
              <a:t>Test Classifier</a:t>
            </a:r>
            <a:endParaRPr sz="1800" b="0" i="0" u="none" strike="noStrike" cap="none">
              <a:solidFill>
                <a:srgbClr val="000066"/>
              </a:solidFill>
              <a:latin typeface="Arial"/>
              <a:ea typeface="Arial"/>
              <a:cs typeface="Arial"/>
              <a:sym typeface="Arial"/>
            </a:endParaRPr>
          </a:p>
        </p:txBody>
      </p:sp>
      <p:sp>
        <p:nvSpPr>
          <p:cNvPr id="306" name="Shape 306"/>
          <p:cNvSpPr txBox="1"/>
          <p:nvPr/>
        </p:nvSpPr>
        <p:spPr>
          <a:xfrm>
            <a:off x="2638425" y="6031468"/>
            <a:ext cx="3011488" cy="369332"/>
          </a:xfrm>
          <a:prstGeom prst="rect">
            <a:avLst/>
          </a:prstGeom>
          <a:solidFill>
            <a:srgbClr val="CCCCFF"/>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rgbClr val="000066"/>
                </a:solidFill>
                <a:latin typeface="Arial"/>
                <a:ea typeface="Arial"/>
                <a:cs typeface="Arial"/>
                <a:sym typeface="Arial"/>
              </a:rPr>
              <a:t>Evaluate Classifier</a:t>
            </a:r>
            <a:endParaRPr sz="1800" b="0" i="0" u="none" strike="noStrike" cap="none">
              <a:solidFill>
                <a:srgbClr val="000066"/>
              </a:solidFill>
              <a:latin typeface="Arial"/>
              <a:ea typeface="Arial"/>
              <a:cs typeface="Arial"/>
              <a:sym typeface="Arial"/>
            </a:endParaRPr>
          </a:p>
        </p:txBody>
      </p:sp>
      <p:cxnSp>
        <p:nvCxnSpPr>
          <p:cNvPr id="307" name="Shape 307"/>
          <p:cNvCxnSpPr/>
          <p:nvPr/>
        </p:nvCxnSpPr>
        <p:spPr>
          <a:xfrm>
            <a:off x="4143375" y="3429000"/>
            <a:ext cx="0" cy="539750"/>
          </a:xfrm>
          <a:prstGeom prst="straightConnector1">
            <a:avLst/>
          </a:prstGeom>
          <a:noFill/>
          <a:ln w="28575" cap="flat" cmpd="sng">
            <a:solidFill>
              <a:schemeClr val="dk1"/>
            </a:solidFill>
            <a:prstDash val="solid"/>
            <a:round/>
            <a:headEnd type="none" w="med" len="med"/>
            <a:tailEnd type="triangle" w="lg" len="lg"/>
          </a:ln>
        </p:spPr>
      </p:cxnSp>
      <p:cxnSp>
        <p:nvCxnSpPr>
          <p:cNvPr id="308" name="Shape 308"/>
          <p:cNvCxnSpPr/>
          <p:nvPr/>
        </p:nvCxnSpPr>
        <p:spPr>
          <a:xfrm>
            <a:off x="4143375" y="4373563"/>
            <a:ext cx="0" cy="433387"/>
          </a:xfrm>
          <a:prstGeom prst="straightConnector1">
            <a:avLst/>
          </a:prstGeom>
          <a:noFill/>
          <a:ln w="28575" cap="flat" cmpd="sng">
            <a:solidFill>
              <a:schemeClr val="dk1"/>
            </a:solidFill>
            <a:prstDash val="solid"/>
            <a:round/>
            <a:headEnd type="none" w="med" len="med"/>
            <a:tailEnd type="triangle" w="lg" len="lg"/>
          </a:ln>
        </p:spPr>
      </p:cxnSp>
      <p:cxnSp>
        <p:nvCxnSpPr>
          <p:cNvPr id="309" name="Shape 309"/>
          <p:cNvCxnSpPr/>
          <p:nvPr/>
        </p:nvCxnSpPr>
        <p:spPr>
          <a:xfrm flipH="1">
            <a:off x="4143374" y="5169932"/>
            <a:ext cx="1" cy="861536"/>
          </a:xfrm>
          <a:prstGeom prst="straightConnector1">
            <a:avLst/>
          </a:prstGeom>
          <a:noFill/>
          <a:ln w="28575" cap="flat" cmpd="sng">
            <a:solidFill>
              <a:schemeClr val="dk1"/>
            </a:solidFill>
            <a:prstDash val="solid"/>
            <a:round/>
            <a:headEnd type="none" w="med" len="med"/>
            <a:tailEnd type="triangle" w="lg" len="lg"/>
          </a:ln>
        </p:spPr>
      </p:cxnSp>
      <p:grpSp>
        <p:nvGrpSpPr>
          <p:cNvPr id="310" name="Shape 310"/>
          <p:cNvGrpSpPr/>
          <p:nvPr/>
        </p:nvGrpSpPr>
        <p:grpSpPr>
          <a:xfrm>
            <a:off x="1904999" y="2579688"/>
            <a:ext cx="2238375" cy="3057525"/>
            <a:chOff x="1192" y="1625"/>
            <a:chExt cx="1388" cy="1926"/>
          </a:xfrm>
        </p:grpSpPr>
        <p:cxnSp>
          <p:nvCxnSpPr>
            <p:cNvPr id="311" name="Shape 311"/>
            <p:cNvCxnSpPr/>
            <p:nvPr/>
          </p:nvCxnSpPr>
          <p:spPr>
            <a:xfrm rot="10800000">
              <a:off x="1199" y="3551"/>
              <a:ext cx="1365" cy="0"/>
            </a:xfrm>
            <a:prstGeom prst="straightConnector1">
              <a:avLst/>
            </a:prstGeom>
            <a:noFill/>
            <a:ln w="19050" cap="flat" cmpd="sng">
              <a:solidFill>
                <a:schemeClr val="dk1"/>
              </a:solidFill>
              <a:prstDash val="solid"/>
              <a:round/>
              <a:headEnd type="none" w="med" len="med"/>
              <a:tailEnd type="none" w="med" len="med"/>
            </a:ln>
          </p:spPr>
        </p:cxnSp>
        <p:cxnSp>
          <p:nvCxnSpPr>
            <p:cNvPr id="312" name="Shape 312"/>
            <p:cNvCxnSpPr/>
            <p:nvPr/>
          </p:nvCxnSpPr>
          <p:spPr>
            <a:xfrm rot="10800000">
              <a:off x="1199" y="1633"/>
              <a:ext cx="0" cy="1910"/>
            </a:xfrm>
            <a:prstGeom prst="straightConnector1">
              <a:avLst/>
            </a:prstGeom>
            <a:noFill/>
            <a:ln w="19050" cap="flat" cmpd="sng">
              <a:solidFill>
                <a:schemeClr val="dk1"/>
              </a:solidFill>
              <a:prstDash val="solid"/>
              <a:round/>
              <a:headEnd type="none" w="med" len="med"/>
              <a:tailEnd type="none" w="med" len="med"/>
            </a:ln>
          </p:spPr>
        </p:cxnSp>
        <p:cxnSp>
          <p:nvCxnSpPr>
            <p:cNvPr id="313" name="Shape 313"/>
            <p:cNvCxnSpPr/>
            <p:nvPr/>
          </p:nvCxnSpPr>
          <p:spPr>
            <a:xfrm rot="10800000" flipH="1">
              <a:off x="1192" y="1625"/>
              <a:ext cx="1388" cy="1"/>
            </a:xfrm>
            <a:prstGeom prst="straightConnector1">
              <a:avLst/>
            </a:prstGeom>
            <a:noFill/>
            <a:ln w="19050" cap="flat" cmpd="sng">
              <a:solidFill>
                <a:schemeClr val="dk1"/>
              </a:solidFill>
              <a:prstDash val="solid"/>
              <a:round/>
              <a:headEnd type="none" w="med" len="med"/>
              <a:tailEnd type="triangle" w="lg" len="lg"/>
            </a:ln>
          </p:spPr>
        </p:cxnSp>
      </p:grpSp>
      <p:cxnSp>
        <p:nvCxnSpPr>
          <p:cNvPr id="314" name="Shape 314"/>
          <p:cNvCxnSpPr>
            <a:stCxn id="301" idx="2"/>
            <a:endCxn id="303" idx="0"/>
          </p:cNvCxnSpPr>
          <p:nvPr/>
        </p:nvCxnSpPr>
        <p:spPr>
          <a:xfrm rot="-5400000" flipH="1">
            <a:off x="3102925" y="2018350"/>
            <a:ext cx="970500" cy="1112100"/>
          </a:xfrm>
          <a:prstGeom prst="bentConnector3">
            <a:avLst>
              <a:gd name="adj1" fmla="val 28645"/>
            </a:avLst>
          </a:prstGeom>
          <a:noFill/>
          <a:ln w="12700" cap="flat" cmpd="sng">
            <a:solidFill>
              <a:schemeClr val="dk1"/>
            </a:solidFill>
            <a:prstDash val="solid"/>
            <a:miter lim="800000"/>
            <a:headEnd type="none" w="med" len="med"/>
            <a:tailEnd type="triangle" w="lg" len="lg"/>
          </a:ln>
        </p:spPr>
      </p:cxnSp>
      <p:cxnSp>
        <p:nvCxnSpPr>
          <p:cNvPr id="315" name="Shape 315"/>
          <p:cNvCxnSpPr/>
          <p:nvPr/>
        </p:nvCxnSpPr>
        <p:spPr>
          <a:xfrm flipH="1">
            <a:off x="4143492" y="2098674"/>
            <a:ext cx="1281000" cy="263400"/>
          </a:xfrm>
          <a:prstGeom prst="bentConnector3">
            <a:avLst>
              <a:gd name="adj1" fmla="val 513"/>
            </a:avLst>
          </a:prstGeom>
          <a:noFill/>
          <a:ln w="12700" cap="flat" cmpd="sng">
            <a:solidFill>
              <a:schemeClr val="dk1"/>
            </a:solidFill>
            <a:prstDash val="solid"/>
            <a:miter lim="800000"/>
            <a:headEnd type="none" w="med" len="med"/>
            <a:tailEnd type="none" w="med" len="med"/>
          </a:ln>
        </p:spPr>
      </p:cxnSp>
      <p:sp>
        <p:nvSpPr>
          <p:cNvPr id="316" name="Shape 316"/>
          <p:cNvSpPr txBox="1"/>
          <p:nvPr/>
        </p:nvSpPr>
        <p:spPr>
          <a:xfrm>
            <a:off x="1545166" y="794783"/>
            <a:ext cx="5596467" cy="51911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i="0" u="none" strike="noStrike" cap="none" dirty="0">
                <a:solidFill>
                  <a:schemeClr val="dk1"/>
                </a:solidFill>
                <a:latin typeface="+mn-lt"/>
                <a:sym typeface="Arial"/>
              </a:rPr>
              <a:t>Computational methodology</a:t>
            </a:r>
            <a:endParaRPr sz="3200" dirty="0">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304800" y="76200"/>
            <a:ext cx="8229600" cy="65563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chemeClr val="dk2"/>
                </a:solidFill>
                <a:latin typeface="Arial"/>
                <a:ea typeface="Arial"/>
                <a:cs typeface="Arial"/>
                <a:sym typeface="Arial"/>
              </a:rPr>
              <a:t/>
            </a:r>
            <a:br>
              <a:rPr lang="en-US" sz="3600" b="1" i="0" u="none" strike="noStrike" cap="none">
                <a:solidFill>
                  <a:schemeClr val="dk2"/>
                </a:solidFill>
                <a:latin typeface="Arial"/>
                <a:ea typeface="Arial"/>
                <a:cs typeface="Arial"/>
                <a:sym typeface="Arial"/>
              </a:rPr>
            </a:br>
            <a:r>
              <a:rPr lang="en-US" sz="3600" b="1" i="0" u="none" strike="noStrike" cap="none">
                <a:solidFill>
                  <a:schemeClr val="dk2"/>
                </a:solidFill>
                <a:latin typeface="Arial"/>
                <a:ea typeface="Arial"/>
                <a:cs typeface="Arial"/>
                <a:sym typeface="Arial"/>
              </a:rPr>
              <a:t>Classification</a:t>
            </a:r>
            <a:br>
              <a:rPr lang="en-US" sz="3600" b="1" i="0" u="none" strike="noStrike" cap="none">
                <a:solidFill>
                  <a:schemeClr val="dk2"/>
                </a:solidFill>
                <a:latin typeface="Arial"/>
                <a:ea typeface="Arial"/>
                <a:cs typeface="Arial"/>
                <a:sym typeface="Arial"/>
              </a:rPr>
            </a:br>
            <a:endParaRPr sz="3600" b="1" i="0" u="none" strike="noStrike" cap="none">
              <a:solidFill>
                <a:schemeClr val="dk2"/>
              </a:solidFill>
              <a:latin typeface="Arial"/>
              <a:ea typeface="Arial"/>
              <a:cs typeface="Arial"/>
              <a:sym typeface="Arial"/>
            </a:endParaRPr>
          </a:p>
        </p:txBody>
      </p:sp>
      <p:sp>
        <p:nvSpPr>
          <p:cNvPr id="323" name="Shape 323"/>
          <p:cNvSpPr txBox="1"/>
          <p:nvPr/>
        </p:nvSpPr>
        <p:spPr>
          <a:xfrm>
            <a:off x="2447925" y="3093244"/>
            <a:ext cx="3392488" cy="335756"/>
          </a:xfrm>
          <a:prstGeom prst="rect">
            <a:avLst/>
          </a:prstGeom>
          <a:solidFill>
            <a:srgbClr val="DDDDDD"/>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chemeClr val="lt2"/>
                </a:solidFill>
                <a:latin typeface="Arial"/>
                <a:ea typeface="Arial"/>
                <a:cs typeface="Arial"/>
                <a:sym typeface="Arial"/>
              </a:rPr>
              <a:t>Pick genes</a:t>
            </a:r>
            <a:endParaRPr sz="1800" b="0" i="0" u="none" strike="noStrike" cap="none">
              <a:solidFill>
                <a:schemeClr val="lt2"/>
              </a:solidFill>
              <a:latin typeface="Arial"/>
              <a:ea typeface="Arial"/>
              <a:cs typeface="Arial"/>
              <a:sym typeface="Arial"/>
            </a:endParaRPr>
          </a:p>
        </p:txBody>
      </p:sp>
      <p:sp>
        <p:nvSpPr>
          <p:cNvPr id="324" name="Shape 324"/>
          <p:cNvSpPr txBox="1"/>
          <p:nvPr/>
        </p:nvSpPr>
        <p:spPr>
          <a:xfrm>
            <a:off x="2667000" y="3886200"/>
            <a:ext cx="2952750" cy="376238"/>
          </a:xfrm>
          <a:prstGeom prst="rect">
            <a:avLst/>
          </a:prstGeom>
          <a:solidFill>
            <a:srgbClr val="CCCCFF"/>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i="0" u="none" strike="noStrike" cap="none">
                <a:solidFill>
                  <a:srgbClr val="000066"/>
                </a:solidFill>
                <a:latin typeface="Arial"/>
                <a:ea typeface="Arial"/>
                <a:cs typeface="Arial"/>
                <a:sym typeface="Arial"/>
              </a:rPr>
              <a:t>Build Classifier</a:t>
            </a:r>
            <a:endParaRPr/>
          </a:p>
        </p:txBody>
      </p:sp>
      <p:sp>
        <p:nvSpPr>
          <p:cNvPr id="325" name="Shape 325"/>
          <p:cNvSpPr txBox="1"/>
          <p:nvPr/>
        </p:nvSpPr>
        <p:spPr>
          <a:xfrm>
            <a:off x="2638425" y="4806950"/>
            <a:ext cx="3011488" cy="369332"/>
          </a:xfrm>
          <a:prstGeom prst="rect">
            <a:avLst/>
          </a:prstGeom>
          <a:solidFill>
            <a:srgbClr val="DDDDDD"/>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chemeClr val="lt2"/>
                </a:solidFill>
                <a:latin typeface="Arial"/>
                <a:ea typeface="Arial"/>
                <a:cs typeface="Arial"/>
                <a:sym typeface="Arial"/>
              </a:rPr>
              <a:t>Test Classifier</a:t>
            </a:r>
            <a:endParaRPr sz="1800" b="0" i="0" u="none" strike="noStrike" cap="none">
              <a:solidFill>
                <a:schemeClr val="lt2"/>
              </a:solidFill>
              <a:latin typeface="Arial"/>
              <a:ea typeface="Arial"/>
              <a:cs typeface="Arial"/>
              <a:sym typeface="Arial"/>
            </a:endParaRPr>
          </a:p>
        </p:txBody>
      </p:sp>
      <p:sp>
        <p:nvSpPr>
          <p:cNvPr id="326" name="Shape 326"/>
          <p:cNvSpPr txBox="1"/>
          <p:nvPr/>
        </p:nvSpPr>
        <p:spPr>
          <a:xfrm>
            <a:off x="2638425" y="5870575"/>
            <a:ext cx="3011488" cy="369332"/>
          </a:xfrm>
          <a:prstGeom prst="rect">
            <a:avLst/>
          </a:prstGeom>
          <a:solidFill>
            <a:srgbClr val="DDDDDD"/>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chemeClr val="lt2"/>
                </a:solidFill>
                <a:latin typeface="Arial"/>
                <a:ea typeface="Arial"/>
                <a:cs typeface="Arial"/>
                <a:sym typeface="Arial"/>
              </a:rPr>
              <a:t>Evaluate Classifier</a:t>
            </a:r>
            <a:endParaRPr sz="1800" b="0" i="0" u="none" strike="noStrike" cap="none">
              <a:solidFill>
                <a:schemeClr val="lt2"/>
              </a:solidFill>
              <a:latin typeface="Arial"/>
              <a:ea typeface="Arial"/>
              <a:cs typeface="Arial"/>
              <a:sym typeface="Arial"/>
            </a:endParaRPr>
          </a:p>
        </p:txBody>
      </p:sp>
      <p:cxnSp>
        <p:nvCxnSpPr>
          <p:cNvPr id="327" name="Shape 327"/>
          <p:cNvCxnSpPr/>
          <p:nvPr/>
        </p:nvCxnSpPr>
        <p:spPr>
          <a:xfrm>
            <a:off x="4143375" y="3351213"/>
            <a:ext cx="0" cy="617537"/>
          </a:xfrm>
          <a:prstGeom prst="straightConnector1">
            <a:avLst/>
          </a:prstGeom>
          <a:noFill/>
          <a:ln w="28575" cap="flat" cmpd="sng">
            <a:solidFill>
              <a:schemeClr val="dk1"/>
            </a:solidFill>
            <a:prstDash val="solid"/>
            <a:round/>
            <a:headEnd type="none" w="med" len="med"/>
            <a:tailEnd type="triangle" w="lg" len="lg"/>
          </a:ln>
        </p:spPr>
      </p:cxnSp>
      <p:cxnSp>
        <p:nvCxnSpPr>
          <p:cNvPr id="328" name="Shape 328"/>
          <p:cNvCxnSpPr/>
          <p:nvPr/>
        </p:nvCxnSpPr>
        <p:spPr>
          <a:xfrm>
            <a:off x="4143375" y="4373563"/>
            <a:ext cx="0" cy="407987"/>
          </a:xfrm>
          <a:prstGeom prst="straightConnector1">
            <a:avLst/>
          </a:prstGeom>
          <a:noFill/>
          <a:ln w="28575" cap="flat" cmpd="sng">
            <a:solidFill>
              <a:schemeClr val="dk1"/>
            </a:solidFill>
            <a:prstDash val="solid"/>
            <a:round/>
            <a:headEnd type="none" w="med" len="med"/>
            <a:tailEnd type="triangle" w="lg" len="lg"/>
          </a:ln>
        </p:spPr>
      </p:cxnSp>
      <p:cxnSp>
        <p:nvCxnSpPr>
          <p:cNvPr id="329" name="Shape 329"/>
          <p:cNvCxnSpPr/>
          <p:nvPr/>
        </p:nvCxnSpPr>
        <p:spPr>
          <a:xfrm>
            <a:off x="4143375" y="5257800"/>
            <a:ext cx="0" cy="588963"/>
          </a:xfrm>
          <a:prstGeom prst="straightConnector1">
            <a:avLst/>
          </a:prstGeom>
          <a:noFill/>
          <a:ln w="28575" cap="flat" cmpd="sng">
            <a:solidFill>
              <a:schemeClr val="dk1"/>
            </a:solidFill>
            <a:prstDash val="solid"/>
            <a:round/>
            <a:headEnd type="none" w="med" len="med"/>
            <a:tailEnd type="triangle" w="lg" len="lg"/>
          </a:ln>
        </p:spPr>
      </p:cxnSp>
      <p:grpSp>
        <p:nvGrpSpPr>
          <p:cNvPr id="330" name="Shape 330"/>
          <p:cNvGrpSpPr/>
          <p:nvPr/>
        </p:nvGrpSpPr>
        <p:grpSpPr>
          <a:xfrm>
            <a:off x="1892299" y="2667000"/>
            <a:ext cx="2251075" cy="2970213"/>
            <a:chOff x="1192" y="1625"/>
            <a:chExt cx="1388" cy="1926"/>
          </a:xfrm>
        </p:grpSpPr>
        <p:cxnSp>
          <p:nvCxnSpPr>
            <p:cNvPr id="331" name="Shape 331"/>
            <p:cNvCxnSpPr/>
            <p:nvPr/>
          </p:nvCxnSpPr>
          <p:spPr>
            <a:xfrm rot="10800000">
              <a:off x="1199" y="3551"/>
              <a:ext cx="1365" cy="0"/>
            </a:xfrm>
            <a:prstGeom prst="straightConnector1">
              <a:avLst/>
            </a:prstGeom>
            <a:noFill/>
            <a:ln w="19050" cap="flat" cmpd="sng">
              <a:solidFill>
                <a:schemeClr val="dk1"/>
              </a:solidFill>
              <a:prstDash val="solid"/>
              <a:round/>
              <a:headEnd type="none" w="med" len="med"/>
              <a:tailEnd type="none" w="med" len="med"/>
            </a:ln>
          </p:spPr>
        </p:cxnSp>
        <p:cxnSp>
          <p:nvCxnSpPr>
            <p:cNvPr id="332" name="Shape 332"/>
            <p:cNvCxnSpPr/>
            <p:nvPr/>
          </p:nvCxnSpPr>
          <p:spPr>
            <a:xfrm rot="10800000">
              <a:off x="1199" y="1633"/>
              <a:ext cx="0" cy="1910"/>
            </a:xfrm>
            <a:prstGeom prst="straightConnector1">
              <a:avLst/>
            </a:prstGeom>
            <a:noFill/>
            <a:ln w="19050" cap="flat" cmpd="sng">
              <a:solidFill>
                <a:schemeClr val="dk1"/>
              </a:solidFill>
              <a:prstDash val="solid"/>
              <a:round/>
              <a:headEnd type="none" w="med" len="med"/>
              <a:tailEnd type="none" w="med" len="med"/>
            </a:ln>
          </p:spPr>
        </p:cxnSp>
        <p:cxnSp>
          <p:nvCxnSpPr>
            <p:cNvPr id="333" name="Shape 333"/>
            <p:cNvCxnSpPr/>
            <p:nvPr/>
          </p:nvCxnSpPr>
          <p:spPr>
            <a:xfrm rot="10800000" flipH="1">
              <a:off x="1192" y="1625"/>
              <a:ext cx="1388" cy="1"/>
            </a:xfrm>
            <a:prstGeom prst="straightConnector1">
              <a:avLst/>
            </a:prstGeom>
            <a:noFill/>
            <a:ln w="19050" cap="flat" cmpd="sng">
              <a:solidFill>
                <a:schemeClr val="dk1"/>
              </a:solidFill>
              <a:prstDash val="solid"/>
              <a:round/>
              <a:headEnd type="none" w="med" len="med"/>
              <a:tailEnd type="triangle" w="lg" len="lg"/>
            </a:ln>
          </p:spPr>
        </p:cxnSp>
      </p:grpSp>
      <p:sp>
        <p:nvSpPr>
          <p:cNvPr id="334" name="Shape 334"/>
          <p:cNvSpPr txBox="1"/>
          <p:nvPr/>
        </p:nvSpPr>
        <p:spPr>
          <a:xfrm>
            <a:off x="1847850" y="1712913"/>
            <a:ext cx="2368550" cy="376237"/>
          </a:xfrm>
          <a:prstGeom prst="rect">
            <a:avLst/>
          </a:prstGeom>
          <a:solidFill>
            <a:srgbClr val="DDDDDD"/>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chemeClr val="lt2"/>
                </a:solidFill>
                <a:latin typeface="Arial"/>
                <a:ea typeface="Arial"/>
                <a:cs typeface="Arial"/>
                <a:sym typeface="Arial"/>
              </a:rPr>
              <a:t>Data</a:t>
            </a:r>
            <a:endParaRPr sz="1800" b="0" i="0" u="none" strike="noStrike" cap="none">
              <a:solidFill>
                <a:schemeClr val="lt2"/>
              </a:solidFill>
              <a:latin typeface="Arial"/>
              <a:ea typeface="Arial"/>
              <a:cs typeface="Arial"/>
              <a:sym typeface="Arial"/>
            </a:endParaRPr>
          </a:p>
        </p:txBody>
      </p:sp>
      <p:sp>
        <p:nvSpPr>
          <p:cNvPr id="335" name="Shape 335"/>
          <p:cNvSpPr txBox="1"/>
          <p:nvPr/>
        </p:nvSpPr>
        <p:spPr>
          <a:xfrm>
            <a:off x="4294188" y="1708150"/>
            <a:ext cx="2260600" cy="376238"/>
          </a:xfrm>
          <a:prstGeom prst="rect">
            <a:avLst/>
          </a:prstGeom>
          <a:solidFill>
            <a:srgbClr val="DDDDDD"/>
          </a:solidFill>
          <a:ln w="9525" cap="flat" cmpd="sng">
            <a:solidFill>
              <a:schemeClr val="dk1"/>
            </a:solidFill>
            <a:prstDash val="solid"/>
            <a:miter lim="800000"/>
            <a:headEnd type="none" w="med" len="med"/>
            <a:tailEnd type="none" w="med" len="med"/>
          </a:ln>
          <a:effectLst>
            <a:outerShdw blurRad="63500" dist="17961" dir="13500000" algn="ctr" rotWithShape="0">
              <a:schemeClr val="lt2">
                <a:alpha val="74901"/>
              </a:scheme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chemeClr val="lt2"/>
                </a:solidFill>
                <a:latin typeface="Arial"/>
                <a:ea typeface="Arial"/>
                <a:cs typeface="Arial"/>
                <a:sym typeface="Arial"/>
              </a:rPr>
              <a:t>Known Classes</a:t>
            </a:r>
            <a:endParaRPr/>
          </a:p>
        </p:txBody>
      </p:sp>
      <p:cxnSp>
        <p:nvCxnSpPr>
          <p:cNvPr id="336" name="Shape 336"/>
          <p:cNvCxnSpPr>
            <a:stCxn id="334" idx="2"/>
            <a:endCxn id="323" idx="0"/>
          </p:cNvCxnSpPr>
          <p:nvPr/>
        </p:nvCxnSpPr>
        <p:spPr>
          <a:xfrm rot="-5400000" flipH="1">
            <a:off x="3086125" y="2035150"/>
            <a:ext cx="1004100" cy="1112100"/>
          </a:xfrm>
          <a:prstGeom prst="bentConnector3">
            <a:avLst>
              <a:gd name="adj1" fmla="val 43377"/>
            </a:avLst>
          </a:prstGeom>
          <a:noFill/>
          <a:ln w="12700" cap="flat" cmpd="sng">
            <a:solidFill>
              <a:schemeClr val="dk1"/>
            </a:solidFill>
            <a:prstDash val="solid"/>
            <a:miter lim="800000"/>
            <a:headEnd type="none" w="med" len="med"/>
            <a:tailEnd type="triangle" w="lg" len="lg"/>
          </a:ln>
        </p:spPr>
      </p:cxnSp>
      <p:cxnSp>
        <p:nvCxnSpPr>
          <p:cNvPr id="337" name="Shape 337"/>
          <p:cNvCxnSpPr>
            <a:stCxn id="335" idx="2"/>
          </p:cNvCxnSpPr>
          <p:nvPr/>
        </p:nvCxnSpPr>
        <p:spPr>
          <a:xfrm rot="5400000">
            <a:off x="4563338" y="1669338"/>
            <a:ext cx="446100" cy="1276200"/>
          </a:xfrm>
          <a:prstGeom prst="bentConnector2">
            <a:avLst/>
          </a:prstGeom>
          <a:noFill/>
          <a:ln w="12700" cap="flat" cmpd="sng">
            <a:solidFill>
              <a:schemeClr val="dk1"/>
            </a:solidFill>
            <a:prstDash val="solid"/>
            <a:miter lim="800000"/>
            <a:headEnd type="none" w="med" len="med"/>
            <a:tailEnd type="none" w="med" len="med"/>
          </a:ln>
        </p:spPr>
      </p:cxnSp>
      <p:grpSp>
        <p:nvGrpSpPr>
          <p:cNvPr id="338" name="Shape 338"/>
          <p:cNvGrpSpPr/>
          <p:nvPr/>
        </p:nvGrpSpPr>
        <p:grpSpPr>
          <a:xfrm>
            <a:off x="5840413" y="3351213"/>
            <a:ext cx="3303587" cy="1906587"/>
            <a:chOff x="3679" y="1993"/>
            <a:chExt cx="2081" cy="1885"/>
          </a:xfrm>
        </p:grpSpPr>
        <p:sp>
          <p:nvSpPr>
            <p:cNvPr id="339" name="Shape 339"/>
            <p:cNvSpPr/>
            <p:nvPr/>
          </p:nvSpPr>
          <p:spPr>
            <a:xfrm>
              <a:off x="3679" y="1993"/>
              <a:ext cx="161" cy="1700"/>
            </a:xfrm>
            <a:prstGeom prst="leftBrace">
              <a:avLst>
                <a:gd name="adj1" fmla="val 87992"/>
                <a:gd name="adj2" fmla="val 50000"/>
              </a:avLst>
            </a:prstGeom>
            <a:no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40" name="Shape 340"/>
            <p:cNvSpPr txBox="1"/>
            <p:nvPr/>
          </p:nvSpPr>
          <p:spPr>
            <a:xfrm>
              <a:off x="3871" y="2017"/>
              <a:ext cx="1889" cy="186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1800" b="0" i="0" u="none" strike="noStrike" cap="none">
                  <a:solidFill>
                    <a:srgbClr val="008000"/>
                  </a:solidFill>
                  <a:latin typeface="Arial"/>
                  <a:ea typeface="Arial"/>
                  <a:cs typeface="Arial"/>
                  <a:sym typeface="Arial"/>
                </a:rPr>
                <a:t>Regression Trees (CART)</a:t>
              </a:r>
              <a:endParaRPr/>
            </a:p>
            <a:p>
              <a:pPr marL="0" marR="0" lvl="0" indent="0" algn="l" rtl="0">
                <a:lnSpc>
                  <a:spcPct val="90000"/>
                </a:lnSpc>
                <a:spcBef>
                  <a:spcPts val="900"/>
                </a:spcBef>
                <a:spcAft>
                  <a:spcPts val="0"/>
                </a:spcAft>
                <a:buNone/>
              </a:pPr>
              <a:r>
                <a:rPr lang="en-US" sz="1800" b="0" i="0" u="none" strike="noStrike" cap="none">
                  <a:solidFill>
                    <a:srgbClr val="008000"/>
                  </a:solidFill>
                  <a:latin typeface="Arial"/>
                  <a:ea typeface="Arial"/>
                  <a:cs typeface="Arial"/>
                  <a:sym typeface="Arial"/>
                </a:rPr>
                <a:t>Weighted Voting</a:t>
              </a:r>
              <a:endParaRPr/>
            </a:p>
            <a:p>
              <a:pPr marL="0" marR="0" lvl="0" indent="0" algn="l" rtl="0">
                <a:lnSpc>
                  <a:spcPct val="90000"/>
                </a:lnSpc>
                <a:spcBef>
                  <a:spcPts val="900"/>
                </a:spcBef>
                <a:spcAft>
                  <a:spcPts val="0"/>
                </a:spcAft>
                <a:buNone/>
              </a:pPr>
              <a:r>
                <a:rPr lang="en-US" sz="1800" b="0" i="1" u="none" strike="noStrike" cap="none">
                  <a:solidFill>
                    <a:srgbClr val="008000"/>
                  </a:solidFill>
                  <a:latin typeface="Arial"/>
                  <a:ea typeface="Arial"/>
                  <a:cs typeface="Arial"/>
                  <a:sym typeface="Arial"/>
                </a:rPr>
                <a:t>k</a:t>
              </a:r>
              <a:r>
                <a:rPr lang="en-US" sz="1800" b="0" i="0" u="none" strike="noStrike" cap="none">
                  <a:solidFill>
                    <a:srgbClr val="008000"/>
                  </a:solidFill>
                  <a:latin typeface="Arial"/>
                  <a:ea typeface="Arial"/>
                  <a:cs typeface="Arial"/>
                  <a:sym typeface="Arial"/>
                </a:rPr>
                <a:t>-Nearest Neighbors</a:t>
              </a:r>
              <a:endParaRPr/>
            </a:p>
            <a:p>
              <a:pPr marL="0" marR="0" lvl="0" indent="0" algn="l" rtl="0">
                <a:lnSpc>
                  <a:spcPct val="90000"/>
                </a:lnSpc>
                <a:spcBef>
                  <a:spcPts val="900"/>
                </a:spcBef>
                <a:spcAft>
                  <a:spcPts val="0"/>
                </a:spcAft>
                <a:buNone/>
              </a:pPr>
              <a:r>
                <a:rPr lang="en-US" sz="1800" b="0" i="0" u="none" strike="noStrike" cap="none">
                  <a:solidFill>
                    <a:srgbClr val="008000"/>
                  </a:solidFill>
                  <a:latin typeface="Arial"/>
                  <a:ea typeface="Arial"/>
                  <a:cs typeface="Arial"/>
                  <a:sym typeface="Arial"/>
                </a:rPr>
                <a:t>Support Vector Machines</a:t>
              </a:r>
              <a:endParaRPr/>
            </a:p>
            <a:p>
              <a:pPr marL="0" marR="0" lvl="0" indent="0" algn="l" rtl="0">
                <a:lnSpc>
                  <a:spcPct val="90000"/>
                </a:lnSpc>
                <a:spcBef>
                  <a:spcPts val="900"/>
                </a:spcBef>
                <a:spcAft>
                  <a:spcPts val="0"/>
                </a:spcAft>
                <a:buNone/>
              </a:pPr>
              <a:endParaRPr sz="1800" b="0" i="0" u="none" strike="noStrike" cap="none">
                <a:solidFill>
                  <a:srgbClr val="008000"/>
                </a:solidFill>
                <a:latin typeface="Arial"/>
                <a:ea typeface="Arial"/>
                <a:cs typeface="Arial"/>
                <a:sym typeface="Arial"/>
              </a:endParaRPr>
            </a:p>
          </p:txBody>
        </p:sp>
      </p:grpSp>
      <p:sp>
        <p:nvSpPr>
          <p:cNvPr id="341" name="Shape 341"/>
          <p:cNvSpPr txBox="1"/>
          <p:nvPr/>
        </p:nvSpPr>
        <p:spPr>
          <a:xfrm>
            <a:off x="1752600" y="762000"/>
            <a:ext cx="5029200" cy="5191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i="0" u="none" strike="noStrike" cap="none">
                <a:solidFill>
                  <a:schemeClr val="dk1"/>
                </a:solidFill>
                <a:latin typeface="Arial"/>
                <a:ea typeface="Arial"/>
                <a:cs typeface="Arial"/>
                <a:sym typeface="Arial"/>
              </a:rPr>
              <a:t>Computational methodology</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xfrm>
            <a:off x="228600" y="152400"/>
            <a:ext cx="8229600" cy="65563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chemeClr val="dk2"/>
                </a:solidFill>
                <a:latin typeface="Arial"/>
                <a:ea typeface="Arial"/>
                <a:cs typeface="Arial"/>
                <a:sym typeface="Arial"/>
              </a:rPr>
              <a:t>Classifiers</a:t>
            </a:r>
            <a:endParaRPr/>
          </a:p>
        </p:txBody>
      </p:sp>
      <p:sp>
        <p:nvSpPr>
          <p:cNvPr id="347" name="Shape 347"/>
          <p:cNvSpPr txBox="1">
            <a:spLocks noGrp="1"/>
          </p:cNvSpPr>
          <p:nvPr>
            <p:ph type="body" idx="4294967295"/>
          </p:nvPr>
        </p:nvSpPr>
        <p:spPr>
          <a:xfrm>
            <a:off x="1447800" y="1752600"/>
            <a:ext cx="7696200" cy="4495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Important issues:</a:t>
            </a:r>
            <a:endParaRPr/>
          </a:p>
          <a:p>
            <a:pPr marL="342900" marR="0" lvl="0" indent="-342900" algn="l" rtl="0">
              <a:lnSpc>
                <a:spcPct val="80000"/>
              </a:lnSpc>
              <a:spcBef>
                <a:spcPts val="48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742950" marR="0" lvl="1" indent="-285750" algn="l" rtl="0">
              <a:lnSpc>
                <a:spcPct val="80000"/>
              </a:lnSpc>
              <a:spcBef>
                <a:spcPts val="4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F</a:t>
            </a:r>
            <a:r>
              <a:rPr lang="en-US" sz="2000" b="0" i="0" u="none" strike="noStrike" cap="none">
                <a:solidFill>
                  <a:schemeClr val="dk1"/>
                </a:solidFill>
                <a:latin typeface="Arial"/>
                <a:ea typeface="Arial"/>
                <a:cs typeface="Arial"/>
                <a:sym typeface="Arial"/>
              </a:rPr>
              <a:t>ew cases, many variables (genes)</a:t>
            </a:r>
            <a:endParaRPr sz="1800" b="0" i="0" u="none" strike="noStrike" cap="none">
              <a:solidFill>
                <a:schemeClr val="dk1"/>
              </a:solidFill>
              <a:latin typeface="Arial"/>
              <a:ea typeface="Arial"/>
              <a:cs typeface="Arial"/>
              <a:sym typeface="Arial"/>
            </a:endParaRPr>
          </a:p>
          <a:p>
            <a:pPr marL="742950" marR="0" lvl="1" indent="-285750" algn="l" rtl="0">
              <a:lnSpc>
                <a:spcPct val="150000"/>
              </a:lnSpc>
              <a:spcBef>
                <a:spcPts val="4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redundancy</a:t>
            </a:r>
            <a:r>
              <a:rPr lang="en-US" sz="2000" b="0" i="0" u="none" strike="noStrike" cap="none">
                <a:solidFill>
                  <a:schemeClr val="dk1"/>
                </a:solidFill>
                <a:latin typeface="Arial"/>
                <a:ea typeface="Arial"/>
                <a:cs typeface="Arial"/>
                <a:sym typeface="Arial"/>
              </a:rPr>
              <a:t>: many highly correlated genes.</a:t>
            </a:r>
            <a:endParaRPr/>
          </a:p>
          <a:p>
            <a:pPr marL="742950" marR="0" lvl="1" indent="-285750" algn="l" rtl="0">
              <a:lnSpc>
                <a:spcPct val="150000"/>
              </a:lnSpc>
              <a:spcBef>
                <a:spcPts val="4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noise</a:t>
            </a:r>
            <a:r>
              <a:rPr lang="en-US" sz="2000" b="0" i="0" u="none" strike="noStrike" cap="none">
                <a:solidFill>
                  <a:schemeClr val="dk1"/>
                </a:solidFill>
                <a:latin typeface="Arial"/>
                <a:ea typeface="Arial"/>
                <a:cs typeface="Arial"/>
                <a:sym typeface="Arial"/>
              </a:rPr>
              <a:t>: measurements are very imprecise.</a:t>
            </a:r>
            <a:endParaRPr/>
          </a:p>
          <a:p>
            <a:pPr marL="742950" marR="0" lvl="1" indent="-285750" algn="l" rtl="0">
              <a:lnSpc>
                <a:spcPct val="150000"/>
              </a:lnSpc>
              <a:spcBef>
                <a:spcPts val="4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feature selection</a:t>
            </a:r>
            <a:r>
              <a:rPr lang="en-US" sz="2000" b="0" i="0" u="none" strike="noStrike" cap="none">
                <a:solidFill>
                  <a:schemeClr val="dk1"/>
                </a:solidFill>
                <a:latin typeface="Arial"/>
                <a:ea typeface="Arial"/>
                <a:cs typeface="Arial"/>
                <a:sym typeface="Arial"/>
              </a:rPr>
              <a:t>: reducing the # of genes is a necessity.</a:t>
            </a:r>
            <a:endParaRPr/>
          </a:p>
          <a:p>
            <a:pPr marL="742950" marR="0" lvl="1" indent="-158750" algn="l" rtl="0">
              <a:lnSpc>
                <a:spcPct val="80000"/>
              </a:lnSpc>
              <a:spcBef>
                <a:spcPts val="40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0" marR="0" lvl="1" indent="0" algn="l" rtl="0">
              <a:lnSpc>
                <a:spcPct val="80000"/>
              </a:lnSpc>
              <a:spcBef>
                <a:spcPts val="48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Avoid over-fitting</a:t>
            </a:r>
            <a:endParaRPr/>
          </a:p>
          <a:p>
            <a:pPr marL="0" marR="0" lvl="1" indent="0" algn="l" rtl="0">
              <a:lnSpc>
                <a:spcPct val="80000"/>
              </a:lnSpc>
              <a:spcBef>
                <a:spcPts val="48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80000"/>
              </a:lnSpc>
              <a:spcBef>
                <a:spcPts val="48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342900" marR="0" lvl="0" indent="-342900" algn="l" rtl="0">
              <a:lnSpc>
                <a:spcPct val="80000"/>
              </a:lnSpc>
              <a:spcBef>
                <a:spcPts val="48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grpSp>
        <p:nvGrpSpPr>
          <p:cNvPr id="353" name="Shape 353"/>
          <p:cNvGrpSpPr/>
          <p:nvPr/>
        </p:nvGrpSpPr>
        <p:grpSpPr>
          <a:xfrm>
            <a:off x="1130300" y="1914525"/>
            <a:ext cx="7188200" cy="4751388"/>
            <a:chOff x="720" y="1266"/>
            <a:chExt cx="4528" cy="2993"/>
          </a:xfrm>
        </p:grpSpPr>
        <p:sp>
          <p:nvSpPr>
            <p:cNvPr id="354" name="Shape 354"/>
            <p:cNvSpPr/>
            <p:nvPr/>
          </p:nvSpPr>
          <p:spPr>
            <a:xfrm>
              <a:off x="720" y="1266"/>
              <a:ext cx="4320" cy="297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rgbClr val="FFFFFF"/>
                </a:solidFill>
                <a:latin typeface="Arial"/>
                <a:ea typeface="Arial"/>
                <a:cs typeface="Arial"/>
                <a:sym typeface="Arial"/>
              </a:endParaRPr>
            </a:p>
          </p:txBody>
        </p:sp>
        <p:cxnSp>
          <p:nvCxnSpPr>
            <p:cNvPr id="355" name="Shape 355"/>
            <p:cNvCxnSpPr/>
            <p:nvPr/>
          </p:nvCxnSpPr>
          <p:spPr>
            <a:xfrm flipH="1" flipV="1">
              <a:off x="1206" y="4050"/>
              <a:ext cx="3834" cy="1"/>
            </a:xfrm>
            <a:prstGeom prst="straightConnector1">
              <a:avLst/>
            </a:prstGeom>
            <a:noFill/>
            <a:ln w="19050" cap="flat" cmpd="sng">
              <a:solidFill>
                <a:schemeClr val="dk1"/>
              </a:solidFill>
              <a:prstDash val="solid"/>
              <a:round/>
              <a:headEnd type="triangle" w="lg" len="lg"/>
              <a:tailEnd type="none" w="med" len="med"/>
            </a:ln>
          </p:spPr>
        </p:cxnSp>
        <p:cxnSp>
          <p:nvCxnSpPr>
            <p:cNvPr id="356" name="Shape 356"/>
            <p:cNvCxnSpPr/>
            <p:nvPr/>
          </p:nvCxnSpPr>
          <p:spPr>
            <a:xfrm rot="-5400000">
              <a:off x="109" y="2962"/>
              <a:ext cx="2177" cy="0"/>
            </a:xfrm>
            <a:prstGeom prst="straightConnector1">
              <a:avLst/>
            </a:prstGeom>
            <a:noFill/>
            <a:ln w="19050" cap="flat" cmpd="sng">
              <a:solidFill>
                <a:schemeClr val="dk1"/>
              </a:solidFill>
              <a:prstDash val="solid"/>
              <a:round/>
              <a:headEnd type="none" w="med" len="med"/>
              <a:tailEnd type="triangle" w="lg" len="lg"/>
            </a:ln>
          </p:spPr>
        </p:cxnSp>
        <p:sp>
          <p:nvSpPr>
            <p:cNvPr id="357" name="Shape 357"/>
            <p:cNvSpPr/>
            <p:nvPr/>
          </p:nvSpPr>
          <p:spPr>
            <a:xfrm rot="5400000" flipH="1">
              <a:off x="3824" y="3833"/>
              <a:ext cx="100" cy="114"/>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8" name="Shape 358"/>
            <p:cNvSpPr/>
            <p:nvPr/>
          </p:nvSpPr>
          <p:spPr>
            <a:xfrm rot="5400000" flipH="1">
              <a:off x="4118" y="3528"/>
              <a:ext cx="100" cy="116"/>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9" name="Shape 359"/>
            <p:cNvSpPr/>
            <p:nvPr/>
          </p:nvSpPr>
          <p:spPr>
            <a:xfrm rot="5400000" flipH="1">
              <a:off x="3792" y="3541"/>
              <a:ext cx="100" cy="116"/>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0" name="Shape 360"/>
            <p:cNvSpPr/>
            <p:nvPr/>
          </p:nvSpPr>
          <p:spPr>
            <a:xfrm rot="5400000" flipH="1">
              <a:off x="3910" y="3345"/>
              <a:ext cx="100" cy="116"/>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1" name="Shape 361"/>
            <p:cNvSpPr/>
            <p:nvPr/>
          </p:nvSpPr>
          <p:spPr>
            <a:xfrm rot="5400000" flipH="1">
              <a:off x="3198" y="3185"/>
              <a:ext cx="100" cy="11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2" name="Shape 362"/>
            <p:cNvSpPr/>
            <p:nvPr/>
          </p:nvSpPr>
          <p:spPr>
            <a:xfrm rot="5400000" flipH="1">
              <a:off x="4151" y="2827"/>
              <a:ext cx="100" cy="116"/>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3" name="Shape 363"/>
            <p:cNvSpPr/>
            <p:nvPr/>
          </p:nvSpPr>
          <p:spPr>
            <a:xfrm rot="5400000" flipH="1">
              <a:off x="4151" y="2535"/>
              <a:ext cx="100" cy="116"/>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4" name="Shape 364"/>
            <p:cNvSpPr/>
            <p:nvPr/>
          </p:nvSpPr>
          <p:spPr>
            <a:xfrm rot="5400000" flipH="1">
              <a:off x="3798" y="2771"/>
              <a:ext cx="100" cy="11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5" name="Shape 365"/>
            <p:cNvSpPr/>
            <p:nvPr/>
          </p:nvSpPr>
          <p:spPr>
            <a:xfrm rot="5400000" flipH="1">
              <a:off x="3802" y="3170"/>
              <a:ext cx="100" cy="114"/>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6" name="Shape 366"/>
            <p:cNvSpPr/>
            <p:nvPr/>
          </p:nvSpPr>
          <p:spPr>
            <a:xfrm rot="5400000" flipH="1">
              <a:off x="3253" y="3483"/>
              <a:ext cx="101" cy="116"/>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7" name="Shape 367"/>
            <p:cNvSpPr/>
            <p:nvPr/>
          </p:nvSpPr>
          <p:spPr>
            <a:xfrm rot="5400000" flipH="1">
              <a:off x="3302" y="3743"/>
              <a:ext cx="100" cy="116"/>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8" name="Shape 368"/>
            <p:cNvSpPr/>
            <p:nvPr/>
          </p:nvSpPr>
          <p:spPr>
            <a:xfrm rot="5400000" flipH="1">
              <a:off x="3479" y="2728"/>
              <a:ext cx="101" cy="114"/>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9" name="Shape 369"/>
            <p:cNvSpPr/>
            <p:nvPr/>
          </p:nvSpPr>
          <p:spPr>
            <a:xfrm rot="5400000" flipH="1">
              <a:off x="3567" y="3772"/>
              <a:ext cx="101" cy="114"/>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0" name="Shape 370"/>
            <p:cNvSpPr/>
            <p:nvPr/>
          </p:nvSpPr>
          <p:spPr>
            <a:xfrm rot="5400000" flipH="1">
              <a:off x="3527" y="3513"/>
              <a:ext cx="100" cy="114"/>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1" name="Shape 371"/>
            <p:cNvSpPr/>
            <p:nvPr/>
          </p:nvSpPr>
          <p:spPr>
            <a:xfrm rot="5400000" flipH="1">
              <a:off x="3619" y="3284"/>
              <a:ext cx="100" cy="116"/>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2" name="Shape 372"/>
            <p:cNvSpPr/>
            <p:nvPr/>
          </p:nvSpPr>
          <p:spPr>
            <a:xfrm rot="5400000" flipH="1">
              <a:off x="2994" y="3341"/>
              <a:ext cx="100" cy="114"/>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3" name="Shape 373"/>
            <p:cNvSpPr/>
            <p:nvPr/>
          </p:nvSpPr>
          <p:spPr>
            <a:xfrm rot="5400000" flipH="1">
              <a:off x="3478" y="3047"/>
              <a:ext cx="100" cy="114"/>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4" name="Shape 374"/>
            <p:cNvSpPr/>
            <p:nvPr/>
          </p:nvSpPr>
          <p:spPr>
            <a:xfrm rot="5400000" flipH="1">
              <a:off x="3057" y="3665"/>
              <a:ext cx="100" cy="114"/>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5" name="Shape 375"/>
            <p:cNvSpPr/>
            <p:nvPr/>
          </p:nvSpPr>
          <p:spPr>
            <a:xfrm rot="5400000" flipH="1">
              <a:off x="3394" y="3287"/>
              <a:ext cx="100" cy="116"/>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6" name="Shape 376"/>
            <p:cNvSpPr/>
            <p:nvPr/>
          </p:nvSpPr>
          <p:spPr>
            <a:xfrm rot="5400000" flipH="1">
              <a:off x="3239" y="2343"/>
              <a:ext cx="100" cy="116"/>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7" name="Shape 377"/>
            <p:cNvSpPr/>
            <p:nvPr/>
          </p:nvSpPr>
          <p:spPr>
            <a:xfrm rot="5400000" flipH="1">
              <a:off x="2988" y="2946"/>
              <a:ext cx="100" cy="116"/>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8" name="Shape 378"/>
            <p:cNvSpPr/>
            <p:nvPr/>
          </p:nvSpPr>
          <p:spPr>
            <a:xfrm rot="5400000" flipH="1">
              <a:off x="4181" y="3350"/>
              <a:ext cx="101" cy="114"/>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9" name="Shape 379"/>
            <p:cNvSpPr/>
            <p:nvPr/>
          </p:nvSpPr>
          <p:spPr>
            <a:xfrm rot="5400000" flipH="1">
              <a:off x="2471" y="2631"/>
              <a:ext cx="100" cy="11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0" name="Shape 380"/>
            <p:cNvSpPr/>
            <p:nvPr/>
          </p:nvSpPr>
          <p:spPr>
            <a:xfrm rot="5400000" flipH="1">
              <a:off x="2388" y="3011"/>
              <a:ext cx="100" cy="114"/>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1" name="Shape 381"/>
            <p:cNvSpPr/>
            <p:nvPr/>
          </p:nvSpPr>
          <p:spPr>
            <a:xfrm rot="5400000" flipH="1">
              <a:off x="2185" y="3230"/>
              <a:ext cx="100" cy="114"/>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2" name="Shape 382"/>
            <p:cNvSpPr/>
            <p:nvPr/>
          </p:nvSpPr>
          <p:spPr>
            <a:xfrm rot="5400000" flipH="1">
              <a:off x="1823" y="3284"/>
              <a:ext cx="101" cy="115"/>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3" name="Shape 383"/>
            <p:cNvSpPr/>
            <p:nvPr/>
          </p:nvSpPr>
          <p:spPr>
            <a:xfrm rot="5400000" flipH="1">
              <a:off x="1687" y="3001"/>
              <a:ext cx="102" cy="117"/>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4" name="Shape 384"/>
            <p:cNvSpPr/>
            <p:nvPr/>
          </p:nvSpPr>
          <p:spPr>
            <a:xfrm rot="5400000" flipH="1">
              <a:off x="1333" y="2948"/>
              <a:ext cx="100" cy="115"/>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5" name="Shape 385"/>
            <p:cNvSpPr/>
            <p:nvPr/>
          </p:nvSpPr>
          <p:spPr>
            <a:xfrm rot="5400000" flipH="1">
              <a:off x="1254" y="2623"/>
              <a:ext cx="101" cy="114"/>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6" name="Shape 386"/>
            <p:cNvSpPr/>
            <p:nvPr/>
          </p:nvSpPr>
          <p:spPr>
            <a:xfrm rot="5400000" flipH="1">
              <a:off x="1617" y="2793"/>
              <a:ext cx="100" cy="116"/>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7" name="Shape 387"/>
            <p:cNvSpPr/>
            <p:nvPr/>
          </p:nvSpPr>
          <p:spPr>
            <a:xfrm rot="5400000" flipH="1">
              <a:off x="1411" y="2440"/>
              <a:ext cx="100" cy="116"/>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8" name="Shape 388"/>
            <p:cNvSpPr/>
            <p:nvPr/>
          </p:nvSpPr>
          <p:spPr>
            <a:xfrm rot="5400000" flipH="1">
              <a:off x="1977" y="2833"/>
              <a:ext cx="100" cy="115"/>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9" name="Shape 389"/>
            <p:cNvSpPr/>
            <p:nvPr/>
          </p:nvSpPr>
          <p:spPr>
            <a:xfrm rot="5400000" flipH="1">
              <a:off x="2542" y="3345"/>
              <a:ext cx="100" cy="116"/>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0" name="Shape 390"/>
            <p:cNvSpPr/>
            <p:nvPr/>
          </p:nvSpPr>
          <p:spPr>
            <a:xfrm rot="5400000" flipH="1">
              <a:off x="2335" y="2763"/>
              <a:ext cx="101" cy="116"/>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1" name="Shape 391"/>
            <p:cNvSpPr/>
            <p:nvPr/>
          </p:nvSpPr>
          <p:spPr>
            <a:xfrm rot="5400000" flipH="1">
              <a:off x="2404" y="2463"/>
              <a:ext cx="100" cy="116"/>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2" name="Shape 392"/>
            <p:cNvSpPr/>
            <p:nvPr/>
          </p:nvSpPr>
          <p:spPr>
            <a:xfrm rot="5400000" flipH="1">
              <a:off x="1735" y="2591"/>
              <a:ext cx="101" cy="116"/>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3" name="Shape 393"/>
            <p:cNvSpPr/>
            <p:nvPr/>
          </p:nvSpPr>
          <p:spPr>
            <a:xfrm rot="5400000" flipH="1">
              <a:off x="1789" y="2317"/>
              <a:ext cx="100" cy="116"/>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4" name="Shape 394"/>
            <p:cNvSpPr/>
            <p:nvPr/>
          </p:nvSpPr>
          <p:spPr>
            <a:xfrm rot="5400000" flipH="1">
              <a:off x="2645" y="3042"/>
              <a:ext cx="100" cy="114"/>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5" name="Shape 395"/>
            <p:cNvSpPr/>
            <p:nvPr/>
          </p:nvSpPr>
          <p:spPr>
            <a:xfrm rot="5400000" flipH="1">
              <a:off x="2134" y="2350"/>
              <a:ext cx="100" cy="114"/>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6" name="Shape 396"/>
            <p:cNvSpPr txBox="1"/>
            <p:nvPr/>
          </p:nvSpPr>
          <p:spPr>
            <a:xfrm>
              <a:off x="1488" y="1482"/>
              <a:ext cx="2109" cy="2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u="none">
                  <a:solidFill>
                    <a:schemeClr val="dk1"/>
                  </a:solidFill>
                  <a:latin typeface="Comic Sans MS"/>
                  <a:ea typeface="Comic Sans MS"/>
                  <a:cs typeface="Comic Sans MS"/>
                  <a:sym typeface="Comic Sans MS"/>
                </a:rPr>
                <a:t>project samples in gene space</a:t>
              </a:r>
              <a:endParaRPr/>
            </a:p>
          </p:txBody>
        </p:sp>
        <p:sp>
          <p:nvSpPr>
            <p:cNvPr id="397" name="Shape 397"/>
            <p:cNvSpPr txBox="1"/>
            <p:nvPr/>
          </p:nvSpPr>
          <p:spPr>
            <a:xfrm>
              <a:off x="2354" y="4028"/>
              <a:ext cx="556" cy="2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u="none">
                  <a:solidFill>
                    <a:schemeClr val="dk2"/>
                  </a:solidFill>
                  <a:latin typeface="Arial"/>
                  <a:ea typeface="Arial"/>
                  <a:cs typeface="Arial"/>
                  <a:sym typeface="Arial"/>
                </a:rPr>
                <a:t>gene 1</a:t>
              </a:r>
              <a:endParaRPr/>
            </a:p>
          </p:txBody>
        </p:sp>
        <p:sp>
          <p:nvSpPr>
            <p:cNvPr id="398" name="Shape 398"/>
            <p:cNvSpPr txBox="1"/>
            <p:nvPr/>
          </p:nvSpPr>
          <p:spPr>
            <a:xfrm rot="-5400000">
              <a:off x="709" y="2710"/>
              <a:ext cx="556" cy="2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u="none">
                  <a:solidFill>
                    <a:schemeClr val="dk2"/>
                  </a:solidFill>
                  <a:latin typeface="Arial"/>
                  <a:ea typeface="Arial"/>
                  <a:cs typeface="Arial"/>
                  <a:sym typeface="Arial"/>
                </a:rPr>
                <a:t>gene 2</a:t>
              </a:r>
              <a:endParaRPr/>
            </a:p>
          </p:txBody>
        </p:sp>
        <p:sp>
          <p:nvSpPr>
            <p:cNvPr id="399" name="Shape 399"/>
            <p:cNvSpPr txBox="1"/>
            <p:nvPr/>
          </p:nvSpPr>
          <p:spPr>
            <a:xfrm>
              <a:off x="4284" y="2994"/>
              <a:ext cx="964" cy="2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u="none">
                  <a:solidFill>
                    <a:schemeClr val="dk2"/>
                  </a:solidFill>
                  <a:latin typeface="Arial"/>
                  <a:ea typeface="Arial"/>
                  <a:cs typeface="Arial"/>
                  <a:sym typeface="Arial"/>
                </a:rPr>
                <a:t>class</a:t>
              </a:r>
              <a:r>
                <a:rPr lang="en-US" sz="1800" b="0" u="none">
                  <a:solidFill>
                    <a:schemeClr val="dk1"/>
                  </a:solidFill>
                  <a:latin typeface="Arial"/>
                  <a:ea typeface="Arial"/>
                  <a:cs typeface="Arial"/>
                  <a:sym typeface="Arial"/>
                </a:rPr>
                <a:t> </a:t>
              </a:r>
              <a:r>
                <a:rPr lang="en-US" sz="1800" b="1" u="none">
                  <a:solidFill>
                    <a:srgbClr val="FF6600"/>
                  </a:solidFill>
                  <a:latin typeface="Arial"/>
                  <a:ea typeface="Arial"/>
                  <a:cs typeface="Arial"/>
                  <a:sym typeface="Arial"/>
                </a:rPr>
                <a:t>orange</a:t>
              </a:r>
              <a:endParaRPr sz="1800" b="1" u="none">
                <a:solidFill>
                  <a:schemeClr val="dk1"/>
                </a:solidFill>
                <a:latin typeface="Arial"/>
                <a:ea typeface="Arial"/>
                <a:cs typeface="Arial"/>
                <a:sym typeface="Arial"/>
              </a:endParaRPr>
            </a:p>
          </p:txBody>
        </p:sp>
        <p:sp>
          <p:nvSpPr>
            <p:cNvPr id="400" name="Shape 400"/>
            <p:cNvSpPr txBox="1"/>
            <p:nvPr/>
          </p:nvSpPr>
          <p:spPr>
            <a:xfrm>
              <a:off x="1504" y="2007"/>
              <a:ext cx="852" cy="2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u="none">
                  <a:solidFill>
                    <a:schemeClr val="dk2"/>
                  </a:solidFill>
                  <a:latin typeface="Arial"/>
                  <a:ea typeface="Arial"/>
                  <a:cs typeface="Arial"/>
                  <a:sym typeface="Arial"/>
                </a:rPr>
                <a:t>class</a:t>
              </a:r>
              <a:r>
                <a:rPr lang="en-US" sz="1800" b="0" u="none">
                  <a:solidFill>
                    <a:schemeClr val="dk1"/>
                  </a:solidFill>
                  <a:latin typeface="Arial"/>
                  <a:ea typeface="Arial"/>
                  <a:cs typeface="Arial"/>
                  <a:sym typeface="Arial"/>
                </a:rPr>
                <a:t> </a:t>
              </a:r>
              <a:r>
                <a:rPr lang="en-US" sz="1800" b="1" u="none">
                  <a:solidFill>
                    <a:schemeClr val="dk1"/>
                  </a:solidFill>
                  <a:latin typeface="Arial"/>
                  <a:ea typeface="Arial"/>
                  <a:cs typeface="Arial"/>
                  <a:sym typeface="Arial"/>
                </a:rPr>
                <a:t>black</a:t>
              </a:r>
              <a:endParaRPr/>
            </a:p>
          </p:txBody>
        </p:sp>
      </p:grpSp>
      <p:sp>
        <p:nvSpPr>
          <p:cNvPr id="401" name="Shape 401"/>
          <p:cNvSpPr txBox="1">
            <a:spLocks noGrp="1"/>
          </p:cNvSpPr>
          <p:nvPr>
            <p:ph type="title"/>
          </p:nvPr>
        </p:nvSpPr>
        <p:spPr>
          <a:xfrm>
            <a:off x="0" y="31750"/>
            <a:ext cx="9144000" cy="65563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dirty="0">
                <a:solidFill>
                  <a:schemeClr val="tx1"/>
                </a:solidFill>
                <a:latin typeface="Calibri" panose="020F0502020204030204" pitchFamily="34" charset="0"/>
                <a:cs typeface="Calibri" panose="020F0502020204030204" pitchFamily="34" charset="0"/>
                <a:sym typeface="Arial"/>
              </a:rPr>
              <a:t>k Nearest Neighbors (</a:t>
            </a:r>
            <a:r>
              <a:rPr lang="en-US" sz="4400" b="1" i="0" u="none" strike="noStrike" cap="none" dirty="0" err="1">
                <a:solidFill>
                  <a:schemeClr val="tx1"/>
                </a:solidFill>
                <a:latin typeface="Calibri" panose="020F0502020204030204" pitchFamily="34" charset="0"/>
                <a:cs typeface="Calibri" panose="020F0502020204030204" pitchFamily="34" charset="0"/>
                <a:sym typeface="Arial"/>
              </a:rPr>
              <a:t>kNN</a:t>
            </a:r>
            <a:r>
              <a:rPr lang="en-US" sz="4400" b="1" i="0" u="none" strike="noStrike" cap="none" dirty="0">
                <a:solidFill>
                  <a:schemeClr val="tx1"/>
                </a:solidFill>
                <a:latin typeface="Calibri" panose="020F0502020204030204" pitchFamily="34" charset="0"/>
                <a:cs typeface="Calibri" panose="020F0502020204030204" pitchFamily="34" charset="0"/>
                <a:sym typeface="Arial"/>
              </a:rPr>
              <a:t>) Classifier</a:t>
            </a:r>
            <a:endParaRPr sz="4400" dirty="0">
              <a:solidFill>
                <a:schemeClr val="tx1"/>
              </a:solidFill>
              <a:latin typeface="Calibri" panose="020F0502020204030204" pitchFamily="34" charset="0"/>
              <a:cs typeface="Calibri" panose="020F0502020204030204" pitchFamily="34" charset="0"/>
            </a:endParaRPr>
          </a:p>
        </p:txBody>
      </p:sp>
      <p:sp>
        <p:nvSpPr>
          <p:cNvPr id="402" name="Shape 402"/>
          <p:cNvSpPr txBox="1"/>
          <p:nvPr/>
        </p:nvSpPr>
        <p:spPr>
          <a:xfrm>
            <a:off x="1752600" y="1457325"/>
            <a:ext cx="59436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u="none">
                <a:solidFill>
                  <a:schemeClr val="dk1"/>
                </a:solidFill>
                <a:latin typeface="Arial"/>
                <a:ea typeface="Arial"/>
                <a:cs typeface="Arial"/>
                <a:sym typeface="Arial"/>
              </a:rPr>
              <a:t>Example: k=5, 2 genes, 2 classes</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p:nvPr/>
        </p:nvSpPr>
        <p:spPr>
          <a:xfrm>
            <a:off x="1143000" y="2133600"/>
            <a:ext cx="6858000" cy="47244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rgbClr val="FFFFFF"/>
              </a:solidFill>
              <a:latin typeface="Arial"/>
              <a:ea typeface="Arial"/>
              <a:cs typeface="Arial"/>
              <a:sym typeface="Arial"/>
            </a:endParaRPr>
          </a:p>
        </p:txBody>
      </p:sp>
      <p:cxnSp>
        <p:nvCxnSpPr>
          <p:cNvPr id="409" name="Shape 409"/>
          <p:cNvCxnSpPr/>
          <p:nvPr/>
        </p:nvCxnSpPr>
        <p:spPr>
          <a:xfrm flipH="1">
            <a:off x="1901825" y="6429376"/>
            <a:ext cx="6099175" cy="0"/>
          </a:xfrm>
          <a:prstGeom prst="straightConnector1">
            <a:avLst/>
          </a:prstGeom>
          <a:noFill/>
          <a:ln w="19050" cap="flat" cmpd="sng">
            <a:solidFill>
              <a:schemeClr val="dk1"/>
            </a:solidFill>
            <a:prstDash val="solid"/>
            <a:round/>
            <a:headEnd type="triangle" w="lg" len="lg"/>
            <a:tailEnd type="none" w="med" len="med"/>
          </a:ln>
        </p:spPr>
      </p:cxnSp>
      <p:cxnSp>
        <p:nvCxnSpPr>
          <p:cNvPr id="410" name="Shape 410"/>
          <p:cNvCxnSpPr/>
          <p:nvPr/>
        </p:nvCxnSpPr>
        <p:spPr>
          <a:xfrm rot="-5400000">
            <a:off x="173831" y="4701382"/>
            <a:ext cx="3455987" cy="0"/>
          </a:xfrm>
          <a:prstGeom prst="straightConnector1">
            <a:avLst/>
          </a:prstGeom>
          <a:noFill/>
          <a:ln w="19050" cap="flat" cmpd="sng">
            <a:solidFill>
              <a:schemeClr val="dk1"/>
            </a:solidFill>
            <a:prstDash val="solid"/>
            <a:round/>
            <a:headEnd type="none" w="med" len="med"/>
            <a:tailEnd type="triangle" w="lg" len="lg"/>
          </a:ln>
        </p:spPr>
      </p:cxnSp>
      <p:sp>
        <p:nvSpPr>
          <p:cNvPr id="411" name="Shape 411"/>
          <p:cNvSpPr/>
          <p:nvPr/>
        </p:nvSpPr>
        <p:spPr>
          <a:xfrm rot="5400000" flipH="1">
            <a:off x="6070601" y="6084887"/>
            <a:ext cx="158750"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2" name="Shape 412"/>
          <p:cNvSpPr/>
          <p:nvPr/>
        </p:nvSpPr>
        <p:spPr>
          <a:xfrm rot="5400000" flipH="1">
            <a:off x="6537325" y="5600700"/>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3" name="Shape 413"/>
          <p:cNvSpPr/>
          <p:nvPr/>
        </p:nvSpPr>
        <p:spPr>
          <a:xfrm rot="5400000" flipH="1">
            <a:off x="6019800" y="5621338"/>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4" name="Shape 414"/>
          <p:cNvSpPr/>
          <p:nvPr/>
        </p:nvSpPr>
        <p:spPr>
          <a:xfrm rot="5400000" flipH="1">
            <a:off x="6207125" y="5310188"/>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5" name="Shape 415"/>
          <p:cNvSpPr/>
          <p:nvPr/>
        </p:nvSpPr>
        <p:spPr>
          <a:xfrm rot="5400000" flipH="1">
            <a:off x="5076032" y="5056981"/>
            <a:ext cx="158750" cy="182563"/>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6" name="Shape 416"/>
          <p:cNvSpPr/>
          <p:nvPr/>
        </p:nvSpPr>
        <p:spPr>
          <a:xfrm rot="5400000" flipH="1">
            <a:off x="6589713" y="4487863"/>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7" name="Shape 417"/>
          <p:cNvSpPr/>
          <p:nvPr/>
        </p:nvSpPr>
        <p:spPr>
          <a:xfrm rot="5400000" flipH="1">
            <a:off x="6589713" y="4024313"/>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8" name="Shape 418"/>
          <p:cNvSpPr/>
          <p:nvPr/>
        </p:nvSpPr>
        <p:spPr>
          <a:xfrm rot="5400000" flipH="1">
            <a:off x="6028532" y="4399756"/>
            <a:ext cx="158750" cy="182563"/>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9" name="Shape 419"/>
          <p:cNvSpPr/>
          <p:nvPr/>
        </p:nvSpPr>
        <p:spPr>
          <a:xfrm rot="5400000" flipH="1">
            <a:off x="6035676" y="5032375"/>
            <a:ext cx="158750"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0" name="Shape 420"/>
          <p:cNvSpPr/>
          <p:nvPr/>
        </p:nvSpPr>
        <p:spPr>
          <a:xfrm rot="5400000" flipH="1">
            <a:off x="5164931" y="5528469"/>
            <a:ext cx="160338"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1" name="Shape 421"/>
          <p:cNvSpPr/>
          <p:nvPr/>
        </p:nvSpPr>
        <p:spPr>
          <a:xfrm rot="5400000" flipH="1">
            <a:off x="5241925" y="5942013"/>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2" name="Shape 422"/>
          <p:cNvSpPr/>
          <p:nvPr/>
        </p:nvSpPr>
        <p:spPr>
          <a:xfrm rot="5400000" flipH="1">
            <a:off x="5523707" y="4329906"/>
            <a:ext cx="160338"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3" name="Shape 423"/>
          <p:cNvSpPr/>
          <p:nvPr/>
        </p:nvSpPr>
        <p:spPr>
          <a:xfrm rot="5400000" flipH="1">
            <a:off x="5663407" y="5987256"/>
            <a:ext cx="160338"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4" name="Shape 424"/>
          <p:cNvSpPr/>
          <p:nvPr/>
        </p:nvSpPr>
        <p:spPr>
          <a:xfrm rot="5400000" flipH="1">
            <a:off x="5599113" y="5576887"/>
            <a:ext cx="158750"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5" name="Shape 425"/>
          <p:cNvSpPr/>
          <p:nvPr/>
        </p:nvSpPr>
        <p:spPr>
          <a:xfrm rot="5400000" flipH="1">
            <a:off x="5745163" y="5213350"/>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6" name="Shape 426"/>
          <p:cNvSpPr/>
          <p:nvPr/>
        </p:nvSpPr>
        <p:spPr>
          <a:xfrm rot="5400000" flipH="1">
            <a:off x="4752976" y="5303837"/>
            <a:ext cx="158750"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7" name="Shape 427"/>
          <p:cNvSpPr/>
          <p:nvPr/>
        </p:nvSpPr>
        <p:spPr>
          <a:xfrm rot="5400000" flipH="1">
            <a:off x="5521326" y="4837112"/>
            <a:ext cx="158750"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8" name="Shape 428"/>
          <p:cNvSpPr/>
          <p:nvPr/>
        </p:nvSpPr>
        <p:spPr>
          <a:xfrm rot="5400000" flipH="1">
            <a:off x="4852988" y="5818187"/>
            <a:ext cx="158750"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9" name="Shape 429"/>
          <p:cNvSpPr/>
          <p:nvPr/>
        </p:nvSpPr>
        <p:spPr>
          <a:xfrm rot="5400000" flipH="1">
            <a:off x="5387975" y="5218113"/>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0" name="Shape 430"/>
          <p:cNvSpPr/>
          <p:nvPr/>
        </p:nvSpPr>
        <p:spPr>
          <a:xfrm rot="5400000" flipH="1">
            <a:off x="5141913" y="3719513"/>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1" name="Shape 431"/>
          <p:cNvSpPr/>
          <p:nvPr/>
        </p:nvSpPr>
        <p:spPr>
          <a:xfrm rot="5400000" flipH="1">
            <a:off x="4743450" y="4676775"/>
            <a:ext cx="158750" cy="184150"/>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2" name="Shape 432"/>
          <p:cNvSpPr/>
          <p:nvPr/>
        </p:nvSpPr>
        <p:spPr>
          <a:xfrm rot="5400000" flipH="1">
            <a:off x="6638132" y="5317331"/>
            <a:ext cx="160338" cy="180975"/>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3" name="Shape 433"/>
          <p:cNvSpPr/>
          <p:nvPr/>
        </p:nvSpPr>
        <p:spPr>
          <a:xfrm rot="5400000" flipH="1">
            <a:off x="3921919" y="4177507"/>
            <a:ext cx="158750" cy="182562"/>
          </a:xfrm>
          <a:prstGeom prst="ellipse">
            <a:avLst/>
          </a:prstGeom>
          <a:solidFill>
            <a:srgbClr val="FF6600"/>
          </a:solidFill>
          <a:ln w="19050" cap="flat" cmpd="sng">
            <a:solidFill>
              <a:srgbClr val="FF66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4" name="Shape 434"/>
          <p:cNvSpPr/>
          <p:nvPr/>
        </p:nvSpPr>
        <p:spPr>
          <a:xfrm rot="5400000" flipH="1">
            <a:off x="3790951" y="4779962"/>
            <a:ext cx="158750" cy="180975"/>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5" name="Shape 435"/>
          <p:cNvSpPr/>
          <p:nvPr/>
        </p:nvSpPr>
        <p:spPr>
          <a:xfrm rot="5400000" flipH="1">
            <a:off x="3468688" y="5127625"/>
            <a:ext cx="158750" cy="180975"/>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6" name="Shape 436"/>
          <p:cNvSpPr/>
          <p:nvPr/>
        </p:nvSpPr>
        <p:spPr>
          <a:xfrm rot="5400000" flipH="1">
            <a:off x="2894013" y="5213350"/>
            <a:ext cx="160337" cy="182563"/>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7" name="Shape 437"/>
          <p:cNvSpPr/>
          <p:nvPr/>
        </p:nvSpPr>
        <p:spPr>
          <a:xfrm rot="5400000" flipH="1">
            <a:off x="2677319" y="4764882"/>
            <a:ext cx="161925" cy="185737"/>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8" name="Shape 438"/>
          <p:cNvSpPr/>
          <p:nvPr/>
        </p:nvSpPr>
        <p:spPr>
          <a:xfrm rot="5400000" flipH="1">
            <a:off x="2115344" y="4680744"/>
            <a:ext cx="158750" cy="182562"/>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9" name="Shape 439"/>
          <p:cNvSpPr/>
          <p:nvPr/>
        </p:nvSpPr>
        <p:spPr>
          <a:xfrm rot="5400000" flipH="1">
            <a:off x="1991519" y="4163219"/>
            <a:ext cx="160337" cy="180975"/>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0" name="Shape 440"/>
          <p:cNvSpPr/>
          <p:nvPr/>
        </p:nvSpPr>
        <p:spPr>
          <a:xfrm rot="5400000" flipH="1">
            <a:off x="2566988" y="4433888"/>
            <a:ext cx="158750" cy="184150"/>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1" name="Shape 441"/>
          <p:cNvSpPr/>
          <p:nvPr/>
        </p:nvSpPr>
        <p:spPr>
          <a:xfrm rot="5400000" flipH="1">
            <a:off x="2239963" y="3873500"/>
            <a:ext cx="158750" cy="184150"/>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2" name="Shape 442"/>
          <p:cNvSpPr/>
          <p:nvPr/>
        </p:nvSpPr>
        <p:spPr>
          <a:xfrm rot="5400000" flipH="1">
            <a:off x="3137694" y="4498182"/>
            <a:ext cx="158750" cy="182562"/>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3" name="Shape 443"/>
          <p:cNvSpPr/>
          <p:nvPr/>
        </p:nvSpPr>
        <p:spPr>
          <a:xfrm rot="5400000" flipH="1">
            <a:off x="4035425" y="5310188"/>
            <a:ext cx="158750" cy="184150"/>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4" name="Shape 444"/>
          <p:cNvSpPr/>
          <p:nvPr/>
        </p:nvSpPr>
        <p:spPr>
          <a:xfrm rot="5400000" flipH="1">
            <a:off x="3707606" y="4385469"/>
            <a:ext cx="160338" cy="184150"/>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5" name="Shape 445"/>
          <p:cNvSpPr/>
          <p:nvPr/>
        </p:nvSpPr>
        <p:spPr>
          <a:xfrm rot="5400000" flipH="1">
            <a:off x="3816350" y="3910013"/>
            <a:ext cx="158750" cy="184150"/>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6" name="Shape 446"/>
          <p:cNvSpPr/>
          <p:nvPr/>
        </p:nvSpPr>
        <p:spPr>
          <a:xfrm rot="5400000" flipH="1">
            <a:off x="2755106" y="4112419"/>
            <a:ext cx="160338" cy="184150"/>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7" name="Shape 447"/>
          <p:cNvSpPr/>
          <p:nvPr/>
        </p:nvSpPr>
        <p:spPr>
          <a:xfrm rot="5400000" flipH="1">
            <a:off x="2840038" y="3678238"/>
            <a:ext cx="158750" cy="184150"/>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8" name="Shape 448"/>
          <p:cNvSpPr/>
          <p:nvPr/>
        </p:nvSpPr>
        <p:spPr>
          <a:xfrm rot="5400000" flipH="1">
            <a:off x="4198938" y="4829175"/>
            <a:ext cx="158750" cy="180975"/>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9" name="Shape 449"/>
          <p:cNvSpPr/>
          <p:nvPr/>
        </p:nvSpPr>
        <p:spPr>
          <a:xfrm rot="5400000" flipH="1">
            <a:off x="3387726" y="3730625"/>
            <a:ext cx="158750" cy="180975"/>
          </a:xfrm>
          <a:prstGeom prst="ellipse">
            <a:avLst/>
          </a:prstGeom>
          <a:solidFill>
            <a:schemeClr val="dk1"/>
          </a:solid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0" name="Shape 450"/>
          <p:cNvSpPr txBox="1"/>
          <p:nvPr/>
        </p:nvSpPr>
        <p:spPr>
          <a:xfrm>
            <a:off x="3736975" y="6394450"/>
            <a:ext cx="88265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2"/>
                </a:solidFill>
                <a:latin typeface="Arial"/>
                <a:ea typeface="Arial"/>
                <a:cs typeface="Arial"/>
                <a:sym typeface="Arial"/>
              </a:rPr>
              <a:t>gene 1</a:t>
            </a:r>
            <a:endParaRPr/>
          </a:p>
        </p:txBody>
      </p:sp>
      <p:sp>
        <p:nvSpPr>
          <p:cNvPr id="451" name="Shape 451"/>
          <p:cNvSpPr txBox="1"/>
          <p:nvPr/>
        </p:nvSpPr>
        <p:spPr>
          <a:xfrm rot="-5400000">
            <a:off x="1094582" y="4301331"/>
            <a:ext cx="88265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2"/>
                </a:solidFill>
                <a:latin typeface="Arial"/>
                <a:ea typeface="Arial"/>
                <a:cs typeface="Arial"/>
                <a:sym typeface="Arial"/>
              </a:rPr>
              <a:t>gene 2</a:t>
            </a:r>
            <a:endParaRPr/>
          </a:p>
        </p:txBody>
      </p:sp>
      <p:sp>
        <p:nvSpPr>
          <p:cNvPr id="452" name="Shape 452"/>
          <p:cNvSpPr txBox="1"/>
          <p:nvPr/>
        </p:nvSpPr>
        <p:spPr>
          <a:xfrm>
            <a:off x="6800850" y="4752975"/>
            <a:ext cx="153035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2"/>
                </a:solidFill>
                <a:latin typeface="Arial"/>
                <a:ea typeface="Arial"/>
                <a:cs typeface="Arial"/>
                <a:sym typeface="Arial"/>
              </a:rPr>
              <a:t>class</a:t>
            </a:r>
            <a:r>
              <a:rPr lang="en-US" sz="1800">
                <a:solidFill>
                  <a:schemeClr val="dk1"/>
                </a:solidFill>
                <a:latin typeface="Arial"/>
                <a:ea typeface="Arial"/>
                <a:cs typeface="Arial"/>
                <a:sym typeface="Arial"/>
              </a:rPr>
              <a:t> </a:t>
            </a:r>
            <a:r>
              <a:rPr lang="en-US" sz="1800" b="1">
                <a:solidFill>
                  <a:srgbClr val="FF6600"/>
                </a:solidFill>
                <a:latin typeface="Arial"/>
                <a:ea typeface="Arial"/>
                <a:cs typeface="Arial"/>
                <a:sym typeface="Arial"/>
              </a:rPr>
              <a:t>orange</a:t>
            </a:r>
            <a:endParaRPr sz="1800" b="1">
              <a:solidFill>
                <a:schemeClr val="dk1"/>
              </a:solidFill>
              <a:latin typeface="Arial"/>
              <a:ea typeface="Arial"/>
              <a:cs typeface="Arial"/>
              <a:sym typeface="Arial"/>
            </a:endParaRPr>
          </a:p>
        </p:txBody>
      </p:sp>
      <p:sp>
        <p:nvSpPr>
          <p:cNvPr id="453" name="Shape 453"/>
          <p:cNvSpPr txBox="1"/>
          <p:nvPr/>
        </p:nvSpPr>
        <p:spPr>
          <a:xfrm>
            <a:off x="2387600" y="3186113"/>
            <a:ext cx="1352550" cy="3667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2"/>
                </a:solidFill>
                <a:latin typeface="Arial"/>
                <a:ea typeface="Arial"/>
                <a:cs typeface="Arial"/>
                <a:sym typeface="Arial"/>
              </a:rPr>
              <a:t>class</a:t>
            </a:r>
            <a:r>
              <a:rPr lang="en-US" sz="1800">
                <a:solidFill>
                  <a:schemeClr val="dk1"/>
                </a:solidFill>
                <a:latin typeface="Arial"/>
                <a:ea typeface="Arial"/>
                <a:cs typeface="Arial"/>
                <a:sym typeface="Arial"/>
              </a:rPr>
              <a:t> </a:t>
            </a:r>
            <a:r>
              <a:rPr lang="en-US" sz="1800" b="1">
                <a:solidFill>
                  <a:schemeClr val="dk1"/>
                </a:solidFill>
                <a:latin typeface="Arial"/>
                <a:ea typeface="Arial"/>
                <a:cs typeface="Arial"/>
                <a:sym typeface="Arial"/>
              </a:rPr>
              <a:t>black</a:t>
            </a:r>
            <a:endParaRPr/>
          </a:p>
        </p:txBody>
      </p:sp>
      <p:cxnSp>
        <p:nvCxnSpPr>
          <p:cNvPr id="454" name="Shape 454"/>
          <p:cNvCxnSpPr/>
          <p:nvPr/>
        </p:nvCxnSpPr>
        <p:spPr>
          <a:xfrm flipH="1">
            <a:off x="3711575" y="2867025"/>
            <a:ext cx="1579563" cy="2895600"/>
          </a:xfrm>
          <a:prstGeom prst="straightConnector1">
            <a:avLst/>
          </a:prstGeom>
          <a:noFill/>
          <a:ln w="12700" cap="flat" cmpd="sng">
            <a:solidFill>
              <a:schemeClr val="dk1"/>
            </a:solidFill>
            <a:prstDash val="solid"/>
            <a:round/>
            <a:headEnd type="none" w="med" len="med"/>
            <a:tailEnd type="triangle" w="lg" len="lg"/>
          </a:ln>
        </p:spPr>
      </p:cxnSp>
      <p:sp>
        <p:nvSpPr>
          <p:cNvPr id="455" name="Shape 455"/>
          <p:cNvSpPr txBox="1"/>
          <p:nvPr/>
        </p:nvSpPr>
        <p:spPr>
          <a:xfrm>
            <a:off x="4746625" y="2459038"/>
            <a:ext cx="2990850" cy="3968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Comic Sans MS"/>
                <a:ea typeface="Comic Sans MS"/>
                <a:cs typeface="Comic Sans MS"/>
                <a:sym typeface="Comic Sans MS"/>
              </a:rPr>
              <a:t>project unknown sample</a:t>
            </a:r>
            <a:endParaRPr/>
          </a:p>
        </p:txBody>
      </p:sp>
      <p:grpSp>
        <p:nvGrpSpPr>
          <p:cNvPr id="456" name="Shape 456"/>
          <p:cNvGrpSpPr/>
          <p:nvPr/>
        </p:nvGrpSpPr>
        <p:grpSpPr>
          <a:xfrm>
            <a:off x="3482975" y="5732463"/>
            <a:ext cx="290513" cy="336550"/>
            <a:chOff x="2194" y="3611"/>
            <a:chExt cx="183" cy="212"/>
          </a:xfrm>
        </p:grpSpPr>
        <p:sp>
          <p:nvSpPr>
            <p:cNvPr id="457" name="Shape 457"/>
            <p:cNvSpPr/>
            <p:nvPr/>
          </p:nvSpPr>
          <p:spPr>
            <a:xfrm rot="5400000" flipH="1">
              <a:off x="2204" y="3633"/>
              <a:ext cx="162" cy="169"/>
            </a:xfrm>
            <a:prstGeom prst="ellipse">
              <a:avLst/>
            </a:prstGeom>
            <a:noFill/>
            <a:ln w="19050" cap="flat" cmpd="sng">
              <a:solidFill>
                <a:schemeClr val="dk1"/>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8" name="Shape 458"/>
            <p:cNvSpPr txBox="1"/>
            <p:nvPr/>
          </p:nvSpPr>
          <p:spPr>
            <a:xfrm>
              <a:off x="2194" y="3611"/>
              <a:ext cx="183" cy="2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Comic Sans MS"/>
                  <a:ea typeface="Comic Sans MS"/>
                  <a:cs typeface="Comic Sans MS"/>
                  <a:sym typeface="Comic Sans MS"/>
                </a:rPr>
                <a:t>?</a:t>
              </a:r>
              <a:endParaRPr/>
            </a:p>
          </p:txBody>
        </p:sp>
      </p:grpSp>
      <p:sp>
        <p:nvSpPr>
          <p:cNvPr id="459" name="Shape 459"/>
          <p:cNvSpPr txBox="1">
            <a:spLocks noGrp="1"/>
          </p:cNvSpPr>
          <p:nvPr>
            <p:ph type="title"/>
          </p:nvPr>
        </p:nvSpPr>
        <p:spPr>
          <a:xfrm>
            <a:off x="152400" y="76200"/>
            <a:ext cx="8229600" cy="655638"/>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dirty="0" err="1">
                <a:solidFill>
                  <a:schemeClr val="dk2"/>
                </a:solidFill>
                <a:latin typeface="+mn-lt"/>
                <a:sym typeface="Arial"/>
              </a:rPr>
              <a:t>kNN</a:t>
            </a:r>
            <a:r>
              <a:rPr lang="en-US" sz="4400" b="1" i="0" u="none" strike="noStrike" cap="none" dirty="0">
                <a:solidFill>
                  <a:schemeClr val="dk2"/>
                </a:solidFill>
                <a:latin typeface="+mn-lt"/>
                <a:sym typeface="Arial"/>
              </a:rPr>
              <a:t> Classifier</a:t>
            </a:r>
            <a:endParaRPr sz="4400" dirty="0">
              <a:latin typeface="+mn-lt"/>
            </a:endParaRPr>
          </a:p>
        </p:txBody>
      </p:sp>
      <p:sp>
        <p:nvSpPr>
          <p:cNvPr id="460" name="Shape 460"/>
          <p:cNvSpPr txBox="1"/>
          <p:nvPr/>
        </p:nvSpPr>
        <p:spPr>
          <a:xfrm>
            <a:off x="1752600" y="1457325"/>
            <a:ext cx="59436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Example: k=5, 2 genes, 2 classes</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3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2629</TotalTime>
  <Words>1863</Words>
  <Application>Microsoft Office PowerPoint</Application>
  <PresentationFormat>On-screen Show (4:3)</PresentationFormat>
  <Paragraphs>253</Paragraphs>
  <Slides>21</Slides>
  <Notes>20</Notes>
  <HiddenSlides>7</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Comic Sans MS</vt:lpstr>
      <vt:lpstr>Arial</vt:lpstr>
      <vt:lpstr>Calibri Light</vt:lpstr>
      <vt:lpstr>Calibri</vt:lpstr>
      <vt:lpstr>ＭＳ Ｐゴシック</vt:lpstr>
      <vt:lpstr>Arial Narrow</vt:lpstr>
      <vt:lpstr>Times New Roman</vt:lpstr>
      <vt:lpstr>Tahoma</vt:lpstr>
      <vt:lpstr>131_Default Design</vt:lpstr>
      <vt:lpstr>Office Theme</vt:lpstr>
      <vt:lpstr>Classification / Prediction</vt:lpstr>
      <vt:lpstr>Classification</vt:lpstr>
      <vt:lpstr>What we’ll cover</vt:lpstr>
      <vt:lpstr>What Is a Classifier</vt:lpstr>
      <vt:lpstr> Classification </vt:lpstr>
      <vt:lpstr> Classification </vt:lpstr>
      <vt:lpstr>Classifiers</vt:lpstr>
      <vt:lpstr>k Nearest Neighbors (kNN) Classifier</vt:lpstr>
      <vt:lpstr>kNN Classifier</vt:lpstr>
      <vt:lpstr>kNN Classifier</vt:lpstr>
      <vt:lpstr>Support Vector Machine (SVM)</vt:lpstr>
      <vt:lpstr>Weighted Voting</vt:lpstr>
      <vt:lpstr>Class Prediction  </vt:lpstr>
      <vt:lpstr>Testing the Classifier</vt:lpstr>
      <vt:lpstr>Testing the Classifier</vt:lpstr>
      <vt:lpstr>Testing the Classifier</vt:lpstr>
      <vt:lpstr>Testing the Classifier </vt:lpstr>
      <vt:lpstr>Classification</vt:lpstr>
      <vt:lpstr>References</vt:lpstr>
      <vt:lpstr>Classification Notebook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  Prediction</dc:title>
  <dc:creator>Barbara Hill</dc:creator>
  <cp:lastModifiedBy>Barbara Hill Meyers</cp:lastModifiedBy>
  <cp:revision>8</cp:revision>
  <dcterms:modified xsi:type="dcterms:W3CDTF">2018-02-05T03:47:22Z</dcterms:modified>
</cp:coreProperties>
</file>