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sldIdLst>
    <p:sldId id="276" r:id="rId5"/>
    <p:sldId id="287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8" r:id="rId17"/>
    <p:sldId id="275" r:id="rId18"/>
    <p:sldId id="274" r:id="rId19"/>
    <p:sldId id="257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245" autoAdjust="0"/>
  </p:normalViewPr>
  <p:slideViewPr>
    <p:cSldViewPr snapToGrid="0" snapToObjects="1">
      <p:cViewPr varScale="1">
        <p:scale>
          <a:sx n="93" d="100"/>
          <a:sy n="93" d="100"/>
        </p:scale>
        <p:origin x="2059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7E56A-0D11-A142-9791-190B4AF279FD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F9B01-7970-2E44-BFDA-D12015DBBF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46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</a:pPr>
            <a:fld id="{05C9B951-64D3-4189-8AAD-478A4CA4944D}" type="slidenum">
              <a:rPr lang="en-US" altLang="en-US" smtClean="0"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1</a:t>
            </a:fld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z="180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Make sure to walk people along with you when you use different job results</a:t>
            </a:r>
          </a:p>
        </p:txBody>
      </p:sp>
    </p:spTree>
    <p:extLst>
      <p:ext uri="{BB962C8B-B14F-4D97-AF65-F5344CB8AC3E}">
        <p14:creationId xmlns:p14="http://schemas.microsoft.com/office/powerpoint/2010/main" val="3422456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</a:pPr>
            <a:fld id="{CD616EDB-5078-4989-8E88-241503B708B6}" type="slidenum">
              <a:rPr lang="en-US" altLang="en-US" smtClean="0"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10</a:t>
            </a:fld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z="180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5411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8691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</a:pPr>
            <a:fld id="{05EF376E-1C3E-474F-90AE-88830072296F}" type="slidenum">
              <a:rPr lang="en-US" altLang="en-US" smtClean="0"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12</a:t>
            </a:fld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z="180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Again  - make sure they are following</a:t>
            </a:r>
          </a:p>
          <a:p>
            <a:pPr eaLnBrk="1" hangingPunct="1">
              <a:spcBef>
                <a:spcPct val="0"/>
              </a:spcBef>
            </a:pPr>
            <a:endParaRPr lang="en-US" altLang="en-US" sz="180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180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To see all job results not just those recently run– this page – briefly describe – sorting/filtering</a:t>
            </a:r>
          </a:p>
        </p:txBody>
      </p:sp>
    </p:spTree>
    <p:extLst>
      <p:ext uri="{BB962C8B-B14F-4D97-AF65-F5344CB8AC3E}">
        <p14:creationId xmlns:p14="http://schemas.microsoft.com/office/powerpoint/2010/main" val="860218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</a:pPr>
            <a:fld id="{05C9B951-64D3-4189-8AAD-478A4CA4944D}" type="slidenum">
              <a:rPr lang="en-US" altLang="en-US" smtClean="0"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13</a:t>
            </a:fld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z="180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Make sure to walk people along with you when you use different job results</a:t>
            </a:r>
          </a:p>
        </p:txBody>
      </p:sp>
    </p:spTree>
    <p:extLst>
      <p:ext uri="{BB962C8B-B14F-4D97-AF65-F5344CB8AC3E}">
        <p14:creationId xmlns:p14="http://schemas.microsoft.com/office/powerpoint/2010/main" val="3206177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Before we move on</a:t>
            </a:r>
            <a:r>
              <a:rPr lang="en-US" altLang="en-US" baseline="0" dirty="0" smtClean="0"/>
              <a:t> – 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Typically you may need to run QC checks on more than one file, and for this we provide the batch feature.  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Remember</a:t>
            </a:r>
            <a:r>
              <a:rPr lang="en-US" altLang="en-US" baseline="0" dirty="0" smtClean="0"/>
              <a:t> how I said that the notebooks and the web </a:t>
            </a:r>
            <a:r>
              <a:rPr lang="en-US" altLang="en-US" baseline="0" dirty="0" err="1" smtClean="0"/>
              <a:t>ui</a:t>
            </a:r>
            <a:r>
              <a:rPr lang="en-US" altLang="en-US" baseline="0" dirty="0" smtClean="0"/>
              <a:t> have some different features? This is one of them. If you are looking to run a batch of jobs, it’s currently best to use the GenePattern </a:t>
            </a:r>
            <a:r>
              <a:rPr lang="en-US" altLang="en-US" baseline="0" dirty="0" err="1" smtClean="0"/>
              <a:t>WebApp</a:t>
            </a:r>
            <a:r>
              <a:rPr lang="en-US" altLang="en-US" baseline="0" dirty="0" smtClean="0"/>
              <a:t>, as this provides a simple solution. (If you are a </a:t>
            </a:r>
            <a:r>
              <a:rPr lang="en-US" altLang="en-US" baseline="0" dirty="0" err="1" smtClean="0"/>
              <a:t>Pythonista</a:t>
            </a:r>
            <a:r>
              <a:rPr lang="en-US" altLang="en-US" baseline="0" dirty="0" smtClean="0"/>
              <a:t>, you could write a simple batch loop in the notebook to do the same thing)</a:t>
            </a:r>
          </a:p>
          <a:p>
            <a:endParaRPr lang="en-US" altLang="en-US" baseline="0" dirty="0" smtClean="0"/>
          </a:p>
          <a:p>
            <a:r>
              <a:rPr lang="en-US" altLang="en-US" b="1" baseline="0" dirty="0" smtClean="0"/>
              <a:t>**LIVE DEMO IN </a:t>
            </a:r>
            <a:r>
              <a:rPr lang="en-US" altLang="en-US" b="1" baseline="0" dirty="0" err="1" smtClean="0"/>
              <a:t>WebApp</a:t>
            </a:r>
            <a:r>
              <a:rPr lang="en-US" altLang="en-US" b="1" baseline="0" dirty="0" smtClean="0"/>
              <a:t>**</a:t>
            </a:r>
            <a:endParaRPr lang="en-US" altLang="en-US" b="1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In order to use this you simply click the batch check box, then drag in multiple files, or multi select files…etc. When you click run, a job is submitted for each file you provided.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To keep this all moving along we’re not doing this now.</a:t>
            </a:r>
          </a:p>
          <a:p>
            <a:endParaRPr lang="en-US" altLang="en-US" dirty="0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SzPct val="25000"/>
            </a:pPr>
            <a:fld id="{4F1BB6C1-1305-4F19-A1B3-9221C8E994D0}" type="slidenum">
              <a:rPr lang="en-US" altLang="en-US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pPr>
                <a:buSzPct val="25000"/>
              </a:pPr>
              <a:t>14</a:t>
            </a:fld>
            <a:endParaRPr lang="en-US" altLang="en-US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4003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baseline="0" dirty="0" smtClean="0"/>
              <a:t>Edit </a:t>
            </a:r>
            <a:r>
              <a:rPr lang="en-US" baseline="0" dirty="0" err="1" smtClean="0"/>
              <a:t>Trimmomatic</a:t>
            </a:r>
            <a:r>
              <a:rPr lang="en-US" baseline="0" dirty="0" smtClean="0"/>
              <a:t> to have a more stringent cut off 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Create new notebook and add </a:t>
            </a:r>
            <a:r>
              <a:rPr lang="en-US" baseline="0" dirty="0" err="1" smtClean="0"/>
              <a:t>FastQC</a:t>
            </a:r>
            <a:r>
              <a:rPr lang="en-US" baseline="0" dirty="0" smtClean="0"/>
              <a:t> as starting point – datasets.genepattern.org copy &amp; paste inputs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F9B01-7970-2E44-BFDA-D12015DBBFE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16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7" rIns="91435" bIns="45717" anchor="b"/>
          <a:lstStyle/>
          <a:p>
            <a:pPr algn="r" defTabSz="457175"/>
            <a:fld id="{C68F20D0-2738-4F61-8358-CB1264ABDC65}" type="slidenum">
              <a:rPr lang="en-US" sz="1200">
                <a:latin typeface="Calibri" pitchFamily="34" charset="0"/>
                <a:ea typeface="ＭＳ Ｐゴシック" pitchFamily="31" charset="-128"/>
              </a:rPr>
              <a:pPr algn="r" defTabSz="457175"/>
              <a:t>16</a:t>
            </a:fld>
            <a:endParaRPr lang="en-US" sz="1200" dirty="0">
              <a:latin typeface="Calibri" pitchFamily="34" charset="0"/>
              <a:ea typeface="ＭＳ Ｐゴシック" pitchFamily="31" charset="-128"/>
            </a:endParaRPr>
          </a:p>
        </p:txBody>
      </p:sp>
      <p:sp>
        <p:nvSpPr>
          <p:cNvPr id="280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457175">
              <a:spcBef>
                <a:spcPct val="0"/>
              </a:spcBef>
            </a:pPr>
            <a:endParaRPr lang="en-US" sz="1800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en-US" smtClean="0"/>
              <a:t>Complete end-to-end SNP analysis pipeline, from preprocessing through segmentation to the identification of significantly aberrated chromosomal regions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</a:pPr>
            <a:fld id="{05C9B951-64D3-4189-8AAD-478A4CA4944D}" type="slidenum">
              <a:rPr lang="en-US" altLang="en-US" smtClean="0"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2</a:t>
            </a:fld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z="180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Make sure to walk people along with you when you use different job results</a:t>
            </a:r>
          </a:p>
        </p:txBody>
      </p:sp>
    </p:spTree>
    <p:extLst>
      <p:ext uri="{BB962C8B-B14F-4D97-AF65-F5344CB8AC3E}">
        <p14:creationId xmlns:p14="http://schemas.microsoft.com/office/powerpoint/2010/main" val="2819114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Another feature</a:t>
            </a:r>
            <a:r>
              <a:rPr lang="en-US" altLang="en-US" baseline="0" dirty="0" smtClean="0">
                <a:ea typeface="ＭＳ Ｐゴシック" panose="020B0600070205080204" pitchFamily="34" charset="-128"/>
              </a:rPr>
              <a:t> which is currently best implemented in the Web App is the managing of data and job results – I’ll just briefly show you these features.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682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>
                <a:ea typeface="ＭＳ Ｐゴシック" panose="020B0600070205080204" pitchFamily="34" charset="-128"/>
              </a:rPr>
              <a:t>Go over client server…etc</a:t>
            </a:r>
          </a:p>
        </p:txBody>
      </p:sp>
    </p:spTree>
    <p:extLst>
      <p:ext uri="{BB962C8B-B14F-4D97-AF65-F5344CB8AC3E}">
        <p14:creationId xmlns:p14="http://schemas.microsoft.com/office/powerpoint/2010/main" val="1696896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b="1" dirty="0" smtClean="0">
                <a:ea typeface="ＭＳ Ｐゴシック" panose="020B0600070205080204" pitchFamily="34" charset="-128"/>
              </a:rPr>
              <a:t>RECENT</a:t>
            </a:r>
            <a:r>
              <a:rPr lang="en-US" altLang="en-US" b="1" baseline="0" dirty="0" smtClean="0">
                <a:ea typeface="ＭＳ Ｐゴシック" panose="020B0600070205080204" pitchFamily="34" charset="-128"/>
              </a:rPr>
              <a:t> Jobs, all Jobs – delete., share..</a:t>
            </a:r>
            <a:r>
              <a:rPr lang="en-US" altLang="en-US" b="1" baseline="0" dirty="0" err="1" smtClean="0">
                <a:ea typeface="ＭＳ Ｐゴシック" panose="020B0600070205080204" pitchFamily="34" charset="-128"/>
              </a:rPr>
              <a:t>etc</a:t>
            </a:r>
            <a:endParaRPr lang="en-US" altLang="en-US" b="1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0731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</a:pPr>
            <a:fld id="{6599B57E-30E4-4B11-9C5B-0F0F92D91016}" type="slidenum">
              <a:rPr lang="en-US" altLang="en-US" smtClean="0"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6</a:t>
            </a:fld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z="180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1353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</a:pPr>
            <a:fld id="{FAFABA57-111A-4555-8E0A-54F61DFE4E4C}" type="slidenum">
              <a:rPr lang="en-US" altLang="en-US" smtClean="0"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7</a:t>
            </a:fld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z="180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We’ve seen some of these before – but good to remember that these slide out menus are always available and contain the same sorts of actions</a:t>
            </a:r>
          </a:p>
          <a:p>
            <a:pPr eaLnBrk="1" hangingPunct="1">
              <a:spcBef>
                <a:spcPct val="0"/>
              </a:spcBef>
            </a:pPr>
            <a:endParaRPr lang="en-US" altLang="en-US" sz="180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180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(delete, save, download are new – create pipeline later)</a:t>
            </a:r>
          </a:p>
          <a:p>
            <a:pPr eaLnBrk="1" hangingPunct="1">
              <a:spcBef>
                <a:spcPct val="0"/>
              </a:spcBef>
            </a:pPr>
            <a:endParaRPr lang="en-US" altLang="en-US" sz="180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180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Make sure to mention reloading jobs and what they mean</a:t>
            </a:r>
          </a:p>
        </p:txBody>
      </p:sp>
    </p:spTree>
    <p:extLst>
      <p:ext uri="{BB962C8B-B14F-4D97-AF65-F5344CB8AC3E}">
        <p14:creationId xmlns:p14="http://schemas.microsoft.com/office/powerpoint/2010/main" val="4208633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</a:pPr>
            <a:fld id="{3D793C61-075C-48A9-8E88-663556D3D58C}" type="slidenum">
              <a:rPr lang="en-US" altLang="en-US" smtClean="0"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8</a:t>
            </a:fld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z="180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You can always click on the job id to get back to your job status page.</a:t>
            </a:r>
          </a:p>
        </p:txBody>
      </p:sp>
    </p:spTree>
    <p:extLst>
      <p:ext uri="{BB962C8B-B14F-4D97-AF65-F5344CB8AC3E}">
        <p14:creationId xmlns:p14="http://schemas.microsoft.com/office/powerpoint/2010/main" val="1326477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</a:pPr>
            <a:fld id="{4F9070E7-5065-487D-8D57-F28428C6533F}" type="slidenum">
              <a:rPr lang="en-US" altLang="en-US" smtClean="0"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9</a:t>
            </a:fld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z="180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What if I want to see more of my jobs in the Recent jobs panel?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If you want to see more job in the recent jobs panel</a:t>
            </a:r>
          </a:p>
        </p:txBody>
      </p:sp>
    </p:spTree>
    <p:extLst>
      <p:ext uri="{BB962C8B-B14F-4D97-AF65-F5344CB8AC3E}">
        <p14:creationId xmlns:p14="http://schemas.microsoft.com/office/powerpoint/2010/main" val="1123358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5AD41-A2D5-294C-B0C8-738128269C8A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BDA2-37C7-BF49-880D-D78B08B36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5AD41-A2D5-294C-B0C8-738128269C8A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BDA2-37C7-BF49-880D-D78B08B36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5AD41-A2D5-294C-B0C8-738128269C8A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BDA2-37C7-BF49-880D-D78B08B36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1830388" eaLnBrk="0" hangingPunct="0">
              <a:defRPr/>
            </a:pPr>
            <a:endParaRPr lang="en-US" sz="3500">
              <a:latin typeface="Tahoma" charset="0"/>
              <a:cs typeface="+mn-cs"/>
            </a:endParaRPr>
          </a:p>
        </p:txBody>
      </p:sp>
      <p:pic>
        <p:nvPicPr>
          <p:cNvPr id="4" name="Picture 11" descr="broad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1830388" eaLnBrk="0" hangingPunct="0">
              <a:defRPr/>
            </a:pPr>
            <a:r>
              <a:rPr lang="en-US" sz="1700">
                <a:latin typeface="Tahoma" charset="0"/>
                <a:cs typeface="+mn-cs"/>
              </a:rPr>
              <a:t>The Broad Institute of MIT and Harvard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1830388" eaLnBrk="0" hangingPunct="0">
              <a:defRPr/>
            </a:pPr>
            <a:endParaRPr lang="en-US" sz="3500">
              <a:latin typeface="Tahoma" charset="0"/>
              <a:cs typeface="+mn-cs"/>
            </a:endParaRPr>
          </a:p>
        </p:txBody>
      </p:sp>
      <p:pic>
        <p:nvPicPr>
          <p:cNvPr id="7" name="Picture 14" descr="broad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1830388" eaLnBrk="0" hangingPunct="0">
              <a:defRPr/>
            </a:pPr>
            <a:r>
              <a:rPr lang="en-US" sz="1700">
                <a:latin typeface="Tahoma" charset="0"/>
                <a:cs typeface="+mn-cs"/>
              </a:rPr>
              <a:t>The Broad Institute of MIT and Harvard</a:t>
            </a:r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1830388" eaLnBrk="0" hangingPunct="0">
              <a:defRPr/>
            </a:pPr>
            <a:endParaRPr lang="en-US" sz="3500">
              <a:latin typeface="Tahoma" charset="0"/>
              <a:cs typeface="+mn-cs"/>
            </a:endParaRPr>
          </a:p>
        </p:txBody>
      </p:sp>
      <p:pic>
        <p:nvPicPr>
          <p:cNvPr id="10" name="Picture 17" descr="broad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1830388" eaLnBrk="0" hangingPunct="0">
              <a:defRPr/>
            </a:pPr>
            <a:r>
              <a:rPr lang="en-US" sz="1700">
                <a:latin typeface="Tahoma" charset="0"/>
                <a:cs typeface="+mn-cs"/>
              </a:rPr>
              <a:t>The Broad Institute of MIT and Harvard</a:t>
            </a:r>
          </a:p>
        </p:txBody>
      </p:sp>
      <p:cxnSp>
        <p:nvCxnSpPr>
          <p:cNvPr id="14" name="Straight Connector 13"/>
          <p:cNvCxnSpPr>
            <a:cxnSpLocks noChangeShapeType="1"/>
          </p:cNvCxnSpPr>
          <p:nvPr userDrawn="1"/>
        </p:nvCxnSpPr>
        <p:spPr bwMode="auto">
          <a:xfrm flipV="1">
            <a:off x="304800" y="758825"/>
            <a:ext cx="8756650" cy="3175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</p:spPr>
      </p:cxn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106362"/>
            <a:ext cx="8229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1830388" eaLnBrk="0" hangingPunct="0">
              <a:defRPr/>
            </a:pPr>
            <a:endParaRPr lang="en-US" sz="3500">
              <a:solidFill>
                <a:prstClr val="black"/>
              </a:solidFill>
              <a:latin typeface="Tahoma" charset="0"/>
            </a:endParaRPr>
          </a:p>
        </p:txBody>
      </p:sp>
      <p:pic>
        <p:nvPicPr>
          <p:cNvPr id="4" name="Picture 11" descr="broad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1830388" eaLnBrk="0" hangingPunct="0">
              <a:defRPr/>
            </a:pPr>
            <a:r>
              <a:rPr lang="en-US" sz="1700">
                <a:solidFill>
                  <a:prstClr val="black"/>
                </a:solidFill>
                <a:latin typeface="Tahoma" charset="0"/>
              </a:rPr>
              <a:t>The Broad Institute of MIT and Harvard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1830388" eaLnBrk="0" hangingPunct="0">
              <a:defRPr/>
            </a:pPr>
            <a:endParaRPr lang="en-US" sz="3500">
              <a:solidFill>
                <a:prstClr val="black"/>
              </a:solidFill>
              <a:latin typeface="Tahoma" charset="0"/>
            </a:endParaRPr>
          </a:p>
        </p:txBody>
      </p:sp>
      <p:pic>
        <p:nvPicPr>
          <p:cNvPr id="7" name="Picture 14" descr="broad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1830388" eaLnBrk="0" hangingPunct="0">
              <a:defRPr/>
            </a:pPr>
            <a:r>
              <a:rPr lang="en-US" sz="1700">
                <a:solidFill>
                  <a:prstClr val="black"/>
                </a:solidFill>
                <a:latin typeface="Tahoma" charset="0"/>
              </a:rPr>
              <a:t>The Broad Institute of MIT and Harvard</a:t>
            </a:r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1830388" eaLnBrk="0" hangingPunct="0">
              <a:defRPr/>
            </a:pPr>
            <a:endParaRPr lang="en-US" sz="3500">
              <a:solidFill>
                <a:prstClr val="black"/>
              </a:solidFill>
              <a:latin typeface="Tahoma" charset="0"/>
            </a:endParaRPr>
          </a:p>
        </p:txBody>
      </p:sp>
      <p:pic>
        <p:nvPicPr>
          <p:cNvPr id="10" name="Picture 17" descr="broad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1830388" eaLnBrk="0" hangingPunct="0">
              <a:defRPr/>
            </a:pPr>
            <a:r>
              <a:rPr lang="en-US" sz="1700">
                <a:solidFill>
                  <a:prstClr val="black"/>
                </a:solidFill>
                <a:latin typeface="Tahoma" charset="0"/>
              </a:rPr>
              <a:t>The Broad Institute of MIT and Harvard</a:t>
            </a:r>
          </a:p>
        </p:txBody>
      </p:sp>
      <p:cxnSp>
        <p:nvCxnSpPr>
          <p:cNvPr id="14" name="Straight Connector 13"/>
          <p:cNvCxnSpPr>
            <a:cxnSpLocks noChangeShapeType="1"/>
          </p:cNvCxnSpPr>
          <p:nvPr userDrawn="1"/>
        </p:nvCxnSpPr>
        <p:spPr bwMode="auto">
          <a:xfrm>
            <a:off x="304800" y="758825"/>
            <a:ext cx="8756650" cy="0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</p:spPr>
      </p:cxn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106362"/>
            <a:ext cx="8229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2064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5AD41-A2D5-294C-B0C8-738128269C8A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BDA2-37C7-BF49-880D-D78B08B36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5AD41-A2D5-294C-B0C8-738128269C8A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BDA2-37C7-BF49-880D-D78B08B36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5AD41-A2D5-294C-B0C8-738128269C8A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BDA2-37C7-BF49-880D-D78B08B36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5AD41-A2D5-294C-B0C8-738128269C8A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BDA2-37C7-BF49-880D-D78B08B36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5AD41-A2D5-294C-B0C8-738128269C8A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BDA2-37C7-BF49-880D-D78B08B36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5AD41-A2D5-294C-B0C8-738128269C8A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BDA2-37C7-BF49-880D-D78B08B36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5AD41-A2D5-294C-B0C8-738128269C8A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BDA2-37C7-BF49-880D-D78B08B36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5AD41-A2D5-294C-B0C8-738128269C8A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BDA2-37C7-BF49-880D-D78B08B36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5AD41-A2D5-294C-B0C8-738128269C8A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1BDA2-37C7-BF49-880D-D78B08B36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8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914400" y="2416175"/>
            <a:ext cx="82296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b="1" dirty="0" smtClean="0">
                <a:latin typeface="+mn-lt"/>
                <a:ea typeface="ＭＳ Ｐゴシック" pitchFamily="34" charset="-128"/>
              </a:rPr>
              <a:t>Other GenePattern Features</a:t>
            </a:r>
            <a:r>
              <a:rPr lang="en-US" altLang="en-US" b="1" dirty="0" smtClean="0">
                <a:latin typeface="Arial" charset="0"/>
                <a:ea typeface="ＭＳ Ｐゴシック" pitchFamily="34" charset="-128"/>
              </a:rPr>
              <a:t/>
            </a:r>
            <a:br>
              <a:rPr lang="en-US" altLang="en-US" b="1" dirty="0" smtClean="0">
                <a:latin typeface="Arial" charset="0"/>
                <a:ea typeface="ＭＳ Ｐゴシック" pitchFamily="34" charset="-128"/>
              </a:rPr>
            </a:br>
            <a:endParaRPr lang="en-US" altLang="en-US" dirty="0" smtClean="0"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1229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40" y="2300288"/>
            <a:ext cx="11144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592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371600"/>
            <a:ext cx="7972425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Rectangle 19"/>
          <p:cNvSpPr>
            <a:spLocks noChangeArrowheads="1"/>
          </p:cNvSpPr>
          <p:nvPr/>
        </p:nvSpPr>
        <p:spPr bwMode="auto">
          <a:xfrm>
            <a:off x="0" y="106363"/>
            <a:ext cx="91440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00" tIns="22850" rIns="45700" bIns="228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b="1"/>
              <a:t>Share job results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934200" y="3124200"/>
            <a:ext cx="914400" cy="3048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  <a:latin typeface="Arial" charset="0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64063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ChangeArrowheads="1"/>
          </p:cNvSpPr>
          <p:nvPr/>
        </p:nvSpPr>
        <p:spPr bwMode="auto">
          <a:xfrm>
            <a:off x="685799" y="1295400"/>
            <a:ext cx="798040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98463" indent="-34766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1pPr>
            <a:lvl2pPr marL="508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2pPr>
            <a:lvl3pPr marL="855663" indent="-347663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9pPr>
          </a:lstStyle>
          <a:p>
            <a:pPr>
              <a:spcAft>
                <a:spcPts val="600"/>
              </a:spcAft>
              <a:buFontTx/>
              <a:buChar char="•"/>
            </a:pPr>
            <a:r>
              <a:rPr lang="en-US" altLang="en-US" sz="2000" dirty="0"/>
              <a:t>By default all jobs are private (you + administrator)</a:t>
            </a:r>
          </a:p>
          <a:p>
            <a:pPr>
              <a:spcBef>
                <a:spcPts val="1175"/>
              </a:spcBef>
              <a:spcAft>
                <a:spcPts val="600"/>
              </a:spcAft>
              <a:buFontTx/>
              <a:buChar char="•"/>
            </a:pPr>
            <a:r>
              <a:rPr lang="en-US" altLang="en-US" sz="2000" dirty="0"/>
              <a:t>Grant access to your </a:t>
            </a:r>
            <a:r>
              <a:rPr lang="en-US" altLang="en-US" sz="2000" dirty="0" smtClean="0"/>
              <a:t>jobs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(input </a:t>
            </a:r>
            <a:r>
              <a:rPr lang="en-US" altLang="en-US" sz="2000" dirty="0"/>
              <a:t>files + parameter values + result files).</a:t>
            </a:r>
          </a:p>
          <a:p>
            <a:pPr>
              <a:spcBef>
                <a:spcPts val="1175"/>
              </a:spcBef>
              <a:spcAft>
                <a:spcPts val="600"/>
              </a:spcAft>
              <a:buFontTx/>
              <a:buChar char="•"/>
            </a:pPr>
            <a:r>
              <a:rPr lang="en-US" altLang="en-US" sz="2000" dirty="0"/>
              <a:t>Grant read-only access or read-write access </a:t>
            </a:r>
          </a:p>
          <a:p>
            <a:pPr>
              <a:spcBef>
                <a:spcPts val="1175"/>
              </a:spcBef>
              <a:spcAft>
                <a:spcPts val="600"/>
              </a:spcAft>
              <a:buFontTx/>
              <a:buChar char="•"/>
            </a:pPr>
            <a:r>
              <a:rPr lang="en-US" altLang="en-US" sz="2000" dirty="0"/>
              <a:t>Share with members of your group, or share with everyone (group = Public)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None/>
            </a:pPr>
            <a:endParaRPr lang="en-US" altLang="en-US" sz="1800" dirty="0"/>
          </a:p>
        </p:txBody>
      </p:sp>
      <p:sp>
        <p:nvSpPr>
          <p:cNvPr id="30723" name="Rectangle 19"/>
          <p:cNvSpPr>
            <a:spLocks noChangeArrowheads="1"/>
          </p:cNvSpPr>
          <p:nvPr/>
        </p:nvSpPr>
        <p:spPr bwMode="auto">
          <a:xfrm>
            <a:off x="0" y="106363"/>
            <a:ext cx="89916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00" tIns="22850" rIns="45700" bIns="228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b="1"/>
              <a:t>Managing job access</a:t>
            </a:r>
          </a:p>
        </p:txBody>
      </p:sp>
    </p:spTree>
    <p:extLst>
      <p:ext uri="{BB962C8B-B14F-4D97-AF65-F5344CB8AC3E}">
        <p14:creationId xmlns:p14="http://schemas.microsoft.com/office/powerpoint/2010/main" val="29810235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392238"/>
            <a:ext cx="7972425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19"/>
          <p:cNvSpPr>
            <a:spLocks noChangeArrowheads="1"/>
          </p:cNvSpPr>
          <p:nvPr/>
        </p:nvSpPr>
        <p:spPr bwMode="auto">
          <a:xfrm>
            <a:off x="0" y="106363"/>
            <a:ext cx="91440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00" tIns="22850" rIns="45700" bIns="228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b="1"/>
              <a:t>View all my jobs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039938" y="2133600"/>
            <a:ext cx="838200" cy="3048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  <a:latin typeface="Arial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297238" y="3668713"/>
            <a:ext cx="533400" cy="2286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  <a:latin typeface="Arial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6" name="Rounded Rectangle 5"/>
          <p:cNvSpPr/>
          <p:nvPr/>
        </p:nvSpPr>
        <p:spPr>
          <a:xfrm flipH="1" flipV="1">
            <a:off x="4876800" y="3771900"/>
            <a:ext cx="304800" cy="2286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  <a:latin typeface="Arial" charset="0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62127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51642" y="2393950"/>
            <a:ext cx="82296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b="1" dirty="0" smtClean="0">
                <a:latin typeface="+mn-lt"/>
                <a:ea typeface="ＭＳ Ｐゴシック" pitchFamily="34" charset="-128"/>
              </a:rPr>
              <a:t>Batching Jobs</a:t>
            </a:r>
            <a:br>
              <a:rPr lang="en-US" altLang="en-US" b="1" dirty="0" smtClean="0">
                <a:latin typeface="+mn-lt"/>
                <a:ea typeface="ＭＳ Ｐゴシック" pitchFamily="34" charset="-128"/>
              </a:rPr>
            </a:br>
            <a:endParaRPr lang="en-US" altLang="en-US" dirty="0" smtClean="0"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1229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2300288"/>
            <a:ext cx="11144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194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" y="1725613"/>
            <a:ext cx="808355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0" y="0"/>
          <a:ext cx="9144000" cy="639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97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Example: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run </a:t>
                      </a:r>
                      <a:r>
                        <a:rPr lang="en-US" sz="2800" b="1" i="1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FastQC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on all pairs of FASTQ files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45697" marB="4569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 smtClean="0">
                        <a:solidFill>
                          <a:srgbClr val="DA0000"/>
                        </a:solidFill>
                        <a:latin typeface="Avenir Black" panose="020B0803020203020204" pitchFamily="34" charset="0"/>
                      </a:endParaRPr>
                    </a:p>
                  </a:txBody>
                  <a:tcPr marT="45697" marB="4569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398" name="TextBox 12"/>
          <p:cNvSpPr txBox="1">
            <a:spLocks noChangeArrowheads="1"/>
          </p:cNvSpPr>
          <p:nvPr/>
        </p:nvSpPr>
        <p:spPr bwMode="auto">
          <a:xfrm>
            <a:off x="0" y="776288"/>
            <a:ext cx="91440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Find the </a:t>
            </a:r>
            <a:r>
              <a:rPr lang="en-US" altLang="en-US" sz="2400" b="1"/>
              <a:t>*.fastq.gz </a:t>
            </a:r>
            <a:r>
              <a:rPr lang="en-US" altLang="en-US" sz="2400"/>
              <a:t>files in the your</a:t>
            </a:r>
            <a:r>
              <a:rPr lang="en-US" altLang="en-US" sz="2400" b="1"/>
              <a:t> </a:t>
            </a:r>
            <a:r>
              <a:rPr lang="en-US" altLang="en-US" sz="2400"/>
              <a:t>folder.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Then click and drag </a:t>
            </a:r>
            <a:r>
              <a:rPr lang="en-US" altLang="en-US" sz="2400" i="1"/>
              <a:t>all</a:t>
            </a:r>
            <a:r>
              <a:rPr lang="en-US" altLang="en-US" sz="2400"/>
              <a:t> *.fastq.gz to the </a:t>
            </a:r>
            <a:r>
              <a:rPr lang="en-US" altLang="en-US" sz="2400" b="1"/>
              <a:t>input</a:t>
            </a:r>
            <a:r>
              <a:rPr lang="en-US" altLang="en-US" sz="2400"/>
              <a:t> box.</a:t>
            </a:r>
          </a:p>
        </p:txBody>
      </p:sp>
      <p:sp>
        <p:nvSpPr>
          <p:cNvPr id="10" name="Rectangle 9"/>
          <p:cNvSpPr/>
          <p:nvPr/>
        </p:nvSpPr>
        <p:spPr>
          <a:xfrm>
            <a:off x="898525" y="3921125"/>
            <a:ext cx="1289050" cy="1757363"/>
          </a:xfrm>
          <a:prstGeom prst="rect">
            <a:avLst/>
          </a:prstGeom>
          <a:noFill/>
          <a:ln w="762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>
              <a:defRPr/>
            </a:pPr>
            <a:endParaRPr lang="en-US" sz="1200"/>
          </a:p>
        </p:txBody>
      </p:sp>
      <p:sp>
        <p:nvSpPr>
          <p:cNvPr id="11" name="Rectangle 10"/>
          <p:cNvSpPr/>
          <p:nvPr/>
        </p:nvSpPr>
        <p:spPr>
          <a:xfrm>
            <a:off x="3575050" y="3784600"/>
            <a:ext cx="4224338" cy="1473200"/>
          </a:xfrm>
          <a:prstGeom prst="rect">
            <a:avLst/>
          </a:prstGeom>
          <a:noFill/>
          <a:ln w="762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>
              <a:defRPr/>
            </a:pPr>
            <a:endParaRPr lang="en-US" sz="1200"/>
          </a:p>
        </p:txBody>
      </p:sp>
      <p:sp>
        <p:nvSpPr>
          <p:cNvPr id="18" name="Arc 17"/>
          <p:cNvSpPr>
            <a:spLocks noChangeAspect="1"/>
          </p:cNvSpPr>
          <p:nvPr/>
        </p:nvSpPr>
        <p:spPr>
          <a:xfrm rot="19065274">
            <a:off x="1908175" y="4148138"/>
            <a:ext cx="1765300" cy="1766887"/>
          </a:xfrm>
          <a:prstGeom prst="arc">
            <a:avLst/>
          </a:prstGeom>
          <a:noFill/>
          <a:ln w="76200">
            <a:solidFill>
              <a:srgbClr val="C00000"/>
            </a:solidFill>
            <a:headEnd type="none" w="med" len="med"/>
            <a:tailEnd type="triangle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>
              <a:defRPr/>
            </a:pPr>
            <a:endParaRPr lang="en-US" sz="1200"/>
          </a:p>
        </p:txBody>
      </p:sp>
      <p:sp>
        <p:nvSpPr>
          <p:cNvPr id="16" name="Rectangle 15"/>
          <p:cNvSpPr/>
          <p:nvPr/>
        </p:nvSpPr>
        <p:spPr>
          <a:xfrm>
            <a:off x="7872413" y="3703638"/>
            <a:ext cx="466725" cy="195262"/>
          </a:xfrm>
          <a:prstGeom prst="rect">
            <a:avLst/>
          </a:prstGeom>
          <a:noFill/>
          <a:ln w="762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>
              <a:defRPr/>
            </a:pP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80281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027879" y="2302478"/>
            <a:ext cx="82296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en-US" b="1" dirty="0" smtClean="0">
                <a:latin typeface="+mn-lt"/>
                <a:ea typeface="ＭＳ Ｐゴシック" pitchFamily="34" charset="-128"/>
              </a:rPr>
              <a:t>Creating your own Notebooks </a:t>
            </a:r>
          </a:p>
          <a:p>
            <a:pPr>
              <a:defRPr/>
            </a:pPr>
            <a:r>
              <a:rPr lang="en-US" altLang="en-US" b="1" dirty="0" smtClean="0">
                <a:latin typeface="+mn-lt"/>
                <a:ea typeface="ＭＳ Ｐゴシック" pitchFamily="34" charset="-128"/>
              </a:rPr>
              <a:t>&amp; Editing existing</a:t>
            </a:r>
            <a:endParaRPr lang="en-US" altLang="en-US" dirty="0" smtClean="0"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66" y="2220804"/>
            <a:ext cx="11144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123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776287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Other GenePattern Features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43501" y="1792936"/>
            <a:ext cx="2132657" cy="3737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31" descr="scatterplot_gridlines_zoome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3058" y="1302785"/>
            <a:ext cx="3978350" cy="2482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ytoscap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850" y="4280381"/>
            <a:ext cx="3530880" cy="2206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14342" y="3818433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Flow </a:t>
            </a:r>
            <a:r>
              <a:rPr lang="en-US" dirty="0" err="1" smtClean="0"/>
              <a:t>Cytometry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966742" y="6487181"/>
            <a:ext cx="1801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Network Analysis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34866" y="5660225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Sequence Variation Analysis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23961" y="6302515"/>
            <a:ext cx="1239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Proteomics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D0D0D"/>
                </a:solidFill>
              </a:rPr>
              <a:t>SNP/Copy Number Analysis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4294967295"/>
          </p:nvPr>
        </p:nvSpPr>
        <p:spPr>
          <a:xfrm>
            <a:off x="1371600" y="1387475"/>
            <a:ext cx="7772400" cy="51689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sz="2400" dirty="0" smtClean="0">
                <a:solidFill>
                  <a:srgbClr val="0D0D0D"/>
                </a:solidFill>
              </a:rPr>
              <a:t>Support for SNP chip formats</a:t>
            </a: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sz="2000" dirty="0" err="1" smtClean="0">
                <a:solidFill>
                  <a:srgbClr val="0D0D0D"/>
                </a:solidFill>
              </a:rPr>
              <a:t>Affymetrix</a:t>
            </a:r>
            <a:r>
              <a:rPr lang="en-US" sz="2000" dirty="0" smtClean="0">
                <a:solidFill>
                  <a:srgbClr val="0D0D0D"/>
                </a:solidFill>
              </a:rPr>
              <a:t> 10k, 50k, 500k, SNP6.0 chip sets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sz="2400" dirty="0" smtClean="0">
                <a:solidFill>
                  <a:srgbClr val="0D0D0D"/>
                </a:solidFill>
              </a:rPr>
              <a:t>GISTIC: Identification of broad and focal chromosomal insertions/deletions (RAE)</a:t>
            </a:r>
            <a:endParaRPr lang="en-US" sz="1000" dirty="0" smtClean="0">
              <a:solidFill>
                <a:srgbClr val="0D0D0D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sz="2400" dirty="0" smtClean="0">
                <a:solidFill>
                  <a:srgbClr val="0D0D0D"/>
                </a:solidFill>
              </a:rPr>
              <a:t>Segmentation (GLAD, CBS)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sz="2400" dirty="0" smtClean="0">
                <a:solidFill>
                  <a:srgbClr val="0D0D0D"/>
                </a:solidFill>
              </a:rPr>
              <a:t>Copy number estimation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sz="2400" dirty="0" smtClean="0">
                <a:solidFill>
                  <a:srgbClr val="0D0D0D"/>
                </a:solidFill>
              </a:rPr>
              <a:t>Summarization</a:t>
            </a:r>
            <a:endParaRPr lang="en-US" sz="1000" dirty="0" smtClean="0">
              <a:solidFill>
                <a:srgbClr val="0D0D0D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sz="2400" dirty="0" smtClean="0">
                <a:solidFill>
                  <a:srgbClr val="0D0D0D"/>
                </a:solidFill>
              </a:rPr>
              <a:t>LOH determination</a:t>
            </a:r>
          </a:p>
        </p:txBody>
      </p:sp>
    </p:spTree>
    <p:extLst>
      <p:ext uri="{BB962C8B-B14F-4D97-AF65-F5344CB8AC3E}">
        <p14:creationId xmlns:p14="http://schemas.microsoft.com/office/powerpoint/2010/main" val="254486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914400" y="2416175"/>
            <a:ext cx="82296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b="1" dirty="0" smtClean="0">
                <a:latin typeface="+mn-lt"/>
                <a:ea typeface="ＭＳ Ｐゴシック" pitchFamily="34" charset="-128"/>
              </a:rPr>
              <a:t>Managing Job Results</a:t>
            </a:r>
            <a:r>
              <a:rPr lang="en-US" altLang="en-US" b="1" dirty="0" smtClean="0">
                <a:latin typeface="Arial" charset="0"/>
                <a:ea typeface="ＭＳ Ｐゴシック" pitchFamily="34" charset="-128"/>
              </a:rPr>
              <a:t/>
            </a:r>
            <a:br>
              <a:rPr lang="en-US" altLang="en-US" b="1" dirty="0" smtClean="0">
                <a:latin typeface="Arial" charset="0"/>
                <a:ea typeface="ＭＳ Ｐゴシック" pitchFamily="34" charset="-128"/>
              </a:rPr>
            </a:br>
            <a:endParaRPr lang="en-US" altLang="en-US" dirty="0" smtClean="0"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1229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413" y="2300288"/>
            <a:ext cx="11144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263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9"/>
          <p:cNvSpPr>
            <a:spLocks noChangeArrowheads="1"/>
          </p:cNvSpPr>
          <p:nvPr/>
        </p:nvSpPr>
        <p:spPr bwMode="auto">
          <a:xfrm>
            <a:off x="0" y="106363"/>
            <a:ext cx="91440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00" tIns="22850" rIns="45700" bIns="228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b="1"/>
              <a:t>Managing job results</a:t>
            </a:r>
          </a:p>
        </p:txBody>
      </p:sp>
      <p:sp>
        <p:nvSpPr>
          <p:cNvPr id="14339" name="Rectangle 3"/>
          <p:cNvSpPr txBox="1">
            <a:spLocks noChangeArrowheads="1"/>
          </p:cNvSpPr>
          <p:nvPr/>
        </p:nvSpPr>
        <p:spPr bwMode="auto">
          <a:xfrm>
            <a:off x="1524000" y="1600200"/>
            <a:ext cx="7391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9pPr>
          </a:lstStyle>
          <a:p>
            <a:pPr lvl="1">
              <a:buFontTx/>
              <a:buNone/>
            </a:pPr>
            <a:endParaRPr lang="en-US" altLang="en-US" sz="1800"/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endParaRPr lang="en-US" altLang="en-US" sz="1800"/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/>
              <a:t>Viewing job results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/>
              <a:t>Saving and deleting job results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/>
              <a:t>Sharing job results with others</a:t>
            </a:r>
          </a:p>
          <a:p>
            <a:pPr>
              <a:buFontTx/>
              <a:buChar char="•"/>
            </a:pPr>
            <a:endParaRPr lang="en-US" altLang="en-US" sz="1800">
              <a:solidFill>
                <a:srgbClr val="FF0000"/>
              </a:solidFill>
            </a:endParaRPr>
          </a:p>
          <a:p>
            <a:pPr>
              <a:buFontTx/>
              <a:buChar char="•"/>
            </a:pPr>
            <a:endParaRPr lang="en-US" altLang="en-US" sz="1800"/>
          </a:p>
          <a:p>
            <a:pPr lvl="1">
              <a:buFontTx/>
              <a:buNone/>
            </a:pPr>
            <a:endParaRPr lang="en-US" altLang="en-US" sz="1800"/>
          </a:p>
          <a:p>
            <a:pPr lvl="1">
              <a:buFontTx/>
              <a:buChar char="•"/>
            </a:pPr>
            <a:endParaRPr lang="en-US" altLang="en-US" sz="1800"/>
          </a:p>
          <a:p>
            <a:pPr lvl="1">
              <a:buFontTx/>
              <a:buChar char="•"/>
            </a:pPr>
            <a:endParaRPr lang="en-US" altLang="en-US" sz="1800"/>
          </a:p>
          <a:p>
            <a:pPr>
              <a:buFontTx/>
              <a:buNone/>
            </a:pPr>
            <a:endParaRPr lang="en-US" altLang="en-US" sz="1800"/>
          </a:p>
          <a:p>
            <a:pPr>
              <a:buFontTx/>
              <a:buNone/>
            </a:pPr>
            <a:endParaRPr lang="en-US" altLang="en-US" sz="1800"/>
          </a:p>
          <a:p>
            <a:pPr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7268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9"/>
          <p:cNvSpPr>
            <a:spLocks noChangeArrowheads="1"/>
          </p:cNvSpPr>
          <p:nvPr/>
        </p:nvSpPr>
        <p:spPr bwMode="auto">
          <a:xfrm>
            <a:off x="0" y="106363"/>
            <a:ext cx="91440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00" tIns="22850" rIns="45700" bIns="228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b="1"/>
              <a:t>Viewing job results</a:t>
            </a:r>
          </a:p>
        </p:txBody>
      </p:sp>
      <p:sp>
        <p:nvSpPr>
          <p:cNvPr id="16387" name="Rectangle 19"/>
          <p:cNvSpPr>
            <a:spLocks noChangeArrowheads="1"/>
          </p:cNvSpPr>
          <p:nvPr/>
        </p:nvSpPr>
        <p:spPr bwMode="auto">
          <a:xfrm>
            <a:off x="0" y="3048000"/>
            <a:ext cx="91440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00" tIns="22850" rIns="45700" bIns="228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Where are my job results?</a:t>
            </a:r>
          </a:p>
        </p:txBody>
      </p:sp>
    </p:spTree>
    <p:extLst>
      <p:ext uri="{BB962C8B-B14F-4D97-AF65-F5344CB8AC3E}">
        <p14:creationId xmlns:p14="http://schemas.microsoft.com/office/powerpoint/2010/main" val="21427592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ChangeArrowheads="1"/>
          </p:cNvSpPr>
          <p:nvPr/>
        </p:nvSpPr>
        <p:spPr bwMode="auto">
          <a:xfrm>
            <a:off x="414338" y="1295400"/>
            <a:ext cx="7543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98463" indent="-34766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1pPr>
            <a:lvl2pPr marL="855663" indent="-347663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9pPr>
          </a:lstStyle>
          <a:p>
            <a:pPr>
              <a:spcAft>
                <a:spcPts val="600"/>
              </a:spcAft>
              <a:buFontTx/>
              <a:buChar char="•"/>
            </a:pPr>
            <a:endParaRPr lang="en-US" altLang="en-US" sz="1800"/>
          </a:p>
          <a:p>
            <a:pPr>
              <a:spcAft>
                <a:spcPts val="600"/>
              </a:spcAft>
              <a:buFontTx/>
              <a:buChar char="•"/>
            </a:pPr>
            <a:r>
              <a:rPr lang="en-US" altLang="en-US" sz="2000"/>
              <a:t>Job details and result files are, by default, purged from GenePattern servers after 7 days – however this can be configured by the server administrator. Save result files and job information</a:t>
            </a:r>
          </a:p>
          <a:p>
            <a:pPr lvl="1">
              <a:spcAft>
                <a:spcPts val="600"/>
              </a:spcAft>
              <a:buFontTx/>
              <a:buChar char="•"/>
            </a:pPr>
            <a:r>
              <a:rPr lang="en-US" altLang="en-US" sz="2000"/>
              <a:t>to prevent them from being lost on purge</a:t>
            </a:r>
          </a:p>
          <a:p>
            <a:pPr lvl="1">
              <a:spcAft>
                <a:spcPts val="600"/>
              </a:spcAft>
              <a:buFontTx/>
              <a:buChar char="•"/>
            </a:pPr>
            <a:r>
              <a:rPr lang="en-US" altLang="en-US" sz="2000"/>
              <a:t>to share them with others</a:t>
            </a:r>
          </a:p>
        </p:txBody>
      </p:sp>
      <p:sp>
        <p:nvSpPr>
          <p:cNvPr id="18435" name="Rectangle 19"/>
          <p:cNvSpPr>
            <a:spLocks noChangeArrowheads="1"/>
          </p:cNvSpPr>
          <p:nvPr/>
        </p:nvSpPr>
        <p:spPr bwMode="auto">
          <a:xfrm>
            <a:off x="0" y="106363"/>
            <a:ext cx="91440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00" tIns="22850" rIns="45700" bIns="228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b="1"/>
              <a:t>Will my jobs stay on the server?</a:t>
            </a:r>
          </a:p>
        </p:txBody>
      </p:sp>
    </p:spTree>
    <p:extLst>
      <p:ext uri="{BB962C8B-B14F-4D97-AF65-F5344CB8AC3E}">
        <p14:creationId xmlns:p14="http://schemas.microsoft.com/office/powerpoint/2010/main" val="17109292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284288"/>
            <a:ext cx="7972425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19"/>
          <p:cNvSpPr>
            <a:spLocks noChangeArrowheads="1"/>
          </p:cNvSpPr>
          <p:nvPr/>
        </p:nvSpPr>
        <p:spPr bwMode="auto">
          <a:xfrm>
            <a:off x="0" y="106363"/>
            <a:ext cx="91440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00" tIns="22850" rIns="45700" bIns="228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b="1"/>
              <a:t>View recent jobs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5788" y="2286000"/>
            <a:ext cx="2209800" cy="29718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  <a:latin typeface="Arial" charset="0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91228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9"/>
          <p:cNvSpPr>
            <a:spLocks noChangeArrowheads="1"/>
          </p:cNvSpPr>
          <p:nvPr/>
        </p:nvSpPr>
        <p:spPr bwMode="auto">
          <a:xfrm>
            <a:off x="0" y="106363"/>
            <a:ext cx="91440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00" tIns="22850" rIns="45700" bIns="228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b="1"/>
              <a:t>Action menus</a:t>
            </a:r>
          </a:p>
        </p:txBody>
      </p:sp>
      <p:pic>
        <p:nvPicPr>
          <p:cNvPr id="38928" name="Picture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788" y="1295400"/>
            <a:ext cx="7972425" cy="52768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</p:pic>
      <p:sp>
        <p:nvSpPr>
          <p:cNvPr id="3" name="Rounded Rectangle 2"/>
          <p:cNvSpPr/>
          <p:nvPr/>
        </p:nvSpPr>
        <p:spPr>
          <a:xfrm>
            <a:off x="762000" y="3200400"/>
            <a:ext cx="12954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990600" y="3733800"/>
            <a:ext cx="1371600" cy="152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956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9"/>
          <p:cNvSpPr>
            <a:spLocks noChangeArrowheads="1"/>
          </p:cNvSpPr>
          <p:nvPr/>
        </p:nvSpPr>
        <p:spPr bwMode="auto">
          <a:xfrm>
            <a:off x="0" y="106363"/>
            <a:ext cx="91440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00" tIns="22850" rIns="45700" bIns="228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b="1"/>
              <a:t>Review job details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752600" y="3429000"/>
            <a:ext cx="685800" cy="3048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  <a:latin typeface="Arial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pic>
        <p:nvPicPr>
          <p:cNvPr id="2458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317625"/>
            <a:ext cx="7972425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2895600" y="3505200"/>
            <a:ext cx="1981200" cy="4508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573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833813"/>
            <a:ext cx="8982075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3" y="1524000"/>
            <a:ext cx="89027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Rectangle 19"/>
          <p:cNvSpPr>
            <a:spLocks noChangeArrowheads="1"/>
          </p:cNvSpPr>
          <p:nvPr/>
        </p:nvSpPr>
        <p:spPr bwMode="auto">
          <a:xfrm>
            <a:off x="0" y="106363"/>
            <a:ext cx="91440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00" tIns="22850" rIns="45700" bIns="228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b="1"/>
              <a:t>View recent jobs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1600" y="4740275"/>
            <a:ext cx="685800" cy="2286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  <a:latin typeface="Arial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276600" y="4625975"/>
            <a:ext cx="685800" cy="2286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  <a:latin typeface="Arial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 flipH="1">
            <a:off x="8382000" y="1524000"/>
            <a:ext cx="701675" cy="3048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  <a:latin typeface="Arial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 flipH="1">
            <a:off x="6234113" y="1981200"/>
            <a:ext cx="1676400" cy="239077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2033396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816E688BECE74982C432B6643A443D" ma:contentTypeVersion="0" ma:contentTypeDescription="Create a new document." ma:contentTypeScope="" ma:versionID="d4940da1997b40312492e3e907d54e97">
  <xsd:schema xmlns:xsd="http://www.w3.org/2001/XMLSchema" xmlns:p="http://schemas.microsoft.com/office/2006/metadata/properties" targetNamespace="http://schemas.microsoft.com/office/2006/metadata/properties" ma:root="true" ma:fieldsID="d1e97221dd9e314d5021470c32a4f86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217BC37-9B51-452E-9D5A-3C44F09B75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C7E58973-60AC-404E-8171-76EDB777E9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5F0E11-51A1-43F5-836B-BE1824ABB77A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6756</TotalTime>
  <Words>664</Words>
  <Application>Microsoft Office PowerPoint</Application>
  <PresentationFormat>On-screen Show (4:3)</PresentationFormat>
  <Paragraphs>94</Paragraphs>
  <Slides>17</Slides>
  <Notes>17</Notes>
  <HiddenSlides>6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ＭＳ Ｐゴシック</vt:lpstr>
      <vt:lpstr>Arial</vt:lpstr>
      <vt:lpstr>Avenir Black</vt:lpstr>
      <vt:lpstr>Calibri</vt:lpstr>
      <vt:lpstr>Tahoma</vt:lpstr>
      <vt:lpstr>ヒラギノ角ゴ Pro W3</vt:lpstr>
      <vt:lpstr>Office Theme</vt:lpstr>
      <vt:lpstr>Other GenePattern Features </vt:lpstr>
      <vt:lpstr>Managing Job Results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Batching Jobs </vt:lpstr>
      <vt:lpstr>PowerPoint Presentation</vt:lpstr>
      <vt:lpstr>PowerPoint Presentation</vt:lpstr>
      <vt:lpstr>Other GenePattern Features</vt:lpstr>
      <vt:lpstr>SNP/Copy Number Analysis</vt:lpstr>
    </vt:vector>
  </TitlesOfParts>
  <Company>Broad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Other GenePattern Features</dc:title>
  <dc:creator>Michael Reich</dc:creator>
  <cp:lastModifiedBy>Barbara Hill Meyers</cp:lastModifiedBy>
  <cp:revision>35</cp:revision>
  <dcterms:created xsi:type="dcterms:W3CDTF">2012-05-21T17:04:45Z</dcterms:created>
  <dcterms:modified xsi:type="dcterms:W3CDTF">2018-04-26T15:28:33Z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0x01010007816E688BECE74982C432B6643A443D</vt:lpwstr>
  </property>
</Properties>
</file>