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  <p:sldMasterId id="2147483730" r:id="rId6"/>
  </p:sldMasterIdLst>
  <p:notesMasterIdLst>
    <p:notesMasterId r:id="rId2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E43318-7DE9-4FFC-81FB-3C1101840366}">
  <a:tblStyle styleId="{79E43318-7DE9-4FFC-81FB-3C1101840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8" autoAdjust="0"/>
  </p:normalViewPr>
  <p:slideViewPr>
    <p:cSldViewPr snapToGrid="0">
      <p:cViewPr varScale="1">
        <p:scale>
          <a:sx n="65" d="100"/>
          <a:sy n="65" d="100"/>
        </p:scale>
        <p:origin x="18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section we will go over data preparation, or how to get your data into GenePattern to begin an analysis</a:t>
            </a: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Merge usually</a:t>
            </a:r>
            <a:r>
              <a:rPr lang="en-US" baseline="0" dirty="0" smtClean="0"/>
              <a:t> takes less than a minute – note that it can take a little bit for the cell to collapse, as it is connecting to all of </a:t>
            </a:r>
            <a:r>
              <a:rPr lang="en-US" baseline="0" smtClean="0"/>
              <a:t>the data.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Collapse  - same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PreprocessReadCounts</a:t>
            </a:r>
            <a:r>
              <a:rPr lang="en-US" baseline="0" dirty="0" smtClean="0"/>
              <a:t> - same</a:t>
            </a:r>
            <a:endParaRPr dirty="0"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 don’t need</a:t>
            </a:r>
            <a:r>
              <a:rPr lang="en-US" baseline="0" dirty="0" smtClean="0"/>
              <a:t> to remember this – we’ll be sending links to all slides</a:t>
            </a:r>
            <a:endParaRPr dirty="0"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019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057400" y="106362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575" y="220980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575" y="2971800"/>
            <a:ext cx="1721468" cy="44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60476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0" y="131064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0963" y="132588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52400" y="132588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363" y="134112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04800" y="13411200"/>
            <a:ext cx="18288001" cy="6096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 descr="broad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5763" y="13563600"/>
            <a:ext cx="350802" cy="380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721468" cy="74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62000"/>
            <a:ext cx="1721468" cy="447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1670050" y="755650"/>
            <a:ext cx="7391400" cy="3175"/>
          </a:xfrm>
          <a:prstGeom prst="straightConnector1">
            <a:avLst/>
          </a:prstGeom>
          <a:noFill/>
          <a:ln w="19050" cap="flat" cmpd="sng">
            <a:solidFill>
              <a:srgbClr val="96BBD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2700" dir="5400000">
              <a:srgbClr val="808080">
                <a:alpha val="24705"/>
              </a:srgbClr>
            </a:outerShdw>
          </a:effectLst>
        </p:spPr>
      </p:cxn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879475" y="2057400"/>
            <a:ext cx="8264525" cy="13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Data Preparation</a:t>
            </a:r>
            <a:endParaRPr dirty="0">
              <a:latin typeface="+mn-lt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062" y="2022912"/>
            <a:ext cx="1359637" cy="141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987" y="4106862"/>
            <a:ext cx="7885857" cy="155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8637" y="1863725"/>
            <a:ext cx="7053121" cy="6474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labels: CLS file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030537" y="1828800"/>
            <a:ext cx="304800" cy="32385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694237" y="4602162"/>
            <a:ext cx="285750" cy="34131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360487" y="1316037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 samples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3046412" y="2316162"/>
            <a:ext cx="3743325" cy="2746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716337" y="1844675"/>
            <a:ext cx="277812" cy="32385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360487" y="1849437"/>
            <a:ext cx="1828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Classes 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3192462" y="2119312"/>
            <a:ext cx="3214687" cy="1746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360487" y="2382837"/>
            <a:ext cx="19700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with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delimited</a:t>
            </a: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3144837" y="2570162"/>
            <a:ext cx="2468562" cy="23145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1562100" y="5842000"/>
            <a:ext cx="7188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ClsFileCreator module can be used to generate a CLS file from a gct file. We will use MergeHTSeqCounts later which can also generate a cls file.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6343650" y="4908550"/>
            <a:ext cx="1274762" cy="23018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7618412" y="4916487"/>
            <a:ext cx="1363662" cy="2143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995862" y="4908550"/>
            <a:ext cx="1363662" cy="2143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3875087" y="2505075"/>
            <a:ext cx="3106737" cy="24034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4554537" y="2530475"/>
            <a:ext cx="3746500" cy="23860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xercise</a:t>
            </a:r>
            <a:endParaRPr dirty="0"/>
          </a:p>
        </p:txBody>
      </p:sp>
      <p:sp>
        <p:nvSpPr>
          <p:cNvPr id="278" name="Shape 278"/>
          <p:cNvSpPr txBox="1"/>
          <p:nvPr/>
        </p:nvSpPr>
        <p:spPr>
          <a:xfrm>
            <a:off x="1046506" y="939408"/>
            <a:ext cx="7480300" cy="5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with read counts and a sample info file for 40 RNA-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samples, 20 breast cancer primary tumor and 20 matched normal using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40 files into one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matrix and generate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distinguishing tumor/normal samples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Strip the versions from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 with HUGO symbols &amp; collapse duplicate rows to a single row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the data for downstream analysis</a:t>
            </a:r>
            <a:endParaRPr dirty="0"/>
          </a:p>
          <a:p>
            <a:pPr marL="0" marR="0" lvl="0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with a GCT file using HUGO Gene Symbols, and a CLS file that distinguishes tumors from matched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to be used for differential gene expression.  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1" indent="-349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 Exercise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1122895" y="925120"/>
            <a:ext cx="7232650" cy="387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dive in!  We’ll run a notebook to convert 40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counts files into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we can use later.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“Public Notebooks” tab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notebook 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 b="1" i="0" u="none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2018-02-05_03_BroadE_DataPrep.ipynb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then on the “Get a Copy” button.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copy of the notebook and follow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3977640"/>
            <a:ext cx="8656320" cy="288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024" y="262521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Break (15 minutes)</a:t>
            </a:r>
            <a:endParaRPr lang="en-US" sz="4400" b="1" dirty="0">
              <a:latin typeface="+mn-lt"/>
            </a:endParaRPr>
          </a:p>
        </p:txBody>
      </p:sp>
      <p:pic>
        <p:nvPicPr>
          <p:cNvPr id="3" name="Shape 1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4946" y="2301549"/>
            <a:ext cx="1359637" cy="1416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8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GenePattern file formats</a:t>
            </a:r>
            <a:endParaRPr dirty="0"/>
          </a:p>
        </p:txBody>
      </p:sp>
      <p:sp>
        <p:nvSpPr>
          <p:cNvPr id="184" name="Shape 184"/>
          <p:cNvSpPr txBox="1"/>
          <p:nvPr/>
        </p:nvSpPr>
        <p:spPr>
          <a:xfrm>
            <a:off x="4210050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099794" y="1021932"/>
            <a:ext cx="73152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module specifies its input and output file formats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 may use common GenePattern file formats or their own unique formats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modules use the file formats described on the GenePattern website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GenePattern modules that are specifically meant for importing  data from other systems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modules for data formatting</a:t>
            </a:r>
            <a:endParaRPr dirty="0"/>
          </a:p>
        </p:txBody>
      </p:sp>
      <p:graphicFrame>
        <p:nvGraphicFramePr>
          <p:cNvPr id="191" name="Shape 191"/>
          <p:cNvGraphicFramePr/>
          <p:nvPr>
            <p:extLst>
              <p:ext uri="{D42A27DB-BD31-4B8C-83A1-F6EECF244321}">
                <p14:modId xmlns:p14="http://schemas.microsoft.com/office/powerpoint/2010/main" val="164886289"/>
              </p:ext>
            </p:extLst>
          </p:nvPr>
        </p:nvGraphicFramePr>
        <p:xfrm>
          <a:off x="339725" y="939800"/>
          <a:ext cx="8678825" cy="428244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Data type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ym typeface="Arial"/>
                        </a:rPr>
                        <a:t>Input Format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Module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RNA-</a:t>
                      </a:r>
                      <a:r>
                        <a:rPr lang="en-US" sz="1800" u="none" strike="noStrike" cap="none" dirty="0" err="1">
                          <a:sym typeface="Calibri"/>
                        </a:rPr>
                        <a:t>Seq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bed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fpkm tracking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Read group tracking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Cufflinks Expr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bed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BedToGtf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Fpkm_trackingToGct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Read_group_trackingToGct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ExprToGct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BedToGtf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DNA-seq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bam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sam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sam/bam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Picard.BamToSam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Picard.SamToBam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Picard.SamToFastQ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Gene expression chips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.cel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ExpressionFileCreator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SNP chips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.cel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ym typeface="Calibri"/>
                        </a:rPr>
                        <a:t>SNPFileCreator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MAGE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Mage-ML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ym typeface="Arial"/>
                        </a:rPr>
                        <a:t>Mage-tab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ym typeface="Arial"/>
                        </a:rPr>
                        <a:t>MageMLImportViewer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ym typeface="Arial"/>
                        </a:rPr>
                        <a:t>MageTabImportViewer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1600200" y="5537200"/>
            <a:ext cx="639921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find, search modules for “to&lt;format&gt;” or “&lt;format&gt;To”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more modules, for MS, FCS and other data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prep</a:t>
            </a:r>
            <a:endParaRPr dirty="0"/>
          </a:p>
        </p:txBody>
      </p:sp>
      <p:sp>
        <p:nvSpPr>
          <p:cNvPr id="198" name="Shape 198"/>
          <p:cNvSpPr txBox="1"/>
          <p:nvPr/>
        </p:nvSpPr>
        <p:spPr>
          <a:xfrm>
            <a:off x="4210050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226401" y="1309475"/>
            <a:ext cx="7226400" cy="5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do an example, importing RNA-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 count data from TCGA 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with read counts, one file per sample, using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ids and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ending with a standard GenePattern format for expression data with HUGO symbols and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second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with phenotype definitions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3 standard GenePattern formats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Information 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SampleInfo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(.txt or 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file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 file format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676400" y="1441450"/>
            <a:ext cx="7162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delimited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used for expression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any matrix, not just expression</a:t>
            </a:r>
            <a:endParaRPr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matrix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olumns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ows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such as 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enes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2301875"/>
            <a:ext cx="7577946" cy="3497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GCT file format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900362" y="2684462"/>
            <a:ext cx="6243637" cy="3359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Shape 213"/>
          <p:cNvCxnSpPr/>
          <p:nvPr/>
        </p:nvCxnSpPr>
        <p:spPr>
          <a:xfrm>
            <a:off x="1366837" y="1389062"/>
            <a:ext cx="606425" cy="10604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14" name="Shape 214"/>
          <p:cNvSpPr txBox="1"/>
          <p:nvPr/>
        </p:nvSpPr>
        <p:spPr>
          <a:xfrm>
            <a:off x="131762" y="1249362"/>
            <a:ext cx="1235075" cy="2778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#1.2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893887" y="1249362"/>
            <a:ext cx="1235075" cy="6461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rows (ie gene ids)</a:t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flipH="1">
            <a:off x="2257425" y="1895475"/>
            <a:ext cx="254000" cy="800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17" name="Shape 217"/>
          <p:cNvSpPr txBox="1"/>
          <p:nvPr/>
        </p:nvSpPr>
        <p:spPr>
          <a:xfrm>
            <a:off x="3514725" y="1249362"/>
            <a:ext cx="1235075" cy="461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samples</a:t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 flipH="1">
            <a:off x="3041650" y="1711325"/>
            <a:ext cx="1090612" cy="9255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19" name="Shape 219"/>
          <p:cNvSpPr txBox="1"/>
          <p:nvPr/>
        </p:nvSpPr>
        <p:spPr>
          <a:xfrm>
            <a:off x="71437" y="2605087"/>
            <a:ext cx="1235075" cy="830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1: Row identifiers. Typically gene ids.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109537" y="3683000"/>
            <a:ext cx="1235075" cy="4603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2: Optional description</a:t>
            </a:r>
            <a:endParaRPr/>
          </a:p>
        </p:txBody>
      </p:sp>
      <p:cxnSp>
        <p:nvCxnSpPr>
          <p:cNvPr id="221" name="Shape 221"/>
          <p:cNvCxnSpPr/>
          <p:nvPr/>
        </p:nvCxnSpPr>
        <p:spPr>
          <a:xfrm rot="10800000" flipH="1">
            <a:off x="1306512" y="2922587"/>
            <a:ext cx="476250" cy="968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222" name="Shape 222"/>
          <p:cNvCxnSpPr/>
          <p:nvPr/>
        </p:nvCxnSpPr>
        <p:spPr>
          <a:xfrm rot="10800000" flipH="1">
            <a:off x="1344612" y="3362325"/>
            <a:ext cx="1117600" cy="55086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23" name="Shape 223"/>
          <p:cNvSpPr txBox="1"/>
          <p:nvPr/>
        </p:nvSpPr>
        <p:spPr>
          <a:xfrm>
            <a:off x="117475" y="4367212"/>
            <a:ext cx="1235075" cy="647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3+: Sample names,  must be unique.</a:t>
            </a:r>
            <a:endParaRPr/>
          </a:p>
        </p:txBody>
      </p:sp>
      <p:cxnSp>
        <p:nvCxnSpPr>
          <p:cNvPr id="224" name="Shape 224"/>
          <p:cNvCxnSpPr/>
          <p:nvPr/>
        </p:nvCxnSpPr>
        <p:spPr>
          <a:xfrm rot="10800000" flipH="1">
            <a:off x="1352550" y="3013075"/>
            <a:ext cx="2162175" cy="167798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25" name="Shape 225"/>
          <p:cNvSpPr txBox="1"/>
          <p:nvPr/>
        </p:nvSpPr>
        <p:spPr>
          <a:xfrm>
            <a:off x="131762" y="5260975"/>
            <a:ext cx="1235075" cy="12001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column contains expression or count values from one sample.</a:t>
            </a:r>
            <a:endParaRPr/>
          </a:p>
        </p:txBody>
      </p:sp>
      <p:cxnSp>
        <p:nvCxnSpPr>
          <p:cNvPr id="226" name="Shape 226"/>
          <p:cNvCxnSpPr/>
          <p:nvPr/>
        </p:nvCxnSpPr>
        <p:spPr>
          <a:xfrm rot="10800000" flipH="1">
            <a:off x="1366837" y="5260975"/>
            <a:ext cx="3749675" cy="6000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info file format</a:t>
            </a:r>
            <a:endParaRPr dirty="0"/>
          </a:p>
        </p:txBody>
      </p:sp>
      <p:sp>
        <p:nvSpPr>
          <p:cNvPr id="232" name="Shape 232"/>
          <p:cNvSpPr txBox="1"/>
          <p:nvPr/>
        </p:nvSpPr>
        <p:spPr>
          <a:xfrm>
            <a:off x="1485900" y="1263650"/>
            <a:ext cx="73533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delimited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spreadsheet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record properties of samples</a:t>
            </a:r>
            <a:endParaRPr dirty="0"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matrix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= properties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arbitrary columns, you can define anything you want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can be anything that can be represented by text (except cannot use the tab character)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= Samples</a:t>
            </a:r>
            <a:endParaRPr dirty="0"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 idx="4294967295"/>
          </p:nvPr>
        </p:nvSpPr>
        <p:spPr>
          <a:xfrm>
            <a:off x="936625" y="106363"/>
            <a:ext cx="8207375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details: sample info file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0" y="5842000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info files are usually created from spreadsheets saved in tab-delimited format</a:t>
            </a:r>
            <a:endParaRPr dirty="0"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75" y="2898775"/>
            <a:ext cx="5957963" cy="258643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539875" y="808037"/>
            <a:ext cx="7280275" cy="188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Tab-delimited, assumes the first row has column names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number of columns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Arbitrary column labels (i.e. whatever you want them to be)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row per sample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304800" y="3046412"/>
            <a:ext cx="1235075" cy="2762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 Labels</a:t>
            </a:r>
            <a:endParaRPr/>
          </a:p>
        </p:txBody>
      </p:sp>
      <p:cxnSp>
        <p:nvCxnSpPr>
          <p:cNvPr id="242" name="Shape 242"/>
          <p:cNvCxnSpPr/>
          <p:nvPr/>
        </p:nvCxnSpPr>
        <p:spPr>
          <a:xfrm>
            <a:off x="1539875" y="3184525"/>
            <a:ext cx="1447800" cy="38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43" name="Shape 243"/>
          <p:cNvSpPr txBox="1"/>
          <p:nvPr/>
        </p:nvSpPr>
        <p:spPr>
          <a:xfrm>
            <a:off x="304800" y="3484562"/>
            <a:ext cx="1235075" cy="461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sample</a:t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1539875" y="3660775"/>
            <a:ext cx="1447800" cy="539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(CLS) file format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460500" y="1441450"/>
            <a:ext cx="73787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or space delimited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defining class membership of samples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representation of a single column from a SampleInfo file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are numeric (0,1,…)</a:t>
            </a:r>
            <a:endParaRPr/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723</Words>
  <Application>Microsoft Office PowerPoint</Application>
  <PresentationFormat>On-screen Show (4:3)</PresentationFormat>
  <Paragraphs>152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 Light</vt:lpstr>
      <vt:lpstr>Calibri</vt:lpstr>
      <vt:lpstr>Tahoma</vt:lpstr>
      <vt:lpstr>1_Office Theme</vt:lpstr>
      <vt:lpstr>2_Office Theme</vt:lpstr>
      <vt:lpstr>3_Office Theme</vt:lpstr>
      <vt:lpstr>4_Office Theme</vt:lpstr>
      <vt:lpstr>5_Office Theme</vt:lpstr>
      <vt:lpstr>Office Theme</vt:lpstr>
      <vt:lpstr>Data Preparation</vt:lpstr>
      <vt:lpstr>GenePattern file formats</vt:lpstr>
      <vt:lpstr>Example modules for data formatting</vt:lpstr>
      <vt:lpstr>Example data prep</vt:lpstr>
      <vt:lpstr>GCT file format</vt:lpstr>
      <vt:lpstr>GCT file format</vt:lpstr>
      <vt:lpstr>Sample info file format</vt:lpstr>
      <vt:lpstr>Sample details: sample info file</vt:lpstr>
      <vt:lpstr>Class (CLS) file format</vt:lpstr>
      <vt:lpstr>Sample labels: CLS file</vt:lpstr>
      <vt:lpstr>Data Prep Exercise</vt:lpstr>
      <vt:lpstr>Data Prep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Barbara Hill</dc:creator>
  <cp:lastModifiedBy>Barbara Hill Meyers</cp:lastModifiedBy>
  <cp:revision>7</cp:revision>
  <dcterms:modified xsi:type="dcterms:W3CDTF">2018-02-05T03:07:40Z</dcterms:modified>
</cp:coreProperties>
</file>