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27" autoAdjust="0"/>
  </p:normalViewPr>
  <p:slideViewPr>
    <p:cSldViewPr snapToGrid="0">
      <p:cViewPr varScale="1">
        <p:scale>
          <a:sx n="64" d="100"/>
          <a:sy n="64" d="100"/>
        </p:scale>
        <p:origin x="19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At this point you should have a</a:t>
            </a:r>
            <a:r>
              <a:rPr lang="en-US" sz="1200">
                <a:solidFill>
                  <a:srgbClr val="000000"/>
                </a:solidFill>
              </a:rPr>
              <a:t> rough idea what a Jupyter Notebook is like and how GenePattern cells work within it.</a:t>
            </a:r>
            <a:endParaRPr/>
          </a:p>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a:t>
            </a:r>
            <a:endParaRPr/>
          </a:p>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In this section</a:t>
            </a:r>
            <a:r>
              <a:rPr lang="en-US" sz="1200">
                <a:solidFill>
                  <a:srgbClr val="000000"/>
                </a:solidFill>
              </a:rPr>
              <a:t> we are going to take a step back and review some of the basics of Jupyter Notebooks upon which the GenePattern notebooks are based. </a:t>
            </a:r>
            <a:endParaRPr sz="1200">
              <a:solidFill>
                <a:srgbClr val="000000"/>
              </a:solidFill>
            </a:endParaRPr>
          </a:p>
          <a:p>
            <a:pPr marL="0" marR="0" lvl="0" indent="0" algn="l" rtl="0">
              <a:spcBef>
                <a:spcPts val="0"/>
              </a:spcBef>
              <a:spcAft>
                <a:spcPts val="0"/>
              </a:spcAft>
              <a:buClr>
                <a:srgbClr val="000000"/>
              </a:buClr>
              <a:buSzPts val="1100"/>
              <a:buFont typeface="Arial"/>
              <a:buNone/>
            </a:pPr>
            <a:endParaRPr sz="1200">
              <a:solidFill>
                <a:srgbClr val="000000"/>
              </a:solidFill>
            </a:endParaRPr>
          </a:p>
          <a:p>
            <a:pPr marL="0" marR="0" lvl="0" indent="0" algn="l" rtl="0">
              <a:spcBef>
                <a:spcPts val="0"/>
              </a:spcBef>
              <a:spcAft>
                <a:spcPts val="0"/>
              </a:spcAft>
              <a:buClr>
                <a:srgbClr val="000000"/>
              </a:buClr>
              <a:buSzPts val="1100"/>
              <a:buFont typeface="Arial"/>
              <a:buNone/>
            </a:pPr>
            <a:r>
              <a:rPr lang="en-US" sz="1200">
                <a:solidFill>
                  <a:srgbClr val="000000"/>
                </a:solidFill>
              </a:rPr>
              <a:t>We’ll do a quick overview with a few slides and then we’ll open another notebook to try out some of these features...</a:t>
            </a:r>
            <a:endParaRPr/>
          </a:p>
        </p:txBody>
      </p:sp>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For these people, GenePattern Notebook adds a rich text editor. This editor allows you to visually create text, headings, bulleted lists, links, tables and many other elements, without the need to write in a special syntax.</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After you’re done, just click the “Run Cell” button and the rich text is rendered, exactly as you see it.</a:t>
            </a:r>
            <a:endParaRPr dirty="0"/>
          </a:p>
        </p:txBody>
      </p:sp>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53040" y="4002120"/>
            <a:ext cx="5551560" cy="451476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The final type of cell we’re going to talk about are code cells. </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Code cells are conceptually pretty simple. They contain some code that can be modified or executed in the notebook. </a:t>
            </a:r>
            <a:endParaRPr sz="1600" dirty="0">
              <a:solidFill>
                <a:srgbClr val="000000"/>
              </a:solidFill>
            </a:endParaRPr>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By default </a:t>
            </a:r>
            <a:r>
              <a:rPr lang="en-US" sz="1600" dirty="0">
                <a:solidFill>
                  <a:srgbClr val="000000"/>
                </a:solidFill>
              </a:rPr>
              <a:t>these use</a:t>
            </a:r>
            <a:r>
              <a:rPr lang="en-US" sz="1600" b="0" i="0" u="none" strike="noStrike" cap="none" dirty="0">
                <a:solidFill>
                  <a:srgbClr val="000000"/>
                </a:solidFill>
                <a:latin typeface="Arial"/>
                <a:ea typeface="Arial"/>
                <a:cs typeface="Arial"/>
                <a:sym typeface="Arial"/>
              </a:rPr>
              <a:t> the Python programming language, but support also exists for R, Perl and a variety of other programming languages.</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If the code in a cell returns a value, the return value will also be displayed beneath it.</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I’m not going to make you </a:t>
            </a:r>
            <a:r>
              <a:rPr lang="en-US" sz="1600" dirty="0">
                <a:solidFill>
                  <a:srgbClr val="000000"/>
                </a:solidFill>
              </a:rPr>
              <a:t>write</a:t>
            </a:r>
            <a:r>
              <a:rPr lang="en-US" sz="1600" b="0" i="0" u="none" strike="noStrike" cap="none" dirty="0">
                <a:solidFill>
                  <a:srgbClr val="000000"/>
                </a:solidFill>
                <a:latin typeface="Arial"/>
                <a:ea typeface="Arial"/>
                <a:cs typeface="Arial"/>
                <a:sym typeface="Arial"/>
              </a:rPr>
              <a:t> code yourself right now - but I did want to note that code cells exist, and if fact they’re the default type of cell.</a:t>
            </a:r>
            <a:endParaRPr dirty="0"/>
          </a:p>
        </p:txBody>
      </p:sp>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12/11/17</a:t>
            </a:r>
            <a:endParaRPr sz="1200" b="0" i="0" u="none" strike="noStrike" cap="none">
              <a:solidFill>
                <a:schemeClr val="dk1"/>
              </a:solidFill>
              <a:latin typeface="Calibri"/>
              <a:ea typeface="Calibri"/>
              <a:cs typeface="Calibri"/>
              <a:sym typeface="Calibri"/>
            </a:endParaRPr>
          </a:p>
        </p:txBody>
      </p:sp>
      <p:sp>
        <p:nvSpPr>
          <p:cNvPr id="341" name="Shape 341"/>
          <p:cNvSpPr txBox="1"/>
          <p:nvPr/>
        </p:nvSpPr>
        <p:spPr>
          <a:xfrm>
            <a:off x="4399200" y="9555480"/>
            <a:ext cx="3372900" cy="5025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12</a:t>
            </a:fld>
            <a:endParaRPr sz="1400" b="0" i="0" u="none" strike="noStrike" cap="none">
              <a:solidFill>
                <a:schemeClr val="dk1"/>
              </a:solidFill>
              <a:latin typeface="Arial"/>
              <a:ea typeface="Arial"/>
              <a:cs typeface="Arial"/>
              <a:sym typeface="Arial"/>
            </a:endParaRPr>
          </a:p>
        </p:txBody>
      </p:sp>
      <p:sp>
        <p:nvSpPr>
          <p:cNvPr id="342" name="Shape 342"/>
          <p:cNvSpPr txBox="1"/>
          <p:nvPr/>
        </p:nvSpPr>
        <p:spPr>
          <a:xfrm>
            <a:off x="4399200" y="9555480"/>
            <a:ext cx="3372900" cy="502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12</a:t>
            </a:fld>
            <a:endParaRPr sz="1400" b="0" i="0" u="none" strike="noStrike" cap="none">
              <a:solidFill>
                <a:schemeClr val="dk1"/>
              </a:solidFill>
              <a:latin typeface="Arial"/>
              <a:ea typeface="Arial"/>
              <a:cs typeface="Arial"/>
              <a:sym typeface="Arial"/>
            </a:endParaRPr>
          </a:p>
        </p:txBody>
      </p:sp>
      <p:sp>
        <p:nvSpPr>
          <p:cNvPr id="343" name="Shape 343"/>
          <p:cNvSpPr>
            <a:spLocks noGrp="1" noRot="1" noChangeAspect="1"/>
          </p:cNvSpPr>
          <p:nvPr>
            <p:ph type="sldImg" idx="2"/>
          </p:nvPr>
        </p:nvSpPr>
        <p:spPr>
          <a:xfrm>
            <a:off x="1465263" y="769938"/>
            <a:ext cx="3925887" cy="2943225"/>
          </a:xfrm>
          <a:custGeom>
            <a:avLst/>
            <a:gdLst/>
            <a:ahLst/>
            <a:cxnLst/>
            <a:rect l="0" t="0" r="0" b="0"/>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med" len="med"/>
            <a:tailEnd type="none" w="med" len="med"/>
          </a:ln>
        </p:spPr>
      </p:sp>
      <p:sp>
        <p:nvSpPr>
          <p:cNvPr id="344" name="Shape 344"/>
          <p:cNvSpPr txBox="1">
            <a:spLocks noGrp="1"/>
          </p:cNvSpPr>
          <p:nvPr>
            <p:ph type="body" idx="1"/>
          </p:nvPr>
        </p:nvSpPr>
        <p:spPr>
          <a:xfrm>
            <a:off x="653040" y="4002119"/>
            <a:ext cx="5551500" cy="4310400"/>
          </a:xfrm>
          <a:prstGeom prst="rect">
            <a:avLst/>
          </a:prstGeom>
          <a:noFill/>
          <a:ln>
            <a:noFill/>
          </a:ln>
        </p:spPr>
        <p:txBody>
          <a:bodyPr spcFirstLastPara="1" wrap="square" lIns="0" tIns="0" rIns="0" bIns="0" anchor="t" anchorCtr="0">
            <a:noAutofit/>
          </a:bodyPr>
          <a:lstStyle/>
          <a:p>
            <a:pPr marL="0" marR="0" lvl="0" indent="69850" algn="l" rtl="0">
              <a:spcBef>
                <a:spcPts val="0"/>
              </a:spcBef>
              <a:spcAft>
                <a:spcPts val="0"/>
              </a:spcAft>
              <a:buNone/>
            </a:pPr>
            <a:r>
              <a:rPr lang="en-US" sz="1400" dirty="0"/>
              <a:t>Now that you have had a quick review of some of these features, lets go into an example notebook so you can see how they work in practice</a:t>
            </a:r>
            <a:endParaRPr sz="1400" dirty="0"/>
          </a:p>
          <a:p>
            <a:pPr marL="0" marR="0" lvl="0" indent="69850" algn="l" rtl="0">
              <a:spcBef>
                <a:spcPts val="0"/>
              </a:spcBef>
              <a:spcAft>
                <a:spcPts val="0"/>
              </a:spcAft>
              <a:buNone/>
            </a:pPr>
            <a:endParaRPr sz="1400" dirty="0"/>
          </a:p>
          <a:p>
            <a:pPr marL="0" marR="0" lvl="0" indent="69850" algn="l" rtl="0">
              <a:spcBef>
                <a:spcPts val="0"/>
              </a:spcBef>
              <a:spcAft>
                <a:spcPts val="0"/>
              </a:spcAft>
              <a:buNone/>
            </a:pPr>
            <a:r>
              <a:rPr lang="en-US" sz="1400" dirty="0"/>
              <a:t>Open the notebook called “Jupyter Basics”</a:t>
            </a:r>
            <a:endParaRPr sz="1400" dirty="0"/>
          </a:p>
          <a:p>
            <a:pPr marL="0" marR="0" lvl="0" indent="69850" algn="l" rtl="0">
              <a:spcBef>
                <a:spcPts val="0"/>
              </a:spcBef>
              <a:spcAft>
                <a:spcPts val="0"/>
              </a:spcAft>
              <a:buNone/>
            </a:pPr>
            <a:endParaRPr sz="1400" dirty="0"/>
          </a:p>
          <a:p>
            <a:pPr marL="0" marR="0" lvl="0" indent="69850" algn="l" rtl="0">
              <a:spcBef>
                <a:spcPts val="0"/>
              </a:spcBef>
              <a:spcAft>
                <a:spcPts val="0"/>
              </a:spcAft>
              <a:buNone/>
            </a:pPr>
            <a:r>
              <a:rPr lang="en-US" sz="1400" i="1" dirty="0">
                <a:solidFill>
                  <a:srgbClr val="999999"/>
                </a:solidFill>
                <a:highlight>
                  <a:srgbClr val="FFFFFF"/>
                </a:highlight>
              </a:rPr>
              <a:t>&lt;start lead follow&gt;</a:t>
            </a:r>
            <a:endParaRPr sz="1400" i="1" dirty="0">
              <a:solidFill>
                <a:srgbClr val="99999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53040" y="4002120"/>
            <a:ext cx="5551500" cy="431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first thing we’re going to </a:t>
            </a:r>
            <a:r>
              <a:rPr lang="en-US" sz="2000" dirty="0">
                <a:solidFill>
                  <a:srgbClr val="000000"/>
                </a:solidFill>
              </a:rPr>
              <a:t>cover</a:t>
            </a:r>
            <a:r>
              <a:rPr lang="en-US" sz="2000" b="0" i="0" u="none" strike="noStrike" cap="none" dirty="0">
                <a:solidFill>
                  <a:srgbClr val="000000"/>
                </a:solidFill>
                <a:latin typeface="Arial"/>
                <a:ea typeface="Arial"/>
                <a:cs typeface="Arial"/>
                <a:sym typeface="Arial"/>
              </a:rPr>
              <a:t> is how to create a new blank notebook. From the files page we can do this by clicking on the dropdown menu in the upper right and then selecting which notebook kernel we want to use. In this case we’re going to select Python 3.6</a:t>
            </a:r>
            <a:r>
              <a:rPr lang="en-US" sz="2000" b="0" i="0" u="none" strike="noStrike" cap="none" dirty="0" smtClean="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endParaRPr sz="2000" dirty="0">
              <a:solidFill>
                <a:srgbClr val="000000"/>
              </a:solidFill>
            </a:endParaRPr>
          </a:p>
          <a:p>
            <a:pPr marL="0" marR="0" lvl="0" indent="0" algn="l" rtl="0">
              <a:lnSpc>
                <a:spcPct val="100000"/>
              </a:lnSpc>
              <a:spcBef>
                <a:spcPts val="0"/>
              </a:spcBef>
              <a:spcAft>
                <a:spcPts val="0"/>
              </a:spcAft>
              <a:buNone/>
            </a:pPr>
            <a:r>
              <a:rPr lang="en-US" sz="2000" dirty="0">
                <a:solidFill>
                  <a:srgbClr val="000000"/>
                </a:solidFill>
              </a:rPr>
              <a:t>Y</a:t>
            </a:r>
            <a:r>
              <a:rPr lang="en-US" sz="2000" b="0" i="0" u="none" strike="noStrike" cap="none" dirty="0">
                <a:solidFill>
                  <a:srgbClr val="000000"/>
                </a:solidFill>
                <a:latin typeface="Arial"/>
                <a:ea typeface="Arial"/>
                <a:cs typeface="Arial"/>
                <a:sym typeface="Arial"/>
              </a:rPr>
              <a:t>ou don’t need to know Python to build a notebook, if you do know it this language will be available for you to use.</a:t>
            </a:r>
            <a:endParaRPr sz="20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mbria"/>
              <a:ea typeface="Cambria"/>
              <a:cs typeface="Cambria"/>
              <a:sym typeface="Cambria"/>
            </a:endParaRPr>
          </a:p>
        </p:txBody>
      </p:sp>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200" dirty="0" smtClean="0">
                <a:solidFill>
                  <a:srgbClr val="000000"/>
                </a:solidFill>
              </a:rPr>
              <a:t>As I mentioned earlier, t</a:t>
            </a:r>
            <a:r>
              <a:rPr lang="en-US" sz="1200" dirty="0" smtClean="0"/>
              <a:t>his </a:t>
            </a:r>
            <a:r>
              <a:rPr lang="en-US" sz="1200" dirty="0"/>
              <a:t>works just like saving </a:t>
            </a:r>
            <a:r>
              <a:rPr lang="en-US" sz="1200" dirty="0" smtClean="0"/>
              <a:t>Microsoft </a:t>
            </a:r>
            <a:r>
              <a:rPr lang="en-US" sz="1200" dirty="0"/>
              <a:t>Word </a:t>
            </a:r>
            <a:r>
              <a:rPr lang="en-US" sz="1200" dirty="0" smtClean="0"/>
              <a:t>or a similar </a:t>
            </a:r>
            <a:r>
              <a:rPr lang="en-US" sz="1200" dirty="0"/>
              <a:t>word </a:t>
            </a:r>
            <a:r>
              <a:rPr lang="en-US" sz="1200" smtClean="0"/>
              <a:t>processor</a:t>
            </a:r>
            <a:r>
              <a:rPr lang="en-US" sz="1200" baseline="0" smtClean="0"/>
              <a:t> and is </a:t>
            </a:r>
            <a:r>
              <a:rPr lang="en-US" sz="1200" smtClean="0"/>
              <a:t>available </a:t>
            </a:r>
            <a:r>
              <a:rPr lang="en-US" sz="1200" dirty="0"/>
              <a:t>in the File menu at the top of a notebook.</a:t>
            </a:r>
            <a:endParaRPr sz="1200" dirty="0"/>
          </a:p>
          <a:p>
            <a:pPr marL="0" marR="0" lvl="0" indent="0" algn="l" rtl="0">
              <a:spcBef>
                <a:spcPts val="0"/>
              </a:spcBef>
              <a:spcAft>
                <a:spcPts val="0"/>
              </a:spcAft>
              <a:buClr>
                <a:srgbClr val="000000"/>
              </a:buClr>
              <a:buSzPts val="1100"/>
              <a:buFont typeface="Arial"/>
              <a:buNone/>
            </a:pPr>
            <a:endParaRPr sz="1200" dirty="0">
              <a:solidFill>
                <a:srgbClr val="000000"/>
              </a:solidFill>
            </a:endParaRPr>
          </a:p>
          <a:p>
            <a:pPr marL="0" marR="0" lvl="0" indent="0" algn="l" rtl="0">
              <a:spcBef>
                <a:spcPts val="0"/>
              </a:spcBef>
              <a:spcAft>
                <a:spcPts val="0"/>
              </a:spcAft>
              <a:buClr>
                <a:srgbClr val="000000"/>
              </a:buClr>
              <a:buSzPts val="1100"/>
              <a:buFont typeface="Arial"/>
              <a:buNone/>
            </a:pPr>
            <a:r>
              <a:rPr lang="en-US" sz="1200" b="0" i="0" u="none" strike="noStrike" cap="none" dirty="0">
                <a:solidFill>
                  <a:srgbClr val="000000"/>
                </a:solidFill>
                <a:latin typeface="Arial"/>
                <a:ea typeface="Arial"/>
                <a:cs typeface="Arial"/>
                <a:sym typeface="Arial"/>
              </a:rPr>
              <a:t>This can be useful to re</a:t>
            </a:r>
            <a:r>
              <a:rPr lang="en-US" sz="1200" dirty="0">
                <a:solidFill>
                  <a:srgbClr val="000000"/>
                </a:solidFill>
              </a:rPr>
              <a:t>cover your work </a:t>
            </a:r>
            <a:r>
              <a:rPr lang="en-US" sz="1200" b="0" i="0" u="none" strike="noStrike" cap="none" dirty="0">
                <a:solidFill>
                  <a:srgbClr val="000000"/>
                </a:solidFill>
                <a:latin typeface="Arial"/>
                <a:ea typeface="Arial"/>
                <a:cs typeface="Arial"/>
                <a:sym typeface="Arial"/>
              </a:rPr>
              <a:t>when you have altered a notebook and discover that it no longer works properly anymore or accidentally delete a cell you want to get back.</a:t>
            </a:r>
            <a:endParaRPr sz="1200" dirty="0"/>
          </a:p>
          <a:p>
            <a:pPr marL="0" marR="0" lvl="0" indent="0" algn="l" rtl="0">
              <a:spcBef>
                <a:spcPts val="0"/>
              </a:spcBef>
              <a:spcAft>
                <a:spcPts val="0"/>
              </a:spcAft>
              <a:buClr>
                <a:srgbClr val="000000"/>
              </a:buClr>
              <a:buSzPts val="1100"/>
              <a:buFont typeface="Arial"/>
              <a:buNone/>
            </a:pPr>
            <a:endParaRPr sz="1200" dirty="0"/>
          </a:p>
          <a:p>
            <a:pPr marL="0" marR="0" lvl="0" indent="0" algn="l" rtl="0">
              <a:spcBef>
                <a:spcPts val="0"/>
              </a:spcBef>
              <a:spcAft>
                <a:spcPts val="0"/>
              </a:spcAft>
              <a:buClr>
                <a:srgbClr val="000000"/>
              </a:buClr>
              <a:buSzPts val="1100"/>
              <a:buFont typeface="Arial"/>
              <a:buNone/>
            </a:pPr>
            <a:r>
              <a:rPr lang="en-US" sz="1200" b="0" i="0" u="none" strike="noStrike" cap="none" dirty="0">
                <a:solidFill>
                  <a:srgbClr val="000000"/>
                </a:solidFill>
                <a:latin typeface="Arial"/>
                <a:ea typeface="Arial"/>
                <a:cs typeface="Arial"/>
                <a:sym typeface="Arial"/>
              </a:rPr>
              <a:t>You can also name or rename a notebook by clicking on the title at the top, and then giving it a name at the prompt.</a:t>
            </a:r>
            <a:endParaRPr sz="1200" dirty="0"/>
          </a:p>
          <a:p>
            <a:pPr marL="0" marR="0" lvl="0" indent="0" algn="l" rtl="0">
              <a:spcBef>
                <a:spcPts val="0"/>
              </a:spcBef>
              <a:spcAft>
                <a:spcPts val="0"/>
              </a:spcAft>
              <a:buClr>
                <a:srgbClr val="000000"/>
              </a:buClr>
              <a:buSzPts val="1100"/>
              <a:buFont typeface="Arial"/>
              <a:buNone/>
            </a:pPr>
            <a:endParaRPr sz="1200" b="1" i="1" dirty="0">
              <a:solidFill>
                <a:srgbClr val="000000"/>
              </a:solidFill>
            </a:endParaRPr>
          </a:p>
        </p:txBody>
      </p:sp>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r>
              <a:rPr lang="en-US" b="1" dirty="0" smtClean="0"/>
              <a:t>Ski</a:t>
            </a:r>
            <a:r>
              <a:rPr lang="en-US" b="1" baseline="0" dirty="0" smtClean="0"/>
              <a:t>p this slide if we’ve already talked about kernels</a:t>
            </a:r>
            <a:endParaRPr lang="en-US" b="1" dirty="0" smtClean="0"/>
          </a:p>
          <a:p>
            <a:pPr marL="0" marR="0" lvl="0" indent="0" algn="l" rtl="0">
              <a:spcBef>
                <a:spcPts val="0"/>
              </a:spcBef>
              <a:spcAft>
                <a:spcPts val="0"/>
              </a:spcAft>
              <a:buClr>
                <a:schemeClr val="dk1"/>
              </a:buClr>
              <a:buSzPts val="1100"/>
              <a:buFont typeface="Arial"/>
              <a:buNone/>
            </a:pPr>
            <a:endParaRPr lang="en-US" dirty="0" smtClean="0"/>
          </a:p>
          <a:p>
            <a:pPr marL="0" marR="0" lvl="0" indent="0" algn="l" rtl="0">
              <a:spcBef>
                <a:spcPts val="0"/>
              </a:spcBef>
              <a:spcAft>
                <a:spcPts val="0"/>
              </a:spcAft>
              <a:buClr>
                <a:schemeClr val="dk1"/>
              </a:buClr>
              <a:buSzPts val="1100"/>
              <a:buFont typeface="Arial"/>
              <a:buNone/>
            </a:pPr>
            <a:r>
              <a:rPr lang="en-US" dirty="0" smtClean="0"/>
              <a:t>As </a:t>
            </a:r>
            <a:r>
              <a:rPr lang="en-US" dirty="0"/>
              <a:t>a reminder, remember that notebooks are backed with a Kernel ;  this is the thing that is calling the GenePattern server to tell it to perform analyses</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dirty="0"/>
              <a:t>The Kernel also allows us to execute arbitrary Python code if we want to.  This is how Jupyter Notebooks are typically used by programmers and computational biologists.</a:t>
            </a:r>
            <a:endParaRPr dirty="0"/>
          </a:p>
        </p:txBody>
      </p:sp>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800" b="0" i="0" u="none" strike="noStrike" cap="none" dirty="0">
                <a:solidFill>
                  <a:srgbClr val="000000"/>
                </a:solidFill>
                <a:latin typeface="Arial"/>
                <a:ea typeface="Arial"/>
                <a:cs typeface="Arial"/>
                <a:sym typeface="Arial"/>
              </a:rPr>
              <a:t>Conceptually, all notebooks are divided up into blocks called cells. Each cell contains either code, explanatory text, an image to display, an interactive widget or some other element.</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800" b="0" i="0" u="none" strike="noStrike" cap="none" dirty="0">
                <a:solidFill>
                  <a:srgbClr val="000000"/>
                </a:solidFill>
                <a:latin typeface="Arial"/>
                <a:ea typeface="Arial"/>
                <a:cs typeface="Arial"/>
                <a:sym typeface="Arial"/>
              </a:rPr>
              <a:t>Th</a:t>
            </a:r>
            <a:r>
              <a:rPr lang="en-US" sz="1800" dirty="0">
                <a:solidFill>
                  <a:srgbClr val="000000"/>
                </a:solidFill>
              </a:rPr>
              <a:t>e </a:t>
            </a:r>
            <a:r>
              <a:rPr lang="en-US" sz="1800" b="0" i="0" u="none" strike="noStrike" cap="none" dirty="0">
                <a:solidFill>
                  <a:srgbClr val="000000"/>
                </a:solidFill>
                <a:latin typeface="Arial"/>
                <a:ea typeface="Arial"/>
                <a:cs typeface="Arial"/>
                <a:sym typeface="Arial"/>
              </a:rPr>
              <a:t>notebooks we used </a:t>
            </a:r>
            <a:r>
              <a:rPr lang="en-US" sz="1800" dirty="0">
                <a:solidFill>
                  <a:srgbClr val="000000"/>
                </a:solidFill>
              </a:rPr>
              <a:t>earlier</a:t>
            </a:r>
            <a:r>
              <a:rPr lang="en-US" sz="1800" b="0" i="0" u="none" strike="noStrike" cap="none" dirty="0">
                <a:solidFill>
                  <a:srgbClr val="000000"/>
                </a:solidFill>
                <a:latin typeface="Arial"/>
                <a:ea typeface="Arial"/>
                <a:cs typeface="Arial"/>
                <a:sym typeface="Arial"/>
              </a:rPr>
              <a:t> contained two types of cells – </a:t>
            </a:r>
            <a:r>
              <a:rPr lang="en-US" sz="1800" dirty="0">
                <a:solidFill>
                  <a:srgbClr val="000000"/>
                </a:solidFill>
              </a:rPr>
              <a:t>M</a:t>
            </a:r>
            <a:r>
              <a:rPr lang="en-US" sz="1800" b="0" i="0" u="none" strike="noStrike" cap="none" dirty="0">
                <a:solidFill>
                  <a:srgbClr val="000000"/>
                </a:solidFill>
                <a:latin typeface="Arial"/>
                <a:ea typeface="Arial"/>
                <a:cs typeface="Arial"/>
                <a:sym typeface="Arial"/>
              </a:rPr>
              <a:t>arkdown cells and GenePattern cells. </a:t>
            </a:r>
            <a:r>
              <a:rPr lang="en-US" sz="1800" dirty="0">
                <a:solidFill>
                  <a:srgbClr val="000000"/>
                </a:solidFill>
              </a:rPr>
              <a:t>We’ve already seen how to work with GenePattern cells so let’s look at the other two types we’ll be using today and how you control what type a cell is</a:t>
            </a:r>
            <a:endParaRPr dirty="0"/>
          </a:p>
          <a:p>
            <a:pPr marL="0" marR="0" lvl="0" indent="0" algn="l" rtl="0">
              <a:spcBef>
                <a:spcPts val="0"/>
              </a:spcBef>
              <a:spcAft>
                <a:spcPts val="0"/>
              </a:spcAft>
              <a:buClr>
                <a:srgbClr val="000000"/>
              </a:buClr>
              <a:buSzPts val="1100"/>
              <a:buFont typeface="Arial"/>
              <a:buNone/>
            </a:pPr>
            <a:endParaRPr dirty="0"/>
          </a:p>
        </p:txBody>
      </p:sp>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u="sng" dirty="0" smtClean="0">
                <a:solidFill>
                  <a:srgbClr val="000000"/>
                </a:solidFill>
                <a:latin typeface="Calibri"/>
                <a:ea typeface="Calibri"/>
                <a:cs typeface="Calibri"/>
                <a:sym typeface="Calibri"/>
              </a:rPr>
              <a:t>After</a:t>
            </a:r>
            <a:r>
              <a:rPr lang="en-US" sz="1200" u="sng" baseline="0" dirty="0" smtClean="0">
                <a:solidFill>
                  <a:srgbClr val="000000"/>
                </a:solidFill>
                <a:latin typeface="Calibri"/>
                <a:ea typeface="Calibri"/>
                <a:cs typeface="Calibri"/>
                <a:sym typeface="Calibri"/>
              </a:rPr>
              <a:t> creating a cell</a:t>
            </a:r>
            <a:r>
              <a:rPr lang="en-US" sz="1200" baseline="0" dirty="0" smtClean="0">
                <a:solidFill>
                  <a:srgbClr val="000000"/>
                </a:solidFill>
                <a:latin typeface="Calibri"/>
                <a:ea typeface="Calibri"/>
                <a:cs typeface="Calibri"/>
                <a:sym typeface="Calibri"/>
              </a:rPr>
              <a:t> to</a:t>
            </a:r>
            <a:r>
              <a:rPr lang="en-US" sz="1200" dirty="0" smtClean="0">
                <a:solidFill>
                  <a:srgbClr val="000000"/>
                </a:solidFill>
                <a:latin typeface="Calibri"/>
                <a:ea typeface="Calibri"/>
                <a:cs typeface="Calibri"/>
                <a:sym typeface="Calibri"/>
              </a:rPr>
              <a:t> </a:t>
            </a:r>
            <a:r>
              <a:rPr lang="en-US" sz="1200" dirty="0">
                <a:solidFill>
                  <a:srgbClr val="000000"/>
                </a:solidFill>
                <a:latin typeface="Calibri"/>
                <a:ea typeface="Calibri"/>
                <a:cs typeface="Calibri"/>
                <a:sym typeface="Calibri"/>
              </a:rPr>
              <a:t>change a cell’s type, you can use the Cell menu.</a:t>
            </a:r>
            <a:endParaRPr sz="1200"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Click the Cell -&gt; Cell Type -&gt; and then select the type of cell you want to use.</a:t>
            </a:r>
            <a:endParaRPr sz="20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endParaRPr sz="2000"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Or, you can use keyboard shortcuts. These will become very useful the more you work with the notebook environment, and it’s really worth the time to learn them</a:t>
            </a:r>
            <a:r>
              <a:rPr lang="en-US" sz="1200" b="0" i="0" u="none" strike="noStrike" cap="none" dirty="0" smtClean="0">
                <a:solidFill>
                  <a:srgbClr val="000000"/>
                </a:solidFill>
                <a:latin typeface="Calibri"/>
                <a:ea typeface="Calibri"/>
                <a:cs typeface="Calibri"/>
                <a:sym typeface="Calibri"/>
              </a:rPr>
              <a:t>. </a:t>
            </a:r>
          </a:p>
        </p:txBody>
      </p:sp>
      <p:sp>
        <p:nvSpPr>
          <p:cNvPr id="291" name="Shape 291"/>
          <p:cNvSpPr txBox="1"/>
          <p:nvPr/>
        </p:nvSpPr>
        <p:spPr>
          <a:xfrm>
            <a:off x="3884760" y="868536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6</a:t>
            </a:fld>
            <a:endParaRPr sz="2400" b="0" i="0" u="none" strike="noStrike" cap="none">
              <a:solidFill>
                <a:srgbClr val="000000"/>
              </a:solidFill>
              <a:latin typeface="Cambria"/>
              <a:ea typeface="Cambria"/>
              <a:cs typeface="Cambria"/>
              <a:sym typeface="Cambria"/>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spcBef>
                <a:spcPts val="0"/>
              </a:spcBef>
              <a:spcAft>
                <a:spcPts val="0"/>
              </a:spcAft>
              <a:buNone/>
            </a:pPr>
            <a:r>
              <a:rPr lang="en-US" dirty="0" smtClean="0"/>
              <a:t>You should have received a handout with these as</a:t>
            </a:r>
            <a:r>
              <a:rPr lang="en-US" baseline="0" dirty="0" smtClean="0"/>
              <a:t> well…</a:t>
            </a:r>
            <a:endParaRPr lang="en-US" dirty="0" smtClean="0"/>
          </a:p>
          <a:p>
            <a:pPr marL="0" lvl="0" indent="69850">
              <a:spcBef>
                <a:spcPts val="0"/>
              </a:spcBef>
              <a:spcAft>
                <a:spcPts val="0"/>
              </a:spcAft>
              <a:buNone/>
            </a:pPr>
            <a:endParaRPr lang="en-US" dirty="0" smtClean="0"/>
          </a:p>
          <a:p>
            <a:pPr marL="0" lvl="0" indent="69850">
              <a:spcBef>
                <a:spcPts val="0"/>
              </a:spcBef>
              <a:spcAft>
                <a:spcPts val="0"/>
              </a:spcAft>
              <a:buNone/>
            </a:pPr>
            <a:r>
              <a:rPr lang="en-US" dirty="0" smtClean="0"/>
              <a:t>These </a:t>
            </a:r>
            <a:r>
              <a:rPr lang="en-US" dirty="0"/>
              <a:t>shortcuts work when you are not “in” a cell.  Typing “h” to show this cheat-sheet of shortcuts is probably the first shortcut you should learn.</a:t>
            </a:r>
            <a:endParaRPr dirty="0"/>
          </a:p>
          <a:p>
            <a:pPr marL="0" lvl="0" indent="69850">
              <a:spcBef>
                <a:spcPts val="0"/>
              </a:spcBef>
              <a:spcAft>
                <a:spcPts val="0"/>
              </a:spcAft>
              <a:buNone/>
            </a:pPr>
            <a:endParaRPr dirty="0"/>
          </a:p>
          <a:p>
            <a:pPr marL="0" lvl="0" indent="69850" rtl="0">
              <a:spcBef>
                <a:spcPts val="0"/>
              </a:spcBef>
              <a:spcAft>
                <a:spcPts val="0"/>
              </a:spcAft>
              <a:buNone/>
            </a:pPr>
            <a:r>
              <a:rPr lang="en-US" dirty="0"/>
              <a:t>You can also use shortcuts to change a cell’s type. For example ‘g’ will make the current cell into a </a:t>
            </a:r>
            <a:r>
              <a:rPr lang="en-US" dirty="0" err="1"/>
              <a:t>Genepattern</a:t>
            </a:r>
            <a:r>
              <a:rPr lang="en-US" dirty="0"/>
              <a:t> cell.</a:t>
            </a:r>
            <a:endParaRPr dirty="0"/>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53040" y="4002120"/>
            <a:ext cx="5551500" cy="53832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SzPts val="1100"/>
              <a:buFont typeface="Arial"/>
              <a:buNone/>
            </a:pPr>
            <a:r>
              <a:rPr lang="en-US" sz="1500" dirty="0"/>
              <a:t>If you've ever used a web forum, wiki or typed a text email, then you've probably already written something that's very similar to markdown. </a:t>
            </a:r>
            <a:endParaRPr dirty="0"/>
          </a:p>
          <a:p>
            <a:pPr marL="0" lvl="0" indent="0" rtl="0">
              <a:spcBef>
                <a:spcPts val="0"/>
              </a:spcBef>
              <a:spcAft>
                <a:spcPts val="0"/>
              </a:spcAft>
              <a:buClr>
                <a:schemeClr val="dk1"/>
              </a:buClr>
              <a:buSzPts val="1100"/>
              <a:buFont typeface="Arial"/>
              <a:buNone/>
            </a:pPr>
            <a:endParaRPr dirty="0"/>
          </a:p>
          <a:p>
            <a:pPr marL="0" lvl="0" indent="0" rtl="0">
              <a:spcBef>
                <a:spcPts val="0"/>
              </a:spcBef>
              <a:spcAft>
                <a:spcPts val="0"/>
              </a:spcAft>
              <a:buClr>
                <a:schemeClr val="dk1"/>
              </a:buClr>
              <a:buSzPts val="1100"/>
              <a:buFont typeface="Arial"/>
              <a:buNone/>
            </a:pPr>
            <a:r>
              <a:rPr lang="en-US" sz="1500" dirty="0"/>
              <a:t>With markdown, you type out whatever text you want to display, along with a very simple syntax for styling that text. Then, when you execute the cell, it displays it nicely formatted.</a:t>
            </a:r>
            <a:endParaRPr dirty="0"/>
          </a:p>
          <a:p>
            <a:pPr marL="0" lvl="0" indent="0" rtl="0">
              <a:spcBef>
                <a:spcPts val="0"/>
              </a:spcBef>
              <a:spcAft>
                <a:spcPts val="0"/>
              </a:spcAft>
              <a:buClr>
                <a:schemeClr val="dk1"/>
              </a:buClr>
              <a:buSzPts val="1100"/>
              <a:buFont typeface="Arial"/>
              <a:buNone/>
            </a:pPr>
            <a:endParaRPr dirty="0"/>
          </a:p>
          <a:p>
            <a:pPr marL="0" lvl="0" indent="0" rtl="0">
              <a:spcBef>
                <a:spcPts val="0"/>
              </a:spcBef>
              <a:spcAft>
                <a:spcPts val="0"/>
              </a:spcAft>
              <a:buClr>
                <a:schemeClr val="dk1"/>
              </a:buClr>
              <a:buSzPts val="1100"/>
              <a:buFont typeface="Arial"/>
              <a:buNone/>
            </a:pPr>
            <a:r>
              <a:rPr lang="en-US" sz="1500" dirty="0"/>
              <a:t>You can see an example on the slide. At the top is what you typed in and at the bottom is what is displayed when the cell is run.</a:t>
            </a:r>
            <a:endParaRPr dirty="0"/>
          </a:p>
          <a:p>
            <a:pPr marL="0" lvl="0" indent="0" rtl="0">
              <a:spcBef>
                <a:spcPts val="0"/>
              </a:spcBef>
              <a:spcAft>
                <a:spcPts val="0"/>
              </a:spcAft>
              <a:buClr>
                <a:schemeClr val="dk1"/>
              </a:buClr>
              <a:buSzPts val="1100"/>
              <a:buFont typeface="Arial"/>
              <a:buNone/>
            </a:pPr>
            <a:endParaRPr dirty="0"/>
          </a:p>
          <a:p>
            <a:pPr marL="0" marR="0" lvl="0" indent="0" algn="l" rtl="0">
              <a:lnSpc>
                <a:spcPct val="100000"/>
              </a:lnSpc>
              <a:spcBef>
                <a:spcPts val="0"/>
              </a:spcBef>
              <a:spcAft>
                <a:spcPts val="0"/>
              </a:spcAft>
              <a:buNone/>
            </a:pPr>
            <a:endParaRPr sz="1500" dirty="0">
              <a:solidFill>
                <a:srgbClr val="000000"/>
              </a:solidFill>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600" dirty="0">
                <a:solidFill>
                  <a:srgbClr val="000000"/>
                </a:solidFill>
              </a:rPr>
              <a:t>Here are</a:t>
            </a:r>
            <a:r>
              <a:rPr lang="en-US" sz="1600" b="0" i="0" u="none" strike="noStrike" cap="none" dirty="0">
                <a:solidFill>
                  <a:srgbClr val="000000"/>
                </a:solidFill>
                <a:latin typeface="Arial"/>
                <a:ea typeface="Arial"/>
                <a:cs typeface="Arial"/>
                <a:sym typeface="Arial"/>
              </a:rPr>
              <a:t> some of the most common parts of markdown for reference.  but don</a:t>
            </a:r>
            <a:r>
              <a:rPr lang="en-US" sz="1600" dirty="0">
                <a:solidFill>
                  <a:srgbClr val="000000"/>
                </a:solidFill>
              </a:rPr>
              <a:t>’t worry </a:t>
            </a:r>
            <a:r>
              <a:rPr lang="en-US" sz="1600" dirty="0"/>
              <a:t>we don’t expect you to master Markdown today</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On the display you can see how to create a header, how to create a bulleted list and how to create a link.</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dirty="0">
                <a:solidFill>
                  <a:srgbClr val="000000"/>
                </a:solidFill>
              </a:rPr>
              <a:t>M</a:t>
            </a:r>
            <a:r>
              <a:rPr lang="en-US" sz="1600" b="0" i="0" u="none" strike="noStrike" cap="none" dirty="0">
                <a:solidFill>
                  <a:srgbClr val="000000"/>
                </a:solidFill>
                <a:latin typeface="Arial"/>
                <a:ea typeface="Arial"/>
                <a:cs typeface="Arial"/>
                <a:sym typeface="Arial"/>
              </a:rPr>
              <a:t>arkdown cells also support plain old HTML. So if you know HTML, you can always use that. </a:t>
            </a:r>
            <a:endParaRPr sz="16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1100"/>
              <a:buFont typeface="Arial"/>
              <a:buNone/>
            </a:pPr>
            <a:endParaRPr sz="1600" dirty="0"/>
          </a:p>
          <a:p>
            <a:pPr marL="0" marR="0" lvl="0" indent="0" algn="l" rtl="0">
              <a:spcBef>
                <a:spcPts val="0"/>
              </a:spcBef>
              <a:spcAft>
                <a:spcPts val="0"/>
              </a:spcAft>
              <a:buClr>
                <a:srgbClr val="000000"/>
              </a:buClr>
              <a:buSzPts val="1100"/>
              <a:buFont typeface="Arial"/>
              <a:buNone/>
            </a:pPr>
            <a:r>
              <a:rPr lang="en-US" sz="1600" dirty="0"/>
              <a:t>Of course, many people aren’t going to want to learn markdown or HTML, if they’re not already familiar with them.</a:t>
            </a:r>
            <a:endParaRPr dirty="0"/>
          </a:p>
          <a:p>
            <a:pPr marL="0" marR="0" lvl="0" indent="0" algn="l" rtl="0">
              <a:spcBef>
                <a:spcPts val="0"/>
              </a:spcBef>
              <a:spcAft>
                <a:spcPts val="0"/>
              </a:spcAft>
              <a:buClr>
                <a:srgbClr val="000000"/>
              </a:buClr>
              <a:buSzPts val="1100"/>
              <a:buFont typeface="Arial"/>
              <a:buNone/>
            </a:pPr>
            <a:endParaRPr sz="1600" dirty="0">
              <a:solidFill>
                <a:srgbClr val="000000"/>
              </a:solidFill>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6" name="Shape 206"/>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7" name="Shape 207"/>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8" name="Shape 208"/>
          <p:cNvSpPr txBox="1">
            <a:spLocks noGrp="1"/>
          </p:cNvSpPr>
          <p:nvPr>
            <p:ph type="body" idx="3"/>
          </p:nvPr>
        </p:nvSpPr>
        <p:spPr>
          <a:xfrm>
            <a:off x="467424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9" name="Shape 209"/>
          <p:cNvSpPr txBox="1">
            <a:spLocks noGrp="1"/>
          </p:cNvSpPr>
          <p:nvPr>
            <p:ph type="body" idx="4"/>
          </p:nvPr>
        </p:nvSpPr>
        <p:spPr>
          <a:xfrm>
            <a:off x="45720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37" name="Shape 237"/>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8" name="Shape 238"/>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9" name="Shape 239"/>
          <p:cNvSpPr txBox="1">
            <a:spLocks noGrp="1"/>
          </p:cNvSpPr>
          <p:nvPr>
            <p:ph type="body" idx="3"/>
          </p:nvPr>
        </p:nvSpPr>
        <p:spPr>
          <a:xfrm>
            <a:off x="457200" y="368208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42" name="Shape 242"/>
          <p:cNvSpPr txBox="1">
            <a:spLocks noGrp="1"/>
          </p:cNvSpPr>
          <p:nvPr>
            <p:ph type="body" idx="1"/>
          </p:nvPr>
        </p:nvSpPr>
        <p:spPr>
          <a:xfrm>
            <a:off x="457200" y="160452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3" name="Shape 243"/>
          <p:cNvSpPr txBox="1">
            <a:spLocks noGrp="1"/>
          </p:cNvSpPr>
          <p:nvPr>
            <p:ph type="body" idx="2"/>
          </p:nvPr>
        </p:nvSpPr>
        <p:spPr>
          <a:xfrm>
            <a:off x="457200" y="368208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46" name="Shape 246"/>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7" name="Shape 247"/>
          <p:cNvSpPr txBox="1">
            <a:spLocks noGrp="1"/>
          </p:cNvSpPr>
          <p:nvPr>
            <p:ph type="body" idx="2"/>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8" name="Shape 248"/>
          <p:cNvSpPr/>
          <p:nvPr/>
        </p:nvSpPr>
        <p:spPr>
          <a:xfrm>
            <a:off x="457200" y="1604520"/>
            <a:ext cx="8229300" cy="3977400"/>
          </a:xfrm>
          <a:prstGeom prst="rect">
            <a:avLst/>
          </a:prstGeom>
          <a:noFill/>
          <a:ln>
            <a:noFill/>
          </a:ln>
        </p:spPr>
      </p:sp>
      <p:sp>
        <p:nvSpPr>
          <p:cNvPr id="249" name="Shape 249"/>
          <p:cNvSpPr/>
          <p:nvPr/>
        </p:nvSpPr>
        <p:spPr>
          <a:xfrm>
            <a:off x="457200" y="1604520"/>
            <a:ext cx="8229300" cy="39774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2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3" name="Shape 213"/>
          <p:cNvSpPr txBox="1">
            <a:spLocks noGrp="1"/>
          </p:cNvSpPr>
          <p:nvPr>
            <p:ph type="subTitle" idx="1"/>
          </p:nvPr>
        </p:nvSpPr>
        <p:spPr>
          <a:xfrm>
            <a:off x="457200" y="1604520"/>
            <a:ext cx="8229300" cy="39774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6" name="Shape 216"/>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9" name="Shape 219"/>
          <p:cNvSpPr txBox="1">
            <a:spLocks noGrp="1"/>
          </p:cNvSpPr>
          <p:nvPr>
            <p:ph type="body" idx="1"/>
          </p:nvPr>
        </p:nvSpPr>
        <p:spPr>
          <a:xfrm>
            <a:off x="45720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0" name="Shape 220"/>
          <p:cNvSpPr txBox="1">
            <a:spLocks noGrp="1"/>
          </p:cNvSpPr>
          <p:nvPr>
            <p:ph type="body" idx="2"/>
          </p:nvPr>
        </p:nvSpPr>
        <p:spPr>
          <a:xfrm>
            <a:off x="467424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23"/>
        <p:cNvGrpSpPr/>
        <p:nvPr/>
      </p:nvGrpSpPr>
      <p:grpSpPr>
        <a:xfrm>
          <a:off x="0" y="0"/>
          <a:ext cx="0" cy="0"/>
          <a:chOff x="0" y="0"/>
          <a:chExt cx="0" cy="0"/>
        </a:xfrm>
      </p:grpSpPr>
      <p:sp>
        <p:nvSpPr>
          <p:cNvPr id="224" name="Shape 224"/>
          <p:cNvSpPr txBox="1">
            <a:spLocks noGrp="1"/>
          </p:cNvSpPr>
          <p:nvPr>
            <p:ph type="subTitle" idx="1"/>
          </p:nvPr>
        </p:nvSpPr>
        <p:spPr>
          <a:xfrm>
            <a:off x="457200" y="273600"/>
            <a:ext cx="8229300" cy="5307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27" name="Shape 227"/>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8" name="Shape 228"/>
          <p:cNvSpPr txBox="1">
            <a:spLocks noGrp="1"/>
          </p:cNvSpPr>
          <p:nvPr>
            <p:ph type="body" idx="2"/>
          </p:nvPr>
        </p:nvSpPr>
        <p:spPr>
          <a:xfrm>
            <a:off x="45720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9" name="Shape 229"/>
          <p:cNvSpPr txBox="1">
            <a:spLocks noGrp="1"/>
          </p:cNvSpPr>
          <p:nvPr>
            <p:ph type="body" idx="3"/>
          </p:nvPr>
        </p:nvSpPr>
        <p:spPr>
          <a:xfrm>
            <a:off x="467424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32" name="Shape 232"/>
          <p:cNvSpPr txBox="1">
            <a:spLocks noGrp="1"/>
          </p:cNvSpPr>
          <p:nvPr>
            <p:ph type="body" idx="1"/>
          </p:nvPr>
        </p:nvSpPr>
        <p:spPr>
          <a:xfrm>
            <a:off x="45720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3" name="Shape 233"/>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4" name="Shape 234"/>
          <p:cNvSpPr txBox="1">
            <a:spLocks noGrp="1"/>
          </p:cNvSpPr>
          <p:nvPr>
            <p:ph type="body" idx="3"/>
          </p:nvPr>
        </p:nvSpPr>
        <p:spPr>
          <a:xfrm>
            <a:off x="467424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74680"/>
            <a:ext cx="8229600" cy="11430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99" name="Shape 199"/>
          <p:cNvSpPr txBox="1">
            <a:spLocks noGrp="1"/>
          </p:cNvSpPr>
          <p:nvPr>
            <p:ph type="title" idx="2"/>
          </p:nvPr>
        </p:nvSpPr>
        <p:spPr>
          <a:xfrm>
            <a:off x="457200" y="1600200"/>
            <a:ext cx="8229600" cy="4525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0" name="Shape 200"/>
          <p:cNvSpPr txBox="1">
            <a:spLocks noGrp="1"/>
          </p:cNvSpPr>
          <p:nvPr>
            <p:ph type="dt" idx="10"/>
          </p:nvPr>
        </p:nvSpPr>
        <p:spPr>
          <a:xfrm>
            <a:off x="457200" y="635652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1" name="Shape 201"/>
          <p:cNvSpPr txBox="1">
            <a:spLocks noGrp="1"/>
          </p:cNvSpPr>
          <p:nvPr>
            <p:ph type="ftr" idx="11"/>
          </p:nvPr>
        </p:nvSpPr>
        <p:spPr>
          <a:xfrm>
            <a:off x="3124080" y="6356520"/>
            <a:ext cx="2895600" cy="3651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2" name="Shape 202"/>
          <p:cNvSpPr txBox="1">
            <a:spLocks noGrp="1"/>
          </p:cNvSpPr>
          <p:nvPr>
            <p:ph type="sldNum" idx="12"/>
          </p:nvPr>
        </p:nvSpPr>
        <p:spPr>
          <a:xfrm>
            <a:off x="6553080" y="635652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Calibri"/>
                <a:ea typeface="Calibri"/>
                <a:cs typeface="Calibri"/>
                <a:sym typeface="Calibri"/>
              </a:rPr>
              <a:t>‹#›</a:t>
            </a:fld>
            <a:endParaRPr sz="2400" b="0" i="0" u="none" strike="noStrike" cap="none">
              <a:solidFill>
                <a:srgbClr val="000000"/>
              </a:solidFill>
              <a:latin typeface="Cambria"/>
              <a:ea typeface="Cambria"/>
              <a:cs typeface="Cambria"/>
              <a:sym typeface="Cambria"/>
            </a:endParaRPr>
          </a:p>
        </p:txBody>
      </p:sp>
      <p:sp>
        <p:nvSpPr>
          <p:cNvPr id="203" name="Shape 203"/>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p:nvPr/>
        </p:nvSpPr>
        <p:spPr>
          <a:xfrm>
            <a:off x="0" y="2345400"/>
            <a:ext cx="9484560" cy="14695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0000"/>
                </a:solidFill>
                <a:latin typeface="Calibri" panose="020F0502020204030204" pitchFamily="34" charset="0"/>
                <a:cs typeface="Calibri" panose="020F0502020204030204" pitchFamily="34" charset="0"/>
                <a:sym typeface="Arial"/>
              </a:rPr>
              <a:t>Jupyter Basics</a:t>
            </a:r>
            <a:endParaRPr sz="48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255" name="Shape 255"/>
          <p:cNvPicPr preferRelativeResize="0"/>
          <p:nvPr/>
        </p:nvPicPr>
        <p:blipFill rotWithShape="1">
          <a:blip r:embed="rId3">
            <a:alphaModFix/>
          </a:blip>
          <a:srcRect/>
          <a:stretch/>
        </p:blipFill>
        <p:spPr>
          <a:xfrm>
            <a:off x="1387087" y="2370960"/>
            <a:ext cx="1360080" cy="1418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328" name="Shape 328"/>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Rich Text Editor</a:t>
            </a:r>
            <a:endParaRPr sz="4800" dirty="0">
              <a:latin typeface="Calibri" panose="020F0502020204030204" pitchFamily="34" charset="0"/>
              <a:cs typeface="Calibri" panose="020F0502020204030204" pitchFamily="34" charset="0"/>
            </a:endParaRPr>
          </a:p>
        </p:txBody>
      </p:sp>
      <p:sp>
        <p:nvSpPr>
          <p:cNvPr id="329" name="Shape 329"/>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00000"/>
                </a:solidFill>
                <a:latin typeface="Calibri" panose="020F0502020204030204" pitchFamily="34" charset="0"/>
                <a:cs typeface="Calibri" panose="020F0502020204030204" pitchFamily="34" charset="0"/>
                <a:sym typeface="Arial"/>
              </a:rPr>
              <a:t>Allows you to produce rich text without the need to write HTML/markdown</a:t>
            </a:r>
            <a:endParaRPr sz="3600" dirty="0">
              <a:latin typeface="Calibri" panose="020F0502020204030204" pitchFamily="34" charset="0"/>
              <a:cs typeface="Calibri" panose="020F0502020204030204" pitchFamily="34" charset="0"/>
            </a:endParaRPr>
          </a:p>
        </p:txBody>
      </p:sp>
      <p:pic>
        <p:nvPicPr>
          <p:cNvPr id="330" name="Shape 330"/>
          <p:cNvPicPr preferRelativeResize="0"/>
          <p:nvPr/>
        </p:nvPicPr>
        <p:blipFill rotWithShape="1">
          <a:blip r:embed="rId4">
            <a:alphaModFix/>
          </a:blip>
          <a:srcRect/>
          <a:stretch/>
        </p:blipFill>
        <p:spPr>
          <a:xfrm>
            <a:off x="1612080" y="3657600"/>
            <a:ext cx="7206120" cy="223776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Code Cells</a:t>
            </a:r>
            <a:endParaRPr sz="4800" dirty="0">
              <a:latin typeface="Calibri" panose="020F0502020204030204" pitchFamily="34" charset="0"/>
              <a:cs typeface="Calibri" panose="020F0502020204030204" pitchFamily="34" charset="0"/>
            </a:endParaRPr>
          </a:p>
        </p:txBody>
      </p:sp>
      <p:sp>
        <p:nvSpPr>
          <p:cNvPr id="336" name="Shape 336"/>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200" b="0" i="0" u="none" strike="noStrike" cap="none" dirty="0">
                <a:solidFill>
                  <a:srgbClr val="050505"/>
                </a:solidFill>
                <a:sym typeface="Arial"/>
              </a:rPr>
              <a:t>Embed and execute Python code from your browser</a:t>
            </a:r>
            <a:endParaRPr sz="3200" dirty="0"/>
          </a:p>
          <a:p>
            <a:pPr marL="432000" marR="0" lvl="0" indent="-324000" algn="l" rtl="0">
              <a:lnSpc>
                <a:spcPct val="100000"/>
              </a:lnSpc>
              <a:spcBef>
                <a:spcPts val="0"/>
              </a:spcBef>
              <a:spcAft>
                <a:spcPts val="0"/>
              </a:spcAft>
              <a:buClr>
                <a:srgbClr val="050505"/>
              </a:buClr>
              <a:buSzPts val="877"/>
              <a:buFont typeface="Noto Sans Symbols"/>
              <a:buChar char="●"/>
            </a:pPr>
            <a:r>
              <a:rPr lang="en-US" sz="3200" b="0" i="0" u="none" strike="noStrike" cap="none" dirty="0">
                <a:solidFill>
                  <a:srgbClr val="050505"/>
                </a:solidFill>
                <a:sym typeface="Arial"/>
              </a:rPr>
              <a:t>Framework supports R and a variety of  other languages</a:t>
            </a:r>
            <a:endParaRPr sz="3200" dirty="0"/>
          </a:p>
        </p:txBody>
      </p:sp>
      <p:pic>
        <p:nvPicPr>
          <p:cNvPr id="337" name="Shape 337"/>
          <p:cNvPicPr preferRelativeResize="0"/>
          <p:nvPr/>
        </p:nvPicPr>
        <p:blipFill rotWithShape="1">
          <a:blip r:embed="rId3">
            <a:alphaModFix/>
          </a:blip>
          <a:srcRect/>
          <a:stretch/>
        </p:blipFill>
        <p:spPr>
          <a:xfrm>
            <a:off x="1540080" y="3826800"/>
            <a:ext cx="7469640" cy="2557800"/>
          </a:xfrm>
          <a:prstGeom prst="rect">
            <a:avLst/>
          </a:prstGeom>
          <a:noFill/>
          <a:ln>
            <a:noFill/>
          </a:ln>
        </p:spPr>
      </p:pic>
      <p:pic>
        <p:nvPicPr>
          <p:cNvPr id="338" name="Shape 338"/>
          <p:cNvPicPr preferRelativeResize="0"/>
          <p:nvPr/>
        </p:nvPicPr>
        <p:blipFill rotWithShape="1">
          <a:blip r:embed="rId4">
            <a:alphaModFix/>
          </a:blip>
          <a:srcRect/>
          <a:stretch/>
        </p:blipFill>
        <p:spPr>
          <a:xfrm>
            <a:off x="457200" y="443520"/>
            <a:ext cx="1113840" cy="116172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idx="4294967295"/>
          </p:nvPr>
        </p:nvSpPr>
        <p:spPr>
          <a:xfrm>
            <a:off x="2193925" y="222250"/>
            <a:ext cx="6950075" cy="14700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4800" dirty="0">
                <a:latin typeface="Calibri" panose="020F0502020204030204" pitchFamily="34" charset="0"/>
                <a:cs typeface="Calibri" panose="020F0502020204030204" pitchFamily="34" charset="0"/>
              </a:rPr>
              <a:t>Follow along...</a:t>
            </a:r>
            <a:endParaRPr sz="4800" dirty="0">
              <a:latin typeface="Calibri" panose="020F0502020204030204" pitchFamily="34" charset="0"/>
              <a:cs typeface="Calibri" panose="020F0502020204030204" pitchFamily="34" charset="0"/>
            </a:endParaRPr>
          </a:p>
        </p:txBody>
      </p:sp>
      <p:pic>
        <p:nvPicPr>
          <p:cNvPr id="347" name="Shape 347"/>
          <p:cNvPicPr preferRelativeResize="0"/>
          <p:nvPr/>
        </p:nvPicPr>
        <p:blipFill rotWithShape="1">
          <a:blip r:embed="rId3">
            <a:alphaModFix/>
          </a:blip>
          <a:srcRect/>
          <a:stretch/>
        </p:blipFill>
        <p:spPr>
          <a:xfrm>
            <a:off x="457200" y="443159"/>
            <a:ext cx="1113840" cy="1161720"/>
          </a:xfrm>
          <a:prstGeom prst="rect">
            <a:avLst/>
          </a:prstGeom>
          <a:noFill/>
          <a:ln>
            <a:noFill/>
          </a:ln>
        </p:spPr>
      </p:pic>
      <p:sp>
        <p:nvSpPr>
          <p:cNvPr id="348" name="Shape 348"/>
          <p:cNvSpPr txBox="1"/>
          <p:nvPr/>
        </p:nvSpPr>
        <p:spPr>
          <a:xfrm>
            <a:off x="1821075" y="1692350"/>
            <a:ext cx="6774600" cy="51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a:latin typeface="Calibri" panose="020F0502020204030204" pitchFamily="34" charset="0"/>
                <a:cs typeface="Calibri" panose="020F0502020204030204" pitchFamily="34" charset="0"/>
              </a:rPr>
              <a:t>Copy and open the public notebook:</a:t>
            </a:r>
            <a:endParaRPr sz="2000" dirty="0">
              <a:latin typeface="Calibri" panose="020F0502020204030204" pitchFamily="34" charset="0"/>
              <a:cs typeface="Calibri" panose="020F0502020204030204" pitchFamily="34" charset="0"/>
            </a:endParaRPr>
          </a:p>
          <a:p>
            <a:pPr marL="0" lvl="0" indent="0" rtl="0">
              <a:spcBef>
                <a:spcPts val="0"/>
              </a:spcBef>
              <a:spcAft>
                <a:spcPts val="0"/>
              </a:spcAft>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2018-02-05_04_BroadE_Jupyter_Basics</a:t>
            </a:r>
            <a:endParaRPr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457200" y="2437447"/>
            <a:ext cx="8475345" cy="37890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a:stretch/>
        </p:blipFill>
        <p:spPr>
          <a:xfrm>
            <a:off x="899632" y="3123960"/>
            <a:ext cx="7492319" cy="3215879"/>
          </a:xfrm>
          <a:prstGeom prst="rect">
            <a:avLst/>
          </a:prstGeom>
          <a:noFill/>
          <a:ln w="9525" cap="flat" cmpd="sng">
            <a:solidFill>
              <a:srgbClr val="3465A4"/>
            </a:solidFill>
            <a:prstDash val="solid"/>
            <a:round/>
            <a:headEnd type="none" w="med" len="med"/>
            <a:tailEnd type="none" w="med" len="med"/>
          </a:ln>
          <a:effectLst>
            <a:outerShdw dist="101823" dir="2700000">
              <a:srgbClr val="808080"/>
            </a:outerShdw>
          </a:effectLst>
        </p:spPr>
      </p:pic>
      <p:pic>
        <p:nvPicPr>
          <p:cNvPr id="263" name="Shape 263"/>
          <p:cNvPicPr preferRelativeResize="0"/>
          <p:nvPr/>
        </p:nvPicPr>
        <p:blipFill rotWithShape="1">
          <a:blip r:embed="rId4">
            <a:alphaModFix/>
          </a:blip>
          <a:srcRect/>
          <a:stretch/>
        </p:blipFill>
        <p:spPr>
          <a:xfrm>
            <a:off x="457200" y="443880"/>
            <a:ext cx="1113840" cy="1161720"/>
          </a:xfrm>
          <a:prstGeom prst="rect">
            <a:avLst/>
          </a:prstGeom>
          <a:noFill/>
          <a:ln>
            <a:noFill/>
          </a:ln>
          <a:effectLst>
            <a:outerShdw dist="23040" dir="5400000">
              <a:srgbClr val="000000">
                <a:alpha val="34900"/>
              </a:srgbClr>
            </a:outerShdw>
          </a:effectLst>
        </p:spPr>
      </p:pic>
      <p:sp>
        <p:nvSpPr>
          <p:cNvPr id="264" name="Shape 264"/>
          <p:cNvSpPr txBox="1"/>
          <p:nvPr/>
        </p:nvSpPr>
        <p:spPr>
          <a:xfrm>
            <a:off x="1737360" y="222840"/>
            <a:ext cx="6949500" cy="1469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Create a New Notebook</a:t>
            </a:r>
            <a:endParaRPr sz="18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
        <p:nvSpPr>
          <p:cNvPr id="265" name="Shape 265"/>
          <p:cNvSpPr txBox="1"/>
          <p:nvPr/>
        </p:nvSpPr>
        <p:spPr>
          <a:xfrm>
            <a:off x="1470600" y="1654560"/>
            <a:ext cx="7347900" cy="1107301"/>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50505"/>
              </a:buClr>
              <a:buSzPts val="1579"/>
              <a:buFont typeface="Noto Sans Symbols"/>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Open the upper right menu and select “Python 3.6”</a:t>
            </a:r>
            <a:endParaRPr sz="32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271" name="Shape 271"/>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Name, Save &amp; Checkpoint Notebooks</a:t>
            </a:r>
            <a:endParaRPr dirty="0">
              <a:latin typeface="Calibri" panose="020F0502020204030204" pitchFamily="34" charset="0"/>
              <a:cs typeface="Calibri" panose="020F0502020204030204" pitchFamily="34" charset="0"/>
            </a:endParaRPr>
          </a:p>
        </p:txBody>
      </p:sp>
      <p:sp>
        <p:nvSpPr>
          <p:cNvPr id="272" name="Shape 272"/>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Name or rename notebooks</a:t>
            </a:r>
            <a:endParaRPr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Save or revert to a checkpoint</a:t>
            </a:r>
            <a:endParaRPr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Make a duplicate notebook</a:t>
            </a:r>
            <a:endParaRPr dirty="0">
              <a:latin typeface="Calibri" panose="020F0502020204030204" pitchFamily="34" charset="0"/>
              <a:cs typeface="Calibri" panose="020F0502020204030204" pitchFamily="34" charset="0"/>
            </a:endParaRPr>
          </a:p>
        </p:txBody>
      </p:sp>
      <p:pic>
        <p:nvPicPr>
          <p:cNvPr id="273" name="Shape 273"/>
          <p:cNvPicPr preferRelativeResize="0"/>
          <p:nvPr/>
        </p:nvPicPr>
        <p:blipFill rotWithShape="1">
          <a:blip r:embed="rId4">
            <a:alphaModFix/>
          </a:blip>
          <a:srcRect/>
          <a:stretch/>
        </p:blipFill>
        <p:spPr>
          <a:xfrm>
            <a:off x="1571040" y="3591900"/>
            <a:ext cx="5999040" cy="2511720"/>
          </a:xfrm>
          <a:prstGeom prst="rect">
            <a:avLst/>
          </a:prstGeom>
          <a:noFill/>
          <a:ln>
            <a:noFill/>
          </a:ln>
        </p:spPr>
      </p:pic>
      <p:pic>
        <p:nvPicPr>
          <p:cNvPr id="274" name="Shape 274"/>
          <p:cNvPicPr preferRelativeResize="0"/>
          <p:nvPr/>
        </p:nvPicPr>
        <p:blipFill rotWithShape="1">
          <a:blip r:embed="rId5">
            <a:alphaModFix/>
          </a:blip>
          <a:srcRect/>
          <a:stretch/>
        </p:blipFill>
        <p:spPr>
          <a:xfrm>
            <a:off x="5212080" y="4143829"/>
            <a:ext cx="2705760" cy="2460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a:stretch/>
        </p:blipFill>
        <p:spPr>
          <a:xfrm>
            <a:off x="457200" y="444600"/>
            <a:ext cx="1113840" cy="1161720"/>
          </a:xfrm>
          <a:prstGeom prst="rect">
            <a:avLst/>
          </a:prstGeom>
          <a:noFill/>
          <a:ln>
            <a:noFill/>
          </a:ln>
        </p:spPr>
      </p:pic>
      <p:sp>
        <p:nvSpPr>
          <p:cNvPr id="280" name="Shape 280"/>
          <p:cNvSpPr txBox="1"/>
          <p:nvPr/>
        </p:nvSpPr>
        <p:spPr>
          <a:xfrm>
            <a:off x="1470600" y="1654920"/>
            <a:ext cx="7347960" cy="3977280"/>
          </a:xfrm>
          <a:prstGeom prst="rect">
            <a:avLst/>
          </a:prstGeom>
          <a:noFill/>
          <a:ln>
            <a:noFill/>
          </a:ln>
        </p:spPr>
        <p:txBody>
          <a:bodyPr spcFirstLastPara="1" wrap="square" lIns="0" tIns="0" rIns="0" bIns="0" anchor="t" anchorCtr="0">
            <a:noAutofit/>
          </a:bodyPr>
          <a:lstStyle/>
          <a:p>
            <a:pPr marL="457200" marR="0" lvl="0" indent="-4064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All notebooks are backed by a “kernel,” which is a complete contained computational environment. </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31999" marR="0" lvl="0" indent="-457349"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The kernel </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914400" marR="0" lvl="1" indent="-273050" algn="l" rtl="0">
              <a:lnSpc>
                <a:spcPct val="100000"/>
              </a:lnSpc>
              <a:spcBef>
                <a:spcPts val="0"/>
              </a:spcBef>
              <a:spcAft>
                <a:spcPts val="0"/>
              </a:spcAft>
              <a:buClr>
                <a:srgbClr val="050505"/>
              </a:buClr>
              <a:buSzPts val="700"/>
              <a:buFont typeface="Noto Sans Symbols"/>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provides programmatic capabilities for users who want to code,</a:t>
            </a:r>
            <a:endParaRPr sz="2800" dirty="0">
              <a:latin typeface="Calibri" panose="020F0502020204030204" pitchFamily="34" charset="0"/>
              <a:cs typeface="Calibri" panose="020F0502020204030204" pitchFamily="34" charset="0"/>
            </a:endParaRPr>
          </a:p>
          <a:p>
            <a:pPr marL="914400" marR="0" lvl="1" indent="-273050" algn="l" rtl="0">
              <a:lnSpc>
                <a:spcPct val="100000"/>
              </a:lnSpc>
              <a:spcBef>
                <a:spcPts val="0"/>
              </a:spcBef>
              <a:spcAft>
                <a:spcPts val="0"/>
              </a:spcAft>
              <a:buClr>
                <a:srgbClr val="050505"/>
              </a:buClr>
              <a:buSzPts val="700"/>
              <a:buFont typeface="Noto Sans Symbols"/>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allows for </a:t>
            </a:r>
            <a:r>
              <a:rPr lang="en-US" sz="2800" b="0" i="0" u="none" strike="noStrike" cap="none" dirty="0" err="1">
                <a:solidFill>
                  <a:srgbClr val="000000"/>
                </a:solidFill>
                <a:latin typeface="Calibri" panose="020F0502020204030204" pitchFamily="34" charset="0"/>
                <a:cs typeface="Calibri" panose="020F0502020204030204" pitchFamily="34" charset="0"/>
                <a:sym typeface="Arial"/>
              </a:rPr>
              <a:t>for</a:t>
            </a:r>
            <a:r>
              <a:rPr lang="en-US" sz="2800" b="0" i="0" u="none" strike="noStrike" cap="none" dirty="0">
                <a:solidFill>
                  <a:srgbClr val="000000"/>
                </a:solidFill>
                <a:latin typeface="Calibri" panose="020F0502020204030204" pitchFamily="34" charset="0"/>
                <a:cs typeface="Calibri" panose="020F0502020204030204" pitchFamily="34" charset="0"/>
                <a:sym typeface="Arial"/>
              </a:rPr>
              <a:t> interactive widgets for users who don’t want to code.</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31999" marR="0" lvl="0" indent="-457349" algn="l" rtl="0">
              <a:lnSpc>
                <a:spcPct val="100000"/>
              </a:lnSpc>
              <a:spcBef>
                <a:spcPts val="0"/>
              </a:spcBef>
              <a:spcAft>
                <a:spcPts val="0"/>
              </a:spcAft>
              <a:buClr>
                <a:srgbClr val="050505"/>
              </a:buClr>
              <a:buSzPts val="2800"/>
              <a:buFont typeface="Noto Sans Symbols"/>
              <a:buChar char="●"/>
            </a:pPr>
            <a:r>
              <a:rPr lang="en-US" sz="2800" dirty="0">
                <a:latin typeface="Calibri" panose="020F0502020204030204" pitchFamily="34" charset="0"/>
                <a:cs typeface="Calibri" panose="020F0502020204030204" pitchFamily="34" charset="0"/>
              </a:rPr>
              <a:t>The kernel works by running cells</a:t>
            </a:r>
            <a:endParaRPr sz="2800" dirty="0">
              <a:latin typeface="Calibri" panose="020F0502020204030204" pitchFamily="34" charset="0"/>
              <a:cs typeface="Calibri" panose="020F0502020204030204" pitchFamily="34" charset="0"/>
            </a:endParaRPr>
          </a:p>
          <a:p>
            <a:pPr marL="431999" marR="0" lvl="0" indent="-457349" algn="l" rtl="0">
              <a:lnSpc>
                <a:spcPct val="100000"/>
              </a:lnSpc>
              <a:spcBef>
                <a:spcPts val="0"/>
              </a:spcBef>
              <a:spcAft>
                <a:spcPts val="0"/>
              </a:spcAft>
              <a:buClr>
                <a:srgbClr val="050505"/>
              </a:buClr>
              <a:buSzPts val="2800"/>
              <a:buFont typeface="Noto Sans Symbols"/>
              <a:buChar char="●"/>
            </a:pPr>
            <a:r>
              <a:rPr lang="en-US" sz="2800" dirty="0">
                <a:latin typeface="Calibri" panose="020F0502020204030204" pitchFamily="34" charset="0"/>
                <a:cs typeface="Calibri" panose="020F0502020204030204" pitchFamily="34" charset="0"/>
              </a:rPr>
              <a:t>You must run or play a cell for a cell to have any effect</a:t>
            </a:r>
            <a:endParaRPr sz="2800" dirty="0">
              <a:latin typeface="Calibri" panose="020F0502020204030204" pitchFamily="34" charset="0"/>
              <a:cs typeface="Calibri" panose="020F0502020204030204" pitchFamily="34" charset="0"/>
            </a:endParaRPr>
          </a:p>
        </p:txBody>
      </p:sp>
      <p:sp>
        <p:nvSpPr>
          <p:cNvPr id="281" name="Shape 281"/>
          <p:cNvSpPr txBox="1"/>
          <p:nvPr/>
        </p:nvSpPr>
        <p:spPr>
          <a:xfrm>
            <a:off x="1737360" y="22320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Understanding Notebooks</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a:stretch/>
        </p:blipFill>
        <p:spPr>
          <a:xfrm>
            <a:off x="457200" y="443520"/>
            <a:ext cx="1113840" cy="1161720"/>
          </a:xfrm>
          <a:prstGeom prst="rect">
            <a:avLst/>
          </a:prstGeom>
          <a:noFill/>
          <a:ln>
            <a:noFill/>
          </a:ln>
        </p:spPr>
      </p:pic>
      <p:sp>
        <p:nvSpPr>
          <p:cNvPr id="287" name="Shape 287"/>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i="0" u="none" strike="noStrike" cap="none" dirty="0">
                <a:solidFill>
                  <a:srgbClr val="050505"/>
                </a:solidFill>
                <a:latin typeface="Calibri" panose="020F0502020204030204" pitchFamily="34" charset="0"/>
                <a:cs typeface="Calibri" panose="020F0502020204030204" pitchFamily="34" charset="0"/>
                <a:sym typeface="Arial"/>
              </a:rPr>
              <a:t>Cell types</a:t>
            </a:r>
            <a:endParaRPr sz="4400" i="0" u="none" strike="noStrike" cap="none" dirty="0">
              <a:solidFill>
                <a:srgbClr val="050505"/>
              </a:solidFill>
              <a:latin typeface="Calibri" panose="020F0502020204030204" pitchFamily="34" charset="0"/>
              <a:cs typeface="Calibri" panose="020F0502020204030204" pitchFamily="34" charset="0"/>
              <a:sym typeface="Arial"/>
            </a:endParaRPr>
          </a:p>
        </p:txBody>
      </p:sp>
      <p:sp>
        <p:nvSpPr>
          <p:cNvPr id="288" name="Shape 288"/>
          <p:cNvSpPr txBox="1"/>
          <p:nvPr/>
        </p:nvSpPr>
        <p:spPr>
          <a:xfrm>
            <a:off x="1470600" y="1438560"/>
            <a:ext cx="7347960" cy="39772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You have already worked with GenePattern cells</a:t>
            </a:r>
            <a:endParaRPr sz="3200" dirty="0">
              <a:latin typeface="Calibri" panose="020F0502020204030204" pitchFamily="34" charset="0"/>
              <a:cs typeface="Calibri" panose="020F0502020204030204" pitchFamily="34" charset="0"/>
            </a:endParaRPr>
          </a:p>
          <a:p>
            <a:pPr marL="432000" marR="0" lvl="0" indent="-268310" algn="l" rtl="0">
              <a:lnSpc>
                <a:spcPct val="100000"/>
              </a:lnSpc>
              <a:spcBef>
                <a:spcPts val="0"/>
              </a:spcBef>
              <a:spcAft>
                <a:spcPts val="0"/>
              </a:spcAft>
              <a:buClr>
                <a:srgbClr val="050505"/>
              </a:buClr>
              <a:buSzPts val="877"/>
              <a:buFont typeface="Noto Sans Symbols"/>
              <a:buNone/>
            </a:pP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a:p>
            <a:pPr marL="108000" marR="0" lvl="0" indent="0" algn="l" rtl="0">
              <a:lnSpc>
                <a:spcPct val="100000"/>
              </a:lnSpc>
              <a:spcBef>
                <a:spcPts val="0"/>
              </a:spcBef>
              <a:spcAft>
                <a:spcPts val="0"/>
              </a:spcAft>
              <a:buClr>
                <a:srgbClr val="050505"/>
              </a:buClr>
              <a:buSzPts val="877"/>
              <a:buFont typeface="Arial"/>
              <a:buNone/>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Other Cell types you will use today:</a:t>
            </a: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a:p>
            <a:pPr marL="914400" marR="0" lvl="1" indent="-431800" algn="l" rtl="0">
              <a:lnSpc>
                <a:spcPct val="100000"/>
              </a:lnSpc>
              <a:spcBef>
                <a:spcPts val="0"/>
              </a:spcBef>
              <a:spcAft>
                <a:spcPts val="0"/>
              </a:spcAft>
              <a:buClr>
                <a:srgbClr val="050505"/>
              </a:buClr>
              <a:buSzPts val="3200"/>
              <a:buFont typeface="Arial"/>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Markdown Cells</a:t>
            </a:r>
            <a:endParaRPr sz="3200" dirty="0">
              <a:latin typeface="Calibri" panose="020F0502020204030204" pitchFamily="34" charset="0"/>
              <a:cs typeface="Calibri" panose="020F0502020204030204" pitchFamily="34" charset="0"/>
            </a:endParaRPr>
          </a:p>
          <a:p>
            <a:pPr marL="914400" marR="0" lvl="1" indent="-431800" algn="l" rtl="0">
              <a:lnSpc>
                <a:spcPct val="100000"/>
              </a:lnSpc>
              <a:spcBef>
                <a:spcPts val="0"/>
              </a:spcBef>
              <a:spcAft>
                <a:spcPts val="0"/>
              </a:spcAft>
              <a:buClr>
                <a:srgbClr val="050505"/>
              </a:buClr>
              <a:buSzPts val="3200"/>
              <a:buFont typeface="Arial"/>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Code Cells</a:t>
            </a: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3"/>
        <p:cNvGrpSpPr/>
        <p:nvPr/>
      </p:nvGrpSpPr>
      <p:grpSpPr>
        <a:xfrm>
          <a:off x="0" y="0"/>
          <a:ext cx="0" cy="0"/>
          <a:chOff x="0" y="0"/>
          <a:chExt cx="0" cy="0"/>
        </a:xfrm>
      </p:grpSpPr>
      <p:sp>
        <p:nvSpPr>
          <p:cNvPr id="294" name="Shape 294"/>
          <p:cNvSpPr txBox="1"/>
          <p:nvPr/>
        </p:nvSpPr>
        <p:spPr>
          <a:xfrm>
            <a:off x="457200" y="301425"/>
            <a:ext cx="8229600" cy="6447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4400" b="0" i="0" u="none" strike="noStrike" cap="none" dirty="0">
                <a:solidFill>
                  <a:srgbClr val="000000"/>
                </a:solidFill>
                <a:latin typeface="Calibri"/>
                <a:ea typeface="Calibri"/>
                <a:cs typeface="Calibri"/>
                <a:sym typeface="Calibri"/>
              </a:rPr>
              <a:t>Selecting the cell type</a:t>
            </a:r>
            <a:endParaRPr sz="4400" b="0" i="0" u="none" strike="noStrike" cap="none" dirty="0">
              <a:solidFill>
                <a:srgbClr val="000000"/>
              </a:solidFill>
              <a:latin typeface="Cambria"/>
              <a:ea typeface="Cambria"/>
              <a:cs typeface="Cambria"/>
              <a:sym typeface="Cambria"/>
            </a:endParaRPr>
          </a:p>
        </p:txBody>
      </p:sp>
      <p:pic>
        <p:nvPicPr>
          <p:cNvPr id="295" name="Shape 295" descr="Screen Shot 2017-12-12 at 11.07.03 AM.png"/>
          <p:cNvPicPr preferRelativeResize="0"/>
          <p:nvPr/>
        </p:nvPicPr>
        <p:blipFill rotWithShape="1">
          <a:blip r:embed="rId3">
            <a:alphaModFix/>
          </a:blip>
          <a:srcRect/>
          <a:stretch/>
        </p:blipFill>
        <p:spPr>
          <a:xfrm>
            <a:off x="1004039" y="1320120"/>
            <a:ext cx="7682761" cy="5537880"/>
          </a:xfrm>
          <a:prstGeom prst="rect">
            <a:avLst/>
          </a:prstGeom>
          <a:noFill/>
          <a:ln>
            <a:noFill/>
          </a:ln>
          <a:effectLst>
            <a:outerShdw dist="38183" dir="2700000">
              <a:srgbClr val="000000">
                <a:alpha val="40000"/>
              </a:srgbClr>
            </a:outerShdw>
          </a:effectLst>
        </p:spPr>
      </p:pic>
      <p:sp>
        <p:nvSpPr>
          <p:cNvPr id="296" name="Shape 296"/>
          <p:cNvSpPr txBox="1"/>
          <p:nvPr/>
        </p:nvSpPr>
        <p:spPr>
          <a:xfrm>
            <a:off x="4656600" y="4984159"/>
            <a:ext cx="4487400" cy="1753800"/>
          </a:xfrm>
          <a:prstGeom prst="rect">
            <a:avLst/>
          </a:prstGeom>
          <a:solidFill>
            <a:srgbClr val="DBEEF4"/>
          </a:solidFill>
          <a:ln w="9525" cap="flat" cmpd="sng">
            <a:solidFill>
              <a:srgbClr val="DCE6F2"/>
            </a:solidFill>
            <a:prstDash val="solid"/>
            <a:round/>
            <a:headEnd type="none" w="med" len="med"/>
            <a:tailEnd type="none" w="med" len="med"/>
          </a:ln>
        </p:spPr>
        <p:txBody>
          <a:bodyPr spcFirstLastPara="1" wrap="square" lIns="91425" tIns="45700" rIns="91425" bIns="45700" anchor="t" anchorCtr="0">
            <a:noAutofit/>
          </a:bodyPr>
          <a:lstStyle/>
          <a:p>
            <a:pPr marL="343080" marR="0" lvl="0" indent="-343080" algn="l"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Cell -&gt; Cell Type </a:t>
            </a:r>
            <a:endParaRPr sz="3200" b="0" i="0" u="none" strike="noStrike" cap="none" dirty="0">
              <a:solidFill>
                <a:srgbClr val="000000"/>
              </a:solidFill>
              <a:latin typeface="Cambria"/>
              <a:ea typeface="Cambria"/>
              <a:cs typeface="Cambria"/>
              <a:sym typeface="Cambria"/>
            </a:endParaRPr>
          </a:p>
          <a:p>
            <a:pPr marL="343080" marR="0" lvl="0" indent="-343080" algn="l"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Choose the type of cell you wish to use</a:t>
            </a:r>
            <a:endParaRPr sz="3200" b="0" i="0" u="none" strike="noStrike" cap="none" dirty="0">
              <a:solidFill>
                <a:srgbClr val="000000"/>
              </a:solidFill>
              <a:latin typeface="Cambria"/>
              <a:ea typeface="Cambria"/>
              <a:cs typeface="Cambria"/>
              <a:sym typeface="Cambria"/>
            </a:endParaRPr>
          </a:p>
        </p:txBody>
      </p:sp>
      <p:pic>
        <p:nvPicPr>
          <p:cNvPr id="5" name="Shape 286"/>
          <p:cNvPicPr preferRelativeResize="0"/>
          <p:nvPr/>
        </p:nvPicPr>
        <p:blipFill rotWithShape="1">
          <a:blip r:embed="rId4">
            <a:alphaModFix/>
          </a:blip>
          <a:srcRect/>
          <a:stretch/>
        </p:blipFill>
        <p:spPr>
          <a:xfrm>
            <a:off x="652072" y="106695"/>
            <a:ext cx="1113840" cy="116172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Shape 301"/>
          <p:cNvSpPr txBox="1"/>
          <p:nvPr/>
        </p:nvSpPr>
        <p:spPr>
          <a:xfrm>
            <a:off x="457200" y="101880"/>
            <a:ext cx="8229600" cy="5961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Keyboard Shortcuts</a:t>
            </a:r>
            <a:endParaRPr sz="4400" b="0" i="0" u="none" strike="noStrike" cap="none">
              <a:solidFill>
                <a:srgbClr val="000000"/>
              </a:solidFill>
              <a:latin typeface="Cambria"/>
              <a:ea typeface="Cambria"/>
              <a:cs typeface="Cambria"/>
              <a:sym typeface="Cambria"/>
            </a:endParaRPr>
          </a:p>
        </p:txBody>
      </p:sp>
      <p:pic>
        <p:nvPicPr>
          <p:cNvPr id="302" name="Shape 302" descr="gp-nb-shortcuts.png"/>
          <p:cNvPicPr preferRelativeResize="0"/>
          <p:nvPr/>
        </p:nvPicPr>
        <p:blipFill rotWithShape="1">
          <a:blip r:embed="rId3">
            <a:alphaModFix/>
          </a:blip>
          <a:srcRect/>
          <a:stretch/>
        </p:blipFill>
        <p:spPr>
          <a:xfrm>
            <a:off x="457200" y="698040"/>
            <a:ext cx="7680600" cy="6134399"/>
          </a:xfrm>
          <a:prstGeom prst="rect">
            <a:avLst/>
          </a:prstGeom>
          <a:noFill/>
          <a:ln>
            <a:noFill/>
          </a:ln>
          <a:effectLst>
            <a:outerShdw dist="23040" dir="5400000">
              <a:srgbClr val="000000">
                <a:alpha val="34900"/>
              </a:srgbClr>
            </a:outerShdw>
          </a:effectLst>
        </p:spPr>
      </p:pic>
      <p:sp>
        <p:nvSpPr>
          <p:cNvPr id="303" name="Shape 303"/>
          <p:cNvSpPr txBox="1"/>
          <p:nvPr/>
        </p:nvSpPr>
        <p:spPr>
          <a:xfrm>
            <a:off x="6677640" y="2471040"/>
            <a:ext cx="2214600" cy="1653600"/>
          </a:xfrm>
          <a:prstGeom prst="rect">
            <a:avLst/>
          </a:prstGeom>
          <a:solidFill>
            <a:srgbClr val="DBEE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Calibri"/>
                <a:ea typeface="Calibri"/>
                <a:cs typeface="Calibri"/>
                <a:sym typeface="Calibri"/>
              </a:rPr>
              <a:t>Type “h” for help to see shortcuts</a:t>
            </a:r>
            <a:endParaRPr sz="3200" b="0" i="0" u="none" strike="noStrike" cap="none">
              <a:solidFill>
                <a:srgbClr val="000000"/>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Shape 308"/>
          <p:cNvSpPr txBox="1"/>
          <p:nvPr/>
        </p:nvSpPr>
        <p:spPr>
          <a:xfrm>
            <a:off x="1783770" y="0"/>
            <a:ext cx="6949500" cy="1469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Markdown Cells</a:t>
            </a:r>
            <a:endParaRPr sz="18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
        <p:nvSpPr>
          <p:cNvPr id="309" name="Shape 309"/>
          <p:cNvSpPr txBox="1"/>
          <p:nvPr/>
        </p:nvSpPr>
        <p:spPr>
          <a:xfrm>
            <a:off x="0" y="1654560"/>
            <a:ext cx="9144000" cy="910620"/>
          </a:xfrm>
          <a:prstGeom prst="rect">
            <a:avLst/>
          </a:prstGeom>
          <a:noFill/>
          <a:ln>
            <a:noFill/>
          </a:ln>
        </p:spPr>
        <p:txBody>
          <a:bodyPr spcFirstLastPara="1" wrap="square" lIns="0" tIns="0" rIns="0" bIns="0" anchor="t" anchorCtr="0">
            <a:noAutofit/>
          </a:bodyPr>
          <a:lstStyle/>
          <a:p>
            <a:pPr marL="431999" marR="0" lvl="0" indent="-323999" algn="ctr" rtl="0">
              <a:lnSpc>
                <a:spcPct val="100000"/>
              </a:lnSpc>
              <a:spcBef>
                <a:spcPts val="0"/>
              </a:spcBef>
              <a:spcAft>
                <a:spcPts val="0"/>
              </a:spcAft>
              <a:buClr>
                <a:srgbClr val="050505"/>
              </a:buClr>
              <a:buSzPts val="1260"/>
              <a:buFont typeface="Noto Sans Symbols"/>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Create narrative cells using Markdown or HTML</a:t>
            </a:r>
            <a:endParaRPr sz="32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pic>
        <p:nvPicPr>
          <p:cNvPr id="310" name="Shape 310"/>
          <p:cNvPicPr preferRelativeResize="0"/>
          <p:nvPr/>
        </p:nvPicPr>
        <p:blipFill rotWithShape="1">
          <a:blip r:embed="rId3">
            <a:alphaModFix/>
          </a:blip>
          <a:srcRect/>
          <a:stretch/>
        </p:blipFill>
        <p:spPr>
          <a:xfrm>
            <a:off x="503610" y="220680"/>
            <a:ext cx="1113840" cy="1161720"/>
          </a:xfrm>
          <a:prstGeom prst="rect">
            <a:avLst/>
          </a:prstGeom>
          <a:noFill/>
          <a:ln>
            <a:noFill/>
          </a:ln>
          <a:effectLst>
            <a:outerShdw dist="23040" dir="5400000">
              <a:srgbClr val="000000">
                <a:alpha val="34900"/>
              </a:srgbClr>
            </a:outerShdw>
          </a:effectLst>
        </p:spPr>
      </p:pic>
      <p:pic>
        <p:nvPicPr>
          <p:cNvPr id="311" name="Shape 311"/>
          <p:cNvPicPr preferRelativeResize="0"/>
          <p:nvPr/>
        </p:nvPicPr>
        <p:blipFill rotWithShape="1">
          <a:blip r:embed="rId4">
            <a:alphaModFix/>
          </a:blip>
          <a:srcRect/>
          <a:stretch/>
        </p:blipFill>
        <p:spPr>
          <a:xfrm>
            <a:off x="0" y="2362921"/>
            <a:ext cx="6126118" cy="2168999"/>
          </a:xfrm>
          <a:prstGeom prst="rect">
            <a:avLst/>
          </a:prstGeom>
          <a:noFill/>
          <a:ln>
            <a:noFill/>
          </a:ln>
          <a:effectLst>
            <a:outerShdw dist="38183" dir="2700000">
              <a:srgbClr val="000000">
                <a:alpha val="40000"/>
              </a:srgbClr>
            </a:outerShdw>
          </a:effectLst>
        </p:spPr>
      </p:pic>
      <p:pic>
        <p:nvPicPr>
          <p:cNvPr id="312" name="Shape 312"/>
          <p:cNvPicPr preferRelativeResize="0"/>
          <p:nvPr/>
        </p:nvPicPr>
        <p:blipFill rotWithShape="1">
          <a:blip r:embed="rId5">
            <a:alphaModFix/>
          </a:blip>
          <a:srcRect/>
          <a:stretch/>
        </p:blipFill>
        <p:spPr>
          <a:xfrm>
            <a:off x="2785320" y="4779000"/>
            <a:ext cx="6126118" cy="1705321"/>
          </a:xfrm>
          <a:prstGeom prst="rect">
            <a:avLst/>
          </a:prstGeom>
          <a:noFill/>
          <a:ln w="9525" cap="flat" cmpd="sng">
            <a:solidFill>
              <a:srgbClr val="000000"/>
            </a:solidFill>
            <a:prstDash val="solid"/>
            <a:round/>
            <a:headEnd type="none" w="med" len="med"/>
            <a:tailEnd type="none" w="med" len="med"/>
          </a:ln>
          <a:effectLst>
            <a:outerShdw dist="38183" dir="2700000">
              <a:srgbClr val="000000">
                <a:alpha val="40000"/>
              </a:srgbClr>
            </a:outerShdw>
          </a:effectLst>
        </p:spPr>
      </p:pic>
      <p:sp>
        <p:nvSpPr>
          <p:cNvPr id="313" name="Shape 313"/>
          <p:cNvSpPr/>
          <p:nvPr/>
        </p:nvSpPr>
        <p:spPr>
          <a:xfrm rot="10800000" flipH="1">
            <a:off x="1860480" y="4517940"/>
            <a:ext cx="857400" cy="1113900"/>
          </a:xfrm>
          <a:custGeom>
            <a:avLst/>
            <a:gdLst/>
            <a:ahLst/>
            <a:cxnLst/>
            <a:rect l="0" t="0" r="0" b="0"/>
            <a:pathLst>
              <a:path w="120000" h="120000" extrusionOk="0">
                <a:moveTo>
                  <a:pt x="3076" y="6206"/>
                </a:moveTo>
                <a:lnTo>
                  <a:pt x="3076" y="27931"/>
                </a:lnTo>
                <a:lnTo>
                  <a:pt x="19487" y="17586"/>
                </a:lnTo>
                <a:lnTo>
                  <a:pt x="19487" y="5172"/>
                </a:lnTo>
                <a:lnTo>
                  <a:pt x="4102" y="15517"/>
                </a:lnTo>
                <a:lnTo>
                  <a:pt x="19487" y="26896"/>
                </a:lnTo>
                <a:lnTo>
                  <a:pt x="19487" y="25862"/>
                </a:lnTo>
                <a:lnTo>
                  <a:pt x="24615" y="25862"/>
                </a:lnTo>
                <a:lnTo>
                  <a:pt x="14358" y="6206"/>
                </a:lnTo>
                <a:close/>
              </a:path>
            </a:pathLst>
          </a:custGeom>
          <a:gradFill>
            <a:gsLst>
              <a:gs pos="0">
                <a:srgbClr val="2C5D98"/>
              </a:gs>
              <a:gs pos="100000">
                <a:srgbClr val="3C7BC7"/>
              </a:gs>
            </a:gsLst>
            <a:lin ang="16200038" scaled="0"/>
          </a:gradFill>
          <a:ln w="9525" cap="flat" cmpd="sng">
            <a:solidFill>
              <a:srgbClr val="4A7EBB"/>
            </a:solidFill>
            <a:prstDash val="solid"/>
            <a:round/>
            <a:headEnd type="none" w="med" len="med"/>
            <a:tailEnd type="none" w="med" len="med"/>
          </a:ln>
          <a:effectLst>
            <a:outerShdw dist="23040" dir="5400000">
              <a:srgbClr val="000000">
                <a:alpha val="34900"/>
              </a:srgbClr>
            </a:outerShdw>
          </a:effectLst>
        </p:spPr>
      </p:sp>
      <p:sp>
        <p:nvSpPr>
          <p:cNvPr id="314" name="Shape 314"/>
          <p:cNvSpPr txBox="1"/>
          <p:nvPr/>
        </p:nvSpPr>
        <p:spPr>
          <a:xfrm>
            <a:off x="153720" y="4444920"/>
            <a:ext cx="1829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Markdown text</a:t>
            </a:r>
            <a:endParaRPr sz="1800" b="0" i="0" u="none" strike="noStrike" cap="none">
              <a:solidFill>
                <a:srgbClr val="000000"/>
              </a:solidFill>
              <a:latin typeface="Cambria"/>
              <a:ea typeface="Cambria"/>
              <a:cs typeface="Cambria"/>
              <a:sym typeface="Cambria"/>
            </a:endParaRPr>
          </a:p>
        </p:txBody>
      </p:sp>
      <p:sp>
        <p:nvSpPr>
          <p:cNvPr id="315" name="Shape 315"/>
          <p:cNvSpPr txBox="1"/>
          <p:nvPr/>
        </p:nvSpPr>
        <p:spPr>
          <a:xfrm>
            <a:off x="2785320" y="6484680"/>
            <a:ext cx="24732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Formatted text view</a:t>
            </a:r>
            <a:endParaRPr sz="1800" b="0" i="0" u="none" strike="noStrike" cap="none">
              <a:solidFill>
                <a:srgbClr val="000000"/>
              </a:solidFill>
              <a:latin typeface="Cambria"/>
              <a:ea typeface="Cambria"/>
              <a:cs typeface="Cambria"/>
              <a:sym typeface="Cambria"/>
            </a:endParaRPr>
          </a:p>
        </p:txBody>
      </p:sp>
      <p:sp>
        <p:nvSpPr>
          <p:cNvPr id="2" name="Rectangle 1"/>
          <p:cNvSpPr/>
          <p:nvPr/>
        </p:nvSpPr>
        <p:spPr>
          <a:xfrm>
            <a:off x="1571040" y="5231567"/>
            <a:ext cx="602534" cy="52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321" name="Shape 321"/>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Markdown</a:t>
            </a:r>
            <a:endParaRPr sz="4800" dirty="0">
              <a:latin typeface="Calibri" panose="020F0502020204030204" pitchFamily="34" charset="0"/>
              <a:cs typeface="Calibri" panose="020F0502020204030204" pitchFamily="34" charset="0"/>
            </a:endParaRPr>
          </a:p>
        </p:txBody>
      </p:sp>
      <p:sp>
        <p:nvSpPr>
          <p:cNvPr id="322" name="Shape 322"/>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Headers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 Header Title Here</a:t>
            </a:r>
            <a:endParaRPr sz="3600"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Lists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 List item here</a:t>
            </a:r>
            <a:br>
              <a:rPr lang="en-US" sz="3600" b="0" i="0" u="none" strike="noStrike" cap="none" dirty="0">
                <a:solidFill>
                  <a:srgbClr val="0000CC"/>
                </a:solidFill>
                <a:latin typeface="Calibri" panose="020F0502020204030204" pitchFamily="34" charset="0"/>
                <a:cs typeface="Calibri" panose="020F0502020204030204" pitchFamily="34" charset="0"/>
                <a:sym typeface="Arial"/>
              </a:rPr>
            </a:br>
            <a:r>
              <a:rPr lang="en-US" sz="3600" b="0" i="0" u="none" strike="noStrike" cap="none" dirty="0">
                <a:solidFill>
                  <a:srgbClr val="0000CC"/>
                </a:solidFill>
                <a:latin typeface="Calibri" panose="020F0502020204030204" pitchFamily="34" charset="0"/>
                <a:cs typeface="Calibri" panose="020F0502020204030204" pitchFamily="34" charset="0"/>
                <a:sym typeface="Arial"/>
              </a:rPr>
              <a:t>* Next list item here</a:t>
            </a:r>
            <a:endParaRPr sz="3600"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Links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[Display Text Here](http://url.here)</a:t>
            </a:r>
            <a:endParaRPr sz="3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2142</TotalTime>
  <Words>1170</Words>
  <Application>Microsoft Office PowerPoint</Application>
  <PresentationFormat>On-screen Show (4:3)</PresentationFormat>
  <Paragraphs>109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Follow along...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Hill</dc:creator>
  <cp:lastModifiedBy>Barbara Hill Meyers</cp:lastModifiedBy>
  <cp:revision>6</cp:revision>
  <dcterms:modified xsi:type="dcterms:W3CDTF">2018-02-04T23:05:51Z</dcterms:modified>
</cp:coreProperties>
</file>