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9" r:id="rId4"/>
    <p:sldId id="261" r:id="rId5"/>
    <p:sldId id="262" r:id="rId6"/>
    <p:sldId id="279" r:id="rId7"/>
    <p:sldId id="263" r:id="rId8"/>
    <p:sldId id="264" r:id="rId9"/>
    <p:sldId id="266" r:id="rId10"/>
    <p:sldId id="276" r:id="rId11"/>
    <p:sldId id="265" r:id="rId12"/>
    <p:sldId id="280" r:id="rId13"/>
    <p:sldId id="267" r:id="rId14"/>
    <p:sldId id="277" r:id="rId15"/>
    <p:sldId id="268" r:id="rId16"/>
    <p:sldId id="269" r:id="rId17"/>
    <p:sldId id="278" r:id="rId18"/>
    <p:sldId id="281" r:id="rId19"/>
    <p:sldId id="270" r:id="rId20"/>
    <p:sldId id="271" r:id="rId21"/>
    <p:sldId id="282" r:id="rId22"/>
    <p:sldId id="273" r:id="rId23"/>
    <p:sldId id="283" r:id="rId24"/>
    <p:sldId id="272" r:id="rId25"/>
    <p:sldId id="274" r:id="rId26"/>
    <p:sldId id="275" r:id="rId2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5DD5FF"/>
    <a:srgbClr val="FF0D97"/>
    <a:srgbClr val="0000CC"/>
    <a:srgbClr val="9EFF29"/>
    <a:srgbClr val="C80064"/>
    <a:srgbClr val="C33A1F"/>
    <a:srgbClr val="FF2549"/>
    <a:srgbClr val="007033"/>
    <a:srgbClr val="D637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988B35-85CD-4DA4-933E-E4A0F4D36501}" v="65" dt="2021-12-28T18:14:08.8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7712" autoAdjust="0"/>
  </p:normalViewPr>
  <p:slideViewPr>
    <p:cSldViewPr snapToGrid="0">
      <p:cViewPr varScale="1">
        <p:scale>
          <a:sx n="74" d="100"/>
          <a:sy n="74" d="100"/>
        </p:scale>
        <p:origin x="1742" y="-2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kite.com/python/docs/numpy.corrcoef"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Junie.</a:t>
            </a:r>
          </a:p>
          <a:p>
            <a:endParaRPr lang="en-US" dirty="0"/>
          </a:p>
          <a:p>
            <a:r>
              <a:rPr lang="en-US" dirty="0"/>
              <a:t>My continual assessment has to do with providing some interesting facts on the English Premier League.</a:t>
            </a:r>
            <a:endParaRPr lang="en-SG" dirty="0"/>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2435843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plot a normal distribution curve, I must first calculate the mean and standard deviation of the population. In order to be able to do this, I had to import the </a:t>
            </a:r>
            <a:r>
              <a:rPr lang="en-US" dirty="0" err="1"/>
              <a:t>SciPy.Stats</a:t>
            </a:r>
            <a:r>
              <a:rPr lang="en-US" dirty="0"/>
              <a:t> library so that I could use the normal fit function to calculate these parameters. Thereafter I used Matplotlib to plot the normal distribution curve as shown by the code provided.</a:t>
            </a:r>
            <a:endParaRPr lang="en-SG" dirty="0"/>
          </a:p>
        </p:txBody>
      </p:sp>
      <p:sp>
        <p:nvSpPr>
          <p:cNvPr id="4" name="Slide Number Placeholder 3"/>
          <p:cNvSpPr>
            <a:spLocks noGrp="1"/>
          </p:cNvSpPr>
          <p:nvPr>
            <p:ph type="sldNum" sz="quarter" idx="5"/>
          </p:nvPr>
        </p:nvSpPr>
        <p:spPr/>
        <p:txBody>
          <a:bodyPr/>
          <a:lstStyle/>
          <a:p>
            <a:fld id="{AF533E96-F078-4B3D-A8F4-F1AF21EBC357}" type="slidenum">
              <a:rPr lang="en-US" smtClean="0"/>
              <a:t>10</a:t>
            </a:fld>
            <a:endParaRPr lang="en-US"/>
          </a:p>
        </p:txBody>
      </p:sp>
    </p:spTree>
    <p:extLst>
      <p:ext uri="{BB962C8B-B14F-4D97-AF65-F5344CB8AC3E}">
        <p14:creationId xmlns:p14="http://schemas.microsoft.com/office/powerpoint/2010/main" val="3564798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is what I have obtained.  The standard deviation of the normal distribution curve is approximately 4 which can be derived by running the info() on the age data frame.</a:t>
            </a:r>
          </a:p>
          <a:p>
            <a:endParaRPr lang="en-US" dirty="0"/>
          </a:p>
          <a:p>
            <a:r>
              <a:rPr lang="en-US" dirty="0"/>
              <a:t>As can be seen from the curve, it turns out that most of the players are aged between 20-30 years old. This is approximately one standard deviation from the mean age of 25.5 which is in line with the Empirical rule in statistics that 68% of the population falls within one standard deviation from the mean.</a:t>
            </a:r>
          </a:p>
        </p:txBody>
      </p:sp>
      <p:sp>
        <p:nvSpPr>
          <p:cNvPr id="4" name="Slide Number Placeholder 3"/>
          <p:cNvSpPr>
            <a:spLocks noGrp="1"/>
          </p:cNvSpPr>
          <p:nvPr>
            <p:ph type="sldNum" sz="quarter" idx="5"/>
          </p:nvPr>
        </p:nvSpPr>
        <p:spPr/>
        <p:txBody>
          <a:bodyPr/>
          <a:lstStyle/>
          <a:p>
            <a:fld id="{AF533E96-F078-4B3D-A8F4-F1AF21EBC357}" type="slidenum">
              <a:rPr lang="en-US" smtClean="0"/>
              <a:t>11</a:t>
            </a:fld>
            <a:endParaRPr lang="en-US"/>
          </a:p>
        </p:txBody>
      </p:sp>
    </p:spTree>
    <p:extLst>
      <p:ext uri="{BB962C8B-B14F-4D97-AF65-F5344CB8AC3E}">
        <p14:creationId xmlns:p14="http://schemas.microsoft.com/office/powerpoint/2010/main" val="1453664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let us examine how diverse nationally the English Premier League is.</a:t>
            </a:r>
            <a:endParaRPr lang="en-SG" dirty="0"/>
          </a:p>
        </p:txBody>
      </p:sp>
      <p:sp>
        <p:nvSpPr>
          <p:cNvPr id="4" name="Slide Number Placeholder 3"/>
          <p:cNvSpPr>
            <a:spLocks noGrp="1"/>
          </p:cNvSpPr>
          <p:nvPr>
            <p:ph type="sldNum" sz="quarter" idx="5"/>
          </p:nvPr>
        </p:nvSpPr>
        <p:spPr/>
        <p:txBody>
          <a:bodyPr/>
          <a:lstStyle/>
          <a:p>
            <a:fld id="{AF533E96-F078-4B3D-A8F4-F1AF21EBC357}" type="slidenum">
              <a:rPr lang="en-US" smtClean="0"/>
              <a:t>12</a:t>
            </a:fld>
            <a:endParaRPr lang="en-US"/>
          </a:p>
        </p:txBody>
      </p:sp>
    </p:spTree>
    <p:extLst>
      <p:ext uri="{BB962C8B-B14F-4D97-AF65-F5344CB8AC3E}">
        <p14:creationId xmlns:p14="http://schemas.microsoft.com/office/powerpoint/2010/main" val="379113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data set that I have used is about the English premier league, so clearly most of the players’ nationality will be from England itself. For the purposes of quantifying diversity, my measure of diversity will simply be  measuring the total no. of non-English players. In short this means that the more diverse a club is nationally, the more non-English players that they will have. </a:t>
            </a:r>
          </a:p>
          <a:p>
            <a:endParaRPr lang="en-US" dirty="0"/>
          </a:p>
          <a:p>
            <a:r>
              <a:rPr lang="en-US" dirty="0"/>
              <a:t>I will only be looking at the top 4 clubs in the English Premier League points table to get an approximate measure and feel of the diversity of nationalities of the clubs.</a:t>
            </a:r>
            <a:endParaRPr lang="en-SG" dirty="0"/>
          </a:p>
        </p:txBody>
      </p:sp>
      <p:sp>
        <p:nvSpPr>
          <p:cNvPr id="4" name="Slide Number Placeholder 3"/>
          <p:cNvSpPr>
            <a:spLocks noGrp="1"/>
          </p:cNvSpPr>
          <p:nvPr>
            <p:ph type="sldNum" sz="quarter" idx="5"/>
          </p:nvPr>
        </p:nvSpPr>
        <p:spPr/>
        <p:txBody>
          <a:bodyPr/>
          <a:lstStyle/>
          <a:p>
            <a:fld id="{AF533E96-F078-4B3D-A8F4-F1AF21EBC357}" type="slidenum">
              <a:rPr lang="en-US" smtClean="0"/>
              <a:t>13</a:t>
            </a:fld>
            <a:endParaRPr lang="en-US"/>
          </a:p>
        </p:txBody>
      </p:sp>
    </p:spTree>
    <p:extLst>
      <p:ext uri="{BB962C8B-B14F-4D97-AF65-F5344CB8AC3E}">
        <p14:creationId xmlns:p14="http://schemas.microsoft.com/office/powerpoint/2010/main" val="3083060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I took to begin my process  of measuring the diversity of nationality was to use the Groupby multicolumn function to group two columns of data relating to ‘Club’ and ‘Nationality’. </a:t>
            </a:r>
          </a:p>
          <a:p>
            <a:r>
              <a:rPr lang="en-US" dirty="0"/>
              <a:t>I next set the index as the clubs and used the size function to count how many times each ‘Nationality’ appeared in the dataset.</a:t>
            </a:r>
          </a:p>
          <a:p>
            <a:endParaRPr lang="en-US" dirty="0"/>
          </a:p>
          <a:p>
            <a:r>
              <a:rPr lang="en-US" dirty="0"/>
              <a:t>A sample of the output is shown here where you can see that for each club, I can clearly see the club’s corresponding count of the different nationalities.</a:t>
            </a:r>
            <a:endParaRPr lang="en-SG" dirty="0"/>
          </a:p>
        </p:txBody>
      </p:sp>
      <p:sp>
        <p:nvSpPr>
          <p:cNvPr id="4" name="Slide Number Placeholder 3"/>
          <p:cNvSpPr>
            <a:spLocks noGrp="1"/>
          </p:cNvSpPr>
          <p:nvPr>
            <p:ph type="sldNum" sz="quarter" idx="5"/>
          </p:nvPr>
        </p:nvSpPr>
        <p:spPr/>
        <p:txBody>
          <a:bodyPr/>
          <a:lstStyle/>
          <a:p>
            <a:fld id="{AF533E96-F078-4B3D-A8F4-F1AF21EBC357}" type="slidenum">
              <a:rPr lang="en-US" smtClean="0"/>
              <a:t>14</a:t>
            </a:fld>
            <a:endParaRPr lang="en-US"/>
          </a:p>
        </p:txBody>
      </p:sp>
    </p:spTree>
    <p:extLst>
      <p:ext uri="{BB962C8B-B14F-4D97-AF65-F5344CB8AC3E}">
        <p14:creationId xmlns:p14="http://schemas.microsoft.com/office/powerpoint/2010/main" val="3189135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for each club, I extracted the specific club data by sub setting the data frame by using the loc() function based on the club’s name as can be seen from the code provided.</a:t>
            </a:r>
          </a:p>
          <a:p>
            <a:endParaRPr lang="en-US" dirty="0"/>
          </a:p>
          <a:p>
            <a:r>
              <a:rPr lang="en-US" dirty="0"/>
              <a:t>I then did a further sub setting of the resulting data frame  to extract only the number of English players also by using the loc() function, this time based on the nationality. </a:t>
            </a:r>
          </a:p>
          <a:p>
            <a:endParaRPr lang="en-US" dirty="0"/>
          </a:p>
          <a:p>
            <a:r>
              <a:rPr lang="en-US" dirty="0"/>
              <a:t>To calculate the number of non-English players, I merely needed to use the drop() function to drop the data relating to English players from the data frame and then to sum up the remaining nationalities. </a:t>
            </a:r>
            <a:r>
              <a:rPr lang="en-SG" dirty="0"/>
              <a:t> Repeating this process 4 times, I was able to get the total number of English players and Non-English players for the 4 specific clubs. </a:t>
            </a:r>
          </a:p>
          <a:p>
            <a:endParaRPr lang="en-SG" dirty="0"/>
          </a:p>
          <a:p>
            <a:r>
              <a:rPr lang="en-SG" dirty="0"/>
              <a:t>With these figures, I could then plot 4 pie charts using matplotlib.</a:t>
            </a:r>
          </a:p>
          <a:p>
            <a:endParaRPr lang="en-SG" dirty="0"/>
          </a:p>
        </p:txBody>
      </p:sp>
      <p:sp>
        <p:nvSpPr>
          <p:cNvPr id="4" name="Slide Number Placeholder 3"/>
          <p:cNvSpPr>
            <a:spLocks noGrp="1"/>
          </p:cNvSpPr>
          <p:nvPr>
            <p:ph type="sldNum" sz="quarter" idx="5"/>
          </p:nvPr>
        </p:nvSpPr>
        <p:spPr/>
        <p:txBody>
          <a:bodyPr/>
          <a:lstStyle/>
          <a:p>
            <a:fld id="{AF533E96-F078-4B3D-A8F4-F1AF21EBC357}" type="slidenum">
              <a:rPr lang="en-US" smtClean="0"/>
              <a:t>15</a:t>
            </a:fld>
            <a:endParaRPr lang="en-US"/>
          </a:p>
        </p:txBody>
      </p:sp>
    </p:spTree>
    <p:extLst>
      <p:ext uri="{BB962C8B-B14F-4D97-AF65-F5344CB8AC3E}">
        <p14:creationId xmlns:p14="http://schemas.microsoft.com/office/powerpoint/2010/main" val="13431123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are the pie charts that I plotted to illustrate the diversity of nationality of the top 4 premier league soccer clubs.</a:t>
            </a:r>
          </a:p>
          <a:p>
            <a:endParaRPr lang="en-US" dirty="0"/>
          </a:p>
          <a:p>
            <a:r>
              <a:rPr lang="en-US" dirty="0"/>
              <a:t> Interestingly, this being the English premier league, we would have expected that at least more than half of the proportion of the clubs should be English players. However, this was far from the case, as the number of non-English players was overwhelmingly more. </a:t>
            </a:r>
          </a:p>
          <a:p>
            <a:endParaRPr lang="en-US" dirty="0"/>
          </a:p>
          <a:p>
            <a:r>
              <a:rPr lang="en-US" dirty="0"/>
              <a:t>It can be seen that the proportion of non-English players in the 4 clubs were  pretty similar. The only notable slight exception is actually Manchester City which has the highest no of non-English players as compared to the rest. So were the observations here representative of the national diversity of the English Premier League? Let us take a look.</a:t>
            </a:r>
            <a:endParaRPr lang="en-SG" dirty="0"/>
          </a:p>
        </p:txBody>
      </p:sp>
      <p:sp>
        <p:nvSpPr>
          <p:cNvPr id="4" name="Slide Number Placeholder 3"/>
          <p:cNvSpPr>
            <a:spLocks noGrp="1"/>
          </p:cNvSpPr>
          <p:nvPr>
            <p:ph type="sldNum" sz="quarter" idx="5"/>
          </p:nvPr>
        </p:nvSpPr>
        <p:spPr/>
        <p:txBody>
          <a:bodyPr/>
          <a:lstStyle/>
          <a:p>
            <a:fld id="{AF533E96-F078-4B3D-A8F4-F1AF21EBC357}" type="slidenum">
              <a:rPr lang="en-US" smtClean="0"/>
              <a:t>16</a:t>
            </a:fld>
            <a:endParaRPr lang="en-US"/>
          </a:p>
        </p:txBody>
      </p:sp>
    </p:spTree>
    <p:extLst>
      <p:ext uri="{BB962C8B-B14F-4D97-AF65-F5344CB8AC3E}">
        <p14:creationId xmlns:p14="http://schemas.microsoft.com/office/powerpoint/2010/main" val="30917275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also plotted a pie chart for the diversity of nationality of the entire English Premier League. Comparing this pie chart to the pie charts of the top 4 soccer clubs, it can seen that the top 4 clubs are generally representative of the diversity of nationality profile of the league.</a:t>
            </a:r>
            <a:endParaRPr lang="en-SG" dirty="0"/>
          </a:p>
        </p:txBody>
      </p:sp>
      <p:sp>
        <p:nvSpPr>
          <p:cNvPr id="4" name="Slide Number Placeholder 3"/>
          <p:cNvSpPr>
            <a:spLocks noGrp="1"/>
          </p:cNvSpPr>
          <p:nvPr>
            <p:ph type="sldNum" sz="quarter" idx="5"/>
          </p:nvPr>
        </p:nvSpPr>
        <p:spPr/>
        <p:txBody>
          <a:bodyPr/>
          <a:lstStyle/>
          <a:p>
            <a:fld id="{AF533E96-F078-4B3D-A8F4-F1AF21EBC357}" type="slidenum">
              <a:rPr lang="en-US" smtClean="0"/>
              <a:t>17</a:t>
            </a:fld>
            <a:endParaRPr lang="en-US"/>
          </a:p>
        </p:txBody>
      </p:sp>
    </p:spTree>
    <p:extLst>
      <p:ext uri="{BB962C8B-B14F-4D97-AF65-F5344CB8AC3E}">
        <p14:creationId xmlns:p14="http://schemas.microsoft.com/office/powerpoint/2010/main" val="2785070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last topic of interest, we will be examining if playing dirty on the pitch by committing fouls gives any advantage at all.</a:t>
            </a:r>
            <a:endParaRPr lang="en-SG" dirty="0"/>
          </a:p>
        </p:txBody>
      </p:sp>
      <p:sp>
        <p:nvSpPr>
          <p:cNvPr id="4" name="Slide Number Placeholder 3"/>
          <p:cNvSpPr>
            <a:spLocks noGrp="1"/>
          </p:cNvSpPr>
          <p:nvPr>
            <p:ph type="sldNum" sz="quarter" idx="5"/>
          </p:nvPr>
        </p:nvSpPr>
        <p:spPr/>
        <p:txBody>
          <a:bodyPr/>
          <a:lstStyle/>
          <a:p>
            <a:fld id="{AF533E96-F078-4B3D-A8F4-F1AF21EBC357}" type="slidenum">
              <a:rPr lang="en-US" smtClean="0"/>
              <a:t>18</a:t>
            </a:fld>
            <a:endParaRPr lang="en-US"/>
          </a:p>
        </p:txBody>
      </p:sp>
    </p:spTree>
    <p:extLst>
      <p:ext uri="{BB962C8B-B14F-4D97-AF65-F5344CB8AC3E}">
        <p14:creationId xmlns:p14="http://schemas.microsoft.com/office/powerpoint/2010/main" val="40058146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Yellow cards and red cards are both a measure of the number of fouls . On the pitch, if fouls are committed, receiving two yellow cards is equivalent to receiving a single red card which leads to a sending off.  Therefore, to have a single measure of fouls, we could multiply the no of red cards in the red cards column by 2 and add these values to the total number of yellow cards received in the yellow cards column to get a new third column. As shown in the code provided, the new column is then added to the data frame. </a:t>
            </a:r>
          </a:p>
          <a:p>
            <a:endParaRPr lang="en-US" dirty="0"/>
          </a:p>
          <a:p>
            <a:r>
              <a:rPr lang="en-US" dirty="0"/>
              <a:t>So to reiterate, fouls can be represented by the total number of yellow cards received. </a:t>
            </a:r>
          </a:p>
          <a:p>
            <a:endParaRPr lang="en-US" dirty="0"/>
          </a:p>
          <a:p>
            <a:r>
              <a:rPr lang="en-US" dirty="0"/>
              <a:t>In soccer, when a club wins or draws a match they get awarded points in the English Premier League table. Advantage for the purposes of this exercise will be represented by having higher points in the league table. </a:t>
            </a:r>
          </a:p>
          <a:p>
            <a:endParaRPr lang="en-US" dirty="0"/>
          </a:p>
          <a:p>
            <a:r>
              <a:rPr lang="en-US" dirty="0"/>
              <a:t>Therefore, to be able to answer the question of whether fouling gives an advantage, we will be seeking to see there is a linear relationship between the number of yellow cards received and the corresponding points in the league table. </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19</a:t>
            </a:fld>
            <a:endParaRPr lang="en-US"/>
          </a:p>
        </p:txBody>
      </p:sp>
    </p:spTree>
    <p:extLst>
      <p:ext uri="{BB962C8B-B14F-4D97-AF65-F5344CB8AC3E}">
        <p14:creationId xmlns:p14="http://schemas.microsoft.com/office/powerpoint/2010/main" val="3606864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the flow of my presentation will look like. </a:t>
            </a:r>
          </a:p>
          <a:p>
            <a:endParaRPr lang="en-US" dirty="0"/>
          </a:p>
          <a:p>
            <a:r>
              <a:rPr lang="en-US" dirty="0"/>
              <a:t>I will first be sharing the sources of my datasets used. Next I will be sharing what kind of information it contains. Then I will touching on what forms of analysis I have done on the datasets and finally be sharing my takeaways.</a:t>
            </a:r>
            <a:endParaRPr lang="en-SG" dirty="0"/>
          </a:p>
        </p:txBody>
      </p:sp>
      <p:sp>
        <p:nvSpPr>
          <p:cNvPr id="4" name="Slide Number Placeholder 3"/>
          <p:cNvSpPr>
            <a:spLocks noGrp="1"/>
          </p:cNvSpPr>
          <p:nvPr>
            <p:ph type="sldNum" sz="quarter" idx="5"/>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3313548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firstly, I used the Groupby function to group the data by club and then proceeded to aggregate all the yellow cards based on the clubs. A sample of the output is as shown in the mini table provided of the total yellow cards received by the different clubs. </a:t>
            </a:r>
            <a:endParaRPr lang="en-SG" dirty="0"/>
          </a:p>
        </p:txBody>
      </p:sp>
      <p:sp>
        <p:nvSpPr>
          <p:cNvPr id="4" name="Slide Number Placeholder 3"/>
          <p:cNvSpPr>
            <a:spLocks noGrp="1"/>
          </p:cNvSpPr>
          <p:nvPr>
            <p:ph type="sldNum" sz="quarter" idx="5"/>
          </p:nvPr>
        </p:nvSpPr>
        <p:spPr/>
        <p:txBody>
          <a:bodyPr/>
          <a:lstStyle/>
          <a:p>
            <a:fld id="{AF533E96-F078-4B3D-A8F4-F1AF21EBC357}" type="slidenum">
              <a:rPr lang="en-US" smtClean="0"/>
              <a:t>20</a:t>
            </a:fld>
            <a:endParaRPr lang="en-US"/>
          </a:p>
        </p:txBody>
      </p:sp>
    </p:spTree>
    <p:extLst>
      <p:ext uri="{BB962C8B-B14F-4D97-AF65-F5344CB8AC3E}">
        <p14:creationId xmlns:p14="http://schemas.microsoft.com/office/powerpoint/2010/main" val="11413991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main data set does not have data on the premier leagues points table, I had to load a second data set that had the required points data and then merge this data set with the main data set.  As shown in the code provided, this was done by using the pd.merge () function.</a:t>
            </a:r>
            <a:endParaRPr lang="en-SG" dirty="0"/>
          </a:p>
        </p:txBody>
      </p:sp>
      <p:sp>
        <p:nvSpPr>
          <p:cNvPr id="4" name="Slide Number Placeholder 3"/>
          <p:cNvSpPr>
            <a:spLocks noGrp="1"/>
          </p:cNvSpPr>
          <p:nvPr>
            <p:ph type="sldNum" sz="quarter" idx="5"/>
          </p:nvPr>
        </p:nvSpPr>
        <p:spPr/>
        <p:txBody>
          <a:bodyPr/>
          <a:lstStyle/>
          <a:p>
            <a:fld id="{AF533E96-F078-4B3D-A8F4-F1AF21EBC357}" type="slidenum">
              <a:rPr lang="en-US" smtClean="0"/>
              <a:t>21</a:t>
            </a:fld>
            <a:endParaRPr lang="en-US"/>
          </a:p>
        </p:txBody>
      </p:sp>
    </p:spTree>
    <p:extLst>
      <p:ext uri="{BB962C8B-B14F-4D97-AF65-F5344CB8AC3E}">
        <p14:creationId xmlns:p14="http://schemas.microsoft.com/office/powerpoint/2010/main" val="6596247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that we have both the total no. of yellow cards and points received by the clubs in the same data set,  we can define both the x variable and y variable to plot a scatter plot diagram. </a:t>
            </a:r>
          </a:p>
          <a:p>
            <a:endParaRPr lang="en-US" dirty="0"/>
          </a:p>
          <a:p>
            <a:r>
              <a:rPr lang="en-US" dirty="0"/>
              <a:t>The x variable will be defined as the total no of yellow cards and will be obtained by sub setting the data frame by the ‘Total Yellow Cards’ column name.</a:t>
            </a:r>
            <a:endParaRPr lang="en-SG" dirty="0"/>
          </a:p>
          <a:p>
            <a:endParaRPr lang="en-SG" dirty="0"/>
          </a:p>
          <a:p>
            <a:r>
              <a:rPr lang="en-SG" dirty="0"/>
              <a:t>The y variable will be defined as the points of the clubs in the league table and similarly it will be obtained by sub setting the data frame by the ‘Points’ column name.</a:t>
            </a:r>
          </a:p>
          <a:p>
            <a:endParaRPr lang="en-SG" dirty="0"/>
          </a:p>
          <a:p>
            <a:r>
              <a:rPr lang="en-US" dirty="0"/>
              <a:t>So with the x and y variables both being defined, I used matplotlib to plot a scatter plot diagram. I also plotted a linear regression line using the </a:t>
            </a:r>
            <a:r>
              <a:rPr lang="en-US" dirty="0" err="1"/>
              <a:t>np.polyfit</a:t>
            </a:r>
            <a:r>
              <a:rPr lang="en-US" dirty="0"/>
              <a:t> function to test if there is indeed a linear relationship between the total no of yellow cards obtained and the points obtained correspondingly by the respective clubs.</a:t>
            </a:r>
          </a:p>
        </p:txBody>
      </p:sp>
      <p:sp>
        <p:nvSpPr>
          <p:cNvPr id="4" name="Slide Number Placeholder 3"/>
          <p:cNvSpPr>
            <a:spLocks noGrp="1"/>
          </p:cNvSpPr>
          <p:nvPr>
            <p:ph type="sldNum" sz="quarter" idx="5"/>
          </p:nvPr>
        </p:nvSpPr>
        <p:spPr/>
        <p:txBody>
          <a:bodyPr/>
          <a:lstStyle/>
          <a:p>
            <a:fld id="{AF533E96-F078-4B3D-A8F4-F1AF21EBC357}" type="slidenum">
              <a:rPr lang="en-US" smtClean="0"/>
              <a:t>22</a:t>
            </a:fld>
            <a:endParaRPr lang="en-US"/>
          </a:p>
        </p:txBody>
      </p:sp>
    </p:spTree>
    <p:extLst>
      <p:ext uri="{BB962C8B-B14F-4D97-AF65-F5344CB8AC3E}">
        <p14:creationId xmlns:p14="http://schemas.microsoft.com/office/powerpoint/2010/main" val="33226015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BlinkMacSystemFont"/>
              </a:rPr>
              <a:t>Plotting a linear regression line alone only gives a visual feel of the linear relationship between the two variables. To be able to better quantify the strength of the linear relationship, we would have to also calculate the R2  value.</a:t>
            </a:r>
          </a:p>
          <a:p>
            <a:endParaRPr lang="en-US" b="0" i="0" dirty="0">
              <a:solidFill>
                <a:srgbClr val="000000"/>
              </a:solidFill>
              <a:effectLst/>
              <a:latin typeface="BlinkMacSystemFont"/>
            </a:endParaRPr>
          </a:p>
          <a:p>
            <a:r>
              <a:rPr lang="en-US" b="0" i="0" dirty="0">
                <a:solidFill>
                  <a:srgbClr val="000000"/>
                </a:solidFill>
                <a:effectLst/>
                <a:latin typeface="BlinkMacSystemFont"/>
              </a:rPr>
              <a:t>To calculate the R2 value, we will have to first use the np.corrcoef function to get a correlation matrix between the x and y variables. Then to get R which is the coefficient of correlation, we simply have to extract the figure denoted by  [0,1] in the matrix. Squaring this figure will then get us the coefficient of determination which is R2.</a:t>
            </a:r>
          </a:p>
          <a:p>
            <a:endParaRPr lang="en-US" b="0" i="0" dirty="0">
              <a:solidFill>
                <a:srgbClr val="000000"/>
              </a:solidFill>
              <a:effectLst/>
              <a:latin typeface="BlinkMacSystemFont"/>
            </a:endParaRPr>
          </a:p>
          <a:p>
            <a:r>
              <a:rPr lang="en-US" b="0" i="0" dirty="0">
                <a:solidFill>
                  <a:srgbClr val="000000"/>
                </a:solidFill>
                <a:effectLst/>
                <a:latin typeface="BlinkMacSystemFont"/>
              </a:rPr>
              <a:t> Call </a:t>
            </a:r>
            <a:r>
              <a:rPr lang="en-US" b="0" i="0" dirty="0" err="1">
                <a:solidFill>
                  <a:srgbClr val="000000"/>
                </a:solidFill>
                <a:effectLst/>
                <a:latin typeface="BlinkMacSystemFont"/>
                <a:hlinkClick r:id="rId3"/>
              </a:rPr>
              <a:t>numpy.corrcoef</a:t>
            </a:r>
            <a:r>
              <a:rPr lang="en-US" b="0" i="0" dirty="0">
                <a:solidFill>
                  <a:srgbClr val="000000"/>
                </a:solidFill>
                <a:effectLst/>
                <a:latin typeface="BlinkMacSystemFont"/>
                <a:hlinkClick r:id="rId3"/>
              </a:rPr>
              <a:t>(</a:t>
            </a:r>
            <a:r>
              <a:rPr lang="en-US" b="0" i="0" dirty="0" err="1">
                <a:solidFill>
                  <a:srgbClr val="000000"/>
                </a:solidFill>
                <a:effectLst/>
                <a:latin typeface="BlinkMacSystemFont"/>
                <a:hlinkClick r:id="rId3"/>
              </a:rPr>
              <a:t>x,y</a:t>
            </a:r>
            <a:r>
              <a:rPr lang="en-US" b="0" i="0" dirty="0">
                <a:solidFill>
                  <a:srgbClr val="000000"/>
                </a:solidFill>
                <a:effectLst/>
                <a:latin typeface="BlinkMacSystemFont"/>
                <a:hlinkClick r:id="rId3"/>
              </a:rPr>
              <a:t>)</a:t>
            </a:r>
            <a:r>
              <a:rPr lang="en-US" b="0" i="0" dirty="0">
                <a:solidFill>
                  <a:srgbClr val="000000"/>
                </a:solidFill>
                <a:effectLst/>
                <a:latin typeface="BlinkMacSystemFont"/>
              </a:rPr>
              <a:t> with </a:t>
            </a:r>
            <a:r>
              <a:rPr lang="en-US" dirty="0"/>
              <a:t>x</a:t>
            </a:r>
            <a:r>
              <a:rPr lang="en-US" b="0" i="0" dirty="0">
                <a:solidFill>
                  <a:srgbClr val="000000"/>
                </a:solidFill>
                <a:effectLst/>
                <a:latin typeface="BlinkMacSystemFont"/>
              </a:rPr>
              <a:t> and </a:t>
            </a:r>
            <a:r>
              <a:rPr lang="en-US" dirty="0"/>
              <a:t>y</a:t>
            </a:r>
            <a:r>
              <a:rPr lang="en-US" b="0" i="0" dirty="0">
                <a:solidFill>
                  <a:srgbClr val="000000"/>
                </a:solidFill>
                <a:effectLst/>
                <a:latin typeface="BlinkMacSystemFont"/>
              </a:rPr>
              <a:t> as an array-like object of the same length to return a correlation coefficient matrix between </a:t>
            </a:r>
            <a:r>
              <a:rPr lang="en-US" dirty="0"/>
              <a:t>x</a:t>
            </a:r>
            <a:r>
              <a:rPr lang="en-US" b="0" i="0" dirty="0">
                <a:solidFill>
                  <a:srgbClr val="000000"/>
                </a:solidFill>
                <a:effectLst/>
                <a:latin typeface="BlinkMacSystemFont"/>
              </a:rPr>
              <a:t> and </a:t>
            </a:r>
            <a:r>
              <a:rPr lang="en-US" dirty="0"/>
              <a:t>y</a:t>
            </a:r>
            <a:r>
              <a:rPr lang="en-US" b="0" i="0" dirty="0">
                <a:solidFill>
                  <a:srgbClr val="000000"/>
                </a:solidFill>
                <a:effectLst/>
                <a:latin typeface="BlinkMacSystemFont"/>
              </a:rPr>
              <a:t>. Use the indexing syntax </a:t>
            </a:r>
            <a:r>
              <a:rPr lang="en-US" dirty="0"/>
              <a:t>[0,1]</a:t>
            </a:r>
            <a:r>
              <a:rPr lang="en-US" b="0" i="0" dirty="0">
                <a:solidFill>
                  <a:srgbClr val="000000"/>
                </a:solidFill>
                <a:effectLst/>
                <a:latin typeface="BlinkMacSystemFont"/>
              </a:rPr>
              <a:t> to slice the array of the previous result to get the coefficient of correlation or R, and square this value to get the coefficient of determination, R squared.</a:t>
            </a: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23</a:t>
            </a:fld>
            <a:endParaRPr lang="en-US"/>
          </a:p>
        </p:txBody>
      </p:sp>
    </p:spTree>
    <p:extLst>
      <p:ext uri="{BB962C8B-B14F-4D97-AF65-F5344CB8AC3E}">
        <p14:creationId xmlns:p14="http://schemas.microsoft.com/office/powerpoint/2010/main" val="32836638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is how the regression line looks like on the scatter plot diagram. As you can see visually, there appears to be a negative relationship between the total number of yellow cards received and the points obtained by the club in the premier league points table. This means that the more fouls you commit as measured by the number of yellow cards received results in lesser points obtained in the overall premier league points table. One would think that you could cheat on the pitch by fouling to obtain an unfair advantage and thus result in the team winning or drawing to get more  points. However, this is clearly not the case shown by the regression line.</a:t>
            </a:r>
          </a:p>
          <a:p>
            <a:endParaRPr lang="en-US" dirty="0"/>
          </a:p>
          <a:p>
            <a:r>
              <a:rPr lang="en-US" dirty="0"/>
              <a:t>However, one important thing to note is that the coefficient of determination R squared, is only 0.174 which implies that the strength of the linear relationship is actually very weak . This means that the number of yellow cards received which can be seen as the number of fouls committed only affects to a very small extent the total points total in the premier league table. </a:t>
            </a:r>
          </a:p>
          <a:p>
            <a:endParaRPr lang="en-US" dirty="0"/>
          </a:p>
          <a:p>
            <a:endParaRPr lang="en-SG" dirty="0"/>
          </a:p>
        </p:txBody>
      </p:sp>
      <p:sp>
        <p:nvSpPr>
          <p:cNvPr id="4" name="Slide Number Placeholder 3"/>
          <p:cNvSpPr>
            <a:spLocks noGrp="1"/>
          </p:cNvSpPr>
          <p:nvPr>
            <p:ph type="sldNum" sz="quarter" idx="5"/>
          </p:nvPr>
        </p:nvSpPr>
        <p:spPr/>
        <p:txBody>
          <a:bodyPr/>
          <a:lstStyle/>
          <a:p>
            <a:fld id="{AF533E96-F078-4B3D-A8F4-F1AF21EBC357}" type="slidenum">
              <a:rPr lang="en-US" smtClean="0"/>
              <a:t>24</a:t>
            </a:fld>
            <a:endParaRPr lang="en-US"/>
          </a:p>
        </p:txBody>
      </p:sp>
    </p:spTree>
    <p:extLst>
      <p:ext uri="{BB962C8B-B14F-4D97-AF65-F5344CB8AC3E}">
        <p14:creationId xmlns:p14="http://schemas.microsoft.com/office/powerpoint/2010/main" val="11506828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end off, let us take a look at my final take aways and insights from looking at the three broad areas of interest.</a:t>
            </a:r>
          </a:p>
          <a:p>
            <a:endParaRPr lang="en-US" dirty="0"/>
          </a:p>
          <a:p>
            <a:r>
              <a:rPr lang="en-US" dirty="0"/>
              <a:t>Firstly the age profile suggests soccer players only have a very limited peak lifespan. If you a soccer player are outside the age range of 20-30 , you are effectively deemed not to be in your prime.</a:t>
            </a:r>
          </a:p>
          <a:p>
            <a:endParaRPr lang="en-US" dirty="0"/>
          </a:p>
          <a:p>
            <a:r>
              <a:rPr lang="en-US" dirty="0"/>
              <a:t>Secondly, National Diversity profile suggest that the premier league is very cosmopolitan. Very evidently this is the case as approximately two thirds of the players in the league are non-English players.</a:t>
            </a:r>
          </a:p>
          <a:p>
            <a:endParaRPr lang="en-US" dirty="0"/>
          </a:p>
          <a:p>
            <a:r>
              <a:rPr lang="en-US" dirty="0"/>
              <a:t>Lastly, it does not pay to play dirty or commit fouls. As seen earlier, with more yellow cards received, a club is likely to have lesser points accumulated on the premier league points table. Therefore, soccer clubs might not want to play dirty as it actually penalizes them instead of giving them any unfair advantage. </a:t>
            </a:r>
            <a:endParaRPr lang="en-SG" dirty="0"/>
          </a:p>
        </p:txBody>
      </p:sp>
      <p:sp>
        <p:nvSpPr>
          <p:cNvPr id="4" name="Slide Number Placeholder 3"/>
          <p:cNvSpPr>
            <a:spLocks noGrp="1"/>
          </p:cNvSpPr>
          <p:nvPr>
            <p:ph type="sldNum" sz="quarter" idx="5"/>
          </p:nvPr>
        </p:nvSpPr>
        <p:spPr/>
        <p:txBody>
          <a:bodyPr/>
          <a:lstStyle/>
          <a:p>
            <a:fld id="{AF533E96-F078-4B3D-A8F4-F1AF21EBC357}" type="slidenum">
              <a:rPr lang="en-US" smtClean="0"/>
              <a:t>25</a:t>
            </a:fld>
            <a:endParaRPr lang="en-US"/>
          </a:p>
        </p:txBody>
      </p:sp>
    </p:spTree>
    <p:extLst>
      <p:ext uri="{BB962C8B-B14F-4D97-AF65-F5344CB8AC3E}">
        <p14:creationId xmlns:p14="http://schemas.microsoft.com/office/powerpoint/2010/main" val="3256728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F533E96-F078-4B3D-A8F4-F1AF21EBC357}" type="slidenum">
              <a:rPr lang="en-US" smtClean="0"/>
              <a:t>26</a:t>
            </a:fld>
            <a:endParaRPr lang="en-US"/>
          </a:p>
        </p:txBody>
      </p:sp>
    </p:spTree>
    <p:extLst>
      <p:ext uri="{BB962C8B-B14F-4D97-AF65-F5344CB8AC3E}">
        <p14:creationId xmlns:p14="http://schemas.microsoft.com/office/powerpoint/2010/main" val="3894264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used two data sets for this project. The main data set was obtained from Kaggle and the second data set was obtained directly from the premier league website.</a:t>
            </a:r>
            <a:endParaRPr lang="en-SG" dirty="0"/>
          </a:p>
        </p:txBody>
      </p:sp>
      <p:sp>
        <p:nvSpPr>
          <p:cNvPr id="4" name="Slide Number Placeholder 3"/>
          <p:cNvSpPr>
            <a:spLocks noGrp="1"/>
          </p:cNvSpPr>
          <p:nvPr>
            <p:ph type="sldNum" sz="quarter" idx="5"/>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3841635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dataset that I have used contains the 2020/2021 English Premier League season data on every soccer player in the league.</a:t>
            </a:r>
          </a:p>
          <a:p>
            <a:endParaRPr lang="en-US" dirty="0"/>
          </a:p>
          <a:p>
            <a:r>
              <a:rPr lang="en-US" dirty="0"/>
              <a:t>It covers their league profile which consists of attributes such as their Age, Nationality and position. The data set also covers their performance statistics such as each player’s goals scored, and assists recorded.</a:t>
            </a:r>
          </a:p>
          <a:p>
            <a:endParaRPr lang="en-US" dirty="0"/>
          </a:p>
          <a:p>
            <a:r>
              <a:rPr lang="en-US" dirty="0"/>
              <a:t>The second data set that I have used essentially contains the English Premier League points table.</a:t>
            </a:r>
            <a:endParaRPr lang="en-SG" dirty="0"/>
          </a:p>
        </p:txBody>
      </p:sp>
      <p:sp>
        <p:nvSpPr>
          <p:cNvPr id="4" name="Slide Number Placeholder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2691328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for this project, I have decided to explore and investigate on three areas of interest. </a:t>
            </a:r>
          </a:p>
          <a:p>
            <a:endParaRPr lang="en-US" dirty="0"/>
          </a:p>
          <a:p>
            <a:r>
              <a:rPr lang="en-US" dirty="0"/>
              <a:t>Firstly, I will be investigating the age profile of the league.</a:t>
            </a:r>
          </a:p>
          <a:p>
            <a:r>
              <a:rPr lang="en-US" dirty="0"/>
              <a:t>Secondly, I will be looking at how diverse nationally are the different soccer clubs.</a:t>
            </a:r>
          </a:p>
          <a:p>
            <a:r>
              <a:rPr lang="en-US" dirty="0"/>
              <a:t>Lastly, I will be answering the question of whether there is any beneficial payoff obtained by playing dirty on the pitch.</a:t>
            </a:r>
            <a:endParaRPr lang="en-SG" dirty="0"/>
          </a:p>
        </p:txBody>
      </p:sp>
      <p:sp>
        <p:nvSpPr>
          <p:cNvPr id="4" name="Slide Number Placeholder 3"/>
          <p:cNvSpPr>
            <a:spLocks noGrp="1"/>
          </p:cNvSpPr>
          <p:nvPr>
            <p:ph type="sldNum" sz="quarter" idx="5"/>
          </p:nvPr>
        </p:nvSpPr>
        <p:spPr/>
        <p:txBody>
          <a:bodyPr/>
          <a:lstStyle/>
          <a:p>
            <a:fld id="{AF533E96-F078-4B3D-A8F4-F1AF21EBC357}" type="slidenum">
              <a:rPr lang="en-US" smtClean="0"/>
              <a:t>5</a:t>
            </a:fld>
            <a:endParaRPr lang="en-US"/>
          </a:p>
        </p:txBody>
      </p:sp>
    </p:spTree>
    <p:extLst>
      <p:ext uri="{BB962C8B-B14F-4D97-AF65-F5344CB8AC3E}">
        <p14:creationId xmlns:p14="http://schemas.microsoft.com/office/powerpoint/2010/main" val="3390289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first up lets take a look at the age profile of the English Premier League players.</a:t>
            </a:r>
            <a:endParaRPr lang="en-SG" dirty="0"/>
          </a:p>
        </p:txBody>
      </p:sp>
      <p:sp>
        <p:nvSpPr>
          <p:cNvPr id="4" name="Slide Number Placeholder 3"/>
          <p:cNvSpPr>
            <a:spLocks noGrp="1"/>
          </p:cNvSpPr>
          <p:nvPr>
            <p:ph type="sldNum" sz="quarter" idx="5"/>
          </p:nvPr>
        </p:nvSpPr>
        <p:spPr/>
        <p:txBody>
          <a:bodyPr/>
          <a:lstStyle/>
          <a:p>
            <a:fld id="{AF533E96-F078-4B3D-A8F4-F1AF21EBC357}" type="slidenum">
              <a:rPr lang="en-US" smtClean="0"/>
              <a:t>6</a:t>
            </a:fld>
            <a:endParaRPr lang="en-US"/>
          </a:p>
        </p:txBody>
      </p:sp>
    </p:spTree>
    <p:extLst>
      <p:ext uri="{BB962C8B-B14F-4D97-AF65-F5344CB8AC3E}">
        <p14:creationId xmlns:p14="http://schemas.microsoft.com/office/powerpoint/2010/main" val="3184135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exactly how old are the premier league players? To answer this, I first used the Pandas library to create a data frame. Then I extracted all the data from the ‘Age’ column by sub setting by the column name ‘Age’. Thereafter, I used the matplotlib plot function plot a histogram as show by the code here.</a:t>
            </a:r>
            <a:endParaRPr lang="en-SG" dirty="0"/>
          </a:p>
        </p:txBody>
      </p:sp>
      <p:sp>
        <p:nvSpPr>
          <p:cNvPr id="4" name="Slide Number Placeholder 3"/>
          <p:cNvSpPr>
            <a:spLocks noGrp="1"/>
          </p:cNvSpPr>
          <p:nvPr>
            <p:ph type="sldNum" sz="quarter" idx="5"/>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3216198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is the histogram that I have gotten. Right off the bat, we can see that most of the players in the English premier league are aged between approximately 26-28 years old.</a:t>
            </a:r>
          </a:p>
          <a:p>
            <a:endParaRPr lang="en-US" dirty="0"/>
          </a:p>
          <a:p>
            <a:r>
              <a:rPr lang="en-US" dirty="0"/>
              <a:t>To make it clearer visually on how the spread of the players ages look like, a normal distribution curve could be plotted onto the same chart as the Histogram too and this is what I did next.</a:t>
            </a:r>
            <a:endParaRPr lang="en-SG" dirty="0"/>
          </a:p>
        </p:txBody>
      </p:sp>
      <p:sp>
        <p:nvSpPr>
          <p:cNvPr id="4" name="Slide Number Placeholder 3"/>
          <p:cNvSpPr>
            <a:spLocks noGrp="1"/>
          </p:cNvSpPr>
          <p:nvPr>
            <p:ph type="sldNum" sz="quarter" idx="5"/>
          </p:nvPr>
        </p:nvSpPr>
        <p:spPr/>
        <p:txBody>
          <a:bodyPr/>
          <a:lstStyle/>
          <a:p>
            <a:fld id="{AF533E96-F078-4B3D-A8F4-F1AF21EBC357}" type="slidenum">
              <a:rPr lang="en-US" smtClean="0"/>
              <a:t>8</a:t>
            </a:fld>
            <a:endParaRPr lang="en-US"/>
          </a:p>
        </p:txBody>
      </p:sp>
    </p:spTree>
    <p:extLst>
      <p:ext uri="{BB962C8B-B14F-4D97-AF65-F5344CB8AC3E}">
        <p14:creationId xmlns:p14="http://schemas.microsoft.com/office/powerpoint/2010/main" val="4025291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issue that I encountered in plotting a normal distribution curve onto the same chart as the histogram was that they had differing magnitudes of the Y axis. The Y axis of the normal distribution curve  ranges between 0 and 1. However for the histogram plotted just now, the Y axis ranged between 0 to 120. By simply plotting the normal distribution curve onto the same chart as the histogram without doing any adjustment,  visually the normal distribution curve would seem not to have been plotted.  </a:t>
            </a:r>
          </a:p>
          <a:p>
            <a:endParaRPr lang="en-US" dirty="0"/>
          </a:p>
          <a:p>
            <a:r>
              <a:rPr lang="en-US" dirty="0"/>
              <a:t>So to address this I had to scale the Y axis of the normal distribution curve to match that of the Y axis of the histogram and this was the code that I used to perform the scaling.</a:t>
            </a:r>
            <a:endParaRPr lang="en-SG" dirty="0"/>
          </a:p>
        </p:txBody>
      </p:sp>
      <p:sp>
        <p:nvSpPr>
          <p:cNvPr id="4" name="Slide Number Placeholder 3"/>
          <p:cNvSpPr>
            <a:spLocks noGrp="1"/>
          </p:cNvSpPr>
          <p:nvPr>
            <p:ph type="sldNum" sz="quarter" idx="5"/>
          </p:nvPr>
        </p:nvSpPr>
        <p:spPr/>
        <p:txBody>
          <a:bodyPr/>
          <a:lstStyle/>
          <a:p>
            <a:fld id="{AF533E96-F078-4B3D-A8F4-F1AF21EBC357}" type="slidenum">
              <a:rPr lang="en-US" smtClean="0"/>
              <a:t>9</a:t>
            </a:fld>
            <a:endParaRPr lang="en-US"/>
          </a:p>
        </p:txBody>
      </p:sp>
    </p:spTree>
    <p:extLst>
      <p:ext uri="{BB962C8B-B14F-4D97-AF65-F5344CB8AC3E}">
        <p14:creationId xmlns:p14="http://schemas.microsoft.com/office/powerpoint/2010/main" val="2469647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4573" y="3443749"/>
            <a:ext cx="7978879" cy="848032"/>
          </a:xfrm>
          <a:noFill/>
          <a:effectLst>
            <a:outerShdw blurRad="50800" dist="38100" dir="2700000" algn="tl" rotWithShape="0">
              <a:prstClr val="black">
                <a:alpha val="40000"/>
              </a:prstClr>
            </a:outerShdw>
          </a:effectLst>
        </p:spPr>
        <p:txBody>
          <a:bodyPr>
            <a:normAutofit/>
          </a:bodyPr>
          <a:lstStyle>
            <a:lvl1pPr algn="l">
              <a:defRPr sz="3600">
                <a:solidFill>
                  <a:srgbClr val="FF0000"/>
                </a:solidFill>
              </a:defRPr>
            </a:lvl1pPr>
          </a:lstStyle>
          <a:p>
            <a:r>
              <a:rPr lang="en-US"/>
              <a:t>Click to edit Master title style</a:t>
            </a:r>
            <a:endParaRPr lang="en-US" dirty="0"/>
          </a:p>
        </p:txBody>
      </p:sp>
      <p:sp>
        <p:nvSpPr>
          <p:cNvPr id="3" name="Subtitle 2"/>
          <p:cNvSpPr>
            <a:spLocks noGrp="1"/>
          </p:cNvSpPr>
          <p:nvPr>
            <p:ph type="subTitle" idx="1"/>
          </p:nvPr>
        </p:nvSpPr>
        <p:spPr>
          <a:xfrm>
            <a:off x="464574" y="4306527"/>
            <a:ext cx="8001000" cy="678426"/>
          </a:xfrm>
        </p:spPr>
        <p:txBody>
          <a:bodyPr>
            <a:normAutofit/>
          </a:bodyPr>
          <a:lstStyle>
            <a:lvl1pPr marL="0" indent="0" algn="l">
              <a:buNone/>
              <a:defRPr sz="2800" b="0" i="0">
                <a:solidFill>
                  <a:srgbClr val="0070C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12/30/2021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9823" y="1153487"/>
            <a:ext cx="8259098" cy="763526"/>
          </a:xfrm>
        </p:spPr>
        <p:txBody>
          <a:bodyPr>
            <a:normAutofit/>
          </a:bodyPr>
          <a:lstStyle>
            <a:lvl1pPr algn="l">
              <a:defRPr sz="3600" baseline="0">
                <a:solidFill>
                  <a:srgbClr val="FF000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63714" y="1968910"/>
            <a:ext cx="8246070" cy="2809565"/>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49435" y="369666"/>
            <a:ext cx="6055949" cy="725349"/>
          </a:xfrm>
        </p:spPr>
        <p:txBody>
          <a:bodyPr>
            <a:normAutofit/>
          </a:bodyPr>
          <a:lstStyle>
            <a:lvl1pPr algn="l">
              <a:defRPr sz="3600">
                <a:solidFill>
                  <a:srgbClr val="FF000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2625213" y="1142999"/>
            <a:ext cx="6076335" cy="3508626"/>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12/30/2021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1060684"/>
            <a:ext cx="8093365" cy="763525"/>
          </a:xfrm>
        </p:spPr>
        <p:txBody>
          <a:bodyPr>
            <a:normAutofit/>
          </a:bodyPr>
          <a:lstStyle>
            <a:lvl1pPr algn="l">
              <a:defRPr sz="3600" baseline="0">
                <a:solidFill>
                  <a:srgbClr val="FF000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522131" y="1854613"/>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22131" y="2327010"/>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57252" y="1854613"/>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57252" y="2327010"/>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12/30/2021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12/30/2021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9.w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5.bin"/><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6.wmf"/><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15.wmf"/><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vmlDrawing" Target="../drawings/vmlDrawing7.vml"/><Relationship Id="rId5" Type="http://schemas.openxmlformats.org/officeDocument/2006/relationships/image" Target="../media/image17.wmf"/><Relationship Id="rId4"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vmlDrawing" Target="../drawings/vmlDrawing8.vml"/><Relationship Id="rId5" Type="http://schemas.openxmlformats.org/officeDocument/2006/relationships/image" Target="../media/image24.wmf"/><Relationship Id="rId4" Type="http://schemas.openxmlformats.org/officeDocument/2006/relationships/oleObject" Target="../embeddings/oleObject9.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26.wmf"/><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oleObject" Target="../embeddings/oleObject11.bin"/><Relationship Id="rId5" Type="http://schemas.openxmlformats.org/officeDocument/2006/relationships/image" Target="../media/image25.wmf"/><Relationship Id="rId4" Type="http://schemas.openxmlformats.org/officeDocument/2006/relationships/oleObject" Target="../embeddings/oleObject10.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vmlDrawing" Target="../drawings/vmlDrawing10.vml"/><Relationship Id="rId5" Type="http://schemas.openxmlformats.org/officeDocument/2006/relationships/image" Target="../media/image27.wmf"/><Relationship Id="rId4" Type="http://schemas.openxmlformats.org/officeDocument/2006/relationships/oleObject" Target="../embeddings/oleObject12.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vmlDrawing" Target="../drawings/vmlDrawing11.vml"/><Relationship Id="rId5" Type="http://schemas.openxmlformats.org/officeDocument/2006/relationships/image" Target="../media/image28.wmf"/><Relationship Id="rId4" Type="http://schemas.openxmlformats.org/officeDocument/2006/relationships/oleObject" Target="../embeddings/oleObject13.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vmlDrawing" Target="../drawings/vmlDrawing12.vml"/><Relationship Id="rId5" Type="http://schemas.openxmlformats.org/officeDocument/2006/relationships/image" Target="../media/image29.wmf"/><Relationship Id="rId4" Type="http://schemas.openxmlformats.org/officeDocument/2006/relationships/oleObject" Target="../embeddings/oleObject14.bin"/></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rajatrc1705/english-premier-league202021"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premierleague.com/tables?co=1&amp;se=363&amp;ha=-1"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2560" y="3406877"/>
            <a:ext cx="6975987" cy="855401"/>
          </a:xfrm>
        </p:spPr>
        <p:txBody>
          <a:bodyPr>
            <a:normAutofit fontScale="90000"/>
          </a:bodyPr>
          <a:lstStyle/>
          <a:p>
            <a:r>
              <a:rPr lang="en-US" dirty="0"/>
              <a:t>Interesting English Premier League Facts</a:t>
            </a:r>
          </a:p>
        </p:txBody>
      </p:sp>
      <p:sp>
        <p:nvSpPr>
          <p:cNvPr id="3" name="Subtitle 2"/>
          <p:cNvSpPr>
            <a:spLocks noGrp="1"/>
          </p:cNvSpPr>
          <p:nvPr>
            <p:ph type="subTitle" idx="1"/>
          </p:nvPr>
        </p:nvSpPr>
        <p:spPr>
          <a:xfrm>
            <a:off x="567812" y="4284401"/>
            <a:ext cx="7875639" cy="730043"/>
          </a:xfrm>
        </p:spPr>
        <p:txBody>
          <a:bodyPr>
            <a:normAutofit fontScale="77500" lnSpcReduction="20000"/>
          </a:bodyPr>
          <a:lstStyle/>
          <a:p>
            <a:r>
              <a:rPr lang="en-SG" dirty="0"/>
              <a:t>P7439658  - </a:t>
            </a:r>
            <a:r>
              <a:rPr lang="en-US" dirty="0"/>
              <a:t>Gene Phua Jing Hui</a:t>
            </a:r>
          </a:p>
          <a:p>
            <a:r>
              <a:rPr lang="en-US" dirty="0"/>
              <a:t>SEDDA2/CE/4110/1</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5BE4-204D-42BC-8806-064C49558611}"/>
              </a:ext>
            </a:extLst>
          </p:cNvPr>
          <p:cNvSpPr>
            <a:spLocks noGrp="1"/>
          </p:cNvSpPr>
          <p:nvPr>
            <p:ph type="title"/>
          </p:nvPr>
        </p:nvSpPr>
        <p:spPr/>
        <p:txBody>
          <a:bodyPr/>
          <a:lstStyle/>
          <a:p>
            <a:r>
              <a:rPr lang="en-US" dirty="0"/>
              <a:t>Premier League Age Profile</a:t>
            </a:r>
            <a:endParaRPr lang="en-SG" dirty="0"/>
          </a:p>
        </p:txBody>
      </p:sp>
      <p:sp>
        <p:nvSpPr>
          <p:cNvPr id="3" name="Content Placeholder 2">
            <a:extLst>
              <a:ext uri="{FF2B5EF4-FFF2-40B4-BE49-F238E27FC236}">
                <a16:creationId xmlns:a16="http://schemas.microsoft.com/office/drawing/2014/main" id="{786921FF-ED30-4EFB-8CB1-72159EC7A0D5}"/>
              </a:ext>
            </a:extLst>
          </p:cNvPr>
          <p:cNvSpPr>
            <a:spLocks noGrp="1"/>
          </p:cNvSpPr>
          <p:nvPr>
            <p:ph idx="1"/>
          </p:nvPr>
        </p:nvSpPr>
        <p:spPr>
          <a:xfrm>
            <a:off x="2625214" y="1142999"/>
            <a:ext cx="5804684" cy="2253344"/>
          </a:xfrm>
        </p:spPr>
        <p:txBody>
          <a:bodyPr>
            <a:normAutofit/>
          </a:bodyPr>
          <a:lstStyle/>
          <a:p>
            <a:r>
              <a:rPr lang="en-SG" dirty="0"/>
              <a:t>Use of scipy.stats library</a:t>
            </a:r>
          </a:p>
          <a:p>
            <a:pPr lvl="1">
              <a:buFont typeface="Wingdings" panose="05000000000000000000" pitchFamily="2" charset="2"/>
              <a:buChar char="Ø"/>
            </a:pPr>
            <a:r>
              <a:rPr lang="en-SG" dirty="0"/>
              <a:t> Normal function</a:t>
            </a:r>
          </a:p>
          <a:p>
            <a:endParaRPr lang="en-SG" dirty="0"/>
          </a:p>
        </p:txBody>
      </p:sp>
      <p:graphicFrame>
        <p:nvGraphicFramePr>
          <p:cNvPr id="5" name="Object 4">
            <a:extLst>
              <a:ext uri="{FF2B5EF4-FFF2-40B4-BE49-F238E27FC236}">
                <a16:creationId xmlns:a16="http://schemas.microsoft.com/office/drawing/2014/main" id="{84F28185-C83A-4A96-8F92-E64DA587EEE1}"/>
              </a:ext>
            </a:extLst>
          </p:cNvPr>
          <p:cNvGraphicFramePr>
            <a:graphicFrameLocks noChangeAspect="1"/>
          </p:cNvGraphicFramePr>
          <p:nvPr>
            <p:extLst>
              <p:ext uri="{D42A27DB-BD31-4B8C-83A1-F6EECF244321}">
                <p14:modId xmlns:p14="http://schemas.microsoft.com/office/powerpoint/2010/main" val="1331435111"/>
              </p:ext>
            </p:extLst>
          </p:nvPr>
        </p:nvGraphicFramePr>
        <p:xfrm>
          <a:off x="3191600" y="2269671"/>
          <a:ext cx="3496583" cy="2571139"/>
        </p:xfrm>
        <a:graphic>
          <a:graphicData uri="http://schemas.openxmlformats.org/presentationml/2006/ole">
            <mc:AlternateContent xmlns:mc="http://schemas.openxmlformats.org/markup-compatibility/2006">
              <mc:Choice xmlns:v="urn:schemas-microsoft-com:vml" Requires="v">
                <p:oleObj spid="_x0000_s3092" name="Bitmap Image" r:id="rId4" imgW="4030920" imgH="2964240" progId="Paint.Picture">
                  <p:embed/>
                </p:oleObj>
              </mc:Choice>
              <mc:Fallback>
                <p:oleObj name="Bitmap Image" r:id="rId4" imgW="4030920" imgH="2964240" progId="Paint.Picture">
                  <p:embed/>
                  <p:pic>
                    <p:nvPicPr>
                      <p:cNvPr id="0" name=""/>
                      <p:cNvPicPr/>
                      <p:nvPr/>
                    </p:nvPicPr>
                    <p:blipFill>
                      <a:blip r:embed="rId5"/>
                      <a:stretch>
                        <a:fillRect/>
                      </a:stretch>
                    </p:blipFill>
                    <p:spPr>
                      <a:xfrm>
                        <a:off x="3191600" y="2269671"/>
                        <a:ext cx="3496583" cy="2571139"/>
                      </a:xfrm>
                      <a:prstGeom prst="rect">
                        <a:avLst/>
                      </a:prstGeom>
                    </p:spPr>
                  </p:pic>
                </p:oleObj>
              </mc:Fallback>
            </mc:AlternateContent>
          </a:graphicData>
        </a:graphic>
      </p:graphicFrame>
    </p:spTree>
    <p:extLst>
      <p:ext uri="{BB962C8B-B14F-4D97-AF65-F5344CB8AC3E}">
        <p14:creationId xmlns:p14="http://schemas.microsoft.com/office/powerpoint/2010/main" val="3428568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06570593-A855-4EAB-8855-3FA94A674CD2}"/>
              </a:ext>
            </a:extLst>
          </p:cNvPr>
          <p:cNvSpPr>
            <a:spLocks noGrp="1"/>
          </p:cNvSpPr>
          <p:nvPr>
            <p:ph type="title"/>
          </p:nvPr>
        </p:nvSpPr>
        <p:spPr>
          <a:xfrm>
            <a:off x="563899" y="1528098"/>
            <a:ext cx="8259098" cy="763526"/>
          </a:xfrm>
        </p:spPr>
        <p:txBody>
          <a:bodyPr anchor="ctr">
            <a:normAutofit/>
          </a:bodyPr>
          <a:lstStyle/>
          <a:p>
            <a:pPr algn="ctr"/>
            <a:r>
              <a:rPr lang="en-US" dirty="0"/>
              <a:t>Age Profile of the Premier League</a:t>
            </a:r>
          </a:p>
        </p:txBody>
      </p:sp>
      <p:pic>
        <p:nvPicPr>
          <p:cNvPr id="3076" name="Picture 4" descr="Chart, histogram&#10;&#10;Description automatically generated">
            <a:extLst>
              <a:ext uri="{FF2B5EF4-FFF2-40B4-BE49-F238E27FC236}">
                <a16:creationId xmlns:a16="http://schemas.microsoft.com/office/drawing/2014/main" id="{F4665C9D-43C3-4F04-BE9C-67FAE4B4B47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449591" y="2174034"/>
            <a:ext cx="3805473" cy="2705682"/>
          </a:xfrm>
          <a:prstGeom prst="rect">
            <a:avLst/>
          </a:prstGeom>
          <a:solidFill>
            <a:srgbClr val="FFFFFF"/>
          </a:solidFill>
        </p:spPr>
      </p:pic>
      <p:graphicFrame>
        <p:nvGraphicFramePr>
          <p:cNvPr id="4" name="Object 3">
            <a:extLst>
              <a:ext uri="{FF2B5EF4-FFF2-40B4-BE49-F238E27FC236}">
                <a16:creationId xmlns:a16="http://schemas.microsoft.com/office/drawing/2014/main" id="{2F06093E-1854-4E3E-A228-EA281479128A}"/>
              </a:ext>
            </a:extLst>
          </p:cNvPr>
          <p:cNvGraphicFramePr>
            <a:graphicFrameLocks noChangeAspect="1"/>
          </p:cNvGraphicFramePr>
          <p:nvPr>
            <p:extLst>
              <p:ext uri="{D42A27DB-BD31-4B8C-83A1-F6EECF244321}">
                <p14:modId xmlns:p14="http://schemas.microsoft.com/office/powerpoint/2010/main" val="4134972439"/>
              </p:ext>
            </p:extLst>
          </p:nvPr>
        </p:nvGraphicFramePr>
        <p:xfrm>
          <a:off x="5614591" y="2492219"/>
          <a:ext cx="2231832" cy="2069312"/>
        </p:xfrm>
        <a:graphic>
          <a:graphicData uri="http://schemas.openxmlformats.org/presentationml/2006/ole">
            <mc:AlternateContent xmlns:mc="http://schemas.openxmlformats.org/markup-compatibility/2006">
              <mc:Choice xmlns:v="urn:schemas-microsoft-com:vml" Requires="v">
                <p:oleObj spid="_x0000_s4115" name="Bitmap Image" r:id="rId5" imgW="2202120" imgH="2042280" progId="Paint.Picture">
                  <p:embed/>
                </p:oleObj>
              </mc:Choice>
              <mc:Fallback>
                <p:oleObj name="Bitmap Image" r:id="rId5" imgW="2202120" imgH="2042280" progId="Paint.Picture">
                  <p:embed/>
                  <p:pic>
                    <p:nvPicPr>
                      <p:cNvPr id="0" name=""/>
                      <p:cNvPicPr/>
                      <p:nvPr/>
                    </p:nvPicPr>
                    <p:blipFill>
                      <a:blip r:embed="rId6"/>
                      <a:stretch>
                        <a:fillRect/>
                      </a:stretch>
                    </p:blipFill>
                    <p:spPr>
                      <a:xfrm>
                        <a:off x="5614591" y="2492219"/>
                        <a:ext cx="2231832" cy="2069312"/>
                      </a:xfrm>
                      <a:prstGeom prst="rect">
                        <a:avLst/>
                      </a:prstGeom>
                    </p:spPr>
                  </p:pic>
                </p:oleObj>
              </mc:Fallback>
            </mc:AlternateContent>
          </a:graphicData>
        </a:graphic>
      </p:graphicFrame>
    </p:spTree>
    <p:extLst>
      <p:ext uri="{BB962C8B-B14F-4D97-AF65-F5344CB8AC3E}">
        <p14:creationId xmlns:p14="http://schemas.microsoft.com/office/powerpoint/2010/main" val="3044268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No Room for Racism, Premier League and The Times">
            <a:extLst>
              <a:ext uri="{FF2B5EF4-FFF2-40B4-BE49-F238E27FC236}">
                <a16:creationId xmlns:a16="http://schemas.microsoft.com/office/drawing/2014/main" id="{18517048-42A0-499F-A30D-691FC25516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102" y="1262587"/>
            <a:ext cx="5210629" cy="347161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A5DBE1C0-2A26-442E-83D8-B9D5E0AC0600}"/>
              </a:ext>
            </a:extLst>
          </p:cNvPr>
          <p:cNvSpPr>
            <a:spLocks noGrp="1"/>
          </p:cNvSpPr>
          <p:nvPr>
            <p:ph type="title"/>
          </p:nvPr>
        </p:nvSpPr>
        <p:spPr>
          <a:xfrm>
            <a:off x="378822" y="94945"/>
            <a:ext cx="8229600" cy="857250"/>
          </a:xfrm>
          <a:gradFill flip="none" rotWithShape="1">
            <a:gsLst>
              <a:gs pos="0">
                <a:schemeClr val="accent1">
                  <a:lumMod val="5000"/>
                  <a:lumOff val="95000"/>
                  <a:alpha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8900000" scaled="1"/>
            <a:tileRect/>
          </a:gradFill>
        </p:spPr>
        <p:txBody>
          <a:bodyPr>
            <a:noAutofit/>
          </a:bodyPr>
          <a:lstStyle/>
          <a:p>
            <a:r>
              <a:rPr lang="en-US" sz="3200" b="1" dirty="0">
                <a:solidFill>
                  <a:srgbClr val="FF0000"/>
                </a:solidFill>
              </a:rPr>
              <a:t>Diversity of Nationality</a:t>
            </a:r>
          </a:p>
        </p:txBody>
      </p:sp>
    </p:spTree>
    <p:extLst>
      <p:ext uri="{BB962C8B-B14F-4D97-AF65-F5344CB8AC3E}">
        <p14:creationId xmlns:p14="http://schemas.microsoft.com/office/powerpoint/2010/main" val="957186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8F04E-242D-478A-B164-09D54F9E7F0B}"/>
              </a:ext>
            </a:extLst>
          </p:cNvPr>
          <p:cNvSpPr>
            <a:spLocks noGrp="1"/>
          </p:cNvSpPr>
          <p:nvPr>
            <p:ph type="title"/>
          </p:nvPr>
        </p:nvSpPr>
        <p:spPr/>
        <p:txBody>
          <a:bodyPr>
            <a:normAutofit/>
          </a:bodyPr>
          <a:lstStyle/>
          <a:p>
            <a:r>
              <a:rPr lang="en-US" dirty="0"/>
              <a:t>Diversity of Nationality</a:t>
            </a:r>
            <a:endParaRPr lang="en-SG" dirty="0"/>
          </a:p>
        </p:txBody>
      </p:sp>
      <p:sp>
        <p:nvSpPr>
          <p:cNvPr id="3" name="Content Placeholder 2">
            <a:extLst>
              <a:ext uri="{FF2B5EF4-FFF2-40B4-BE49-F238E27FC236}">
                <a16:creationId xmlns:a16="http://schemas.microsoft.com/office/drawing/2014/main" id="{2E4C6865-D892-4A4B-B353-0E3C8740B5A3}"/>
              </a:ext>
            </a:extLst>
          </p:cNvPr>
          <p:cNvSpPr>
            <a:spLocks noGrp="1"/>
          </p:cNvSpPr>
          <p:nvPr>
            <p:ph idx="1"/>
          </p:nvPr>
        </p:nvSpPr>
        <p:spPr/>
        <p:txBody>
          <a:bodyPr>
            <a:normAutofit/>
          </a:bodyPr>
          <a:lstStyle/>
          <a:p>
            <a:r>
              <a:rPr lang="en-US" dirty="0"/>
              <a:t>Measure of diversity</a:t>
            </a:r>
          </a:p>
          <a:p>
            <a:pPr lvl="1">
              <a:buFont typeface="Wingdings" panose="05000000000000000000" pitchFamily="2" charset="2"/>
              <a:buChar char="Ø"/>
            </a:pPr>
            <a:r>
              <a:rPr lang="en-US" dirty="0"/>
              <a:t> No. of Non-English Players (Other Nationalities other than ENGLAND)</a:t>
            </a:r>
          </a:p>
          <a:p>
            <a:pPr lvl="1">
              <a:buFont typeface="Wingdings" panose="05000000000000000000" pitchFamily="2" charset="2"/>
              <a:buChar char="Ø"/>
            </a:pPr>
            <a:endParaRPr lang="en-US" dirty="0"/>
          </a:p>
          <a:p>
            <a:pPr marL="457200" lvl="1" indent="0">
              <a:buNone/>
            </a:pPr>
            <a:endParaRPr lang="en-US" dirty="0"/>
          </a:p>
          <a:p>
            <a:pPr lvl="1">
              <a:buFont typeface="Wingdings" panose="05000000000000000000" pitchFamily="2" charset="2"/>
              <a:buChar char="Ø"/>
            </a:pPr>
            <a:endParaRPr lang="en-SG" dirty="0"/>
          </a:p>
        </p:txBody>
      </p:sp>
      <p:pic>
        <p:nvPicPr>
          <p:cNvPr id="5122" name="Picture 2">
            <a:extLst>
              <a:ext uri="{FF2B5EF4-FFF2-40B4-BE49-F238E27FC236}">
                <a16:creationId xmlns:a16="http://schemas.microsoft.com/office/drawing/2014/main" id="{FA200DA6-9453-4284-8112-F68CB2534D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3510" y="2897312"/>
            <a:ext cx="2857500" cy="1600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3">
            <a:extLst>
              <a:ext uri="{FF2B5EF4-FFF2-40B4-BE49-F238E27FC236}">
                <a16:creationId xmlns:a16="http://schemas.microsoft.com/office/drawing/2014/main" id="{B7B68B4F-41BD-45C4-AF0F-FEDDB6D554C5}"/>
              </a:ext>
            </a:extLst>
          </p:cNvPr>
          <p:cNvGraphicFramePr>
            <a:graphicFrameLocks noChangeAspect="1"/>
          </p:cNvGraphicFramePr>
          <p:nvPr>
            <p:extLst>
              <p:ext uri="{D42A27DB-BD31-4B8C-83A1-F6EECF244321}">
                <p14:modId xmlns:p14="http://schemas.microsoft.com/office/powerpoint/2010/main" val="378024601"/>
              </p:ext>
            </p:extLst>
          </p:nvPr>
        </p:nvGraphicFramePr>
        <p:xfrm>
          <a:off x="6130834" y="2680968"/>
          <a:ext cx="2412291" cy="2205454"/>
        </p:xfrm>
        <a:graphic>
          <a:graphicData uri="http://schemas.openxmlformats.org/presentationml/2006/ole">
            <mc:AlternateContent xmlns:mc="http://schemas.openxmlformats.org/markup-compatibility/2006">
              <mc:Choice xmlns:v="urn:schemas-microsoft-com:vml" Requires="v">
                <p:oleObj spid="_x0000_s5138" name="Bitmap Image" r:id="rId5" imgW="3185280" imgH="2910960" progId="Paint.Picture">
                  <p:embed/>
                </p:oleObj>
              </mc:Choice>
              <mc:Fallback>
                <p:oleObj name="Bitmap Image" r:id="rId5" imgW="3185280" imgH="2910960" progId="Paint.Picture">
                  <p:embed/>
                  <p:pic>
                    <p:nvPicPr>
                      <p:cNvPr id="0" name=""/>
                      <p:cNvPicPr/>
                      <p:nvPr/>
                    </p:nvPicPr>
                    <p:blipFill>
                      <a:blip r:embed="rId6"/>
                      <a:stretch>
                        <a:fillRect/>
                      </a:stretch>
                    </p:blipFill>
                    <p:spPr>
                      <a:xfrm>
                        <a:off x="6130834" y="2680968"/>
                        <a:ext cx="2412291" cy="2205454"/>
                      </a:xfrm>
                      <a:prstGeom prst="rect">
                        <a:avLst/>
                      </a:prstGeom>
                    </p:spPr>
                  </p:pic>
                </p:oleObj>
              </mc:Fallback>
            </mc:AlternateContent>
          </a:graphicData>
        </a:graphic>
      </p:graphicFrame>
    </p:spTree>
    <p:extLst>
      <p:ext uri="{BB962C8B-B14F-4D97-AF65-F5344CB8AC3E}">
        <p14:creationId xmlns:p14="http://schemas.microsoft.com/office/powerpoint/2010/main" val="1103935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8F04E-242D-478A-B164-09D54F9E7F0B}"/>
              </a:ext>
            </a:extLst>
          </p:cNvPr>
          <p:cNvSpPr>
            <a:spLocks noGrp="1"/>
          </p:cNvSpPr>
          <p:nvPr>
            <p:ph type="title"/>
          </p:nvPr>
        </p:nvSpPr>
        <p:spPr/>
        <p:txBody>
          <a:bodyPr>
            <a:normAutofit/>
          </a:bodyPr>
          <a:lstStyle/>
          <a:p>
            <a:r>
              <a:rPr lang="en-US" dirty="0"/>
              <a:t>Diversity of Nationality</a:t>
            </a:r>
            <a:endParaRPr lang="en-SG" dirty="0"/>
          </a:p>
        </p:txBody>
      </p:sp>
      <p:sp>
        <p:nvSpPr>
          <p:cNvPr id="3" name="Content Placeholder 2">
            <a:extLst>
              <a:ext uri="{FF2B5EF4-FFF2-40B4-BE49-F238E27FC236}">
                <a16:creationId xmlns:a16="http://schemas.microsoft.com/office/drawing/2014/main" id="{2E4C6865-D892-4A4B-B353-0E3C8740B5A3}"/>
              </a:ext>
            </a:extLst>
          </p:cNvPr>
          <p:cNvSpPr>
            <a:spLocks noGrp="1"/>
          </p:cNvSpPr>
          <p:nvPr>
            <p:ph idx="1"/>
          </p:nvPr>
        </p:nvSpPr>
        <p:spPr>
          <a:xfrm>
            <a:off x="2625213" y="1142999"/>
            <a:ext cx="6055949" cy="1296103"/>
          </a:xfrm>
        </p:spPr>
        <p:txBody>
          <a:bodyPr>
            <a:normAutofit fontScale="92500" lnSpcReduction="10000"/>
          </a:bodyPr>
          <a:lstStyle/>
          <a:p>
            <a:r>
              <a:rPr lang="en-US" dirty="0"/>
              <a:t>Use of Groupby multicolumn function to group by Club and Nationality</a:t>
            </a:r>
          </a:p>
          <a:p>
            <a:pPr lvl="1">
              <a:buFont typeface="Wingdings" panose="05000000000000000000" pitchFamily="2" charset="2"/>
              <a:buChar char="Ø"/>
            </a:pPr>
            <a:r>
              <a:rPr lang="en-US" dirty="0"/>
              <a:t>Index = Club</a:t>
            </a:r>
          </a:p>
          <a:p>
            <a:pPr lvl="1">
              <a:buFont typeface="Wingdings" panose="05000000000000000000" pitchFamily="2" charset="2"/>
              <a:buChar char="Ø"/>
            </a:pPr>
            <a:endParaRPr lang="en-SG" dirty="0"/>
          </a:p>
        </p:txBody>
      </p:sp>
      <p:graphicFrame>
        <p:nvGraphicFramePr>
          <p:cNvPr id="4" name="Object 3">
            <a:extLst>
              <a:ext uri="{FF2B5EF4-FFF2-40B4-BE49-F238E27FC236}">
                <a16:creationId xmlns:a16="http://schemas.microsoft.com/office/drawing/2014/main" id="{D7226E7C-FC87-47CA-9646-E2AC7093619F}"/>
              </a:ext>
            </a:extLst>
          </p:cNvPr>
          <p:cNvGraphicFramePr>
            <a:graphicFrameLocks noChangeAspect="1"/>
          </p:cNvGraphicFramePr>
          <p:nvPr>
            <p:extLst>
              <p:ext uri="{D42A27DB-BD31-4B8C-83A1-F6EECF244321}">
                <p14:modId xmlns:p14="http://schemas.microsoft.com/office/powerpoint/2010/main" val="668692758"/>
              </p:ext>
            </p:extLst>
          </p:nvPr>
        </p:nvGraphicFramePr>
        <p:xfrm>
          <a:off x="2649435" y="2487086"/>
          <a:ext cx="5845175" cy="693737"/>
        </p:xfrm>
        <a:graphic>
          <a:graphicData uri="http://schemas.openxmlformats.org/presentationml/2006/ole">
            <mc:AlternateContent xmlns:mc="http://schemas.openxmlformats.org/markup-compatibility/2006">
              <mc:Choice xmlns:v="urn:schemas-microsoft-com:vml" Requires="v">
                <p:oleObj spid="_x0000_s10270" name="Bitmap Image" r:id="rId4" imgW="5844600" imgH="693360" progId="Paint.Picture">
                  <p:embed/>
                </p:oleObj>
              </mc:Choice>
              <mc:Fallback>
                <p:oleObj name="Bitmap Image" r:id="rId4" imgW="5844600" imgH="693360" progId="Paint.Picture">
                  <p:embed/>
                  <p:pic>
                    <p:nvPicPr>
                      <p:cNvPr id="0" name=""/>
                      <p:cNvPicPr/>
                      <p:nvPr/>
                    </p:nvPicPr>
                    <p:blipFill>
                      <a:blip r:embed="rId5"/>
                      <a:stretch>
                        <a:fillRect/>
                      </a:stretch>
                    </p:blipFill>
                    <p:spPr>
                      <a:xfrm>
                        <a:off x="2649435" y="2487086"/>
                        <a:ext cx="5845175" cy="693737"/>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85EDBB98-666C-48D0-9687-23B157A9F5EB}"/>
              </a:ext>
            </a:extLst>
          </p:cNvPr>
          <p:cNvGraphicFramePr>
            <a:graphicFrameLocks noChangeAspect="1"/>
          </p:cNvGraphicFramePr>
          <p:nvPr>
            <p:extLst>
              <p:ext uri="{D42A27DB-BD31-4B8C-83A1-F6EECF244321}">
                <p14:modId xmlns:p14="http://schemas.microsoft.com/office/powerpoint/2010/main" val="452205055"/>
              </p:ext>
            </p:extLst>
          </p:nvPr>
        </p:nvGraphicFramePr>
        <p:xfrm>
          <a:off x="3883387" y="3324482"/>
          <a:ext cx="2587081" cy="1555617"/>
        </p:xfrm>
        <a:graphic>
          <a:graphicData uri="http://schemas.openxmlformats.org/presentationml/2006/ole">
            <mc:AlternateContent xmlns:mc="http://schemas.openxmlformats.org/markup-compatibility/2006">
              <mc:Choice xmlns:v="urn:schemas-microsoft-com:vml" Requires="v">
                <p:oleObj spid="_x0000_s10271" name="Bitmap Image" r:id="rId6" imgW="4145400" imgH="2491920" progId="Paint.Picture">
                  <p:embed/>
                </p:oleObj>
              </mc:Choice>
              <mc:Fallback>
                <p:oleObj name="Bitmap Image" r:id="rId6" imgW="4145400" imgH="2491920" progId="Paint.Picture">
                  <p:embed/>
                  <p:pic>
                    <p:nvPicPr>
                      <p:cNvPr id="0" name=""/>
                      <p:cNvPicPr/>
                      <p:nvPr/>
                    </p:nvPicPr>
                    <p:blipFill>
                      <a:blip r:embed="rId7"/>
                      <a:stretch>
                        <a:fillRect/>
                      </a:stretch>
                    </p:blipFill>
                    <p:spPr>
                      <a:xfrm>
                        <a:off x="3883387" y="3324482"/>
                        <a:ext cx="2587081" cy="1555617"/>
                      </a:xfrm>
                      <a:prstGeom prst="rect">
                        <a:avLst/>
                      </a:prstGeom>
                      <a:ln>
                        <a:solidFill>
                          <a:schemeClr val="tx1"/>
                        </a:solidFill>
                      </a:ln>
                    </p:spPr>
                  </p:pic>
                </p:oleObj>
              </mc:Fallback>
            </mc:AlternateContent>
          </a:graphicData>
        </a:graphic>
      </p:graphicFrame>
    </p:spTree>
    <p:extLst>
      <p:ext uri="{BB962C8B-B14F-4D97-AF65-F5344CB8AC3E}">
        <p14:creationId xmlns:p14="http://schemas.microsoft.com/office/powerpoint/2010/main" val="4126983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8F04E-242D-478A-B164-09D54F9E7F0B}"/>
              </a:ext>
            </a:extLst>
          </p:cNvPr>
          <p:cNvSpPr>
            <a:spLocks noGrp="1"/>
          </p:cNvSpPr>
          <p:nvPr>
            <p:ph type="title"/>
          </p:nvPr>
        </p:nvSpPr>
        <p:spPr/>
        <p:txBody>
          <a:bodyPr>
            <a:normAutofit/>
          </a:bodyPr>
          <a:lstStyle/>
          <a:p>
            <a:r>
              <a:rPr lang="en-US" dirty="0"/>
              <a:t>Diversity of Nationality</a:t>
            </a:r>
            <a:endParaRPr lang="en-SG" dirty="0"/>
          </a:p>
        </p:txBody>
      </p:sp>
      <p:sp>
        <p:nvSpPr>
          <p:cNvPr id="3" name="Content Placeholder 2">
            <a:extLst>
              <a:ext uri="{FF2B5EF4-FFF2-40B4-BE49-F238E27FC236}">
                <a16:creationId xmlns:a16="http://schemas.microsoft.com/office/drawing/2014/main" id="{2E4C6865-D892-4A4B-B353-0E3C8740B5A3}"/>
              </a:ext>
            </a:extLst>
          </p:cNvPr>
          <p:cNvSpPr>
            <a:spLocks noGrp="1"/>
          </p:cNvSpPr>
          <p:nvPr>
            <p:ph idx="1"/>
          </p:nvPr>
        </p:nvSpPr>
        <p:spPr>
          <a:xfrm>
            <a:off x="2625213" y="1142998"/>
            <a:ext cx="6213987" cy="1208315"/>
          </a:xfrm>
        </p:spPr>
        <p:txBody>
          <a:bodyPr>
            <a:normAutofit fontScale="70000" lnSpcReduction="20000"/>
          </a:bodyPr>
          <a:lstStyle/>
          <a:p>
            <a:r>
              <a:rPr lang="en-US" dirty="0"/>
              <a:t>Extraction of Specific Club Data</a:t>
            </a:r>
          </a:p>
          <a:p>
            <a:pPr lvl="1">
              <a:buFont typeface="Wingdings" panose="05000000000000000000" pitchFamily="2" charset="2"/>
              <a:buChar char="Ø"/>
            </a:pPr>
            <a:r>
              <a:rPr lang="en-US" dirty="0"/>
              <a:t>Sub setting by specific club’s name, then by nationality</a:t>
            </a:r>
          </a:p>
          <a:p>
            <a:pPr lvl="1">
              <a:buFont typeface="Wingdings" panose="05000000000000000000" pitchFamily="2" charset="2"/>
              <a:buChar char="Ø"/>
            </a:pPr>
            <a:r>
              <a:rPr lang="en-US" dirty="0"/>
              <a:t>Used of Drop() to find Non-English </a:t>
            </a:r>
          </a:p>
          <a:p>
            <a:pPr lvl="1">
              <a:buFont typeface="Wingdings" panose="05000000000000000000" pitchFamily="2" charset="2"/>
              <a:buChar char="Ø"/>
            </a:pPr>
            <a:endParaRPr lang="en-US" dirty="0"/>
          </a:p>
          <a:p>
            <a:pPr lvl="1">
              <a:buFont typeface="Wingdings" panose="05000000000000000000" pitchFamily="2" charset="2"/>
              <a:buChar char="Ø"/>
            </a:pPr>
            <a:endParaRPr lang="en-SG" dirty="0"/>
          </a:p>
        </p:txBody>
      </p:sp>
      <p:graphicFrame>
        <p:nvGraphicFramePr>
          <p:cNvPr id="6" name="Object 5">
            <a:extLst>
              <a:ext uri="{FF2B5EF4-FFF2-40B4-BE49-F238E27FC236}">
                <a16:creationId xmlns:a16="http://schemas.microsoft.com/office/drawing/2014/main" id="{B96A0C68-3CB8-4CEC-8CDC-2E2677F45A73}"/>
              </a:ext>
            </a:extLst>
          </p:cNvPr>
          <p:cNvGraphicFramePr>
            <a:graphicFrameLocks noChangeAspect="1"/>
          </p:cNvGraphicFramePr>
          <p:nvPr>
            <p:extLst>
              <p:ext uri="{D42A27DB-BD31-4B8C-83A1-F6EECF244321}">
                <p14:modId xmlns:p14="http://schemas.microsoft.com/office/powerpoint/2010/main" val="1683910666"/>
              </p:ext>
            </p:extLst>
          </p:nvPr>
        </p:nvGraphicFramePr>
        <p:xfrm>
          <a:off x="3055471" y="2410094"/>
          <a:ext cx="5052209" cy="2564360"/>
        </p:xfrm>
        <a:graphic>
          <a:graphicData uri="http://schemas.openxmlformats.org/presentationml/2006/ole">
            <mc:AlternateContent xmlns:mc="http://schemas.openxmlformats.org/markup-compatibility/2006">
              <mc:Choice xmlns:v="urn:schemas-microsoft-com:vml" Requires="v">
                <p:oleObj spid="_x0000_s11280" name="Bitmap Image" r:id="rId4" imgW="6499800" imgH="3299400" progId="Paint.Picture">
                  <p:embed/>
                </p:oleObj>
              </mc:Choice>
              <mc:Fallback>
                <p:oleObj name="Bitmap Image" r:id="rId4" imgW="6499800" imgH="3299400" progId="Paint.Picture">
                  <p:embed/>
                  <p:pic>
                    <p:nvPicPr>
                      <p:cNvPr id="0" name=""/>
                      <p:cNvPicPr/>
                      <p:nvPr/>
                    </p:nvPicPr>
                    <p:blipFill>
                      <a:blip r:embed="rId5"/>
                      <a:stretch>
                        <a:fillRect/>
                      </a:stretch>
                    </p:blipFill>
                    <p:spPr>
                      <a:xfrm>
                        <a:off x="3055471" y="2410094"/>
                        <a:ext cx="5052209" cy="2564360"/>
                      </a:xfrm>
                      <a:prstGeom prst="rect">
                        <a:avLst/>
                      </a:prstGeom>
                    </p:spPr>
                  </p:pic>
                </p:oleObj>
              </mc:Fallback>
            </mc:AlternateContent>
          </a:graphicData>
        </a:graphic>
      </p:graphicFrame>
    </p:spTree>
    <p:extLst>
      <p:ext uri="{BB962C8B-B14F-4D97-AF65-F5344CB8AC3E}">
        <p14:creationId xmlns:p14="http://schemas.microsoft.com/office/powerpoint/2010/main" val="1045109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19741181-C58D-4022-8657-C16D07CB1456}"/>
              </a:ext>
            </a:extLst>
          </p:cNvPr>
          <p:cNvSpPr>
            <a:spLocks noGrp="1"/>
          </p:cNvSpPr>
          <p:nvPr>
            <p:ph type="title"/>
          </p:nvPr>
        </p:nvSpPr>
        <p:spPr>
          <a:xfrm>
            <a:off x="457200" y="77528"/>
            <a:ext cx="8229600" cy="857250"/>
          </a:xfrm>
          <a:gradFill flip="none" rotWithShape="1">
            <a:gsLst>
              <a:gs pos="0">
                <a:schemeClr val="accent1">
                  <a:lumMod val="5000"/>
                  <a:lumOff val="95000"/>
                  <a:alpha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8900000" scaled="1"/>
            <a:tileRect/>
          </a:gradFill>
        </p:spPr>
        <p:txBody>
          <a:bodyPr>
            <a:noAutofit/>
          </a:bodyPr>
          <a:lstStyle/>
          <a:p>
            <a:r>
              <a:rPr lang="en-US" sz="3200" b="1" dirty="0" err="1">
                <a:solidFill>
                  <a:srgbClr val="FF0000"/>
                </a:solidFill>
              </a:rPr>
              <a:t>Piechart</a:t>
            </a:r>
            <a:r>
              <a:rPr lang="en-US" sz="3200" b="1" dirty="0">
                <a:solidFill>
                  <a:srgbClr val="FF0000"/>
                </a:solidFill>
              </a:rPr>
              <a:t> of Diversity of Nationality of TOP 4</a:t>
            </a:r>
          </a:p>
        </p:txBody>
      </p:sp>
      <p:pic>
        <p:nvPicPr>
          <p:cNvPr id="8194" name="Picture 2">
            <a:extLst>
              <a:ext uri="{FF2B5EF4-FFF2-40B4-BE49-F238E27FC236}">
                <a16:creationId xmlns:a16="http://schemas.microsoft.com/office/drawing/2014/main" id="{ECA03262-0A30-4370-9517-D2F1373D07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8817" y="1004942"/>
            <a:ext cx="2370388" cy="1977994"/>
          </a:xfrm>
          <a:prstGeom prst="rect">
            <a:avLst/>
          </a:prstGeom>
          <a:solidFill>
            <a:schemeClr val="bg1"/>
          </a:solidFill>
          <a:ln>
            <a:solidFill>
              <a:schemeClr val="tx1"/>
            </a:solidFill>
          </a:ln>
        </p:spPr>
      </p:pic>
      <p:pic>
        <p:nvPicPr>
          <p:cNvPr id="8196" name="Picture 4">
            <a:extLst>
              <a:ext uri="{FF2B5EF4-FFF2-40B4-BE49-F238E27FC236}">
                <a16:creationId xmlns:a16="http://schemas.microsoft.com/office/drawing/2014/main" id="{968A8D8F-26AB-4939-9D3C-ACCF3B9C13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9339" y="995612"/>
            <a:ext cx="2275897" cy="2000521"/>
          </a:xfrm>
          <a:prstGeom prst="rect">
            <a:avLst/>
          </a:prstGeom>
          <a:solidFill>
            <a:schemeClr val="bg1"/>
          </a:solidFill>
          <a:ln>
            <a:solidFill>
              <a:schemeClr val="tx1"/>
            </a:solidFill>
          </a:ln>
        </p:spPr>
      </p:pic>
      <p:pic>
        <p:nvPicPr>
          <p:cNvPr id="8198" name="Picture 6">
            <a:extLst>
              <a:ext uri="{FF2B5EF4-FFF2-40B4-BE49-F238E27FC236}">
                <a16:creationId xmlns:a16="http://schemas.microsoft.com/office/drawing/2014/main" id="{3C119942-0EF4-43D4-AA88-08E4547541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8817" y="2997856"/>
            <a:ext cx="2362180" cy="2113980"/>
          </a:xfrm>
          <a:prstGeom prst="rect">
            <a:avLst/>
          </a:prstGeom>
          <a:solidFill>
            <a:schemeClr val="bg1"/>
          </a:solidFill>
          <a:ln>
            <a:solidFill>
              <a:schemeClr val="tx1"/>
            </a:solidFill>
          </a:ln>
        </p:spPr>
      </p:pic>
      <p:pic>
        <p:nvPicPr>
          <p:cNvPr id="8200" name="Picture 8">
            <a:extLst>
              <a:ext uri="{FF2B5EF4-FFF2-40B4-BE49-F238E27FC236}">
                <a16:creationId xmlns:a16="http://schemas.microsoft.com/office/drawing/2014/main" id="{5B423731-36AF-49C5-93FB-5BE6E122A4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0997" y="3006564"/>
            <a:ext cx="2294186" cy="2105271"/>
          </a:xfrm>
          <a:prstGeom prst="rect">
            <a:avLst/>
          </a:prstGeom>
          <a:solidFill>
            <a:schemeClr val="bg1"/>
          </a:solidFill>
          <a:ln>
            <a:solidFill>
              <a:schemeClr val="tx1"/>
            </a:solidFill>
          </a:ln>
        </p:spPr>
      </p:pic>
    </p:spTree>
    <p:extLst>
      <p:ext uri="{BB962C8B-B14F-4D97-AF65-F5344CB8AC3E}">
        <p14:creationId xmlns:p14="http://schemas.microsoft.com/office/powerpoint/2010/main" val="2745824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B4311AC5-8213-4E36-922D-EBBECC7ECD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2775" y="1473790"/>
            <a:ext cx="2838450" cy="2352675"/>
          </a:xfrm>
          <a:prstGeom prst="rect">
            <a:avLst/>
          </a:prstGeom>
          <a:solidFill>
            <a:schemeClr val="bg1"/>
          </a:solidFill>
        </p:spPr>
      </p:pic>
      <p:sp>
        <p:nvSpPr>
          <p:cNvPr id="4" name="Title 1">
            <a:extLst>
              <a:ext uri="{FF2B5EF4-FFF2-40B4-BE49-F238E27FC236}">
                <a16:creationId xmlns:a16="http://schemas.microsoft.com/office/drawing/2014/main" id="{4DC5E96C-6B0D-481B-A0BA-FFD17F13ED17}"/>
              </a:ext>
            </a:extLst>
          </p:cNvPr>
          <p:cNvSpPr>
            <a:spLocks noGrp="1"/>
          </p:cNvSpPr>
          <p:nvPr>
            <p:ph type="title"/>
          </p:nvPr>
        </p:nvSpPr>
        <p:spPr>
          <a:xfrm>
            <a:off x="387532" y="251699"/>
            <a:ext cx="8229600" cy="857250"/>
          </a:xfrm>
          <a:gradFill flip="none" rotWithShape="1">
            <a:gsLst>
              <a:gs pos="0">
                <a:schemeClr val="accent1">
                  <a:lumMod val="5000"/>
                  <a:lumOff val="95000"/>
                  <a:alpha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8900000" scaled="1"/>
            <a:tileRect/>
          </a:gradFill>
        </p:spPr>
        <p:txBody>
          <a:bodyPr>
            <a:noAutofit/>
          </a:bodyPr>
          <a:lstStyle/>
          <a:p>
            <a:r>
              <a:rPr lang="en-US" sz="3200" b="1" dirty="0" err="1">
                <a:solidFill>
                  <a:srgbClr val="FF0000"/>
                </a:solidFill>
              </a:rPr>
              <a:t>Piechart</a:t>
            </a:r>
            <a:r>
              <a:rPr lang="en-US" sz="3200" b="1" dirty="0">
                <a:solidFill>
                  <a:srgbClr val="FF0000"/>
                </a:solidFill>
              </a:rPr>
              <a:t> of Diversity of Nationality of EPL</a:t>
            </a:r>
          </a:p>
        </p:txBody>
      </p:sp>
    </p:spTree>
    <p:extLst>
      <p:ext uri="{BB962C8B-B14F-4D97-AF65-F5344CB8AC3E}">
        <p14:creationId xmlns:p14="http://schemas.microsoft.com/office/powerpoint/2010/main" val="3669658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E44E6E0B-92D7-4C76-BB7D-71A729BD15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2492" y="1394482"/>
            <a:ext cx="4785360" cy="314637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AE544438-669F-4E65-9ED8-0703D59B0AA2}"/>
              </a:ext>
            </a:extLst>
          </p:cNvPr>
          <p:cNvSpPr>
            <a:spLocks noGrp="1"/>
          </p:cNvSpPr>
          <p:nvPr>
            <p:ph type="title"/>
          </p:nvPr>
        </p:nvSpPr>
        <p:spPr>
          <a:xfrm>
            <a:off x="457200" y="174019"/>
            <a:ext cx="8229600" cy="857250"/>
          </a:xfrm>
          <a:gradFill flip="none" rotWithShape="1">
            <a:gsLst>
              <a:gs pos="0">
                <a:schemeClr val="accent1">
                  <a:lumMod val="5000"/>
                  <a:lumOff val="95000"/>
                  <a:alpha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8900000" scaled="1"/>
            <a:tileRect/>
          </a:gradFill>
        </p:spPr>
        <p:txBody>
          <a:bodyPr>
            <a:noAutofit/>
          </a:bodyPr>
          <a:lstStyle/>
          <a:p>
            <a:r>
              <a:rPr lang="en-US" sz="3200" b="1" dirty="0">
                <a:solidFill>
                  <a:srgbClr val="FF0000"/>
                </a:solidFill>
              </a:rPr>
              <a:t>Does fouling give an advantage?</a:t>
            </a:r>
          </a:p>
        </p:txBody>
      </p:sp>
    </p:spTree>
    <p:extLst>
      <p:ext uri="{BB962C8B-B14F-4D97-AF65-F5344CB8AC3E}">
        <p14:creationId xmlns:p14="http://schemas.microsoft.com/office/powerpoint/2010/main" val="2756501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BD356-3934-45E6-B9F3-7DB9BF3A8C2B}"/>
              </a:ext>
            </a:extLst>
          </p:cNvPr>
          <p:cNvSpPr>
            <a:spLocks noGrp="1"/>
          </p:cNvSpPr>
          <p:nvPr>
            <p:ph type="title"/>
          </p:nvPr>
        </p:nvSpPr>
        <p:spPr/>
        <p:txBody>
          <a:bodyPr>
            <a:normAutofit fontScale="90000"/>
          </a:bodyPr>
          <a:lstStyle/>
          <a:p>
            <a:r>
              <a:rPr lang="en-US" sz="3600" b="1" dirty="0">
                <a:solidFill>
                  <a:srgbClr val="FF0000"/>
                </a:solidFill>
              </a:rPr>
              <a:t>Does fouling give an advantage?</a:t>
            </a:r>
            <a:endParaRPr lang="en-SG" dirty="0"/>
          </a:p>
        </p:txBody>
      </p:sp>
      <p:sp>
        <p:nvSpPr>
          <p:cNvPr id="3" name="Content Placeholder 2">
            <a:extLst>
              <a:ext uri="{FF2B5EF4-FFF2-40B4-BE49-F238E27FC236}">
                <a16:creationId xmlns:a16="http://schemas.microsoft.com/office/drawing/2014/main" id="{3F7ED93F-A897-4D19-B882-72897D6B4E09}"/>
              </a:ext>
            </a:extLst>
          </p:cNvPr>
          <p:cNvSpPr>
            <a:spLocks noGrp="1"/>
          </p:cNvSpPr>
          <p:nvPr>
            <p:ph idx="1"/>
          </p:nvPr>
        </p:nvSpPr>
        <p:spPr>
          <a:xfrm>
            <a:off x="2625214" y="1142999"/>
            <a:ext cx="5978856" cy="2375264"/>
          </a:xfrm>
        </p:spPr>
        <p:txBody>
          <a:bodyPr>
            <a:normAutofit fontScale="77500" lnSpcReduction="20000"/>
          </a:bodyPr>
          <a:lstStyle/>
          <a:p>
            <a:r>
              <a:rPr lang="en-US" dirty="0"/>
              <a:t>Fouls = number of yellow cards</a:t>
            </a:r>
          </a:p>
          <a:p>
            <a:pPr lvl="1">
              <a:buFont typeface="Wingdings" panose="05000000000000000000" pitchFamily="2" charset="2"/>
              <a:buChar char="Ø"/>
            </a:pPr>
            <a:r>
              <a:rPr lang="en-US" dirty="0"/>
              <a:t> 2 Yellow Card = 1 Red Card</a:t>
            </a:r>
          </a:p>
          <a:p>
            <a:r>
              <a:rPr lang="en-US" dirty="0"/>
              <a:t>Two columns for Yellow and Red cards</a:t>
            </a:r>
          </a:p>
          <a:p>
            <a:pPr lvl="1">
              <a:buFont typeface="Wingdings" panose="05000000000000000000" pitchFamily="2" charset="2"/>
              <a:buChar char="Ø"/>
            </a:pPr>
            <a:r>
              <a:rPr lang="en-US" dirty="0"/>
              <a:t>Combine both into one column</a:t>
            </a:r>
          </a:p>
          <a:p>
            <a:r>
              <a:rPr lang="en-US" dirty="0"/>
              <a:t>Awarded Points when winning or drawing a match</a:t>
            </a:r>
          </a:p>
          <a:p>
            <a:r>
              <a:rPr lang="en-US" dirty="0"/>
              <a:t>No. of yellow cards vs points</a:t>
            </a:r>
          </a:p>
          <a:p>
            <a:pPr lvl="1">
              <a:buFont typeface="Wingdings" panose="05000000000000000000" pitchFamily="2" charset="2"/>
              <a:buChar char="Ø"/>
            </a:pPr>
            <a:endParaRPr lang="en-US" dirty="0"/>
          </a:p>
        </p:txBody>
      </p:sp>
      <p:graphicFrame>
        <p:nvGraphicFramePr>
          <p:cNvPr id="4" name="Object 3">
            <a:extLst>
              <a:ext uri="{FF2B5EF4-FFF2-40B4-BE49-F238E27FC236}">
                <a16:creationId xmlns:a16="http://schemas.microsoft.com/office/drawing/2014/main" id="{D57D1D12-6BE4-483A-A1B1-E06D23A20EFC}"/>
              </a:ext>
            </a:extLst>
          </p:cNvPr>
          <p:cNvGraphicFramePr>
            <a:graphicFrameLocks noChangeAspect="1"/>
          </p:cNvGraphicFramePr>
          <p:nvPr>
            <p:extLst>
              <p:ext uri="{D42A27DB-BD31-4B8C-83A1-F6EECF244321}">
                <p14:modId xmlns:p14="http://schemas.microsoft.com/office/powerpoint/2010/main" val="1891752774"/>
              </p:ext>
            </p:extLst>
          </p:nvPr>
        </p:nvGraphicFramePr>
        <p:xfrm>
          <a:off x="2683787" y="3518263"/>
          <a:ext cx="5902898" cy="1255571"/>
        </p:xfrm>
        <a:graphic>
          <a:graphicData uri="http://schemas.openxmlformats.org/presentationml/2006/ole">
            <mc:AlternateContent xmlns:mc="http://schemas.openxmlformats.org/markup-compatibility/2006">
              <mc:Choice xmlns:v="urn:schemas-microsoft-com:vml" Requires="v">
                <p:oleObj spid="_x0000_s12302" name="Bitmap Image" r:id="rId4" imgW="4374000" imgH="929520" progId="Paint.Picture">
                  <p:embed/>
                </p:oleObj>
              </mc:Choice>
              <mc:Fallback>
                <p:oleObj name="Bitmap Image" r:id="rId4" imgW="4374000" imgH="929520" progId="Paint.Picture">
                  <p:embed/>
                  <p:pic>
                    <p:nvPicPr>
                      <p:cNvPr id="0" name=""/>
                      <p:cNvPicPr/>
                      <p:nvPr/>
                    </p:nvPicPr>
                    <p:blipFill>
                      <a:blip r:embed="rId5"/>
                      <a:stretch>
                        <a:fillRect/>
                      </a:stretch>
                    </p:blipFill>
                    <p:spPr>
                      <a:xfrm>
                        <a:off x="2683787" y="3518263"/>
                        <a:ext cx="5902898" cy="1255571"/>
                      </a:xfrm>
                      <a:prstGeom prst="rect">
                        <a:avLst/>
                      </a:prstGeom>
                    </p:spPr>
                  </p:pic>
                </p:oleObj>
              </mc:Fallback>
            </mc:AlternateContent>
          </a:graphicData>
        </a:graphic>
      </p:graphicFrame>
    </p:spTree>
    <p:extLst>
      <p:ext uri="{BB962C8B-B14F-4D97-AF65-F5344CB8AC3E}">
        <p14:creationId xmlns:p14="http://schemas.microsoft.com/office/powerpoint/2010/main" val="2643801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Content</a:t>
            </a:r>
          </a:p>
        </p:txBody>
      </p:sp>
      <p:sp>
        <p:nvSpPr>
          <p:cNvPr id="3" name="Content Placeholder 2"/>
          <p:cNvSpPr>
            <a:spLocks noGrp="1"/>
          </p:cNvSpPr>
          <p:nvPr>
            <p:ph idx="1"/>
          </p:nvPr>
        </p:nvSpPr>
        <p:spPr/>
        <p:txBody>
          <a:bodyPr/>
          <a:lstStyle/>
          <a:p>
            <a:pPr marL="514350" indent="-514350">
              <a:buFont typeface="+mj-lt"/>
              <a:buAutoNum type="arabicPeriod"/>
            </a:pPr>
            <a:r>
              <a:rPr lang="en-US" dirty="0"/>
              <a:t>Sources</a:t>
            </a:r>
          </a:p>
          <a:p>
            <a:pPr marL="514350" indent="-514350">
              <a:buFont typeface="+mj-lt"/>
              <a:buAutoNum type="arabicPeriod"/>
            </a:pPr>
            <a:r>
              <a:rPr lang="en-US" dirty="0"/>
              <a:t>Nature of Dataset</a:t>
            </a:r>
          </a:p>
          <a:p>
            <a:pPr marL="514350" indent="-514350">
              <a:buFont typeface="+mj-lt"/>
              <a:buAutoNum type="arabicPeriod"/>
            </a:pPr>
            <a:r>
              <a:rPr lang="en-US" dirty="0"/>
              <a:t>Areas of Interest and Analysis Process</a:t>
            </a:r>
          </a:p>
          <a:p>
            <a:pPr marL="514350" indent="-514350">
              <a:buFont typeface="+mj-lt"/>
              <a:buAutoNum type="arabicPeriod"/>
            </a:pPr>
            <a:r>
              <a:rPr lang="en-US" dirty="0"/>
              <a:t>Insights</a:t>
            </a:r>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BD356-3934-45E6-B9F3-7DB9BF3A8C2B}"/>
              </a:ext>
            </a:extLst>
          </p:cNvPr>
          <p:cNvSpPr>
            <a:spLocks noGrp="1"/>
          </p:cNvSpPr>
          <p:nvPr>
            <p:ph type="title"/>
          </p:nvPr>
        </p:nvSpPr>
        <p:spPr/>
        <p:txBody>
          <a:bodyPr>
            <a:normAutofit fontScale="90000"/>
          </a:bodyPr>
          <a:lstStyle/>
          <a:p>
            <a:r>
              <a:rPr lang="en-US" sz="3600" b="1" dirty="0">
                <a:solidFill>
                  <a:srgbClr val="FF0000"/>
                </a:solidFill>
              </a:rPr>
              <a:t>Does fouling give an advantage?</a:t>
            </a:r>
            <a:endParaRPr lang="en-SG" dirty="0"/>
          </a:p>
        </p:txBody>
      </p:sp>
      <p:sp>
        <p:nvSpPr>
          <p:cNvPr id="3" name="Content Placeholder 2">
            <a:extLst>
              <a:ext uri="{FF2B5EF4-FFF2-40B4-BE49-F238E27FC236}">
                <a16:creationId xmlns:a16="http://schemas.microsoft.com/office/drawing/2014/main" id="{3F7ED93F-A897-4D19-B882-72897D6B4E09}"/>
              </a:ext>
            </a:extLst>
          </p:cNvPr>
          <p:cNvSpPr>
            <a:spLocks noGrp="1"/>
          </p:cNvSpPr>
          <p:nvPr>
            <p:ph idx="1"/>
          </p:nvPr>
        </p:nvSpPr>
        <p:spPr/>
        <p:txBody>
          <a:bodyPr>
            <a:normAutofit/>
          </a:bodyPr>
          <a:lstStyle/>
          <a:p>
            <a:r>
              <a:rPr lang="en-US" dirty="0"/>
              <a:t>Groupby function to group data by club then aggregate  all the yellow cards based on specific clubs</a:t>
            </a:r>
          </a:p>
          <a:p>
            <a:pPr marL="0" indent="0">
              <a:buNone/>
            </a:pPr>
            <a:endParaRPr lang="en-US" dirty="0"/>
          </a:p>
        </p:txBody>
      </p:sp>
      <p:graphicFrame>
        <p:nvGraphicFramePr>
          <p:cNvPr id="4" name="Object 3">
            <a:extLst>
              <a:ext uri="{FF2B5EF4-FFF2-40B4-BE49-F238E27FC236}">
                <a16:creationId xmlns:a16="http://schemas.microsoft.com/office/drawing/2014/main" id="{3A4E990D-6A60-4702-B924-CDE1BA68C7F1}"/>
              </a:ext>
            </a:extLst>
          </p:cNvPr>
          <p:cNvGraphicFramePr>
            <a:graphicFrameLocks noChangeAspect="1"/>
          </p:cNvGraphicFramePr>
          <p:nvPr>
            <p:extLst>
              <p:ext uri="{D42A27DB-BD31-4B8C-83A1-F6EECF244321}">
                <p14:modId xmlns:p14="http://schemas.microsoft.com/office/powerpoint/2010/main" val="4002466455"/>
              </p:ext>
            </p:extLst>
          </p:nvPr>
        </p:nvGraphicFramePr>
        <p:xfrm>
          <a:off x="2649435" y="2571750"/>
          <a:ext cx="5905500" cy="525463"/>
        </p:xfrm>
        <a:graphic>
          <a:graphicData uri="http://schemas.openxmlformats.org/presentationml/2006/ole">
            <mc:AlternateContent xmlns:mc="http://schemas.openxmlformats.org/markup-compatibility/2006">
              <mc:Choice xmlns:v="urn:schemas-microsoft-com:vml" Requires="v">
                <p:oleObj spid="_x0000_s13338" name="Bitmap Image" r:id="rId4" imgW="5905440" imgH="525960" progId="Paint.Picture">
                  <p:embed/>
                </p:oleObj>
              </mc:Choice>
              <mc:Fallback>
                <p:oleObj name="Bitmap Image" r:id="rId4" imgW="5905440" imgH="525960" progId="Paint.Picture">
                  <p:embed/>
                  <p:pic>
                    <p:nvPicPr>
                      <p:cNvPr id="0" name=""/>
                      <p:cNvPicPr/>
                      <p:nvPr/>
                    </p:nvPicPr>
                    <p:blipFill>
                      <a:blip r:embed="rId5"/>
                      <a:stretch>
                        <a:fillRect/>
                      </a:stretch>
                    </p:blipFill>
                    <p:spPr>
                      <a:xfrm>
                        <a:off x="2649435" y="2571750"/>
                        <a:ext cx="5905500" cy="525463"/>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4F94DF75-3D2B-4A71-A63C-1AE8E968EA0E}"/>
              </a:ext>
            </a:extLst>
          </p:cNvPr>
          <p:cNvGraphicFramePr>
            <a:graphicFrameLocks noChangeAspect="1"/>
          </p:cNvGraphicFramePr>
          <p:nvPr>
            <p:extLst>
              <p:ext uri="{D42A27DB-BD31-4B8C-83A1-F6EECF244321}">
                <p14:modId xmlns:p14="http://schemas.microsoft.com/office/powerpoint/2010/main" val="2040211616"/>
              </p:ext>
            </p:extLst>
          </p:nvPr>
        </p:nvGraphicFramePr>
        <p:xfrm>
          <a:off x="3263179" y="3223793"/>
          <a:ext cx="4237037" cy="1470025"/>
        </p:xfrm>
        <a:graphic>
          <a:graphicData uri="http://schemas.openxmlformats.org/presentationml/2006/ole">
            <mc:AlternateContent xmlns:mc="http://schemas.openxmlformats.org/markup-compatibility/2006">
              <mc:Choice xmlns:v="urn:schemas-microsoft-com:vml" Requires="v">
                <p:oleObj spid="_x0000_s13339" name="Bitmap Image" r:id="rId6" imgW="4236840" imgH="1470600" progId="Paint.Picture">
                  <p:embed/>
                </p:oleObj>
              </mc:Choice>
              <mc:Fallback>
                <p:oleObj name="Bitmap Image" r:id="rId6" imgW="4236840" imgH="1470600" progId="Paint.Picture">
                  <p:embed/>
                  <p:pic>
                    <p:nvPicPr>
                      <p:cNvPr id="0" name=""/>
                      <p:cNvPicPr/>
                      <p:nvPr/>
                    </p:nvPicPr>
                    <p:blipFill>
                      <a:blip r:embed="rId7"/>
                      <a:stretch>
                        <a:fillRect/>
                      </a:stretch>
                    </p:blipFill>
                    <p:spPr>
                      <a:xfrm>
                        <a:off x="3263179" y="3223793"/>
                        <a:ext cx="4237037" cy="1470025"/>
                      </a:xfrm>
                      <a:prstGeom prst="rect">
                        <a:avLst/>
                      </a:prstGeom>
                      <a:ln>
                        <a:solidFill>
                          <a:schemeClr val="tx1"/>
                        </a:solidFill>
                      </a:ln>
                    </p:spPr>
                  </p:pic>
                </p:oleObj>
              </mc:Fallback>
            </mc:AlternateContent>
          </a:graphicData>
        </a:graphic>
      </p:graphicFrame>
    </p:spTree>
    <p:extLst>
      <p:ext uri="{BB962C8B-B14F-4D97-AF65-F5344CB8AC3E}">
        <p14:creationId xmlns:p14="http://schemas.microsoft.com/office/powerpoint/2010/main" val="554246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2C63B-B389-4399-902C-C25DE7214EC4}"/>
              </a:ext>
            </a:extLst>
          </p:cNvPr>
          <p:cNvSpPr>
            <a:spLocks noGrp="1"/>
          </p:cNvSpPr>
          <p:nvPr>
            <p:ph type="title"/>
          </p:nvPr>
        </p:nvSpPr>
        <p:spPr/>
        <p:txBody>
          <a:bodyPr>
            <a:normAutofit fontScale="90000"/>
          </a:bodyPr>
          <a:lstStyle/>
          <a:p>
            <a:r>
              <a:rPr lang="en-US" sz="3600" b="1" dirty="0">
                <a:solidFill>
                  <a:srgbClr val="FF0000"/>
                </a:solidFill>
              </a:rPr>
              <a:t>Does fouling give an advantage?</a:t>
            </a:r>
            <a:endParaRPr lang="en-SG" dirty="0"/>
          </a:p>
        </p:txBody>
      </p:sp>
      <p:sp>
        <p:nvSpPr>
          <p:cNvPr id="3" name="Content Placeholder 2">
            <a:extLst>
              <a:ext uri="{FF2B5EF4-FFF2-40B4-BE49-F238E27FC236}">
                <a16:creationId xmlns:a16="http://schemas.microsoft.com/office/drawing/2014/main" id="{A478C99C-6EBA-4C9E-9A47-CDDA12490387}"/>
              </a:ext>
            </a:extLst>
          </p:cNvPr>
          <p:cNvSpPr>
            <a:spLocks noGrp="1"/>
          </p:cNvSpPr>
          <p:nvPr>
            <p:ph idx="1"/>
          </p:nvPr>
        </p:nvSpPr>
        <p:spPr>
          <a:xfrm>
            <a:off x="2625213" y="1143000"/>
            <a:ext cx="6155105" cy="1537856"/>
          </a:xfrm>
        </p:spPr>
        <p:txBody>
          <a:bodyPr>
            <a:normAutofit fontScale="92500" lnSpcReduction="20000"/>
          </a:bodyPr>
          <a:lstStyle/>
          <a:p>
            <a:r>
              <a:rPr lang="en-US" dirty="0"/>
              <a:t>Main data set does not have data on the premier league points table</a:t>
            </a:r>
          </a:p>
          <a:p>
            <a:r>
              <a:rPr lang="en-US" dirty="0"/>
              <a:t>Load in a second data set and run the merge function</a:t>
            </a:r>
          </a:p>
          <a:p>
            <a:endParaRPr lang="en-SG" dirty="0"/>
          </a:p>
        </p:txBody>
      </p:sp>
      <p:graphicFrame>
        <p:nvGraphicFramePr>
          <p:cNvPr id="4" name="Object 3">
            <a:extLst>
              <a:ext uri="{FF2B5EF4-FFF2-40B4-BE49-F238E27FC236}">
                <a16:creationId xmlns:a16="http://schemas.microsoft.com/office/drawing/2014/main" id="{FCBB83D1-2944-49A6-8105-087ABD6F81A1}"/>
              </a:ext>
            </a:extLst>
          </p:cNvPr>
          <p:cNvGraphicFramePr>
            <a:graphicFrameLocks noChangeAspect="1"/>
          </p:cNvGraphicFramePr>
          <p:nvPr>
            <p:extLst>
              <p:ext uri="{D42A27DB-BD31-4B8C-83A1-F6EECF244321}">
                <p14:modId xmlns:p14="http://schemas.microsoft.com/office/powerpoint/2010/main" val="991430342"/>
              </p:ext>
            </p:extLst>
          </p:nvPr>
        </p:nvGraphicFramePr>
        <p:xfrm>
          <a:off x="2427786" y="2571750"/>
          <a:ext cx="6232948" cy="2417497"/>
        </p:xfrm>
        <a:graphic>
          <a:graphicData uri="http://schemas.openxmlformats.org/presentationml/2006/ole">
            <mc:AlternateContent xmlns:mc="http://schemas.openxmlformats.org/markup-compatibility/2006">
              <mc:Choice xmlns:v="urn:schemas-microsoft-com:vml" Requires="v">
                <p:oleObj spid="_x0000_s14350" name="Bitmap Image" r:id="rId4" imgW="7269480" imgH="2819520" progId="Paint.Picture">
                  <p:embed/>
                </p:oleObj>
              </mc:Choice>
              <mc:Fallback>
                <p:oleObj name="Bitmap Image" r:id="rId4" imgW="7269480" imgH="2819520" progId="Paint.Picture">
                  <p:embed/>
                  <p:pic>
                    <p:nvPicPr>
                      <p:cNvPr id="0" name=""/>
                      <p:cNvPicPr/>
                      <p:nvPr/>
                    </p:nvPicPr>
                    <p:blipFill>
                      <a:blip r:embed="rId5"/>
                      <a:stretch>
                        <a:fillRect/>
                      </a:stretch>
                    </p:blipFill>
                    <p:spPr>
                      <a:xfrm>
                        <a:off x="2427786" y="2571750"/>
                        <a:ext cx="6232948" cy="2417497"/>
                      </a:xfrm>
                      <a:prstGeom prst="rect">
                        <a:avLst/>
                      </a:prstGeom>
                    </p:spPr>
                  </p:pic>
                </p:oleObj>
              </mc:Fallback>
            </mc:AlternateContent>
          </a:graphicData>
        </a:graphic>
      </p:graphicFrame>
    </p:spTree>
    <p:extLst>
      <p:ext uri="{BB962C8B-B14F-4D97-AF65-F5344CB8AC3E}">
        <p14:creationId xmlns:p14="http://schemas.microsoft.com/office/powerpoint/2010/main" val="3833459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594E4-FE6B-4DDC-98D0-8B0D629CE420}"/>
              </a:ext>
            </a:extLst>
          </p:cNvPr>
          <p:cNvSpPr>
            <a:spLocks noGrp="1"/>
          </p:cNvSpPr>
          <p:nvPr>
            <p:ph type="title"/>
          </p:nvPr>
        </p:nvSpPr>
        <p:spPr/>
        <p:txBody>
          <a:bodyPr>
            <a:normAutofit fontScale="90000"/>
          </a:bodyPr>
          <a:lstStyle/>
          <a:p>
            <a:r>
              <a:rPr lang="en-US" sz="3600" b="1" dirty="0">
                <a:solidFill>
                  <a:srgbClr val="FF0000"/>
                </a:solidFill>
              </a:rPr>
              <a:t>Does fouling give an advantage?</a:t>
            </a:r>
            <a:endParaRPr lang="en-SG" dirty="0"/>
          </a:p>
        </p:txBody>
      </p:sp>
      <p:sp>
        <p:nvSpPr>
          <p:cNvPr id="3" name="Content Placeholder 2">
            <a:extLst>
              <a:ext uri="{FF2B5EF4-FFF2-40B4-BE49-F238E27FC236}">
                <a16:creationId xmlns:a16="http://schemas.microsoft.com/office/drawing/2014/main" id="{ADDFA144-DECD-4FC2-B863-247FEBFF876B}"/>
              </a:ext>
            </a:extLst>
          </p:cNvPr>
          <p:cNvSpPr>
            <a:spLocks noGrp="1"/>
          </p:cNvSpPr>
          <p:nvPr>
            <p:ph idx="1"/>
          </p:nvPr>
        </p:nvSpPr>
        <p:spPr>
          <a:xfrm>
            <a:off x="2625213" y="1142999"/>
            <a:ext cx="6196669" cy="1847200"/>
          </a:xfrm>
        </p:spPr>
        <p:txBody>
          <a:bodyPr>
            <a:normAutofit fontScale="92500" lnSpcReduction="10000"/>
          </a:bodyPr>
          <a:lstStyle/>
          <a:p>
            <a:r>
              <a:rPr lang="en-US" dirty="0"/>
              <a:t>Use matplotlib to plot scatter plot</a:t>
            </a:r>
          </a:p>
          <a:p>
            <a:pPr lvl="1">
              <a:buFont typeface="Wingdings" panose="05000000000000000000" pitchFamily="2" charset="2"/>
              <a:buChar char="Ø"/>
            </a:pPr>
            <a:r>
              <a:rPr lang="en-US" dirty="0"/>
              <a:t>X variable – Total Yellow Cards</a:t>
            </a:r>
          </a:p>
          <a:p>
            <a:pPr lvl="1">
              <a:buFont typeface="Wingdings" panose="05000000000000000000" pitchFamily="2" charset="2"/>
              <a:buChar char="Ø"/>
            </a:pPr>
            <a:r>
              <a:rPr lang="en-US" dirty="0"/>
              <a:t>Y variable – Points </a:t>
            </a:r>
          </a:p>
          <a:p>
            <a:r>
              <a:rPr lang="en-US" dirty="0"/>
              <a:t>Plot regression line through </a:t>
            </a:r>
            <a:r>
              <a:rPr lang="en-US" dirty="0" err="1"/>
              <a:t>np.polyfit</a:t>
            </a:r>
            <a:r>
              <a:rPr lang="en-US" dirty="0"/>
              <a:t>()</a:t>
            </a:r>
          </a:p>
          <a:p>
            <a:endParaRPr lang="en-SG" dirty="0"/>
          </a:p>
        </p:txBody>
      </p:sp>
      <p:graphicFrame>
        <p:nvGraphicFramePr>
          <p:cNvPr id="4" name="Object 3">
            <a:extLst>
              <a:ext uri="{FF2B5EF4-FFF2-40B4-BE49-F238E27FC236}">
                <a16:creationId xmlns:a16="http://schemas.microsoft.com/office/drawing/2014/main" id="{04C1CA8B-6CB2-4D92-B620-6652729BD762}"/>
              </a:ext>
            </a:extLst>
          </p:cNvPr>
          <p:cNvGraphicFramePr>
            <a:graphicFrameLocks noChangeAspect="1"/>
          </p:cNvGraphicFramePr>
          <p:nvPr>
            <p:extLst>
              <p:ext uri="{D42A27DB-BD31-4B8C-83A1-F6EECF244321}">
                <p14:modId xmlns:p14="http://schemas.microsoft.com/office/powerpoint/2010/main" val="1838124790"/>
              </p:ext>
            </p:extLst>
          </p:nvPr>
        </p:nvGraphicFramePr>
        <p:xfrm>
          <a:off x="3571442" y="2990199"/>
          <a:ext cx="3650240" cy="2020604"/>
        </p:xfrm>
        <a:graphic>
          <a:graphicData uri="http://schemas.openxmlformats.org/presentationml/2006/ole">
            <mc:AlternateContent xmlns:mc="http://schemas.openxmlformats.org/markup-compatibility/2006">
              <mc:Choice xmlns:v="urn:schemas-microsoft-com:vml" Requires="v">
                <p:oleObj spid="_x0000_s15375" name="Bitmap Image" r:id="rId4" imgW="4846320" imgH="2682360" progId="Paint.Picture">
                  <p:embed/>
                </p:oleObj>
              </mc:Choice>
              <mc:Fallback>
                <p:oleObj name="Bitmap Image" r:id="rId4" imgW="4846320" imgH="2682360" progId="Paint.Picture">
                  <p:embed/>
                  <p:pic>
                    <p:nvPicPr>
                      <p:cNvPr id="0" name=""/>
                      <p:cNvPicPr/>
                      <p:nvPr/>
                    </p:nvPicPr>
                    <p:blipFill>
                      <a:blip r:embed="rId5"/>
                      <a:stretch>
                        <a:fillRect/>
                      </a:stretch>
                    </p:blipFill>
                    <p:spPr>
                      <a:xfrm>
                        <a:off x="3571442" y="2990199"/>
                        <a:ext cx="3650240" cy="2020604"/>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009B84BF-FE03-4115-A2AC-88A745BC96B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Input Sans Narrow"/>
              </a:rPr>
              <a:t>correlation_matrix = np.corrcoef(x_values, y_values)</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Input Sans Narrow"/>
              </a:rPr>
              <a:t>correlation_xy = correlation_matrix[0,1]</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Input Sans Narrow"/>
              </a:rPr>
              <a:t>r_squared = correlation_xy**2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3696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594E4-FE6B-4DDC-98D0-8B0D629CE420}"/>
              </a:ext>
            </a:extLst>
          </p:cNvPr>
          <p:cNvSpPr>
            <a:spLocks noGrp="1"/>
          </p:cNvSpPr>
          <p:nvPr>
            <p:ph type="title"/>
          </p:nvPr>
        </p:nvSpPr>
        <p:spPr/>
        <p:txBody>
          <a:bodyPr>
            <a:normAutofit fontScale="90000"/>
          </a:bodyPr>
          <a:lstStyle/>
          <a:p>
            <a:r>
              <a:rPr lang="en-US" sz="3600" b="1" dirty="0">
                <a:solidFill>
                  <a:srgbClr val="FF0000"/>
                </a:solidFill>
              </a:rPr>
              <a:t>Does fouling give an advantage?</a:t>
            </a:r>
            <a:endParaRPr lang="en-SG" dirty="0"/>
          </a:p>
        </p:txBody>
      </p:sp>
      <p:sp>
        <p:nvSpPr>
          <p:cNvPr id="3" name="Content Placeholder 2">
            <a:extLst>
              <a:ext uri="{FF2B5EF4-FFF2-40B4-BE49-F238E27FC236}">
                <a16:creationId xmlns:a16="http://schemas.microsoft.com/office/drawing/2014/main" id="{ADDFA144-DECD-4FC2-B863-247FEBFF876B}"/>
              </a:ext>
            </a:extLst>
          </p:cNvPr>
          <p:cNvSpPr>
            <a:spLocks noGrp="1"/>
          </p:cNvSpPr>
          <p:nvPr>
            <p:ph idx="1"/>
          </p:nvPr>
        </p:nvSpPr>
        <p:spPr>
          <a:xfrm>
            <a:off x="2625213" y="1142999"/>
            <a:ext cx="6196669" cy="1847200"/>
          </a:xfrm>
        </p:spPr>
        <p:txBody>
          <a:bodyPr>
            <a:normAutofit fontScale="92500" lnSpcReduction="20000"/>
          </a:bodyPr>
          <a:lstStyle/>
          <a:p>
            <a:r>
              <a:rPr lang="en-US" dirty="0"/>
              <a:t>np.corrcoef(X,Y) to get a correlation coefficient matrix between x and y</a:t>
            </a:r>
          </a:p>
          <a:p>
            <a:r>
              <a:rPr lang="en-US" dirty="0"/>
              <a:t>Extract [0,1] from matrix to get coefficient of correlation</a:t>
            </a:r>
          </a:p>
          <a:p>
            <a:r>
              <a:rPr lang="en-US" dirty="0"/>
              <a:t>Square this value to get R2</a:t>
            </a:r>
          </a:p>
          <a:p>
            <a:pPr marL="0" indent="0">
              <a:buNone/>
            </a:pPr>
            <a:endParaRPr lang="en-SG" dirty="0"/>
          </a:p>
        </p:txBody>
      </p:sp>
      <p:sp>
        <p:nvSpPr>
          <p:cNvPr id="5" name="Rectangle 4">
            <a:extLst>
              <a:ext uri="{FF2B5EF4-FFF2-40B4-BE49-F238E27FC236}">
                <a16:creationId xmlns:a16="http://schemas.microsoft.com/office/drawing/2014/main" id="{009B84BF-FE03-4115-A2AC-88A745BC96B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Input Sans Narrow"/>
              </a:rPr>
              <a:t>correlation_matrix = np.corrcoef(x_values, y_values)</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Input Sans Narrow"/>
              </a:rPr>
              <a:t>correlation_xy = correlation_matrix[0,1]</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Input Sans Narrow"/>
              </a:rPr>
              <a:t>r_squared = correlation_xy**2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7" name="Object 6">
            <a:extLst>
              <a:ext uri="{FF2B5EF4-FFF2-40B4-BE49-F238E27FC236}">
                <a16:creationId xmlns:a16="http://schemas.microsoft.com/office/drawing/2014/main" id="{386F8235-3721-44CD-B5E6-D2CCDB71F086}"/>
              </a:ext>
            </a:extLst>
          </p:cNvPr>
          <p:cNvGraphicFramePr>
            <a:graphicFrameLocks noChangeAspect="1"/>
          </p:cNvGraphicFramePr>
          <p:nvPr>
            <p:extLst>
              <p:ext uri="{D42A27DB-BD31-4B8C-83A1-F6EECF244321}">
                <p14:modId xmlns:p14="http://schemas.microsoft.com/office/powerpoint/2010/main" val="2758188070"/>
              </p:ext>
            </p:extLst>
          </p:nvPr>
        </p:nvGraphicFramePr>
        <p:xfrm>
          <a:off x="2625213" y="3124201"/>
          <a:ext cx="5807128" cy="1437408"/>
        </p:xfrm>
        <a:graphic>
          <a:graphicData uri="http://schemas.openxmlformats.org/presentationml/2006/ole">
            <mc:AlternateContent xmlns:mc="http://schemas.openxmlformats.org/markup-compatibility/2006">
              <mc:Choice xmlns:v="urn:schemas-microsoft-com:vml" Requires="v">
                <p:oleObj spid="_x0000_s16396" name="Bitmap Image" r:id="rId4" imgW="3848040" imgH="952560" progId="Paint.Picture">
                  <p:embed/>
                </p:oleObj>
              </mc:Choice>
              <mc:Fallback>
                <p:oleObj name="Bitmap Image" r:id="rId4" imgW="3848040" imgH="952560" progId="Paint.Picture">
                  <p:embed/>
                  <p:pic>
                    <p:nvPicPr>
                      <p:cNvPr id="0" name=""/>
                      <p:cNvPicPr/>
                      <p:nvPr/>
                    </p:nvPicPr>
                    <p:blipFill>
                      <a:blip r:embed="rId5"/>
                      <a:stretch>
                        <a:fillRect/>
                      </a:stretch>
                    </p:blipFill>
                    <p:spPr>
                      <a:xfrm>
                        <a:off x="2625213" y="3124201"/>
                        <a:ext cx="5807128" cy="1437408"/>
                      </a:xfrm>
                      <a:prstGeom prst="rect">
                        <a:avLst/>
                      </a:prstGeom>
                    </p:spPr>
                  </p:pic>
                </p:oleObj>
              </mc:Fallback>
            </mc:AlternateContent>
          </a:graphicData>
        </a:graphic>
      </p:graphicFrame>
    </p:spTree>
    <p:extLst>
      <p:ext uri="{BB962C8B-B14F-4D97-AF65-F5344CB8AC3E}">
        <p14:creationId xmlns:p14="http://schemas.microsoft.com/office/powerpoint/2010/main" val="1331011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F98DC8C-0091-4775-9538-29AD1DE3E7B2}"/>
              </a:ext>
            </a:extLst>
          </p:cNvPr>
          <p:cNvSpPr txBox="1">
            <a:spLocks/>
          </p:cNvSpPr>
          <p:nvPr/>
        </p:nvSpPr>
        <p:spPr>
          <a:xfrm>
            <a:off x="442451" y="1643666"/>
            <a:ext cx="8259098" cy="76352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Aft>
                <a:spcPts val="600"/>
              </a:spcAft>
            </a:pPr>
            <a:r>
              <a:rPr lang="en-US" sz="3600" b="1" kern="1200" baseline="0" dirty="0">
                <a:solidFill>
                  <a:srgbClr val="FF0000"/>
                </a:solidFill>
                <a:effectLst>
                  <a:outerShdw blurRad="50800" dist="38100" dir="2700000" algn="tl" rotWithShape="0">
                    <a:prstClr val="black">
                      <a:alpha val="40000"/>
                    </a:prstClr>
                  </a:outerShdw>
                </a:effectLst>
                <a:latin typeface="+mj-lt"/>
                <a:ea typeface="+mj-ea"/>
                <a:cs typeface="+mj-cs"/>
              </a:rPr>
              <a:t>Scatter Plot of Fouls vs Points</a:t>
            </a:r>
          </a:p>
        </p:txBody>
      </p:sp>
      <p:pic>
        <p:nvPicPr>
          <p:cNvPr id="17414" name="Picture 6">
            <a:extLst>
              <a:ext uri="{FF2B5EF4-FFF2-40B4-BE49-F238E27FC236}">
                <a16:creationId xmlns:a16="http://schemas.microsoft.com/office/drawing/2014/main" id="{F1E76D1E-CD09-4AF0-9FBF-353D5978E2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7252" y="2276475"/>
            <a:ext cx="3638550" cy="2647950"/>
          </a:xfrm>
          <a:prstGeom prst="rect">
            <a:avLst/>
          </a:prstGeom>
          <a:solidFill>
            <a:schemeClr val="bg1"/>
          </a:solidFill>
        </p:spPr>
      </p:pic>
    </p:spTree>
    <p:extLst>
      <p:ext uri="{BB962C8B-B14F-4D97-AF65-F5344CB8AC3E}">
        <p14:creationId xmlns:p14="http://schemas.microsoft.com/office/powerpoint/2010/main" val="196967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9AD70-8EF2-4EBC-8361-1B9B947B2CF6}"/>
              </a:ext>
            </a:extLst>
          </p:cNvPr>
          <p:cNvSpPr>
            <a:spLocks noGrp="1"/>
          </p:cNvSpPr>
          <p:nvPr>
            <p:ph type="title"/>
          </p:nvPr>
        </p:nvSpPr>
        <p:spPr/>
        <p:txBody>
          <a:bodyPr/>
          <a:lstStyle/>
          <a:p>
            <a:r>
              <a:rPr lang="en-US" dirty="0"/>
              <a:t>Insights</a:t>
            </a:r>
            <a:endParaRPr lang="en-SG" dirty="0"/>
          </a:p>
        </p:txBody>
      </p:sp>
      <p:sp>
        <p:nvSpPr>
          <p:cNvPr id="3" name="Content Placeholder 2">
            <a:extLst>
              <a:ext uri="{FF2B5EF4-FFF2-40B4-BE49-F238E27FC236}">
                <a16:creationId xmlns:a16="http://schemas.microsoft.com/office/drawing/2014/main" id="{785C0F81-237F-4B8B-AAC2-789E10027396}"/>
              </a:ext>
            </a:extLst>
          </p:cNvPr>
          <p:cNvSpPr>
            <a:spLocks noGrp="1"/>
          </p:cNvSpPr>
          <p:nvPr>
            <p:ph idx="1"/>
          </p:nvPr>
        </p:nvSpPr>
        <p:spPr/>
        <p:txBody>
          <a:bodyPr>
            <a:normAutofit/>
          </a:bodyPr>
          <a:lstStyle/>
          <a:p>
            <a:r>
              <a:rPr lang="en-US" dirty="0"/>
              <a:t>Limited Peak Lifespan</a:t>
            </a:r>
          </a:p>
          <a:p>
            <a:r>
              <a:rPr lang="en-US" dirty="0"/>
              <a:t>Extremely Cosmopolitan League</a:t>
            </a:r>
          </a:p>
          <a:p>
            <a:r>
              <a:rPr lang="en-US" dirty="0"/>
              <a:t>Playing dirty actually hurts</a:t>
            </a:r>
          </a:p>
          <a:p>
            <a:endParaRPr lang="en-US" dirty="0"/>
          </a:p>
          <a:p>
            <a:endParaRPr lang="en-US" dirty="0"/>
          </a:p>
          <a:p>
            <a:endParaRPr lang="en-SG" dirty="0"/>
          </a:p>
        </p:txBody>
      </p:sp>
    </p:spTree>
    <p:extLst>
      <p:ext uri="{BB962C8B-B14F-4D97-AF65-F5344CB8AC3E}">
        <p14:creationId xmlns:p14="http://schemas.microsoft.com/office/powerpoint/2010/main" val="3741801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DAC05-6E8A-4E9F-B1A7-094AC91ECF32}"/>
              </a:ext>
            </a:extLst>
          </p:cNvPr>
          <p:cNvSpPr>
            <a:spLocks noGrp="1"/>
          </p:cNvSpPr>
          <p:nvPr>
            <p:ph type="title"/>
          </p:nvPr>
        </p:nvSpPr>
        <p:spPr/>
        <p:txBody>
          <a:bodyPr/>
          <a:lstStyle/>
          <a:p>
            <a:r>
              <a:rPr lang="en-US" dirty="0">
                <a:solidFill>
                  <a:schemeClr val="bg1"/>
                </a:solidFill>
              </a:rPr>
              <a:t>THANK YOU!</a:t>
            </a:r>
            <a:endParaRPr lang="en-SG" dirty="0">
              <a:solidFill>
                <a:schemeClr val="bg1"/>
              </a:solidFill>
            </a:endParaRPr>
          </a:p>
        </p:txBody>
      </p:sp>
    </p:spTree>
    <p:extLst>
      <p:ext uri="{BB962C8B-B14F-4D97-AF65-F5344CB8AC3E}">
        <p14:creationId xmlns:p14="http://schemas.microsoft.com/office/powerpoint/2010/main" val="3271976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Sources</a:t>
            </a:r>
          </a:p>
        </p:txBody>
      </p:sp>
      <p:sp>
        <p:nvSpPr>
          <p:cNvPr id="5" name="Content Placeholder 4"/>
          <p:cNvSpPr>
            <a:spLocks noGrp="1"/>
          </p:cNvSpPr>
          <p:nvPr>
            <p:ph idx="1"/>
          </p:nvPr>
        </p:nvSpPr>
        <p:spPr/>
        <p:txBody>
          <a:bodyPr>
            <a:normAutofit lnSpcReduction="10000"/>
          </a:bodyPr>
          <a:lstStyle/>
          <a:p>
            <a:r>
              <a:rPr lang="en-US" dirty="0"/>
              <a:t>2020/2021 Premier League Season Data:</a:t>
            </a:r>
            <a:endParaRPr lang="en-US" dirty="0">
              <a:hlinkClick r:id="rId3"/>
            </a:endParaRPr>
          </a:p>
          <a:p>
            <a:pPr lvl="1">
              <a:buFont typeface="Wingdings" panose="05000000000000000000" pitchFamily="2" charset="2"/>
              <a:buChar char="Ø"/>
            </a:pPr>
            <a:r>
              <a:rPr lang="en-US" dirty="0">
                <a:hlinkClick r:id="rId3"/>
              </a:rPr>
              <a:t>https://www.kaggle.com/rajatrc1in705/english-premier-league202021</a:t>
            </a:r>
            <a:endParaRPr lang="en-US" dirty="0"/>
          </a:p>
          <a:p>
            <a:r>
              <a:rPr lang="en-US" dirty="0"/>
              <a:t> 2020/2021 Premier League Table (Points):</a:t>
            </a:r>
          </a:p>
          <a:p>
            <a:pPr lvl="1">
              <a:buFont typeface="Wingdings" panose="05000000000000000000" pitchFamily="2" charset="2"/>
              <a:buChar char="Ø"/>
            </a:pPr>
            <a:r>
              <a:rPr lang="en-US" dirty="0">
                <a:hlinkClick r:id="rId4"/>
              </a:rPr>
              <a:t>https://www.premierleague.com/tables?co=1&amp;se=363&amp;ha=-1</a:t>
            </a:r>
            <a:endParaRPr lang="en-US" dirty="0"/>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C157-D56D-4AB6-A0CF-E1B9A0D0A0B6}"/>
              </a:ext>
            </a:extLst>
          </p:cNvPr>
          <p:cNvSpPr>
            <a:spLocks noGrp="1"/>
          </p:cNvSpPr>
          <p:nvPr>
            <p:ph type="title"/>
          </p:nvPr>
        </p:nvSpPr>
        <p:spPr/>
        <p:txBody>
          <a:bodyPr/>
          <a:lstStyle/>
          <a:p>
            <a:r>
              <a:rPr lang="en-US" dirty="0"/>
              <a:t>Nature of Dataset</a:t>
            </a:r>
            <a:endParaRPr lang="en-SG" dirty="0"/>
          </a:p>
        </p:txBody>
      </p:sp>
      <p:sp>
        <p:nvSpPr>
          <p:cNvPr id="3" name="Content Placeholder 2">
            <a:extLst>
              <a:ext uri="{FF2B5EF4-FFF2-40B4-BE49-F238E27FC236}">
                <a16:creationId xmlns:a16="http://schemas.microsoft.com/office/drawing/2014/main" id="{5CAAA0C2-698B-448E-95AB-452FA4888DBB}"/>
              </a:ext>
            </a:extLst>
          </p:cNvPr>
          <p:cNvSpPr>
            <a:spLocks noGrp="1"/>
          </p:cNvSpPr>
          <p:nvPr>
            <p:ph idx="1"/>
          </p:nvPr>
        </p:nvSpPr>
        <p:spPr/>
        <p:txBody>
          <a:bodyPr>
            <a:normAutofit/>
          </a:bodyPr>
          <a:lstStyle/>
          <a:p>
            <a:r>
              <a:rPr lang="en-US" dirty="0"/>
              <a:t>2020/2021 EPL Season Data on every soccer player </a:t>
            </a:r>
          </a:p>
          <a:p>
            <a:pPr lvl="1">
              <a:buFont typeface="Wingdings" panose="05000000000000000000" pitchFamily="2" charset="2"/>
              <a:buChar char="Ø"/>
            </a:pPr>
            <a:r>
              <a:rPr lang="en-US" dirty="0"/>
              <a:t>League Profile</a:t>
            </a:r>
          </a:p>
          <a:p>
            <a:pPr lvl="2">
              <a:buFont typeface="Wingdings" panose="05000000000000000000" pitchFamily="2" charset="2"/>
              <a:buChar char="v"/>
            </a:pPr>
            <a:r>
              <a:rPr lang="en-US" dirty="0"/>
              <a:t>Age, Nationality, Position etc.</a:t>
            </a:r>
          </a:p>
          <a:p>
            <a:pPr lvl="1">
              <a:buFont typeface="Wingdings" panose="05000000000000000000" pitchFamily="2" charset="2"/>
              <a:buChar char="Ø"/>
            </a:pPr>
            <a:r>
              <a:rPr lang="en-US" dirty="0"/>
              <a:t>Performance Statistics</a:t>
            </a:r>
          </a:p>
          <a:p>
            <a:pPr lvl="2">
              <a:buFont typeface="Wingdings" panose="05000000000000000000" pitchFamily="2" charset="2"/>
              <a:buChar char="v"/>
            </a:pPr>
            <a:r>
              <a:rPr lang="en-US" dirty="0"/>
              <a:t>Goals Scored, Assists Recorded etc.</a:t>
            </a:r>
          </a:p>
          <a:p>
            <a:r>
              <a:rPr lang="en-US" dirty="0"/>
              <a:t>2020/2021 EPL Points Table</a:t>
            </a:r>
          </a:p>
        </p:txBody>
      </p:sp>
    </p:spTree>
    <p:extLst>
      <p:ext uri="{BB962C8B-B14F-4D97-AF65-F5344CB8AC3E}">
        <p14:creationId xmlns:p14="http://schemas.microsoft.com/office/powerpoint/2010/main" val="3582484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Areas of Interest</a:t>
            </a:r>
          </a:p>
        </p:txBody>
      </p:sp>
      <p:sp>
        <p:nvSpPr>
          <p:cNvPr id="3" name="Content Placeholder 2"/>
          <p:cNvSpPr>
            <a:spLocks noGrp="1"/>
          </p:cNvSpPr>
          <p:nvPr>
            <p:ph idx="1"/>
          </p:nvPr>
        </p:nvSpPr>
        <p:spPr/>
        <p:txBody>
          <a:bodyPr>
            <a:normAutofit/>
          </a:bodyPr>
          <a:lstStyle/>
          <a:p>
            <a:r>
              <a:rPr lang="en-US" dirty="0"/>
              <a:t>Age Profile </a:t>
            </a:r>
          </a:p>
          <a:p>
            <a:r>
              <a:rPr lang="en-US" dirty="0"/>
              <a:t>National Diversity </a:t>
            </a:r>
          </a:p>
          <a:p>
            <a:r>
              <a:rPr lang="en-US" dirty="0"/>
              <a:t>Does fouling (playing dirty) give an advantage?</a:t>
            </a:r>
          </a:p>
          <a:p>
            <a:endParaRPr lang="en-US" dirty="0"/>
          </a:p>
          <a:p>
            <a:endParaRPr lang="en-US" dirty="0"/>
          </a:p>
        </p:txBody>
      </p:sp>
    </p:spTree>
    <p:extLst>
      <p:ext uri="{BB962C8B-B14F-4D97-AF65-F5344CB8AC3E}">
        <p14:creationId xmlns:p14="http://schemas.microsoft.com/office/powerpoint/2010/main" val="3025408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Age : Different Perspectives - Lesley Lyle">
            <a:extLst>
              <a:ext uri="{FF2B5EF4-FFF2-40B4-BE49-F238E27FC236}">
                <a16:creationId xmlns:a16="http://schemas.microsoft.com/office/drawing/2014/main" id="{14857E71-F14F-409A-A33B-C09C3F47C2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6122" y="1127521"/>
            <a:ext cx="5715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BECD21FA-BB7A-46B1-B554-BC78A6E51F8A}"/>
              </a:ext>
            </a:extLst>
          </p:cNvPr>
          <p:cNvSpPr>
            <a:spLocks noGrp="1"/>
          </p:cNvSpPr>
          <p:nvPr>
            <p:ph type="title"/>
          </p:nvPr>
        </p:nvSpPr>
        <p:spPr>
          <a:xfrm>
            <a:off x="378822" y="94945"/>
            <a:ext cx="8229600" cy="857250"/>
          </a:xfrm>
          <a:gradFill flip="none" rotWithShape="1">
            <a:gsLst>
              <a:gs pos="0">
                <a:schemeClr val="accent1">
                  <a:lumMod val="5000"/>
                  <a:lumOff val="95000"/>
                  <a:alpha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8900000" scaled="1"/>
            <a:tileRect/>
          </a:gradFill>
        </p:spPr>
        <p:txBody>
          <a:bodyPr>
            <a:noAutofit/>
          </a:bodyPr>
          <a:lstStyle/>
          <a:p>
            <a:r>
              <a:rPr lang="en-US" sz="3200" b="1" dirty="0">
                <a:solidFill>
                  <a:srgbClr val="FF0000"/>
                </a:solidFill>
              </a:rPr>
              <a:t>Age Profile</a:t>
            </a:r>
          </a:p>
        </p:txBody>
      </p:sp>
    </p:spTree>
    <p:extLst>
      <p:ext uri="{BB962C8B-B14F-4D97-AF65-F5344CB8AC3E}">
        <p14:creationId xmlns:p14="http://schemas.microsoft.com/office/powerpoint/2010/main" val="1142669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5BE4-204D-42BC-8806-064C49558611}"/>
              </a:ext>
            </a:extLst>
          </p:cNvPr>
          <p:cNvSpPr>
            <a:spLocks noGrp="1"/>
          </p:cNvSpPr>
          <p:nvPr>
            <p:ph type="title"/>
          </p:nvPr>
        </p:nvSpPr>
        <p:spPr/>
        <p:txBody>
          <a:bodyPr/>
          <a:lstStyle/>
          <a:p>
            <a:r>
              <a:rPr lang="en-US" dirty="0"/>
              <a:t>Premier League Age Profile</a:t>
            </a:r>
            <a:endParaRPr lang="en-SG" dirty="0"/>
          </a:p>
        </p:txBody>
      </p:sp>
      <p:sp>
        <p:nvSpPr>
          <p:cNvPr id="3" name="Content Placeholder 2">
            <a:extLst>
              <a:ext uri="{FF2B5EF4-FFF2-40B4-BE49-F238E27FC236}">
                <a16:creationId xmlns:a16="http://schemas.microsoft.com/office/drawing/2014/main" id="{786921FF-ED30-4EFB-8CB1-72159EC7A0D5}"/>
              </a:ext>
            </a:extLst>
          </p:cNvPr>
          <p:cNvSpPr>
            <a:spLocks noGrp="1"/>
          </p:cNvSpPr>
          <p:nvPr>
            <p:ph idx="1"/>
          </p:nvPr>
        </p:nvSpPr>
        <p:spPr/>
        <p:txBody>
          <a:bodyPr/>
          <a:lstStyle/>
          <a:p>
            <a:r>
              <a:rPr lang="en-SG" dirty="0"/>
              <a:t>Data frame creation by Pandas</a:t>
            </a:r>
          </a:p>
          <a:p>
            <a:r>
              <a:rPr lang="en-SG" dirty="0"/>
              <a:t>Histogram through matplotlib</a:t>
            </a:r>
          </a:p>
          <a:p>
            <a:endParaRPr lang="en-SG" dirty="0"/>
          </a:p>
          <a:p>
            <a:endParaRPr lang="en-SG" dirty="0"/>
          </a:p>
        </p:txBody>
      </p:sp>
      <p:graphicFrame>
        <p:nvGraphicFramePr>
          <p:cNvPr id="4" name="Object 3">
            <a:extLst>
              <a:ext uri="{FF2B5EF4-FFF2-40B4-BE49-F238E27FC236}">
                <a16:creationId xmlns:a16="http://schemas.microsoft.com/office/drawing/2014/main" id="{19149457-14DC-43DA-AA0B-9140CBEA3262}"/>
              </a:ext>
            </a:extLst>
          </p:cNvPr>
          <p:cNvGraphicFramePr>
            <a:graphicFrameLocks noChangeAspect="1"/>
          </p:cNvGraphicFramePr>
          <p:nvPr>
            <p:extLst>
              <p:ext uri="{D42A27DB-BD31-4B8C-83A1-F6EECF244321}">
                <p14:modId xmlns:p14="http://schemas.microsoft.com/office/powerpoint/2010/main" val="2895268250"/>
              </p:ext>
            </p:extLst>
          </p:nvPr>
        </p:nvGraphicFramePr>
        <p:xfrm>
          <a:off x="3102281" y="2373080"/>
          <a:ext cx="4351337" cy="1965325"/>
        </p:xfrm>
        <a:graphic>
          <a:graphicData uri="http://schemas.openxmlformats.org/presentationml/2006/ole">
            <mc:AlternateContent xmlns:mc="http://schemas.openxmlformats.org/markup-compatibility/2006">
              <mc:Choice xmlns:v="urn:schemas-microsoft-com:vml" Requires="v">
                <p:oleObj spid="_x0000_s1045" name="Bitmap Image" r:id="rId4" imgW="4350960" imgH="1965960" progId="Paint.Picture">
                  <p:embed/>
                </p:oleObj>
              </mc:Choice>
              <mc:Fallback>
                <p:oleObj name="Bitmap Image" r:id="rId4" imgW="4350960" imgH="1965960" progId="Paint.Picture">
                  <p:embed/>
                  <p:pic>
                    <p:nvPicPr>
                      <p:cNvPr id="0" name=""/>
                      <p:cNvPicPr/>
                      <p:nvPr/>
                    </p:nvPicPr>
                    <p:blipFill>
                      <a:blip r:embed="rId5"/>
                      <a:stretch>
                        <a:fillRect/>
                      </a:stretch>
                    </p:blipFill>
                    <p:spPr>
                      <a:xfrm>
                        <a:off x="3102281" y="2373080"/>
                        <a:ext cx="4351337" cy="1965325"/>
                      </a:xfrm>
                      <a:prstGeom prst="rect">
                        <a:avLst/>
                      </a:prstGeom>
                    </p:spPr>
                  </p:pic>
                </p:oleObj>
              </mc:Fallback>
            </mc:AlternateContent>
          </a:graphicData>
        </a:graphic>
      </p:graphicFrame>
    </p:spTree>
    <p:extLst>
      <p:ext uri="{BB962C8B-B14F-4D97-AF65-F5344CB8AC3E}">
        <p14:creationId xmlns:p14="http://schemas.microsoft.com/office/powerpoint/2010/main" val="3417031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06570593-A855-4EAB-8855-3FA94A674CD2}"/>
              </a:ext>
            </a:extLst>
          </p:cNvPr>
          <p:cNvSpPr>
            <a:spLocks noGrp="1"/>
          </p:cNvSpPr>
          <p:nvPr>
            <p:ph type="title"/>
          </p:nvPr>
        </p:nvSpPr>
        <p:spPr>
          <a:xfrm>
            <a:off x="536233" y="1595464"/>
            <a:ext cx="8259098" cy="763526"/>
          </a:xfrm>
        </p:spPr>
        <p:txBody>
          <a:bodyPr/>
          <a:lstStyle/>
          <a:p>
            <a:pPr algn="ctr"/>
            <a:r>
              <a:rPr lang="en-US" dirty="0"/>
              <a:t>Age Profile of the Premier League</a:t>
            </a:r>
          </a:p>
        </p:txBody>
      </p:sp>
      <p:pic>
        <p:nvPicPr>
          <p:cNvPr id="2050" name="Picture 2">
            <a:extLst>
              <a:ext uri="{FF2B5EF4-FFF2-40B4-BE49-F238E27FC236}">
                <a16:creationId xmlns:a16="http://schemas.microsoft.com/office/drawing/2014/main" id="{C9011592-1EDB-4D6B-8060-6889651C35A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876349" y="2297723"/>
            <a:ext cx="3646240" cy="2605797"/>
          </a:xfrm>
          <a:prstGeom prst="rect">
            <a:avLst/>
          </a:prstGeom>
          <a:solidFill>
            <a:srgbClr val="FFFFFF"/>
          </a:solidFill>
        </p:spPr>
      </p:pic>
    </p:spTree>
    <p:extLst>
      <p:ext uri="{BB962C8B-B14F-4D97-AF65-F5344CB8AC3E}">
        <p14:creationId xmlns:p14="http://schemas.microsoft.com/office/powerpoint/2010/main" val="2923414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5BE4-204D-42BC-8806-064C49558611}"/>
              </a:ext>
            </a:extLst>
          </p:cNvPr>
          <p:cNvSpPr>
            <a:spLocks noGrp="1"/>
          </p:cNvSpPr>
          <p:nvPr>
            <p:ph type="title"/>
          </p:nvPr>
        </p:nvSpPr>
        <p:spPr/>
        <p:txBody>
          <a:bodyPr/>
          <a:lstStyle/>
          <a:p>
            <a:r>
              <a:rPr lang="en-US" dirty="0"/>
              <a:t>Premier League Age Profile</a:t>
            </a:r>
            <a:endParaRPr lang="en-SG" dirty="0"/>
          </a:p>
        </p:txBody>
      </p:sp>
      <p:sp>
        <p:nvSpPr>
          <p:cNvPr id="3" name="Content Placeholder 2">
            <a:extLst>
              <a:ext uri="{FF2B5EF4-FFF2-40B4-BE49-F238E27FC236}">
                <a16:creationId xmlns:a16="http://schemas.microsoft.com/office/drawing/2014/main" id="{786921FF-ED30-4EFB-8CB1-72159EC7A0D5}"/>
              </a:ext>
            </a:extLst>
          </p:cNvPr>
          <p:cNvSpPr>
            <a:spLocks noGrp="1"/>
          </p:cNvSpPr>
          <p:nvPr>
            <p:ph idx="1"/>
          </p:nvPr>
        </p:nvSpPr>
        <p:spPr>
          <a:xfrm>
            <a:off x="2625214" y="1142999"/>
            <a:ext cx="5804684" cy="2253344"/>
          </a:xfrm>
        </p:spPr>
        <p:txBody>
          <a:bodyPr>
            <a:normAutofit lnSpcReduction="10000"/>
          </a:bodyPr>
          <a:lstStyle/>
          <a:p>
            <a:r>
              <a:rPr lang="en-US" dirty="0"/>
              <a:t>Axis of Histogram differed from Normal Distribution Curve</a:t>
            </a:r>
          </a:p>
          <a:p>
            <a:pPr lvl="1">
              <a:buFont typeface="Wingdings" panose="05000000000000000000" pitchFamily="2" charset="2"/>
              <a:buChar char="Ø"/>
            </a:pPr>
            <a:r>
              <a:rPr lang="en-US" dirty="0"/>
              <a:t>NDC Y axis normally only from 0 to 1</a:t>
            </a:r>
          </a:p>
          <a:p>
            <a:pPr lvl="1">
              <a:buFont typeface="Wingdings" panose="05000000000000000000" pitchFamily="2" charset="2"/>
              <a:buChar char="Ø"/>
            </a:pPr>
            <a:r>
              <a:rPr lang="en-US" dirty="0"/>
              <a:t>Scale axis of curve to histogram</a:t>
            </a:r>
          </a:p>
          <a:p>
            <a:endParaRPr lang="en-SG" dirty="0"/>
          </a:p>
          <a:p>
            <a:endParaRPr lang="en-SG" dirty="0"/>
          </a:p>
        </p:txBody>
      </p:sp>
      <p:graphicFrame>
        <p:nvGraphicFramePr>
          <p:cNvPr id="7" name="Object 6">
            <a:extLst>
              <a:ext uri="{FF2B5EF4-FFF2-40B4-BE49-F238E27FC236}">
                <a16:creationId xmlns:a16="http://schemas.microsoft.com/office/drawing/2014/main" id="{0D0B3A6A-96F5-461B-8BF1-EEC39A58BD17}"/>
              </a:ext>
            </a:extLst>
          </p:cNvPr>
          <p:cNvGraphicFramePr>
            <a:graphicFrameLocks noChangeAspect="1"/>
          </p:cNvGraphicFramePr>
          <p:nvPr>
            <p:extLst>
              <p:ext uri="{D42A27DB-BD31-4B8C-83A1-F6EECF244321}">
                <p14:modId xmlns:p14="http://schemas.microsoft.com/office/powerpoint/2010/main" val="530130142"/>
              </p:ext>
            </p:extLst>
          </p:nvPr>
        </p:nvGraphicFramePr>
        <p:xfrm>
          <a:off x="2760616" y="3444327"/>
          <a:ext cx="5593033" cy="1329507"/>
        </p:xfrm>
        <a:graphic>
          <a:graphicData uri="http://schemas.openxmlformats.org/presentationml/2006/ole">
            <mc:AlternateContent xmlns:mc="http://schemas.openxmlformats.org/markup-compatibility/2006">
              <mc:Choice xmlns:v="urn:schemas-microsoft-com:vml" Requires="v">
                <p:oleObj spid="_x0000_s2068" name="Bitmap Image" r:id="rId4" imgW="4488120" imgH="1066680" progId="Paint.Picture">
                  <p:embed/>
                </p:oleObj>
              </mc:Choice>
              <mc:Fallback>
                <p:oleObj name="Bitmap Image" r:id="rId4" imgW="4488120" imgH="1066680" progId="Paint.Picture">
                  <p:embed/>
                  <p:pic>
                    <p:nvPicPr>
                      <p:cNvPr id="0" name=""/>
                      <p:cNvPicPr/>
                      <p:nvPr/>
                    </p:nvPicPr>
                    <p:blipFill>
                      <a:blip r:embed="rId5"/>
                      <a:stretch>
                        <a:fillRect/>
                      </a:stretch>
                    </p:blipFill>
                    <p:spPr>
                      <a:xfrm>
                        <a:off x="2760616" y="3444327"/>
                        <a:ext cx="5593033" cy="1329507"/>
                      </a:xfrm>
                      <a:prstGeom prst="rect">
                        <a:avLst/>
                      </a:prstGeom>
                    </p:spPr>
                  </p:pic>
                </p:oleObj>
              </mc:Fallback>
            </mc:AlternateContent>
          </a:graphicData>
        </a:graphic>
      </p:graphicFrame>
    </p:spTree>
    <p:extLst>
      <p:ext uri="{BB962C8B-B14F-4D97-AF65-F5344CB8AC3E}">
        <p14:creationId xmlns:p14="http://schemas.microsoft.com/office/powerpoint/2010/main" val="1680578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160984-football-template-16x9" id="{993B3F05-5B3D-49B0-AE87-AB8B83EE3907}" vid="{C3F293FE-45D6-4D6F-8B5B-CB57D77C08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Soccer</Template>
  <TotalTime>1276</TotalTime>
  <Words>2893</Words>
  <Application>Microsoft Office PowerPoint</Application>
  <PresentationFormat>On-screen Show (16:9)</PresentationFormat>
  <Paragraphs>194</Paragraphs>
  <Slides>26</Slides>
  <Notes>26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3" baseType="lpstr">
      <vt:lpstr>Arial</vt:lpstr>
      <vt:lpstr>BlinkMacSystemFont</vt:lpstr>
      <vt:lpstr>Calibri</vt:lpstr>
      <vt:lpstr>Input Sans Narrow</vt:lpstr>
      <vt:lpstr>Wingdings</vt:lpstr>
      <vt:lpstr>Office Theme</vt:lpstr>
      <vt:lpstr>Bitmap Image</vt:lpstr>
      <vt:lpstr>Interesting English Premier League Facts</vt:lpstr>
      <vt:lpstr>Content</vt:lpstr>
      <vt:lpstr>Sources</vt:lpstr>
      <vt:lpstr>Nature of Dataset</vt:lpstr>
      <vt:lpstr>Areas of Interest</vt:lpstr>
      <vt:lpstr>Age Profile</vt:lpstr>
      <vt:lpstr>Premier League Age Profile</vt:lpstr>
      <vt:lpstr>Age Profile of the Premier League</vt:lpstr>
      <vt:lpstr>Premier League Age Profile</vt:lpstr>
      <vt:lpstr>Premier League Age Profile</vt:lpstr>
      <vt:lpstr>Age Profile of the Premier League</vt:lpstr>
      <vt:lpstr>Diversity of Nationality</vt:lpstr>
      <vt:lpstr>Diversity of Nationality</vt:lpstr>
      <vt:lpstr>Diversity of Nationality</vt:lpstr>
      <vt:lpstr>Diversity of Nationality</vt:lpstr>
      <vt:lpstr>Piechart of Diversity of Nationality of TOP 4</vt:lpstr>
      <vt:lpstr>Piechart of Diversity of Nationality of EPL</vt:lpstr>
      <vt:lpstr>Does fouling give an advantage?</vt:lpstr>
      <vt:lpstr>Does fouling give an advantage?</vt:lpstr>
      <vt:lpstr>Does fouling give an advantage?</vt:lpstr>
      <vt:lpstr>Does fouling give an advantage?</vt:lpstr>
      <vt:lpstr>Does fouling give an advantage?</vt:lpstr>
      <vt:lpstr>Does fouling give an advantage?</vt:lpstr>
      <vt:lpstr>PowerPoint Presentation</vt:lpstr>
      <vt:lpstr>Insights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Insights on the English Premier League</dc:title>
  <dc:creator>Gene Phua</dc:creator>
  <cp:lastModifiedBy>Gene Phua</cp:lastModifiedBy>
  <cp:revision>22</cp:revision>
  <dcterms:created xsi:type="dcterms:W3CDTF">2021-12-28T14:20:22Z</dcterms:created>
  <dcterms:modified xsi:type="dcterms:W3CDTF">2021-12-30T06:38:22Z</dcterms:modified>
</cp:coreProperties>
</file>