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9" r:id="rId3"/>
    <p:sldId id="276" r:id="rId4"/>
    <p:sldId id="277" r:id="rId5"/>
    <p:sldId id="257" r:id="rId6"/>
    <p:sldId id="258" r:id="rId7"/>
    <p:sldId id="259" r:id="rId8"/>
    <p:sldId id="268" r:id="rId9"/>
    <p:sldId id="269" r:id="rId10"/>
    <p:sldId id="270" r:id="rId11"/>
    <p:sldId id="288" r:id="rId12"/>
    <p:sldId id="265" r:id="rId13"/>
    <p:sldId id="287" r:id="rId14"/>
    <p:sldId id="261" r:id="rId15"/>
    <p:sldId id="274" r:id="rId16"/>
    <p:sldId id="275" r:id="rId17"/>
    <p:sldId id="272" r:id="rId18"/>
    <p:sldId id="271" r:id="rId19"/>
    <p:sldId id="262" r:id="rId20"/>
    <p:sldId id="286" r:id="rId21"/>
    <p:sldId id="294" r:id="rId22"/>
    <p:sldId id="263" r:id="rId23"/>
    <p:sldId id="278" r:id="rId24"/>
    <p:sldId id="290" r:id="rId25"/>
    <p:sldId id="296" r:id="rId26"/>
    <p:sldId id="297" r:id="rId27"/>
    <p:sldId id="291" r:id="rId28"/>
    <p:sldId id="292" r:id="rId29"/>
    <p:sldId id="293" r:id="rId30"/>
    <p:sldId id="295" r:id="rId31"/>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0" autoAdjust="0"/>
    <p:restoredTop sz="94660"/>
  </p:normalViewPr>
  <p:slideViewPr>
    <p:cSldViewPr snapToGrid="0">
      <p:cViewPr varScale="1">
        <p:scale>
          <a:sx n="110" d="100"/>
          <a:sy n="110"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E2BFF122-DA02-4043-AE12-633CE2C3FE7B}" type="datetimeFigureOut">
              <a:rPr lang="en-US" smtClean="0"/>
              <a:t>4/3/2018</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CD4B5400-E696-438F-B731-44F82386DADA}" type="slidenum">
              <a:rPr lang="en-US" smtClean="0"/>
              <a:t>‹#›</a:t>
            </a:fld>
            <a:endParaRPr lang="en-US"/>
          </a:p>
        </p:txBody>
      </p:sp>
    </p:spTree>
    <p:extLst>
      <p:ext uri="{BB962C8B-B14F-4D97-AF65-F5344CB8AC3E}">
        <p14:creationId xmlns:p14="http://schemas.microsoft.com/office/powerpoint/2010/main" val="269427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34AE12-E08F-4C8F-BB8F-3FC9BEC11634}" type="datetime1">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24439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D62E-EF4C-46E8-B68C-95ECC195C4EF}" type="datetime1">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331869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8D27C-3C6E-400B-ABAA-5286E68E12CD}" type="datetime1">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126763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206539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AE1BC-3305-4FC8-8583-F167B8A0C915}" type="datetime1">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398061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CF5E00-523A-4996-82C9-EE514D392833}" type="datetime1">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385301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19C1D1-A4DB-44A7-A040-68545E5664C1}" type="datetime1">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4802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4D97E7-4C48-44FB-8168-C465B2A5D7DF}" type="datetime1">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86116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7514-9015-4A05-B16A-DB3FEB34A210}" type="datetime1">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77311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80D6-01F4-4FA0-B5BC-754F0D945E9E}" type="datetime1">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335005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3B2529-1E8F-4298-8B24-B8FC9BECA734}" type="datetime1">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78FDF-3862-4210-8076-573220BC97BC}" type="slidenum">
              <a:rPr lang="en-US" smtClean="0"/>
              <a:t>‹#›</a:t>
            </a:fld>
            <a:endParaRPr lang="en-US"/>
          </a:p>
        </p:txBody>
      </p:sp>
    </p:spTree>
    <p:extLst>
      <p:ext uri="{BB962C8B-B14F-4D97-AF65-F5344CB8AC3E}">
        <p14:creationId xmlns:p14="http://schemas.microsoft.com/office/powerpoint/2010/main" val="234757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6BFEB-92C6-4682-A030-528AA7755D1F}" type="datetime1">
              <a:rPr lang="en-US" smtClean="0"/>
              <a:t>4/3/2018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78FDF-3862-4210-8076-573220BC97BC}" type="slidenum">
              <a:rPr lang="en-US" smtClean="0"/>
              <a:t>‹#›</a:t>
            </a:fld>
            <a:endParaRPr lang="en-US"/>
          </a:p>
        </p:txBody>
      </p:sp>
    </p:spTree>
    <p:extLst>
      <p:ext uri="{BB962C8B-B14F-4D97-AF65-F5344CB8AC3E}">
        <p14:creationId xmlns:p14="http://schemas.microsoft.com/office/powerpoint/2010/main" val="398113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STAR POLYGONS TO POLYCONS</a:t>
            </a:r>
            <a:endParaRPr lang="en-US" dirty="0"/>
          </a:p>
        </p:txBody>
      </p:sp>
      <p:sp>
        <p:nvSpPr>
          <p:cNvPr id="3" name="Subtitle 2"/>
          <p:cNvSpPr>
            <a:spLocks noGrp="1"/>
          </p:cNvSpPr>
          <p:nvPr>
            <p:ph idx="1"/>
          </p:nvPr>
        </p:nvSpPr>
        <p:spPr/>
        <p:txBody>
          <a:bodyPr/>
          <a:lstStyle/>
          <a:p>
            <a:endParaRPr lang="en-US" dirty="0"/>
          </a:p>
          <a:p>
            <a:r>
              <a:rPr lang="en-US" dirty="0"/>
              <a:t>THE MATLAB PROGRAMS  STARCON POLY2018 and POLY2017</a:t>
            </a:r>
          </a:p>
        </p:txBody>
      </p:sp>
      <p:sp>
        <p:nvSpPr>
          <p:cNvPr id="4" name="Date Placeholder 3"/>
          <p:cNvSpPr>
            <a:spLocks noGrp="1"/>
          </p:cNvSpPr>
          <p:nvPr>
            <p:ph type="dt" sz="half" idx="10"/>
          </p:nvPr>
        </p:nvSpPr>
        <p:spPr/>
        <p:txBody>
          <a:bodyPr/>
          <a:lstStyle/>
          <a:p>
            <a:fld id="{DC2C0C16-A8F5-4C35-B2D7-759A70926BEE}" type="datetime1">
              <a:rPr lang="en-US" smtClean="0"/>
              <a:pPr/>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pPr/>
              <a:t>1</a:t>
            </a:fld>
            <a:endParaRPr lang="en-US"/>
          </a:p>
        </p:txBody>
      </p:sp>
    </p:spTree>
    <p:extLst>
      <p:ext uri="{BB962C8B-B14F-4D97-AF65-F5344CB8AC3E}">
        <p14:creationId xmlns:p14="http://schemas.microsoft.com/office/powerpoint/2010/main" val="406692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Adjacent Factors </a:t>
            </a:r>
            <a:r>
              <a:rPr lang="en-US" dirty="0" err="1"/>
              <a:t>Padj</a:t>
            </a:r>
            <a:endParaRPr lang="en-US" dirty="0"/>
          </a:p>
        </p:txBody>
      </p:sp>
      <p:sp>
        <p:nvSpPr>
          <p:cNvPr id="3" name="Content Placeholder 2"/>
          <p:cNvSpPr>
            <a:spLocks noGrp="1"/>
          </p:cNvSpPr>
          <p:nvPr>
            <p:ph idx="1"/>
          </p:nvPr>
        </p:nvSpPr>
        <p:spPr/>
        <p:txBody>
          <a:bodyPr>
            <a:normAutofit fontScale="92500"/>
          </a:bodyPr>
          <a:lstStyle/>
          <a:p>
            <a:r>
              <a:rPr lang="en-US" dirty="0"/>
              <a:t>Adjacent factor </a:t>
            </a:r>
            <a:r>
              <a:rPr lang="en-US" dirty="0" err="1"/>
              <a:t>Padj</a:t>
            </a:r>
            <a:r>
              <a:rPr lang="en-US" baseline="-25000" dirty="0" err="1"/>
              <a:t>k</a:t>
            </a:r>
            <a:r>
              <a:rPr lang="en-US" dirty="0"/>
              <a:t> contains a) all exterior intersections (</a:t>
            </a:r>
            <a:r>
              <a:rPr lang="en-US" dirty="0" err="1"/>
              <a:t>eip</a:t>
            </a:r>
            <a:r>
              <a:rPr lang="en-US" baseline="-25000" dirty="0" err="1"/>
              <a:t>k</a:t>
            </a:r>
            <a:r>
              <a:rPr lang="en-US" dirty="0"/>
              <a:t>) of the sides k-1 and k adjacent to vertex k and  b) side nodes on conic sides adjacent to vertex k.</a:t>
            </a:r>
          </a:p>
          <a:p>
            <a:r>
              <a:rPr lang="en-US" dirty="0"/>
              <a:t>At a line-line vertex k, </a:t>
            </a:r>
            <a:r>
              <a:rPr lang="en-US" dirty="0" err="1"/>
              <a:t>Padj</a:t>
            </a:r>
            <a:r>
              <a:rPr lang="en-US" baseline="-25000" dirty="0" err="1"/>
              <a:t>k</a:t>
            </a:r>
            <a:r>
              <a:rPr lang="en-US" dirty="0"/>
              <a:t> = 1.</a:t>
            </a:r>
          </a:p>
          <a:p>
            <a:r>
              <a:rPr lang="en-US" dirty="0"/>
              <a:t>At a line-conic k, </a:t>
            </a:r>
            <a:r>
              <a:rPr lang="en-US" dirty="0" err="1"/>
              <a:t>Padj</a:t>
            </a:r>
            <a:r>
              <a:rPr lang="en-US" baseline="-25000" dirty="0" err="1"/>
              <a:t>k</a:t>
            </a:r>
            <a:r>
              <a:rPr lang="en-US" dirty="0"/>
              <a:t> = (</a:t>
            </a:r>
            <a:r>
              <a:rPr lang="en-US" dirty="0" err="1"/>
              <a:t>sino;eip</a:t>
            </a:r>
            <a:r>
              <a:rPr lang="en-US" baseline="-25000" dirty="0" err="1"/>
              <a:t>k</a:t>
            </a:r>
            <a:r>
              <a:rPr lang="en-US" dirty="0"/>
              <a:t>) where </a:t>
            </a:r>
            <a:r>
              <a:rPr lang="en-US" dirty="0" err="1"/>
              <a:t>sino</a:t>
            </a:r>
            <a:r>
              <a:rPr lang="en-US" dirty="0"/>
              <a:t> is the conic side node and </a:t>
            </a:r>
            <a:r>
              <a:rPr lang="en-US" dirty="0" err="1"/>
              <a:t>eip</a:t>
            </a:r>
            <a:r>
              <a:rPr lang="en-US" baseline="-25000" dirty="0" err="1"/>
              <a:t>k</a:t>
            </a:r>
            <a:r>
              <a:rPr lang="en-US" dirty="0"/>
              <a:t> is the exterior intersection of the adjacent sides.</a:t>
            </a:r>
          </a:p>
          <a:p>
            <a:r>
              <a:rPr lang="en-US" dirty="0"/>
              <a:t>At a conic-conic k, </a:t>
            </a:r>
            <a:r>
              <a:rPr lang="en-US" dirty="0" err="1"/>
              <a:t>Padj</a:t>
            </a:r>
            <a:r>
              <a:rPr lang="en-US" baseline="-25000" dirty="0" err="1"/>
              <a:t>k</a:t>
            </a:r>
            <a:r>
              <a:rPr lang="en-US" dirty="0"/>
              <a:t> is determined by five points: 2 side nodes and 3 </a:t>
            </a:r>
            <a:r>
              <a:rPr lang="en-US" dirty="0" err="1"/>
              <a:t>eip</a:t>
            </a:r>
            <a:endParaRPr lang="en-US" dirty="0"/>
          </a:p>
          <a:p>
            <a:r>
              <a:rPr lang="en-US" dirty="0" err="1"/>
              <a:t>eip</a:t>
            </a:r>
            <a:r>
              <a:rPr lang="en-US" dirty="0"/>
              <a:t> coordinates are [</a:t>
            </a:r>
            <a:r>
              <a:rPr lang="en-US" dirty="0" err="1"/>
              <a:t>w;x;y</a:t>
            </a:r>
            <a:r>
              <a:rPr lang="en-US" dirty="0"/>
              <a:t>] where w = 1 in the affine plane and w = 0 on the absolute line</a:t>
            </a:r>
          </a:p>
          <a:p>
            <a:r>
              <a:rPr lang="en-US" dirty="0" err="1"/>
              <a:t>Padj</a:t>
            </a:r>
            <a:r>
              <a:rPr lang="en-US" baseline="-25000" dirty="0" err="1"/>
              <a:t>k</a:t>
            </a:r>
            <a:r>
              <a:rPr lang="en-US" dirty="0"/>
              <a:t> is normalized to unity at vertex k</a:t>
            </a:r>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10</a:t>
            </a:fld>
            <a:endParaRPr lang="en-US"/>
          </a:p>
        </p:txBody>
      </p:sp>
    </p:spTree>
    <p:extLst>
      <p:ext uri="{BB962C8B-B14F-4D97-AF65-F5344CB8AC3E}">
        <p14:creationId xmlns:p14="http://schemas.microsoft.com/office/powerpoint/2010/main" val="375593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Padj</a:t>
            </a:r>
            <a:r>
              <a:rPr lang="en-US" baseline="-25000" dirty="0" err="1"/>
              <a:t>j</a:t>
            </a:r>
            <a:r>
              <a:rPr lang="en-US" dirty="0"/>
              <a:t>  at Line-Conic Vertex j</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2237"/>
            <a:ext cx="9753600" cy="6820780"/>
          </a:xfrm>
        </p:spPr>
      </p:pic>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11</a:t>
            </a:fld>
            <a:endParaRPr lang="en-US"/>
          </a:p>
        </p:txBody>
      </p:sp>
    </p:spTree>
    <p:extLst>
      <p:ext uri="{BB962C8B-B14F-4D97-AF65-F5344CB8AC3E}">
        <p14:creationId xmlns:p14="http://schemas.microsoft.com/office/powerpoint/2010/main" val="360476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Adjacent Factors - 2</a:t>
            </a:r>
          </a:p>
        </p:txBody>
      </p:sp>
      <p:sp>
        <p:nvSpPr>
          <p:cNvPr id="3" name="Content Placeholder 2"/>
          <p:cNvSpPr>
            <a:spLocks noGrp="1"/>
          </p:cNvSpPr>
          <p:nvPr>
            <p:ph idx="1"/>
          </p:nvPr>
        </p:nvSpPr>
        <p:spPr/>
        <p:txBody>
          <a:bodyPr>
            <a:normAutofit/>
          </a:bodyPr>
          <a:lstStyle/>
          <a:p>
            <a:r>
              <a:rPr lang="en-US" dirty="0"/>
              <a:t>At a line-conic k, when the </a:t>
            </a:r>
            <a:r>
              <a:rPr lang="en-US" dirty="0" err="1"/>
              <a:t>eip</a:t>
            </a:r>
            <a:r>
              <a:rPr lang="en-US" dirty="0"/>
              <a:t> is on the absolute line </a:t>
            </a:r>
            <a:r>
              <a:rPr lang="en-US" dirty="0" err="1"/>
              <a:t>Padj</a:t>
            </a:r>
            <a:r>
              <a:rPr lang="en-US" baseline="-25000" dirty="0" err="1"/>
              <a:t>k</a:t>
            </a:r>
            <a:r>
              <a:rPr lang="en-US" dirty="0"/>
              <a:t> is the line parallel to the linear side through the conic side node.</a:t>
            </a:r>
          </a:p>
          <a:p>
            <a:r>
              <a:rPr lang="en-US" dirty="0"/>
              <a:t>The conic-conic </a:t>
            </a:r>
            <a:r>
              <a:rPr lang="en-US" dirty="0" err="1"/>
              <a:t>Padj</a:t>
            </a:r>
            <a:r>
              <a:rPr lang="en-US" baseline="-25000" dirty="0" err="1"/>
              <a:t>k</a:t>
            </a:r>
            <a:r>
              <a:rPr lang="en-US" dirty="0"/>
              <a:t> depends on w(</a:t>
            </a:r>
            <a:r>
              <a:rPr lang="en-US" dirty="0" err="1"/>
              <a:t>eip</a:t>
            </a:r>
            <a:r>
              <a:rPr lang="en-US" dirty="0"/>
              <a:t>) = 0 or 1.</a:t>
            </a:r>
          </a:p>
          <a:p>
            <a:r>
              <a:rPr lang="en-US" dirty="0"/>
              <a:t>Five discrete points (two side nodes and three </a:t>
            </a:r>
            <a:r>
              <a:rPr lang="en-US" dirty="0" err="1"/>
              <a:t>eip</a:t>
            </a:r>
            <a:r>
              <a:rPr lang="en-US" dirty="0"/>
              <a:t>) determine a conic</a:t>
            </a:r>
            <a:r>
              <a:rPr lang="en-US" dirty="0">
                <a:solidFill>
                  <a:prstClr val="black"/>
                </a:solidFill>
              </a:rPr>
              <a:t> </a:t>
            </a:r>
            <a:r>
              <a:rPr lang="en-US" dirty="0" err="1">
                <a:solidFill>
                  <a:prstClr val="black"/>
                </a:solidFill>
              </a:rPr>
              <a:t>Padj</a:t>
            </a:r>
            <a:r>
              <a:rPr lang="en-US" baseline="-25000" dirty="0" err="1">
                <a:solidFill>
                  <a:prstClr val="black"/>
                </a:solidFill>
              </a:rPr>
              <a:t>k</a:t>
            </a:r>
            <a:r>
              <a:rPr lang="en-US" dirty="0"/>
              <a:t>.  Matrix M has 5 rows:      [ 1 x y x</a:t>
            </a:r>
            <a:r>
              <a:rPr lang="en-US" baseline="30000" dirty="0"/>
              <a:t>2</a:t>
            </a:r>
            <a:r>
              <a:rPr lang="en-US" dirty="0"/>
              <a:t> </a:t>
            </a:r>
            <a:r>
              <a:rPr lang="en-US" dirty="0" err="1"/>
              <a:t>xy</a:t>
            </a:r>
            <a:r>
              <a:rPr lang="en-US" dirty="0"/>
              <a:t> y</a:t>
            </a:r>
            <a:r>
              <a:rPr lang="en-US" baseline="30000" dirty="0"/>
              <a:t>2</a:t>
            </a:r>
            <a:r>
              <a:rPr lang="en-US" dirty="0"/>
              <a:t> ] with (</a:t>
            </a:r>
            <a:r>
              <a:rPr lang="en-US" dirty="0" err="1"/>
              <a:t>x,y</a:t>
            </a:r>
            <a:r>
              <a:rPr lang="en-US" dirty="0"/>
              <a:t>) of the five points at which </a:t>
            </a:r>
            <a:r>
              <a:rPr lang="en-US" dirty="0" err="1"/>
              <a:t>Padj</a:t>
            </a:r>
            <a:r>
              <a:rPr lang="en-US" baseline="-25000" dirty="0" err="1"/>
              <a:t>k</a:t>
            </a:r>
            <a:r>
              <a:rPr lang="en-US" dirty="0"/>
              <a:t> = 0.  Row 6 is with the vertex (</a:t>
            </a:r>
            <a:r>
              <a:rPr lang="en-US" dirty="0" err="1"/>
              <a:t>x,y</a:t>
            </a:r>
            <a:r>
              <a:rPr lang="en-US" dirty="0"/>
              <a:t>) values to set </a:t>
            </a:r>
            <a:r>
              <a:rPr lang="en-US" dirty="0" err="1"/>
              <a:t>Padj</a:t>
            </a:r>
            <a:r>
              <a:rPr lang="en-US" baseline="-25000" dirty="0" err="1"/>
              <a:t>k</a:t>
            </a:r>
            <a:r>
              <a:rPr lang="en-US" dirty="0"/>
              <a:t>(k) = 1. The vector </a:t>
            </a:r>
            <a:r>
              <a:rPr lang="en-US" b="1" dirty="0"/>
              <a:t>r </a:t>
            </a:r>
            <a:r>
              <a:rPr lang="en-US" dirty="0"/>
              <a:t>= [0 0 0 0 0 1]. </a:t>
            </a:r>
          </a:p>
          <a:p>
            <a:r>
              <a:rPr lang="en-US" dirty="0"/>
              <a:t>When </a:t>
            </a:r>
            <a:r>
              <a:rPr lang="en-US" dirty="0" err="1"/>
              <a:t>w</a:t>
            </a:r>
            <a:r>
              <a:rPr lang="en-US" baseline="-25000" dirty="0" err="1"/>
              <a:t>k</a:t>
            </a:r>
            <a:r>
              <a:rPr lang="en-US" dirty="0"/>
              <a:t> = 0 the first three elements in row k are set to 0.</a:t>
            </a:r>
          </a:p>
          <a:p>
            <a:r>
              <a:rPr lang="en-US" dirty="0"/>
              <a:t>M</a:t>
            </a:r>
            <a:r>
              <a:rPr lang="en-US" b="1" dirty="0"/>
              <a:t> c</a:t>
            </a:r>
            <a:r>
              <a:rPr lang="en-US" dirty="0"/>
              <a:t> = </a:t>
            </a:r>
            <a:r>
              <a:rPr lang="en-US" b="1" dirty="0"/>
              <a:t>r </a:t>
            </a:r>
            <a:r>
              <a:rPr lang="en-US" dirty="0"/>
              <a:t>yield </a:t>
            </a:r>
            <a:r>
              <a:rPr lang="en-US" dirty="0" err="1"/>
              <a:t>Padj</a:t>
            </a:r>
            <a:r>
              <a:rPr lang="en-US" baseline="-25000" dirty="0" err="1"/>
              <a:t>k</a:t>
            </a:r>
            <a:r>
              <a:rPr lang="en-US" dirty="0"/>
              <a:t> = c</a:t>
            </a:r>
            <a:r>
              <a:rPr lang="en-US" baseline="-25000" dirty="0"/>
              <a:t>1</a:t>
            </a:r>
            <a:r>
              <a:rPr lang="en-US" dirty="0"/>
              <a:t> + c</a:t>
            </a:r>
            <a:r>
              <a:rPr lang="en-US" baseline="-25000" dirty="0"/>
              <a:t>2</a:t>
            </a:r>
            <a:r>
              <a:rPr lang="en-US" dirty="0"/>
              <a:t> x + c</a:t>
            </a:r>
            <a:r>
              <a:rPr lang="en-US" baseline="-25000" dirty="0"/>
              <a:t>3</a:t>
            </a:r>
            <a:r>
              <a:rPr lang="en-US" dirty="0"/>
              <a:t> y + c</a:t>
            </a:r>
            <a:r>
              <a:rPr lang="en-US" baseline="-25000" dirty="0"/>
              <a:t>4</a:t>
            </a:r>
            <a:r>
              <a:rPr lang="en-US" dirty="0"/>
              <a:t> x</a:t>
            </a:r>
            <a:r>
              <a:rPr lang="en-US" baseline="30000" dirty="0"/>
              <a:t>2</a:t>
            </a:r>
            <a:r>
              <a:rPr lang="en-US" dirty="0"/>
              <a:t> + c</a:t>
            </a:r>
            <a:r>
              <a:rPr lang="en-US" baseline="-25000" dirty="0"/>
              <a:t>5</a:t>
            </a:r>
            <a:r>
              <a:rPr lang="en-US" dirty="0"/>
              <a:t> </a:t>
            </a:r>
            <a:r>
              <a:rPr lang="en-US" dirty="0" err="1"/>
              <a:t>xy</a:t>
            </a:r>
            <a:r>
              <a:rPr lang="en-US" dirty="0"/>
              <a:t> + c</a:t>
            </a:r>
            <a:r>
              <a:rPr lang="en-US" baseline="-25000" dirty="0"/>
              <a:t>6 </a:t>
            </a:r>
            <a:r>
              <a:rPr lang="en-US" dirty="0"/>
              <a:t> y</a:t>
            </a:r>
            <a:r>
              <a:rPr lang="en-US" baseline="30000" dirty="0"/>
              <a:t>2</a:t>
            </a:r>
            <a:r>
              <a:rPr lang="en-US" dirty="0"/>
              <a:t> . </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12</a:t>
            </a:fld>
            <a:endParaRPr lang="en-US"/>
          </a:p>
        </p:txBody>
      </p:sp>
    </p:spTree>
    <p:extLst>
      <p:ext uri="{BB962C8B-B14F-4D97-AF65-F5344CB8AC3E}">
        <p14:creationId xmlns:p14="http://schemas.microsoft.com/office/powerpoint/2010/main" val="328698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Padj</a:t>
            </a:r>
            <a:r>
              <a:rPr lang="en-US" baseline="-25000" dirty="0"/>
              <a:t>jp1</a:t>
            </a:r>
            <a:r>
              <a:rPr lang="en-US" dirty="0"/>
              <a:t>  at Conic-Conic Vertex jp1</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259" y="1962659"/>
            <a:ext cx="4877481" cy="4077269"/>
          </a:xfrm>
        </p:spPr>
      </p:pic>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13</a:t>
            </a:fld>
            <a:endParaRPr lang="en-US"/>
          </a:p>
        </p:txBody>
      </p:sp>
    </p:spTree>
    <p:extLst>
      <p:ext uri="{BB962C8B-B14F-4D97-AF65-F5344CB8AC3E}">
        <p14:creationId xmlns:p14="http://schemas.microsoft.com/office/powerpoint/2010/main" val="130613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br>
              <a:rPr lang="en-US" dirty="0"/>
            </a:br>
            <a:r>
              <a:rPr lang="en-US" dirty="0"/>
              <a:t>Recursion Algorithm: GADJ</a:t>
            </a:r>
          </a:p>
        </p:txBody>
      </p:sp>
      <p:sp>
        <p:nvSpPr>
          <p:cNvPr id="3" name="Content Placeholder 2"/>
          <p:cNvSpPr>
            <a:spLocks noGrp="1"/>
          </p:cNvSpPr>
          <p:nvPr>
            <p:ph idx="1"/>
          </p:nvPr>
        </p:nvSpPr>
        <p:spPr/>
        <p:txBody>
          <a:bodyPr>
            <a:normAutofit/>
          </a:bodyPr>
          <a:lstStyle/>
          <a:p>
            <a:r>
              <a:rPr lang="en-US" dirty="0"/>
              <a:t>Barycentric coordinate </a:t>
            </a:r>
            <a:r>
              <a:rPr lang="en-US" dirty="0" err="1"/>
              <a:t>W</a:t>
            </a:r>
            <a:r>
              <a:rPr lang="en-US" baseline="-25000" dirty="0" err="1"/>
              <a:t>j</a:t>
            </a:r>
            <a:r>
              <a:rPr lang="en-US" dirty="0"/>
              <a:t> = </a:t>
            </a:r>
            <a:r>
              <a:rPr lang="en-US" dirty="0" err="1"/>
              <a:t>N</a:t>
            </a:r>
            <a:r>
              <a:rPr lang="en-US" baseline="-25000" dirty="0" err="1"/>
              <a:t>j</a:t>
            </a:r>
            <a:r>
              <a:rPr lang="en-US" dirty="0"/>
              <a:t>/Q  where Q = </a:t>
            </a:r>
            <a:r>
              <a:rPr lang="en-US" dirty="0" err="1"/>
              <a:t>sum</a:t>
            </a:r>
            <a:r>
              <a:rPr lang="en-US" baseline="-25000" dirty="0" err="1"/>
              <a:t>j</a:t>
            </a:r>
            <a:r>
              <a:rPr lang="en-US" dirty="0"/>
              <a:t>(</a:t>
            </a:r>
            <a:r>
              <a:rPr lang="en-US" dirty="0" err="1"/>
              <a:t>N</a:t>
            </a:r>
            <a:r>
              <a:rPr lang="en-US" baseline="-25000" dirty="0" err="1"/>
              <a:t>j</a:t>
            </a:r>
            <a:r>
              <a:rPr lang="en-US" dirty="0"/>
              <a:t>).  </a:t>
            </a:r>
          </a:p>
          <a:p>
            <a:pPr algn="just"/>
            <a:r>
              <a:rPr lang="en-US" dirty="0"/>
              <a:t>The only numerators that do not vanish on side j are </a:t>
            </a:r>
            <a:r>
              <a:rPr lang="en-US" dirty="0" err="1"/>
              <a:t>N</a:t>
            </a:r>
            <a:r>
              <a:rPr lang="en-US" baseline="-25000" dirty="0" err="1"/>
              <a:t>j</a:t>
            </a:r>
            <a:r>
              <a:rPr lang="en-US" baseline="-25000" dirty="0"/>
              <a:t> </a:t>
            </a:r>
            <a:r>
              <a:rPr lang="en-US" dirty="0"/>
              <a:t>, N</a:t>
            </a:r>
            <a:r>
              <a:rPr lang="en-US" baseline="-25000" dirty="0"/>
              <a:t>j+1/2</a:t>
            </a:r>
            <a:r>
              <a:rPr lang="en-US" dirty="0"/>
              <a:t> and N</a:t>
            </a:r>
            <a:r>
              <a:rPr lang="en-US" baseline="-25000" dirty="0"/>
              <a:t>j+1</a:t>
            </a:r>
            <a:r>
              <a:rPr lang="en-US" dirty="0"/>
              <a:t>.  Thus, on side j:    </a:t>
            </a:r>
            <a:r>
              <a:rPr lang="en-US" dirty="0" err="1"/>
              <a:t>W</a:t>
            </a:r>
            <a:r>
              <a:rPr lang="en-US" baseline="-25000" dirty="0" err="1"/>
              <a:t>j</a:t>
            </a:r>
            <a:r>
              <a:rPr lang="en-US" dirty="0"/>
              <a:t>  = </a:t>
            </a:r>
            <a:r>
              <a:rPr lang="en-US" dirty="0" err="1"/>
              <a:t>N</a:t>
            </a:r>
            <a:r>
              <a:rPr lang="en-US" baseline="-25000" dirty="0" err="1"/>
              <a:t>j</a:t>
            </a:r>
            <a:r>
              <a:rPr lang="en-US" dirty="0"/>
              <a:t> /(</a:t>
            </a:r>
            <a:r>
              <a:rPr lang="en-US" dirty="0" err="1"/>
              <a:t>N</a:t>
            </a:r>
            <a:r>
              <a:rPr lang="en-US" baseline="-25000" dirty="0" err="1"/>
              <a:t>j</a:t>
            </a:r>
            <a:r>
              <a:rPr lang="en-US" dirty="0"/>
              <a:t> + N</a:t>
            </a:r>
            <a:r>
              <a:rPr lang="en-US" baseline="-25000" dirty="0"/>
              <a:t>j+1/2</a:t>
            </a:r>
            <a:r>
              <a:rPr lang="en-US" dirty="0"/>
              <a:t> + N</a:t>
            </a:r>
            <a:r>
              <a:rPr lang="en-US" baseline="-25000" dirty="0"/>
              <a:t>j+1</a:t>
            </a:r>
            <a:r>
              <a:rPr lang="en-US" dirty="0"/>
              <a:t>).</a:t>
            </a:r>
          </a:p>
          <a:p>
            <a:pPr algn="just"/>
            <a:r>
              <a:rPr lang="en-US" dirty="0"/>
              <a:t>If P is the product of all the sides (</a:t>
            </a:r>
            <a:r>
              <a:rPr lang="en-US" dirty="0" err="1"/>
              <a:t>S</a:t>
            </a:r>
            <a:r>
              <a:rPr lang="en-US" baseline="-25000" dirty="0" err="1"/>
              <a:t>j</a:t>
            </a:r>
            <a:r>
              <a:rPr lang="en-US" dirty="0"/>
              <a:t>) and F</a:t>
            </a:r>
            <a:r>
              <a:rPr lang="en-US" baseline="-25000" dirty="0"/>
              <a:t>j</a:t>
            </a:r>
            <a:r>
              <a:rPr lang="en-US" dirty="0"/>
              <a:t> = P/(S</a:t>
            </a:r>
            <a:r>
              <a:rPr lang="en-US" baseline="-25000" dirty="0"/>
              <a:t>j-1</a:t>
            </a:r>
            <a:r>
              <a:rPr lang="en-US" dirty="0"/>
              <a:t>S</a:t>
            </a:r>
            <a:r>
              <a:rPr lang="en-US" baseline="-25000" dirty="0"/>
              <a:t>j</a:t>
            </a:r>
            <a:r>
              <a:rPr lang="en-US" dirty="0"/>
              <a:t>S</a:t>
            </a:r>
            <a:r>
              <a:rPr lang="en-US" baseline="-25000" dirty="0"/>
              <a:t>j+1</a:t>
            </a:r>
            <a:r>
              <a:rPr lang="en-US" dirty="0"/>
              <a:t>  ) then on side j,  N and Q may be divided by a common factor F</a:t>
            </a:r>
            <a:r>
              <a:rPr lang="en-US" baseline="-25000" dirty="0"/>
              <a:t>j</a:t>
            </a:r>
            <a:r>
              <a:rPr lang="en-US" dirty="0"/>
              <a:t>  to reduce </a:t>
            </a:r>
            <a:r>
              <a:rPr lang="en-US" dirty="0" err="1"/>
              <a:t>W</a:t>
            </a:r>
            <a:r>
              <a:rPr lang="en-US" baseline="-25000" dirty="0" err="1"/>
              <a:t>j</a:t>
            </a:r>
            <a:r>
              <a:rPr lang="en-US" dirty="0"/>
              <a:t>  to:</a:t>
            </a:r>
          </a:p>
          <a:p>
            <a:pPr marL="0" indent="0">
              <a:buNone/>
            </a:pPr>
            <a:r>
              <a:rPr lang="en-US" dirty="0"/>
              <a:t> </a:t>
            </a:r>
            <a:r>
              <a:rPr lang="en-US" dirty="0" err="1"/>
              <a:t>W</a:t>
            </a:r>
            <a:r>
              <a:rPr lang="en-US" baseline="-25000" dirty="0" err="1"/>
              <a:t>j</a:t>
            </a:r>
            <a:r>
              <a:rPr lang="en-US" dirty="0"/>
              <a:t>  = </a:t>
            </a:r>
            <a:r>
              <a:rPr lang="en-US" dirty="0" err="1"/>
              <a:t>r</a:t>
            </a:r>
            <a:r>
              <a:rPr lang="en-US" baseline="-25000" dirty="0" err="1"/>
              <a:t>j</a:t>
            </a:r>
            <a:r>
              <a:rPr lang="en-US" dirty="0"/>
              <a:t> S</a:t>
            </a:r>
            <a:r>
              <a:rPr lang="en-US" baseline="-25000" dirty="0"/>
              <a:t>j+1</a:t>
            </a:r>
            <a:r>
              <a:rPr lang="en-US" dirty="0"/>
              <a:t> </a:t>
            </a:r>
            <a:r>
              <a:rPr lang="en-US" dirty="0" err="1"/>
              <a:t>Padj</a:t>
            </a:r>
            <a:r>
              <a:rPr lang="en-US" baseline="-25000" dirty="0" err="1"/>
              <a:t>j</a:t>
            </a:r>
            <a:r>
              <a:rPr lang="en-US" dirty="0"/>
              <a:t>  / (</a:t>
            </a:r>
            <a:r>
              <a:rPr lang="en-US" dirty="0" err="1"/>
              <a:t>r</a:t>
            </a:r>
            <a:r>
              <a:rPr lang="en-US" baseline="-25000" dirty="0" err="1"/>
              <a:t>j</a:t>
            </a:r>
            <a:r>
              <a:rPr lang="en-US" baseline="-25000" dirty="0"/>
              <a:t>  </a:t>
            </a:r>
            <a:r>
              <a:rPr lang="en-US" dirty="0"/>
              <a:t>S</a:t>
            </a:r>
            <a:r>
              <a:rPr lang="en-US" baseline="-25000" dirty="0"/>
              <a:t>j+1</a:t>
            </a:r>
            <a:r>
              <a:rPr lang="en-US" dirty="0"/>
              <a:t>Padj</a:t>
            </a:r>
            <a:r>
              <a:rPr lang="en-US" baseline="-25000" dirty="0"/>
              <a:t>j</a:t>
            </a:r>
            <a:r>
              <a:rPr lang="en-US" dirty="0"/>
              <a:t>  + r</a:t>
            </a:r>
            <a:r>
              <a:rPr lang="en-US" baseline="-25000" dirty="0"/>
              <a:t>j+1/2</a:t>
            </a:r>
            <a:r>
              <a:rPr lang="en-US" dirty="0"/>
              <a:t>S</a:t>
            </a:r>
            <a:r>
              <a:rPr lang="en-US" baseline="-25000" dirty="0"/>
              <a:t>j+1</a:t>
            </a:r>
            <a:r>
              <a:rPr lang="en-US" dirty="0"/>
              <a:t>S</a:t>
            </a:r>
            <a:r>
              <a:rPr lang="en-US" baseline="-25000" dirty="0"/>
              <a:t>j-1</a:t>
            </a:r>
            <a:r>
              <a:rPr lang="en-US" dirty="0"/>
              <a:t> + r</a:t>
            </a:r>
            <a:r>
              <a:rPr lang="en-US" baseline="-25000" dirty="0"/>
              <a:t>j+1</a:t>
            </a:r>
            <a:r>
              <a:rPr lang="en-US" dirty="0"/>
              <a:t>S</a:t>
            </a:r>
            <a:r>
              <a:rPr lang="en-US" baseline="-25000" dirty="0"/>
              <a:t>j-1  </a:t>
            </a:r>
            <a:r>
              <a:rPr lang="en-US" dirty="0"/>
              <a:t>Padj</a:t>
            </a:r>
            <a:r>
              <a:rPr lang="en-US" baseline="-25000" dirty="0"/>
              <a:t>j+1</a:t>
            </a:r>
            <a:r>
              <a:rPr lang="en-US" dirty="0"/>
              <a:t>).</a:t>
            </a:r>
          </a:p>
          <a:p>
            <a:pPr marL="0" indent="0">
              <a:buNone/>
            </a:pPr>
            <a:r>
              <a:rPr lang="en-US" dirty="0"/>
              <a:t>Algebraic-geometry theory of divisors allows further reduction.</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C63BCACB-34BE-4616-93BE-4BA2EDBD0077}"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14</a:t>
            </a:fld>
            <a:endParaRPr lang="en-US"/>
          </a:p>
        </p:txBody>
      </p:sp>
    </p:spTree>
    <p:extLst>
      <p:ext uri="{BB962C8B-B14F-4D97-AF65-F5344CB8AC3E}">
        <p14:creationId xmlns:p14="http://schemas.microsoft.com/office/powerpoint/2010/main" val="10633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Divisor Theorem</a:t>
            </a:r>
          </a:p>
        </p:txBody>
      </p:sp>
      <p:sp>
        <p:nvSpPr>
          <p:cNvPr id="3" name="Content Placeholder 2"/>
          <p:cNvSpPr>
            <a:spLocks noGrp="1"/>
          </p:cNvSpPr>
          <p:nvPr>
            <p:ph idx="1"/>
          </p:nvPr>
        </p:nvSpPr>
        <p:spPr/>
        <p:txBody>
          <a:bodyPr/>
          <a:lstStyle/>
          <a:p>
            <a:r>
              <a:rPr lang="en-US" dirty="0"/>
              <a:t>The set of intersection points of plane algebraic curves </a:t>
            </a:r>
            <a:r>
              <a:rPr lang="en-US" b="1" i="1" dirty="0"/>
              <a:t>P</a:t>
            </a:r>
            <a:r>
              <a:rPr lang="en-US" dirty="0"/>
              <a:t> and </a:t>
            </a:r>
            <a:r>
              <a:rPr lang="en-US" b="1" i="1" dirty="0"/>
              <a:t>Q</a:t>
            </a:r>
            <a:r>
              <a:rPr lang="en-US" dirty="0"/>
              <a:t> are designated as</a:t>
            </a:r>
            <a:r>
              <a:rPr lang="en-US" b="1" i="1" dirty="0"/>
              <a:t> P</a:t>
            </a:r>
            <a:r>
              <a:rPr lang="en-US" b="1" dirty="0"/>
              <a:t> . </a:t>
            </a:r>
            <a:r>
              <a:rPr lang="en-US" b="1" i="1" dirty="0"/>
              <a:t>Q.   </a:t>
            </a:r>
            <a:r>
              <a:rPr lang="en-US" b="1" i="1" dirty="0" err="1"/>
              <a:t>Bezout’s</a:t>
            </a:r>
            <a:r>
              <a:rPr lang="en-US" b="1" i="1" dirty="0"/>
              <a:t> Theorem </a:t>
            </a:r>
            <a:r>
              <a:rPr lang="en-US" dirty="0"/>
              <a:t>states that if </a:t>
            </a:r>
            <a:r>
              <a:rPr lang="en-US" b="1" i="1" dirty="0"/>
              <a:t>P</a:t>
            </a:r>
            <a:r>
              <a:rPr lang="en-US" b="1" i="1" baseline="-25000" dirty="0"/>
              <a:t>s</a:t>
            </a:r>
            <a:r>
              <a:rPr lang="en-US" dirty="0"/>
              <a:t>  and </a:t>
            </a:r>
            <a:r>
              <a:rPr lang="en-US" b="1" i="1" dirty="0" err="1"/>
              <a:t>Q</a:t>
            </a:r>
            <a:r>
              <a:rPr lang="en-US" b="1" i="1" baseline="-25000" dirty="0" err="1"/>
              <a:t>t</a:t>
            </a:r>
            <a:r>
              <a:rPr lang="en-US" dirty="0"/>
              <a:t>  are of orders s and t then there are </a:t>
            </a:r>
            <a:r>
              <a:rPr lang="en-US" dirty="0" err="1"/>
              <a:t>st</a:t>
            </a:r>
            <a:r>
              <a:rPr lang="en-US" dirty="0"/>
              <a:t>  points in</a:t>
            </a:r>
            <a:r>
              <a:rPr lang="en-US" b="1" i="1" dirty="0"/>
              <a:t> P</a:t>
            </a:r>
            <a:r>
              <a:rPr lang="en-US" b="1" dirty="0"/>
              <a:t> . </a:t>
            </a:r>
            <a:r>
              <a:rPr lang="en-US" b="1" i="1" dirty="0"/>
              <a:t>Q</a:t>
            </a:r>
            <a:r>
              <a:rPr lang="en-US" dirty="0"/>
              <a:t>.</a:t>
            </a:r>
            <a:endParaRPr lang="en-US" b="1" i="1" dirty="0"/>
          </a:p>
          <a:p>
            <a:r>
              <a:rPr lang="en-US" dirty="0" err="1"/>
              <a:t>Bezout’s</a:t>
            </a:r>
            <a:r>
              <a:rPr lang="en-US" dirty="0"/>
              <a:t> Theorem is adequate when all intersections are simple.  The generalization is addressed in </a:t>
            </a:r>
            <a:r>
              <a:rPr lang="en-US" b="1" i="1" dirty="0" err="1"/>
              <a:t>Noether’s</a:t>
            </a:r>
            <a:r>
              <a:rPr lang="en-US" b="1" i="1" dirty="0"/>
              <a:t> Theorem </a:t>
            </a:r>
            <a:r>
              <a:rPr lang="en-US" dirty="0"/>
              <a:t> by replacing </a:t>
            </a:r>
            <a:r>
              <a:rPr lang="en-US" b="1" i="1" dirty="0"/>
              <a:t>P</a:t>
            </a:r>
            <a:r>
              <a:rPr lang="en-US" b="1" dirty="0"/>
              <a:t> . </a:t>
            </a:r>
            <a:r>
              <a:rPr lang="en-US" b="1" i="1" dirty="0"/>
              <a:t>Q</a:t>
            </a:r>
            <a:r>
              <a:rPr lang="en-US" dirty="0"/>
              <a:t>   with the set of divisors </a:t>
            </a:r>
            <a:r>
              <a:rPr lang="en-US" b="1" i="1" dirty="0"/>
              <a:t>P o Q </a:t>
            </a:r>
            <a:r>
              <a:rPr lang="en-US" dirty="0"/>
              <a:t>which separate multiple points into “neighborhoods”.  A crucial algebraic-geometry theorem is:  </a:t>
            </a:r>
          </a:p>
          <a:p>
            <a:r>
              <a:rPr lang="en-US" dirty="0"/>
              <a:t>If </a:t>
            </a:r>
            <a:r>
              <a:rPr lang="en-US" b="1" i="1" dirty="0"/>
              <a:t>P o Q = R o Q   </a:t>
            </a:r>
            <a:r>
              <a:rPr lang="en-US" dirty="0"/>
              <a:t>then there is a b such that the polynomials P and R of least degree that vanish on </a:t>
            </a:r>
            <a:r>
              <a:rPr lang="en-US" b="1" i="1" dirty="0"/>
              <a:t>P</a:t>
            </a:r>
            <a:r>
              <a:rPr lang="en-US" dirty="0"/>
              <a:t> and </a:t>
            </a:r>
            <a:r>
              <a:rPr lang="en-US" b="1" i="1" dirty="0"/>
              <a:t>R</a:t>
            </a:r>
            <a:r>
              <a:rPr lang="en-US" dirty="0"/>
              <a:t> satisfy:  P  -  b R  = 0 </a:t>
            </a:r>
            <a:r>
              <a:rPr lang="en-US"/>
              <a:t>on </a:t>
            </a:r>
            <a:r>
              <a:rPr lang="en-US" b="1" i="1"/>
              <a:t>Q</a:t>
            </a:r>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15</a:t>
            </a:fld>
            <a:endParaRPr lang="en-US"/>
          </a:p>
        </p:txBody>
      </p:sp>
    </p:spTree>
    <p:extLst>
      <p:ext uri="{BB962C8B-B14F-4D97-AF65-F5344CB8AC3E}">
        <p14:creationId xmlns:p14="http://schemas.microsoft.com/office/powerpoint/2010/main" val="3614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of the Divisor Theorem</a:t>
            </a:r>
            <a:endParaRPr lang="en-US" dirty="0"/>
          </a:p>
        </p:txBody>
      </p:sp>
      <p:sp>
        <p:nvSpPr>
          <p:cNvPr id="3" name="Content Placeholder 2"/>
          <p:cNvSpPr>
            <a:spLocks noGrp="1"/>
          </p:cNvSpPr>
          <p:nvPr>
            <p:ph idx="1"/>
          </p:nvPr>
        </p:nvSpPr>
        <p:spPr/>
        <p:txBody>
          <a:bodyPr/>
          <a:lstStyle/>
          <a:p>
            <a:r>
              <a:rPr lang="en-US" dirty="0"/>
              <a:t>Let the barycentric coordinates for triangle (j , j+1/2, j+1) be                       </a:t>
            </a:r>
            <a:r>
              <a:rPr lang="en-US" dirty="0" err="1"/>
              <a:t>B</a:t>
            </a:r>
            <a:r>
              <a:rPr lang="en-US" baseline="-25000" dirty="0" err="1"/>
              <a:t>j</a:t>
            </a:r>
            <a:r>
              <a:rPr lang="en-US" dirty="0"/>
              <a:t> ,  B</a:t>
            </a:r>
            <a:r>
              <a:rPr lang="en-US" baseline="-25000" dirty="0"/>
              <a:t>j+1/2</a:t>
            </a:r>
            <a:r>
              <a:rPr lang="en-US" dirty="0"/>
              <a:t> , and B</a:t>
            </a:r>
            <a:r>
              <a:rPr lang="en-US" baseline="-25000" dirty="0"/>
              <a:t>j+1</a:t>
            </a:r>
            <a:r>
              <a:rPr lang="en-US" dirty="0"/>
              <a:t> .  For example, </a:t>
            </a:r>
            <a:r>
              <a:rPr lang="en-US" dirty="0" err="1"/>
              <a:t>B</a:t>
            </a:r>
            <a:r>
              <a:rPr lang="en-US" baseline="-25000" dirty="0" err="1"/>
              <a:t>j</a:t>
            </a:r>
            <a:r>
              <a:rPr lang="en-US" dirty="0"/>
              <a:t> is the linear form (j+1/2 ; j+1) normalized to unity at j .  Suppose </a:t>
            </a:r>
            <a:r>
              <a:rPr lang="en-US" b="1" i="1" dirty="0"/>
              <a:t>S</a:t>
            </a:r>
            <a:r>
              <a:rPr lang="en-US" baseline="-25000" dirty="0"/>
              <a:t>j-1 </a:t>
            </a:r>
            <a:r>
              <a:rPr lang="en-US" dirty="0"/>
              <a:t>and </a:t>
            </a:r>
            <a:r>
              <a:rPr lang="en-US" b="1" i="1" dirty="0"/>
              <a:t>S</a:t>
            </a:r>
            <a:r>
              <a:rPr lang="en-US" baseline="-25000" dirty="0"/>
              <a:t>j+1</a:t>
            </a:r>
            <a:r>
              <a:rPr lang="en-US" dirty="0"/>
              <a:t> intersect with side </a:t>
            </a:r>
            <a:r>
              <a:rPr lang="en-US" b="1" i="1" dirty="0" err="1"/>
              <a:t>S</a:t>
            </a:r>
            <a:r>
              <a:rPr lang="en-US" baseline="-25000" dirty="0" err="1"/>
              <a:t>j</a:t>
            </a:r>
            <a:r>
              <a:rPr lang="en-US" dirty="0"/>
              <a:t>  at divisor sets </a:t>
            </a:r>
            <a:r>
              <a:rPr lang="en-US" b="1" dirty="0"/>
              <a:t>e</a:t>
            </a:r>
            <a:r>
              <a:rPr lang="en-US" dirty="0"/>
              <a:t> and </a:t>
            </a:r>
            <a:r>
              <a:rPr lang="en-US" b="1" dirty="0"/>
              <a:t>f, </a:t>
            </a:r>
            <a:r>
              <a:rPr lang="en-US" dirty="0"/>
              <a:t>respectively.</a:t>
            </a:r>
          </a:p>
          <a:p>
            <a:r>
              <a:rPr lang="en-US" dirty="0"/>
              <a:t>Then </a:t>
            </a:r>
            <a:r>
              <a:rPr lang="en-US" b="1" i="1" dirty="0"/>
              <a:t> S</a:t>
            </a:r>
            <a:r>
              <a:rPr lang="en-US" baseline="-25000" dirty="0"/>
              <a:t>j+1</a:t>
            </a:r>
            <a:r>
              <a:rPr lang="en-US" b="1" i="1" dirty="0"/>
              <a:t>P</a:t>
            </a:r>
            <a:r>
              <a:rPr lang="en-US" dirty="0"/>
              <a:t>adj</a:t>
            </a:r>
            <a:r>
              <a:rPr lang="en-US" baseline="-25000" dirty="0"/>
              <a:t>j</a:t>
            </a:r>
            <a:r>
              <a:rPr lang="en-US" dirty="0"/>
              <a:t> </a:t>
            </a:r>
            <a:r>
              <a:rPr lang="en-US" b="1" i="1" dirty="0"/>
              <a:t>o</a:t>
            </a:r>
            <a:r>
              <a:rPr lang="en-US" dirty="0"/>
              <a:t> </a:t>
            </a:r>
            <a:r>
              <a:rPr lang="en-US" b="1" i="1" dirty="0" err="1"/>
              <a:t>S</a:t>
            </a:r>
            <a:r>
              <a:rPr lang="en-US" baseline="-25000" dirty="0" err="1"/>
              <a:t>j</a:t>
            </a:r>
            <a:r>
              <a:rPr lang="en-US" dirty="0"/>
              <a:t>  =  </a:t>
            </a:r>
            <a:r>
              <a:rPr lang="en-US" b="1" i="1" dirty="0" err="1"/>
              <a:t>R</a:t>
            </a:r>
            <a:r>
              <a:rPr lang="en-US" baseline="-25000" dirty="0" err="1"/>
              <a:t>j</a:t>
            </a:r>
            <a:r>
              <a:rPr lang="en-US" b="1" i="1" dirty="0"/>
              <a:t> </a:t>
            </a:r>
            <a:r>
              <a:rPr lang="en-US" b="1" i="1" dirty="0" err="1"/>
              <a:t>B</a:t>
            </a:r>
            <a:r>
              <a:rPr lang="en-US" baseline="-25000" dirty="0" err="1"/>
              <a:t>j</a:t>
            </a:r>
            <a:r>
              <a:rPr lang="en-US" b="1" i="1" dirty="0"/>
              <a:t> o </a:t>
            </a:r>
            <a:r>
              <a:rPr lang="en-US" b="1" i="1" dirty="0" err="1"/>
              <a:t>S</a:t>
            </a:r>
            <a:r>
              <a:rPr lang="en-US" baseline="-25000" dirty="0" err="1"/>
              <a:t>j</a:t>
            </a:r>
            <a:r>
              <a:rPr lang="en-US" b="1" i="1" dirty="0"/>
              <a:t> </a:t>
            </a:r>
            <a:r>
              <a:rPr lang="en-US" dirty="0"/>
              <a:t> where </a:t>
            </a:r>
            <a:r>
              <a:rPr lang="en-US" b="1" i="1" dirty="0" err="1"/>
              <a:t>R</a:t>
            </a:r>
            <a:r>
              <a:rPr lang="en-US" baseline="-25000" dirty="0" err="1"/>
              <a:t>j</a:t>
            </a:r>
            <a:r>
              <a:rPr lang="en-US" dirty="0"/>
              <a:t>  = (</a:t>
            </a:r>
            <a:r>
              <a:rPr lang="en-US" b="1" i="1" dirty="0"/>
              <a:t>e</a:t>
            </a:r>
            <a:r>
              <a:rPr lang="en-US" dirty="0"/>
              <a:t> , </a:t>
            </a:r>
            <a:r>
              <a:rPr lang="en-US" b="1" i="1" dirty="0"/>
              <a:t>f</a:t>
            </a:r>
            <a:r>
              <a:rPr lang="en-US" dirty="0"/>
              <a:t>).</a:t>
            </a:r>
          </a:p>
          <a:p>
            <a:r>
              <a:rPr lang="en-US" dirty="0"/>
              <a:t>It follows that S</a:t>
            </a:r>
            <a:r>
              <a:rPr lang="en-US" baseline="-25000" dirty="0"/>
              <a:t>j+1</a:t>
            </a:r>
            <a:r>
              <a:rPr lang="en-US" dirty="0"/>
              <a:t>Padj</a:t>
            </a:r>
            <a:r>
              <a:rPr lang="en-US" baseline="-25000" dirty="0"/>
              <a:t>j</a:t>
            </a:r>
            <a:r>
              <a:rPr lang="en-US" dirty="0"/>
              <a:t> = </a:t>
            </a:r>
            <a:r>
              <a:rPr lang="en-US" dirty="0" err="1"/>
              <a:t>b</a:t>
            </a:r>
            <a:r>
              <a:rPr lang="en-US" baseline="-25000" dirty="0" err="1"/>
              <a:t>j</a:t>
            </a:r>
            <a:r>
              <a:rPr lang="en-US" dirty="0"/>
              <a:t> </a:t>
            </a:r>
            <a:r>
              <a:rPr lang="en-US" dirty="0" err="1"/>
              <a:t>R</a:t>
            </a:r>
            <a:r>
              <a:rPr lang="en-US" baseline="-25000" dirty="0" err="1"/>
              <a:t>j</a:t>
            </a:r>
            <a:r>
              <a:rPr lang="en-US" baseline="-25000" dirty="0"/>
              <a:t> </a:t>
            </a:r>
            <a:r>
              <a:rPr lang="en-US" dirty="0" err="1"/>
              <a:t>B</a:t>
            </a:r>
            <a:r>
              <a:rPr lang="en-US" baseline="-25000" dirty="0" err="1"/>
              <a:t>j</a:t>
            </a:r>
            <a:r>
              <a:rPr lang="en-US" dirty="0"/>
              <a:t> on side </a:t>
            </a:r>
            <a:r>
              <a:rPr lang="en-US" b="1" i="1" dirty="0" err="1"/>
              <a:t>S</a:t>
            </a:r>
            <a:r>
              <a:rPr lang="en-US" b="1" i="1" baseline="-25000" dirty="0" err="1"/>
              <a:t>j</a:t>
            </a:r>
            <a:r>
              <a:rPr lang="en-US" baseline="-25000" dirty="0"/>
              <a:t> </a:t>
            </a:r>
            <a:endParaRPr lang="en-US" b="1" i="1" baseline="-25000" dirty="0"/>
          </a:p>
          <a:p>
            <a:r>
              <a:rPr lang="en-US" dirty="0"/>
              <a:t>Similarly        S</a:t>
            </a:r>
            <a:r>
              <a:rPr lang="en-US" baseline="-25000" dirty="0"/>
              <a:t>j+1/2</a:t>
            </a:r>
            <a:r>
              <a:rPr lang="en-US" dirty="0"/>
              <a:t>S</a:t>
            </a:r>
            <a:r>
              <a:rPr lang="en-US" baseline="-25000" dirty="0"/>
              <a:t>j-1/2</a:t>
            </a:r>
            <a:r>
              <a:rPr lang="en-US" dirty="0"/>
              <a:t>  = b</a:t>
            </a:r>
            <a:r>
              <a:rPr lang="en-US" baseline="-25000" dirty="0"/>
              <a:t>j+1/2</a:t>
            </a:r>
            <a:r>
              <a:rPr lang="en-US" dirty="0"/>
              <a:t> </a:t>
            </a:r>
            <a:r>
              <a:rPr lang="en-US" dirty="0" err="1"/>
              <a:t>R</a:t>
            </a:r>
            <a:r>
              <a:rPr lang="en-US" baseline="-25000" dirty="0" err="1"/>
              <a:t>j</a:t>
            </a:r>
            <a:r>
              <a:rPr lang="en-US" baseline="-25000" dirty="0"/>
              <a:t> </a:t>
            </a:r>
            <a:r>
              <a:rPr lang="en-US" dirty="0"/>
              <a:t>B</a:t>
            </a:r>
            <a:r>
              <a:rPr lang="en-US" baseline="-25000" dirty="0"/>
              <a:t>j+1/2</a:t>
            </a:r>
            <a:r>
              <a:rPr lang="en-US" dirty="0"/>
              <a:t> on side </a:t>
            </a:r>
            <a:r>
              <a:rPr lang="en-US" b="1" i="1" dirty="0" err="1"/>
              <a:t>S</a:t>
            </a:r>
            <a:r>
              <a:rPr lang="en-US" b="1" i="1" baseline="-25000" dirty="0" err="1"/>
              <a:t>j</a:t>
            </a:r>
            <a:r>
              <a:rPr lang="en-US" dirty="0"/>
              <a:t>  and</a:t>
            </a:r>
          </a:p>
          <a:p>
            <a:r>
              <a:rPr lang="en-US" dirty="0"/>
              <a:t>                        S</a:t>
            </a:r>
            <a:r>
              <a:rPr lang="en-US" baseline="-25000" dirty="0"/>
              <a:t>j-1</a:t>
            </a:r>
            <a:r>
              <a:rPr lang="en-US" dirty="0"/>
              <a:t>Padj</a:t>
            </a:r>
            <a:r>
              <a:rPr lang="en-US" baseline="-25000" dirty="0"/>
              <a:t>j+1</a:t>
            </a:r>
            <a:r>
              <a:rPr lang="en-US" dirty="0"/>
              <a:t> = b</a:t>
            </a:r>
            <a:r>
              <a:rPr lang="en-US" baseline="-25000" dirty="0"/>
              <a:t>j+1</a:t>
            </a:r>
            <a:r>
              <a:rPr lang="en-US" dirty="0"/>
              <a:t> </a:t>
            </a:r>
            <a:r>
              <a:rPr lang="en-US" dirty="0" err="1"/>
              <a:t>R</a:t>
            </a:r>
            <a:r>
              <a:rPr lang="en-US" baseline="-25000" dirty="0" err="1"/>
              <a:t>j</a:t>
            </a:r>
            <a:r>
              <a:rPr lang="en-US" baseline="-25000" dirty="0"/>
              <a:t> </a:t>
            </a:r>
            <a:r>
              <a:rPr lang="en-US" dirty="0"/>
              <a:t>B</a:t>
            </a:r>
            <a:r>
              <a:rPr lang="en-US" baseline="-25000" dirty="0"/>
              <a:t>j+1 </a:t>
            </a:r>
            <a:r>
              <a:rPr lang="en-US" dirty="0"/>
              <a:t> on side </a:t>
            </a:r>
            <a:r>
              <a:rPr lang="en-US" b="1" i="1" dirty="0" err="1"/>
              <a:t>S</a:t>
            </a:r>
            <a:r>
              <a:rPr lang="en-US" b="1" i="1" baseline="-25000" dirty="0" err="1"/>
              <a:t>j</a:t>
            </a:r>
            <a:r>
              <a:rPr lang="en-US" baseline="-25000" dirty="0"/>
              <a:t> </a:t>
            </a:r>
            <a:endParaRPr lang="en-US" dirty="0"/>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pPr/>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pPr/>
              <a:t>16</a:t>
            </a:fld>
            <a:endParaRPr lang="en-US"/>
          </a:p>
        </p:txBody>
      </p:sp>
    </p:spTree>
    <p:extLst>
      <p:ext uri="{BB962C8B-B14F-4D97-AF65-F5344CB8AC3E}">
        <p14:creationId xmlns:p14="http://schemas.microsoft.com/office/powerpoint/2010/main" val="3529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Barycentric </a:t>
            </a:r>
            <a:r>
              <a:rPr lang="en-US" dirty="0" err="1"/>
              <a:t>W</a:t>
            </a:r>
            <a:r>
              <a:rPr lang="en-US" baseline="-25000" dirty="0" err="1"/>
              <a:t>j</a:t>
            </a:r>
            <a:r>
              <a:rPr lang="en-US" dirty="0"/>
              <a:t> on Side j</a:t>
            </a:r>
          </a:p>
        </p:txBody>
      </p:sp>
      <p:sp>
        <p:nvSpPr>
          <p:cNvPr id="3" name="Content Placeholder 2"/>
          <p:cNvSpPr>
            <a:spLocks noGrp="1"/>
          </p:cNvSpPr>
          <p:nvPr>
            <p:ph idx="1"/>
          </p:nvPr>
        </p:nvSpPr>
        <p:spPr/>
        <p:txBody>
          <a:bodyPr>
            <a:normAutofit fontScale="70000" lnSpcReduction="20000"/>
          </a:bodyPr>
          <a:lstStyle/>
          <a:p>
            <a:r>
              <a:rPr lang="en-US" dirty="0"/>
              <a:t>Recall:</a:t>
            </a:r>
          </a:p>
          <a:p>
            <a:r>
              <a:rPr lang="en-US" dirty="0"/>
              <a:t> </a:t>
            </a:r>
            <a:r>
              <a:rPr lang="en-US" dirty="0" err="1"/>
              <a:t>W</a:t>
            </a:r>
            <a:r>
              <a:rPr lang="en-US" baseline="-25000" dirty="0" err="1"/>
              <a:t>j</a:t>
            </a:r>
            <a:r>
              <a:rPr lang="en-US" dirty="0"/>
              <a:t>  = </a:t>
            </a:r>
            <a:r>
              <a:rPr lang="en-US" dirty="0" err="1"/>
              <a:t>r</a:t>
            </a:r>
            <a:r>
              <a:rPr lang="en-US" baseline="-25000" dirty="0" err="1"/>
              <a:t>j</a:t>
            </a:r>
            <a:r>
              <a:rPr lang="en-US" dirty="0"/>
              <a:t> S</a:t>
            </a:r>
            <a:r>
              <a:rPr lang="en-US" baseline="-25000" dirty="0"/>
              <a:t>j+1</a:t>
            </a:r>
            <a:r>
              <a:rPr lang="en-US" dirty="0"/>
              <a:t> </a:t>
            </a:r>
            <a:r>
              <a:rPr lang="en-US" baseline="-25000" dirty="0" err="1"/>
              <a:t>Padjj</a:t>
            </a:r>
            <a:r>
              <a:rPr lang="en-US" dirty="0"/>
              <a:t>  / (</a:t>
            </a:r>
            <a:r>
              <a:rPr lang="en-US" dirty="0" err="1"/>
              <a:t>r</a:t>
            </a:r>
            <a:r>
              <a:rPr lang="en-US" baseline="-25000" dirty="0" err="1"/>
              <a:t>j</a:t>
            </a:r>
            <a:r>
              <a:rPr lang="en-US" baseline="-25000" dirty="0"/>
              <a:t>  </a:t>
            </a:r>
            <a:r>
              <a:rPr lang="en-US" dirty="0"/>
              <a:t>S</a:t>
            </a:r>
            <a:r>
              <a:rPr lang="en-US" baseline="-25000" dirty="0"/>
              <a:t>j+1</a:t>
            </a:r>
            <a:r>
              <a:rPr lang="en-US" dirty="0"/>
              <a:t>Padj</a:t>
            </a:r>
            <a:r>
              <a:rPr lang="en-US" baseline="-25000" dirty="0"/>
              <a:t>j</a:t>
            </a:r>
            <a:r>
              <a:rPr lang="en-US" dirty="0"/>
              <a:t>  + r</a:t>
            </a:r>
            <a:r>
              <a:rPr lang="en-US" baseline="-25000" dirty="0"/>
              <a:t>j+1/2</a:t>
            </a:r>
            <a:r>
              <a:rPr lang="en-US" dirty="0"/>
              <a:t>S</a:t>
            </a:r>
            <a:r>
              <a:rPr lang="en-US" baseline="-25000" dirty="0"/>
              <a:t>j+1</a:t>
            </a:r>
            <a:r>
              <a:rPr lang="en-US" dirty="0"/>
              <a:t>S</a:t>
            </a:r>
            <a:r>
              <a:rPr lang="en-US" baseline="-25000" dirty="0"/>
              <a:t>j-1</a:t>
            </a:r>
            <a:r>
              <a:rPr lang="en-US" dirty="0"/>
              <a:t> + r</a:t>
            </a:r>
            <a:r>
              <a:rPr lang="en-US" baseline="-25000" dirty="0"/>
              <a:t>j+1</a:t>
            </a:r>
            <a:r>
              <a:rPr lang="en-US" dirty="0"/>
              <a:t>S</a:t>
            </a:r>
            <a:r>
              <a:rPr lang="en-US" baseline="-25000" dirty="0"/>
              <a:t>j-1  </a:t>
            </a:r>
            <a:r>
              <a:rPr lang="en-US" dirty="0"/>
              <a:t>Padj</a:t>
            </a:r>
            <a:r>
              <a:rPr lang="en-US" baseline="-25000" dirty="0"/>
              <a:t>j+1</a:t>
            </a:r>
            <a:r>
              <a:rPr lang="en-US" dirty="0"/>
              <a:t>).</a:t>
            </a:r>
          </a:p>
          <a:p>
            <a:pPr marL="0" indent="0">
              <a:buNone/>
            </a:pPr>
            <a:r>
              <a:rPr lang="en-US" dirty="0"/>
              <a:t> Dividing numerator and denominator of </a:t>
            </a:r>
            <a:r>
              <a:rPr lang="en-US" dirty="0" err="1"/>
              <a:t>W</a:t>
            </a:r>
            <a:r>
              <a:rPr lang="en-US" baseline="-25000" dirty="0" err="1"/>
              <a:t>j</a:t>
            </a:r>
            <a:r>
              <a:rPr lang="en-US" baseline="-25000" dirty="0"/>
              <a:t> </a:t>
            </a:r>
            <a:r>
              <a:rPr lang="en-US" dirty="0"/>
              <a:t> on </a:t>
            </a:r>
            <a:r>
              <a:rPr lang="en-US" b="1" i="1" dirty="0" err="1"/>
              <a:t>S</a:t>
            </a:r>
            <a:r>
              <a:rPr lang="en-US" b="1" i="1" baseline="-25000" dirty="0" err="1"/>
              <a:t>j</a:t>
            </a:r>
            <a:r>
              <a:rPr lang="en-US" dirty="0"/>
              <a:t>  by </a:t>
            </a:r>
            <a:r>
              <a:rPr lang="en-US" dirty="0" err="1"/>
              <a:t>R</a:t>
            </a:r>
            <a:r>
              <a:rPr lang="en-US" baseline="-25000" dirty="0" err="1"/>
              <a:t>j</a:t>
            </a:r>
            <a:r>
              <a:rPr lang="en-US" dirty="0"/>
              <a:t>  : </a:t>
            </a:r>
          </a:p>
          <a:p>
            <a:pPr marL="0" indent="0">
              <a:buNone/>
            </a:pPr>
            <a:r>
              <a:rPr lang="en-US" dirty="0"/>
              <a:t>              </a:t>
            </a:r>
            <a:r>
              <a:rPr lang="en-US" dirty="0" err="1"/>
              <a:t>W</a:t>
            </a:r>
            <a:r>
              <a:rPr lang="en-US" baseline="-25000" dirty="0" err="1"/>
              <a:t>j</a:t>
            </a:r>
            <a:r>
              <a:rPr lang="en-US" dirty="0"/>
              <a:t>   = </a:t>
            </a:r>
            <a:r>
              <a:rPr lang="en-US" dirty="0" err="1"/>
              <a:t>r</a:t>
            </a:r>
            <a:r>
              <a:rPr lang="en-US" baseline="-25000" dirty="0" err="1"/>
              <a:t>j</a:t>
            </a:r>
            <a:r>
              <a:rPr lang="en-US" dirty="0"/>
              <a:t> </a:t>
            </a:r>
            <a:r>
              <a:rPr lang="en-US" dirty="0" err="1"/>
              <a:t>b</a:t>
            </a:r>
            <a:r>
              <a:rPr lang="en-US" baseline="-25000" dirty="0" err="1"/>
              <a:t>j</a:t>
            </a:r>
            <a:r>
              <a:rPr lang="en-US" dirty="0"/>
              <a:t> </a:t>
            </a:r>
            <a:r>
              <a:rPr lang="en-US" dirty="0" err="1"/>
              <a:t>B</a:t>
            </a:r>
            <a:r>
              <a:rPr lang="en-US" baseline="-25000" dirty="0" err="1"/>
              <a:t>j</a:t>
            </a:r>
            <a:r>
              <a:rPr lang="en-US" dirty="0"/>
              <a:t>  /(</a:t>
            </a:r>
            <a:r>
              <a:rPr lang="en-US" dirty="0" err="1"/>
              <a:t>r</a:t>
            </a:r>
            <a:r>
              <a:rPr lang="en-US" baseline="-25000" dirty="0" err="1"/>
              <a:t>j</a:t>
            </a:r>
            <a:r>
              <a:rPr lang="en-US" dirty="0"/>
              <a:t> </a:t>
            </a:r>
            <a:r>
              <a:rPr lang="en-US" dirty="0" err="1"/>
              <a:t>b</a:t>
            </a:r>
            <a:r>
              <a:rPr lang="en-US" baseline="-25000" dirty="0" err="1"/>
              <a:t>j</a:t>
            </a:r>
            <a:r>
              <a:rPr lang="en-US" dirty="0"/>
              <a:t> </a:t>
            </a:r>
            <a:r>
              <a:rPr lang="en-US" dirty="0" err="1"/>
              <a:t>B</a:t>
            </a:r>
            <a:r>
              <a:rPr lang="en-US" baseline="-25000" dirty="0" err="1"/>
              <a:t>j</a:t>
            </a:r>
            <a:r>
              <a:rPr lang="en-US" dirty="0"/>
              <a:t> + r</a:t>
            </a:r>
            <a:r>
              <a:rPr lang="en-US" baseline="-25000" dirty="0"/>
              <a:t>j+1/2</a:t>
            </a:r>
            <a:r>
              <a:rPr lang="en-US" dirty="0"/>
              <a:t>b</a:t>
            </a:r>
            <a:r>
              <a:rPr lang="en-US" baseline="-25000" dirty="0"/>
              <a:t>j+1/2</a:t>
            </a:r>
            <a:r>
              <a:rPr lang="en-US" dirty="0"/>
              <a:t>B</a:t>
            </a:r>
            <a:r>
              <a:rPr lang="en-US" baseline="-25000" dirty="0"/>
              <a:t>j+1/2</a:t>
            </a:r>
            <a:r>
              <a:rPr lang="en-US" dirty="0"/>
              <a:t> + r</a:t>
            </a:r>
            <a:r>
              <a:rPr lang="en-US" baseline="-25000" dirty="0"/>
              <a:t>j+1</a:t>
            </a:r>
            <a:r>
              <a:rPr lang="en-US" dirty="0"/>
              <a:t>b</a:t>
            </a:r>
            <a:r>
              <a:rPr lang="en-US" baseline="-25000" dirty="0"/>
              <a:t>j+1</a:t>
            </a:r>
            <a:r>
              <a:rPr lang="en-US" dirty="0"/>
              <a:t>B</a:t>
            </a:r>
            <a:r>
              <a:rPr lang="en-US" baseline="-25000" dirty="0"/>
              <a:t>j+1</a:t>
            </a:r>
            <a:r>
              <a:rPr lang="en-US" dirty="0"/>
              <a:t>)  where                            </a:t>
            </a:r>
          </a:p>
          <a:p>
            <a:pPr marL="0" indent="0">
              <a:buNone/>
            </a:pPr>
            <a:r>
              <a:rPr lang="en-US" dirty="0"/>
              <a:t>              </a:t>
            </a:r>
            <a:r>
              <a:rPr lang="en-US" dirty="0" err="1"/>
              <a:t>b</a:t>
            </a:r>
            <a:r>
              <a:rPr lang="en-US" baseline="-25000" dirty="0" err="1"/>
              <a:t>j</a:t>
            </a:r>
            <a:r>
              <a:rPr lang="en-US" dirty="0"/>
              <a:t> = (S</a:t>
            </a:r>
            <a:r>
              <a:rPr lang="en-US" baseline="-25000" dirty="0"/>
              <a:t>j+1</a:t>
            </a:r>
            <a:r>
              <a:rPr lang="en-US" dirty="0"/>
              <a:t>Padj</a:t>
            </a:r>
            <a:r>
              <a:rPr lang="en-US" baseline="-25000" dirty="0"/>
              <a:t>j</a:t>
            </a:r>
            <a:r>
              <a:rPr lang="en-US" dirty="0"/>
              <a:t>)/</a:t>
            </a:r>
            <a:r>
              <a:rPr lang="en-US" dirty="0" err="1"/>
              <a:t>R</a:t>
            </a:r>
            <a:r>
              <a:rPr lang="en-US" baseline="-25000" dirty="0" err="1"/>
              <a:t>j</a:t>
            </a:r>
            <a:r>
              <a:rPr lang="en-US" dirty="0"/>
              <a:t>  at j,  b</a:t>
            </a:r>
            <a:r>
              <a:rPr lang="en-US" baseline="-25000" dirty="0"/>
              <a:t>j+1/2</a:t>
            </a:r>
            <a:r>
              <a:rPr lang="en-US" dirty="0"/>
              <a:t>= S</a:t>
            </a:r>
            <a:r>
              <a:rPr lang="en-US" baseline="-25000" dirty="0"/>
              <a:t>j+1</a:t>
            </a:r>
            <a:r>
              <a:rPr lang="en-US" dirty="0"/>
              <a:t>S</a:t>
            </a:r>
            <a:r>
              <a:rPr lang="en-US" baseline="-25000" dirty="0"/>
              <a:t>j-1 </a:t>
            </a:r>
            <a:r>
              <a:rPr lang="en-US" dirty="0"/>
              <a:t>/</a:t>
            </a:r>
            <a:r>
              <a:rPr lang="en-US" dirty="0" err="1"/>
              <a:t>R</a:t>
            </a:r>
            <a:r>
              <a:rPr lang="en-US" baseline="-25000" dirty="0" err="1"/>
              <a:t>j</a:t>
            </a:r>
            <a:r>
              <a:rPr lang="en-US" dirty="0"/>
              <a:t>  at j+1/2,   b</a:t>
            </a:r>
            <a:r>
              <a:rPr lang="en-US" baseline="-25000" dirty="0"/>
              <a:t>j+1</a:t>
            </a:r>
            <a:r>
              <a:rPr lang="en-US" dirty="0"/>
              <a:t>  = S</a:t>
            </a:r>
            <a:r>
              <a:rPr lang="en-US" baseline="-25000" dirty="0"/>
              <a:t>j-1</a:t>
            </a:r>
            <a:r>
              <a:rPr lang="en-US" dirty="0"/>
              <a:t> Padj</a:t>
            </a:r>
            <a:r>
              <a:rPr lang="en-US" baseline="-25000" dirty="0"/>
              <a:t>j+1</a:t>
            </a:r>
            <a:r>
              <a:rPr lang="en-US" dirty="0"/>
              <a:t>/</a:t>
            </a:r>
            <a:r>
              <a:rPr lang="en-US" dirty="0" err="1"/>
              <a:t>R</a:t>
            </a:r>
            <a:r>
              <a:rPr lang="en-US" baseline="-25000" dirty="0" err="1"/>
              <a:t>j</a:t>
            </a:r>
            <a:r>
              <a:rPr lang="en-US" baseline="-25000" dirty="0"/>
              <a:t>  </a:t>
            </a:r>
            <a:r>
              <a:rPr lang="en-US" dirty="0"/>
              <a:t>at j+1.</a:t>
            </a:r>
          </a:p>
          <a:p>
            <a:pPr marL="0" indent="0">
              <a:buNone/>
            </a:pPr>
            <a:r>
              <a:rPr lang="en-US" dirty="0"/>
              <a:t>Thus, since </a:t>
            </a:r>
            <a:r>
              <a:rPr lang="en-US" dirty="0" err="1"/>
              <a:t>B</a:t>
            </a:r>
            <a:r>
              <a:rPr lang="en-US" baseline="-25000" dirty="0" err="1"/>
              <a:t>j</a:t>
            </a:r>
            <a:r>
              <a:rPr lang="en-US" dirty="0"/>
              <a:t> + B</a:t>
            </a:r>
            <a:r>
              <a:rPr lang="en-US" baseline="-25000" dirty="0"/>
              <a:t>j+1/2</a:t>
            </a:r>
            <a:r>
              <a:rPr lang="en-US" dirty="0"/>
              <a:t> + B</a:t>
            </a:r>
            <a:r>
              <a:rPr lang="en-US" baseline="-25000" dirty="0"/>
              <a:t>j+1</a:t>
            </a:r>
            <a:r>
              <a:rPr lang="en-US" dirty="0"/>
              <a:t>  = 1,   </a:t>
            </a:r>
            <a:r>
              <a:rPr lang="en-US" dirty="0" err="1"/>
              <a:t>W</a:t>
            </a:r>
            <a:r>
              <a:rPr lang="en-US" baseline="-25000" dirty="0" err="1"/>
              <a:t>j</a:t>
            </a:r>
            <a:r>
              <a:rPr lang="en-US" dirty="0"/>
              <a:t>  is linear on </a:t>
            </a:r>
            <a:r>
              <a:rPr lang="en-US" b="1" i="1" dirty="0" err="1"/>
              <a:t>S</a:t>
            </a:r>
            <a:r>
              <a:rPr lang="en-US" baseline="-25000" dirty="0" err="1"/>
              <a:t>j</a:t>
            </a:r>
            <a:r>
              <a:rPr lang="en-US" dirty="0"/>
              <a:t>  when</a:t>
            </a:r>
          </a:p>
          <a:p>
            <a:pPr marL="0" indent="0">
              <a:buNone/>
            </a:pPr>
            <a:r>
              <a:rPr lang="en-US" dirty="0"/>
              <a:t> </a:t>
            </a:r>
            <a:r>
              <a:rPr lang="en-US" dirty="0" err="1"/>
              <a:t>r</a:t>
            </a:r>
            <a:r>
              <a:rPr lang="en-US" baseline="-25000" dirty="0" err="1"/>
              <a:t>j</a:t>
            </a:r>
            <a:r>
              <a:rPr lang="en-US" dirty="0"/>
              <a:t> </a:t>
            </a:r>
            <a:r>
              <a:rPr lang="en-US" dirty="0" err="1"/>
              <a:t>b</a:t>
            </a:r>
            <a:r>
              <a:rPr lang="en-US" baseline="-25000" dirty="0" err="1"/>
              <a:t>j</a:t>
            </a:r>
            <a:r>
              <a:rPr lang="en-US" dirty="0"/>
              <a:t>  = r</a:t>
            </a:r>
            <a:r>
              <a:rPr lang="en-US" baseline="-25000" dirty="0"/>
              <a:t>j+1/2</a:t>
            </a:r>
            <a:r>
              <a:rPr lang="en-US" dirty="0"/>
              <a:t> b</a:t>
            </a:r>
            <a:r>
              <a:rPr lang="en-US" baseline="-25000" dirty="0"/>
              <a:t>j+1/2</a:t>
            </a:r>
            <a:r>
              <a:rPr lang="en-US" dirty="0"/>
              <a:t> = r</a:t>
            </a:r>
            <a:r>
              <a:rPr lang="en-US" baseline="-25000" dirty="0"/>
              <a:t>j+1</a:t>
            </a:r>
            <a:r>
              <a:rPr lang="en-US" dirty="0"/>
              <a:t> b</a:t>
            </a:r>
            <a:r>
              <a:rPr lang="en-US" baseline="-25000" dirty="0"/>
              <a:t>j+1   </a:t>
            </a:r>
          </a:p>
          <a:p>
            <a:pPr marL="0" indent="0">
              <a:buNone/>
            </a:pPr>
            <a:r>
              <a:rPr lang="en-US" baseline="-25000" dirty="0"/>
              <a:t>  </a:t>
            </a:r>
          </a:p>
          <a:p>
            <a:pPr marL="0" indent="0">
              <a:buNone/>
            </a:pPr>
            <a:r>
              <a:rPr lang="en-US" dirty="0"/>
              <a:t>The GADJ recursion is  r</a:t>
            </a:r>
            <a:r>
              <a:rPr lang="en-US" baseline="-25000" dirty="0"/>
              <a:t>j+1/2</a:t>
            </a:r>
            <a:r>
              <a:rPr lang="en-US" dirty="0"/>
              <a:t>   = </a:t>
            </a:r>
            <a:r>
              <a:rPr lang="en-US" dirty="0" err="1"/>
              <a:t>r</a:t>
            </a:r>
            <a:r>
              <a:rPr lang="en-US" baseline="-25000" dirty="0" err="1"/>
              <a:t>j</a:t>
            </a:r>
            <a:r>
              <a:rPr lang="en-US" dirty="0"/>
              <a:t> </a:t>
            </a:r>
            <a:r>
              <a:rPr lang="en-US" dirty="0" err="1"/>
              <a:t>b</a:t>
            </a:r>
            <a:r>
              <a:rPr lang="en-US" baseline="-25000" dirty="0" err="1"/>
              <a:t>j</a:t>
            </a:r>
            <a:r>
              <a:rPr lang="en-US" dirty="0"/>
              <a:t> /b</a:t>
            </a:r>
            <a:r>
              <a:rPr lang="en-US" baseline="-25000" dirty="0"/>
              <a:t>j+1/2</a:t>
            </a:r>
            <a:r>
              <a:rPr lang="en-US" dirty="0"/>
              <a:t>   and r</a:t>
            </a:r>
            <a:r>
              <a:rPr lang="en-US" baseline="-25000" dirty="0"/>
              <a:t>j+1</a:t>
            </a:r>
            <a:r>
              <a:rPr lang="en-US" dirty="0"/>
              <a:t> = </a:t>
            </a:r>
            <a:r>
              <a:rPr lang="en-US" dirty="0" err="1"/>
              <a:t>r</a:t>
            </a:r>
            <a:r>
              <a:rPr lang="en-US" baseline="-25000" dirty="0" err="1"/>
              <a:t>j</a:t>
            </a:r>
            <a:r>
              <a:rPr lang="en-US" dirty="0"/>
              <a:t> </a:t>
            </a:r>
            <a:r>
              <a:rPr lang="en-US" dirty="0" err="1"/>
              <a:t>b</a:t>
            </a:r>
            <a:r>
              <a:rPr lang="en-US" baseline="-25000" dirty="0" err="1"/>
              <a:t>j</a:t>
            </a:r>
            <a:r>
              <a:rPr lang="en-US" dirty="0"/>
              <a:t> /b</a:t>
            </a:r>
            <a:r>
              <a:rPr lang="en-US" baseline="-25000" dirty="0"/>
              <a:t>j+1</a:t>
            </a:r>
            <a:r>
              <a:rPr lang="en-US" dirty="0"/>
              <a:t>  with r</a:t>
            </a:r>
            <a:r>
              <a:rPr lang="en-US" baseline="-25000" dirty="0"/>
              <a:t>1</a:t>
            </a:r>
            <a:r>
              <a:rPr lang="en-US" dirty="0"/>
              <a:t>  = 1.</a:t>
            </a:r>
          </a:p>
          <a:p>
            <a:pPr marL="0" indent="0">
              <a:buNone/>
            </a:pPr>
            <a:r>
              <a:rPr lang="en-US" dirty="0"/>
              <a:t>Note that for a convex polygon </a:t>
            </a:r>
            <a:r>
              <a:rPr lang="en-US" dirty="0" err="1"/>
              <a:t>b</a:t>
            </a:r>
            <a:r>
              <a:rPr lang="en-US" baseline="-25000" dirty="0" err="1"/>
              <a:t>j</a:t>
            </a:r>
            <a:r>
              <a:rPr lang="en-US" baseline="-25000" dirty="0"/>
              <a:t> </a:t>
            </a:r>
            <a:r>
              <a:rPr lang="en-US" dirty="0"/>
              <a:t>= S</a:t>
            </a:r>
            <a:r>
              <a:rPr lang="en-US" baseline="-25000" dirty="0"/>
              <a:t>j+1</a:t>
            </a:r>
            <a:r>
              <a:rPr lang="en-US" dirty="0"/>
              <a:t>(j)</a:t>
            </a:r>
            <a:r>
              <a:rPr lang="en-US" baseline="-25000" dirty="0"/>
              <a:t>  </a:t>
            </a:r>
            <a:r>
              <a:rPr lang="en-US" dirty="0"/>
              <a:t>and b</a:t>
            </a:r>
            <a:r>
              <a:rPr lang="en-US" baseline="-25000" dirty="0"/>
              <a:t>j+1</a:t>
            </a:r>
            <a:r>
              <a:rPr lang="en-US" dirty="0"/>
              <a:t> =</a:t>
            </a:r>
            <a:r>
              <a:rPr lang="en-US" baseline="-25000" dirty="0"/>
              <a:t>   </a:t>
            </a:r>
            <a:r>
              <a:rPr lang="en-US" dirty="0"/>
              <a:t>S</a:t>
            </a:r>
            <a:r>
              <a:rPr lang="en-US" baseline="-25000" dirty="0"/>
              <a:t>j-1 </a:t>
            </a:r>
            <a:r>
              <a:rPr lang="en-US" dirty="0"/>
              <a:t>(j+1).</a:t>
            </a:r>
          </a:p>
          <a:p>
            <a:pPr marL="0" indent="0">
              <a:buNone/>
            </a:pPr>
            <a:endParaRPr lang="en-US" dirty="0"/>
          </a:p>
          <a:p>
            <a:pPr marL="0" indent="0">
              <a:buNone/>
            </a:pPr>
            <a:endParaRPr lang="en-US" dirty="0"/>
          </a:p>
          <a:p>
            <a:pPr marL="0" indent="0">
              <a:buNone/>
            </a:pPr>
            <a:r>
              <a:rPr lang="en-US" baseline="-25000" dirty="0"/>
              <a:t>   </a:t>
            </a:r>
            <a:r>
              <a:rPr lang="en-US" dirty="0"/>
              <a:t>             </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17</a:t>
            </a:fld>
            <a:endParaRPr lang="en-US"/>
          </a:p>
        </p:txBody>
      </p:sp>
    </p:spTree>
    <p:extLst>
      <p:ext uri="{BB962C8B-B14F-4D97-AF65-F5344CB8AC3E}">
        <p14:creationId xmlns:p14="http://schemas.microsoft.com/office/powerpoint/2010/main" val="294173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GADJ – 2 for Linear side j</a:t>
            </a:r>
          </a:p>
        </p:txBody>
      </p:sp>
      <p:sp>
        <p:nvSpPr>
          <p:cNvPr id="3" name="Content Placeholder 2"/>
          <p:cNvSpPr>
            <a:spLocks noGrp="1"/>
          </p:cNvSpPr>
          <p:nvPr>
            <p:ph idx="1"/>
          </p:nvPr>
        </p:nvSpPr>
        <p:spPr/>
        <p:txBody>
          <a:bodyPr>
            <a:normAutofit/>
          </a:bodyPr>
          <a:lstStyle/>
          <a:p>
            <a:r>
              <a:rPr lang="en-US" dirty="0"/>
              <a:t>When j-1, j and j+1 are all linear, </a:t>
            </a:r>
            <a:r>
              <a:rPr lang="en-US" dirty="0" err="1"/>
              <a:t>R</a:t>
            </a:r>
            <a:r>
              <a:rPr lang="en-US" baseline="-25000" dirty="0" err="1"/>
              <a:t>j</a:t>
            </a:r>
            <a:r>
              <a:rPr lang="en-US" dirty="0"/>
              <a:t>  = 1.  There are no </a:t>
            </a:r>
            <a:r>
              <a:rPr lang="en-US" dirty="0" err="1"/>
              <a:t>eip</a:t>
            </a:r>
            <a:r>
              <a:rPr lang="en-US" dirty="0"/>
              <a:t>.</a:t>
            </a:r>
          </a:p>
          <a:p>
            <a:r>
              <a:rPr lang="en-US" dirty="0"/>
              <a:t>When one of j-1 and j+1 is conic and the other is linear, </a:t>
            </a:r>
            <a:r>
              <a:rPr lang="en-US" dirty="0" err="1"/>
              <a:t>R</a:t>
            </a:r>
            <a:r>
              <a:rPr lang="en-US" baseline="-25000" dirty="0" err="1"/>
              <a:t>j</a:t>
            </a:r>
            <a:r>
              <a:rPr lang="en-US" dirty="0"/>
              <a:t> is linear and vanishes on the line determined by the side node and the one </a:t>
            </a:r>
            <a:r>
              <a:rPr lang="en-US" dirty="0" err="1"/>
              <a:t>eip</a:t>
            </a:r>
            <a:r>
              <a:rPr lang="en-US" dirty="0"/>
              <a:t>.</a:t>
            </a:r>
          </a:p>
          <a:p>
            <a:r>
              <a:rPr lang="en-US" dirty="0"/>
              <a:t>When both j-1/2 and j+1/2 are conic, there are two side nodes and two </a:t>
            </a:r>
            <a:r>
              <a:rPr lang="en-US" dirty="0" err="1"/>
              <a:t>eip</a:t>
            </a:r>
            <a:r>
              <a:rPr lang="en-US" dirty="0"/>
              <a:t>:  </a:t>
            </a:r>
            <a:r>
              <a:rPr lang="en-US" dirty="0" err="1"/>
              <a:t>R</a:t>
            </a:r>
            <a:r>
              <a:rPr lang="en-US" baseline="-25000" dirty="0" err="1"/>
              <a:t>j</a:t>
            </a:r>
            <a:r>
              <a:rPr lang="en-US" dirty="0"/>
              <a:t> = (j-1/2,e</a:t>
            </a:r>
            <a:r>
              <a:rPr lang="en-US" baseline="-25000" dirty="0"/>
              <a:t>j</a:t>
            </a:r>
            <a:r>
              <a:rPr lang="en-US" dirty="0"/>
              <a:t> ) (j+1/2,e</a:t>
            </a:r>
            <a:r>
              <a:rPr lang="en-US" baseline="-25000" dirty="0"/>
              <a:t>j+1/2</a:t>
            </a:r>
            <a:r>
              <a:rPr lang="en-US" dirty="0"/>
              <a:t> ).</a:t>
            </a:r>
          </a:p>
          <a:p>
            <a:r>
              <a:rPr lang="en-US" dirty="0"/>
              <a:t>In all cases, on side j the polynomial of </a:t>
            </a:r>
            <a:r>
              <a:rPr lang="en-US" dirty="0" err="1"/>
              <a:t>R</a:t>
            </a:r>
            <a:r>
              <a:rPr lang="en-US" baseline="-25000" dirty="0" err="1"/>
              <a:t>j</a:t>
            </a:r>
            <a:r>
              <a:rPr lang="en-US" dirty="0"/>
              <a:t> and </a:t>
            </a:r>
            <a:r>
              <a:rPr lang="en-US" dirty="0" err="1"/>
              <a:t>cPadj</a:t>
            </a:r>
            <a:r>
              <a:rPr lang="en-US" baseline="-25000" dirty="0" err="1"/>
              <a:t>j</a:t>
            </a:r>
            <a:r>
              <a:rPr lang="en-US" dirty="0"/>
              <a:t> Padj</a:t>
            </a:r>
            <a:r>
              <a:rPr lang="en-US" baseline="-25000" dirty="0"/>
              <a:t>j+1</a:t>
            </a:r>
            <a:r>
              <a:rPr lang="en-US" dirty="0"/>
              <a:t> have the same value for some c.  </a:t>
            </a:r>
            <a:r>
              <a:rPr lang="en-US" dirty="0" err="1"/>
              <a:t>Padj</a:t>
            </a:r>
            <a:r>
              <a:rPr lang="en-US" baseline="-25000" dirty="0" err="1"/>
              <a:t>q</a:t>
            </a:r>
            <a:r>
              <a:rPr lang="en-US" dirty="0"/>
              <a:t> is normalized to unity at vertex q.  The conics of </a:t>
            </a:r>
            <a:r>
              <a:rPr lang="en-US" dirty="0" err="1"/>
              <a:t>R</a:t>
            </a:r>
            <a:r>
              <a:rPr lang="en-US" baseline="-25000" dirty="0" err="1"/>
              <a:t>j</a:t>
            </a:r>
            <a:r>
              <a:rPr lang="en-US" dirty="0"/>
              <a:t>  and of the </a:t>
            </a:r>
            <a:r>
              <a:rPr lang="en-US" dirty="0" err="1"/>
              <a:t>Padj</a:t>
            </a:r>
            <a:r>
              <a:rPr lang="en-US" dirty="0"/>
              <a:t> product both intersect side j at and only at all the </a:t>
            </a:r>
            <a:r>
              <a:rPr lang="en-US" dirty="0" err="1"/>
              <a:t>eip</a:t>
            </a:r>
            <a:r>
              <a:rPr lang="en-US" dirty="0"/>
              <a:t>.  </a:t>
            </a:r>
          </a:p>
        </p:txBody>
      </p:sp>
      <p:sp>
        <p:nvSpPr>
          <p:cNvPr id="4" name="Date Placeholder 3"/>
          <p:cNvSpPr>
            <a:spLocks noGrp="1"/>
          </p:cNvSpPr>
          <p:nvPr>
            <p:ph type="dt" sz="half" idx="10"/>
          </p:nvPr>
        </p:nvSpPr>
        <p:spPr/>
        <p:txBody>
          <a:bodyPr/>
          <a:lstStyle/>
          <a:p>
            <a:fld id="{48A2977F-7E13-4E2D-A3E7-633D78FDFA05}" type="datetime1">
              <a:rPr lang="en-US" smtClean="0"/>
              <a:pPr/>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pPr/>
              <a:t>18</a:t>
            </a:fld>
            <a:endParaRPr lang="en-US"/>
          </a:p>
        </p:txBody>
      </p:sp>
    </p:spTree>
    <p:extLst>
      <p:ext uri="{BB962C8B-B14F-4D97-AF65-F5344CB8AC3E}">
        <p14:creationId xmlns:p14="http://schemas.microsoft.com/office/powerpoint/2010/main" val="7253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GADJ on Conic Sides</a:t>
            </a:r>
          </a:p>
        </p:txBody>
      </p:sp>
      <p:sp>
        <p:nvSpPr>
          <p:cNvPr id="3" name="Content Placeholder 2"/>
          <p:cNvSpPr>
            <a:spLocks noGrp="1"/>
          </p:cNvSpPr>
          <p:nvPr>
            <p:ph idx="1"/>
          </p:nvPr>
        </p:nvSpPr>
        <p:spPr/>
        <p:txBody>
          <a:bodyPr>
            <a:normAutofit/>
          </a:bodyPr>
          <a:lstStyle/>
          <a:p>
            <a:r>
              <a:rPr lang="en-US" dirty="0"/>
              <a:t>On conic side j, </a:t>
            </a:r>
            <a:r>
              <a:rPr lang="en-US" dirty="0" err="1"/>
              <a:t>Padj</a:t>
            </a:r>
            <a:r>
              <a:rPr lang="en-US" baseline="-25000" dirty="0" err="1"/>
              <a:t>j</a:t>
            </a:r>
            <a:r>
              <a:rPr lang="en-US" baseline="-25000" dirty="0"/>
              <a:t> </a:t>
            </a:r>
            <a:r>
              <a:rPr lang="en-US" dirty="0"/>
              <a:t>Padj</a:t>
            </a:r>
            <a:r>
              <a:rPr lang="en-US" baseline="-25000" dirty="0"/>
              <a:t>j+1</a:t>
            </a:r>
            <a:r>
              <a:rPr lang="en-US" dirty="0"/>
              <a:t> is one degree higher than </a:t>
            </a:r>
            <a:r>
              <a:rPr lang="en-US" dirty="0" err="1"/>
              <a:t>R</a:t>
            </a:r>
            <a:r>
              <a:rPr lang="en-US" baseline="-25000" dirty="0" err="1"/>
              <a:t>j</a:t>
            </a:r>
            <a:r>
              <a:rPr lang="en-US" dirty="0"/>
              <a:t> since the adjacent factors vanish at side node j+1/2 as well as at the </a:t>
            </a:r>
            <a:r>
              <a:rPr lang="en-US" dirty="0" err="1"/>
              <a:t>eip</a:t>
            </a:r>
            <a:r>
              <a:rPr lang="en-US" baseline="-25000" dirty="0" err="1"/>
              <a:t>j</a:t>
            </a:r>
            <a:r>
              <a:rPr lang="en-US" dirty="0"/>
              <a:t> .</a:t>
            </a:r>
          </a:p>
          <a:p>
            <a:r>
              <a:rPr lang="en-US" dirty="0"/>
              <a:t>The unique linear factor with a double point at the side node is the tangent </a:t>
            </a:r>
            <a:r>
              <a:rPr lang="en-US" dirty="0" err="1"/>
              <a:t>T</a:t>
            </a:r>
            <a:r>
              <a:rPr lang="en-US" baseline="-25000" dirty="0" err="1"/>
              <a:t>j</a:t>
            </a:r>
            <a:r>
              <a:rPr lang="en-US" dirty="0"/>
              <a:t> to side j at side node j+1/2:  </a:t>
            </a:r>
            <a:r>
              <a:rPr lang="en-US" dirty="0" err="1"/>
              <a:t>R</a:t>
            </a:r>
            <a:r>
              <a:rPr lang="en-US" baseline="-25000" dirty="0" err="1"/>
              <a:t>j</a:t>
            </a:r>
            <a:r>
              <a:rPr lang="en-US" dirty="0"/>
              <a:t> = </a:t>
            </a:r>
            <a:r>
              <a:rPr lang="en-US" dirty="0" err="1"/>
              <a:t>Padj</a:t>
            </a:r>
            <a:r>
              <a:rPr lang="en-US" baseline="-25000" dirty="0" err="1"/>
              <a:t>j</a:t>
            </a:r>
            <a:r>
              <a:rPr lang="en-US" dirty="0"/>
              <a:t> Padj</a:t>
            </a:r>
            <a:r>
              <a:rPr lang="en-US" baseline="-25000" dirty="0"/>
              <a:t>j+1</a:t>
            </a:r>
            <a:r>
              <a:rPr lang="en-US" dirty="0"/>
              <a:t>/</a:t>
            </a:r>
            <a:r>
              <a:rPr lang="en-US" dirty="0" err="1"/>
              <a:t>T</a:t>
            </a:r>
            <a:r>
              <a:rPr lang="en-US" baseline="-25000" dirty="0" err="1"/>
              <a:t>j</a:t>
            </a:r>
            <a:r>
              <a:rPr lang="en-US" dirty="0"/>
              <a:t>  .</a:t>
            </a:r>
          </a:p>
          <a:p>
            <a:r>
              <a:rPr lang="en-US" dirty="0" err="1"/>
              <a:t>R</a:t>
            </a:r>
            <a:r>
              <a:rPr lang="en-US" baseline="-25000" dirty="0" err="1"/>
              <a:t>j</a:t>
            </a:r>
            <a:r>
              <a:rPr lang="en-US" dirty="0"/>
              <a:t>  may be evaluated easily at j and j+1.</a:t>
            </a:r>
          </a:p>
          <a:p>
            <a:r>
              <a:rPr lang="en-US" dirty="0"/>
              <a:t>However, at side node j+1/2 both numerator and denominator have a double root and the indeterminate ratio must be found.</a:t>
            </a:r>
          </a:p>
          <a:p>
            <a:r>
              <a:rPr lang="en-US" dirty="0"/>
              <a:t>One can either apply </a:t>
            </a:r>
            <a:r>
              <a:rPr lang="en-US" dirty="0" err="1"/>
              <a:t>L’Hopital’s</a:t>
            </a:r>
            <a:r>
              <a:rPr lang="en-US" dirty="0"/>
              <a:t> rule twice or evaluate the limit as a point on side j approaches j+1/2</a:t>
            </a:r>
          </a:p>
          <a:p>
            <a:endParaRPr lang="en-US" dirty="0"/>
          </a:p>
        </p:txBody>
      </p:sp>
      <p:sp>
        <p:nvSpPr>
          <p:cNvPr id="4" name="Date Placeholder 3"/>
          <p:cNvSpPr>
            <a:spLocks noGrp="1"/>
          </p:cNvSpPr>
          <p:nvPr>
            <p:ph type="dt" sz="half" idx="10"/>
          </p:nvPr>
        </p:nvSpPr>
        <p:spPr/>
        <p:txBody>
          <a:bodyPr/>
          <a:lstStyle/>
          <a:p>
            <a:fld id="{864DF3C6-66AA-40DC-B7FE-D52A944658BF}"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19</a:t>
            </a:fld>
            <a:endParaRPr lang="en-US"/>
          </a:p>
        </p:txBody>
      </p:sp>
    </p:spTree>
    <p:extLst>
      <p:ext uri="{BB962C8B-B14F-4D97-AF65-F5344CB8AC3E}">
        <p14:creationId xmlns:p14="http://schemas.microsoft.com/office/powerpoint/2010/main" val="262544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Polygons and </a:t>
            </a:r>
            <a:r>
              <a:rPr lang="en-US" dirty="0" err="1"/>
              <a:t>polycons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140000">
            <a:off x="-567071" y="1145085"/>
            <a:ext cx="4633069" cy="4960560"/>
          </a:xfrm>
        </p:spPr>
      </p:pic>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2</a:t>
            </a:fld>
            <a:endParaRPr lang="en-US"/>
          </a:p>
        </p:txBody>
      </p:sp>
      <p:pic>
        <p:nvPicPr>
          <p:cNvPr id="8" name="Picture 7"/>
          <p:cNvPicPr>
            <a:picLocks noChangeAspect="1"/>
          </p:cNvPicPr>
          <p:nvPr/>
        </p:nvPicPr>
        <p:blipFill>
          <a:blip r:embed="rId3"/>
          <a:stretch>
            <a:fillRect/>
          </a:stretch>
        </p:blipFill>
        <p:spPr>
          <a:xfrm>
            <a:off x="4385468" y="1714351"/>
            <a:ext cx="4758795" cy="342929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669" y="2599664"/>
            <a:ext cx="3614794" cy="2847709"/>
          </a:xfrm>
          <a:prstGeom prst="rect">
            <a:avLst/>
          </a:prstGeom>
        </p:spPr>
      </p:pic>
      <p:pic>
        <p:nvPicPr>
          <p:cNvPr id="10" name="Picture 9"/>
          <p:cNvPicPr>
            <a:picLocks noChangeAspect="1"/>
          </p:cNvPicPr>
          <p:nvPr/>
        </p:nvPicPr>
        <p:blipFill>
          <a:blip r:embed="rId3"/>
          <a:stretch>
            <a:fillRect/>
          </a:stretch>
        </p:blipFill>
        <p:spPr>
          <a:xfrm flipH="1">
            <a:off x="8746435" y="1714351"/>
            <a:ext cx="2607364" cy="3429297"/>
          </a:xfrm>
          <a:prstGeom prst="rect">
            <a:avLst/>
          </a:prstGeom>
        </p:spPr>
      </p:pic>
      <p:pic>
        <p:nvPicPr>
          <p:cNvPr id="11" name="Picture 10"/>
          <p:cNvPicPr>
            <a:picLocks noChangeAspect="1"/>
          </p:cNvPicPr>
          <p:nvPr/>
        </p:nvPicPr>
        <p:blipFill>
          <a:blip r:embed="rId3"/>
          <a:stretch>
            <a:fillRect/>
          </a:stretch>
        </p:blipFill>
        <p:spPr>
          <a:xfrm>
            <a:off x="8918712" y="1714351"/>
            <a:ext cx="2623931" cy="3429297"/>
          </a:xfrm>
          <a:prstGeom prst="rect">
            <a:avLst/>
          </a:prstGeom>
        </p:spPr>
      </p:pic>
      <p:pic>
        <p:nvPicPr>
          <p:cNvPr id="12" name="Picture 11"/>
          <p:cNvPicPr>
            <a:picLocks noChangeAspect="1"/>
          </p:cNvPicPr>
          <p:nvPr/>
        </p:nvPicPr>
        <p:blipFill>
          <a:blip r:embed="rId3"/>
          <a:stretch>
            <a:fillRect/>
          </a:stretch>
        </p:blipFill>
        <p:spPr>
          <a:xfrm>
            <a:off x="4081670" y="2173357"/>
            <a:ext cx="3707295" cy="333954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60000">
            <a:off x="8204582" y="2129297"/>
            <a:ext cx="3564834" cy="4403804"/>
          </a:xfrm>
          <a:prstGeom prst="rect">
            <a:avLst/>
          </a:prstGeom>
        </p:spPr>
      </p:pic>
      <p:pic>
        <p:nvPicPr>
          <p:cNvPr id="15" name="Picture 14"/>
          <p:cNvPicPr>
            <a:picLocks noChangeAspect="1"/>
          </p:cNvPicPr>
          <p:nvPr/>
        </p:nvPicPr>
        <p:blipFill>
          <a:blip r:embed="rId3"/>
          <a:stretch>
            <a:fillRect/>
          </a:stretch>
        </p:blipFill>
        <p:spPr>
          <a:xfrm>
            <a:off x="4234071" y="2325757"/>
            <a:ext cx="3253408" cy="3339547"/>
          </a:xfrm>
          <a:prstGeom prst="rect">
            <a:avLst/>
          </a:prstGeom>
        </p:spPr>
      </p:pic>
      <p:pic>
        <p:nvPicPr>
          <p:cNvPr id="16" name="Picture 15"/>
          <p:cNvPicPr>
            <a:picLocks noChangeAspect="1"/>
          </p:cNvPicPr>
          <p:nvPr/>
        </p:nvPicPr>
        <p:blipFill>
          <a:blip r:embed="rId3"/>
          <a:stretch>
            <a:fillRect/>
          </a:stretch>
        </p:blipFill>
        <p:spPr>
          <a:xfrm>
            <a:off x="4081669" y="2020957"/>
            <a:ext cx="3935896" cy="3122691"/>
          </a:xfrm>
          <a:prstGeom prst="rect">
            <a:avLst/>
          </a:prstGeom>
        </p:spPr>
      </p:pic>
      <p:pic>
        <p:nvPicPr>
          <p:cNvPr id="17" name="Picture 16"/>
          <p:cNvPicPr>
            <a:picLocks noChangeAspect="1"/>
          </p:cNvPicPr>
          <p:nvPr/>
        </p:nvPicPr>
        <p:blipFill>
          <a:blip r:embed="rId3"/>
          <a:stretch>
            <a:fillRect/>
          </a:stretch>
        </p:blipFill>
        <p:spPr>
          <a:xfrm>
            <a:off x="4234069" y="2173357"/>
            <a:ext cx="3935896" cy="312269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389" y="1690687"/>
            <a:ext cx="4697368" cy="4846637"/>
          </a:xfrm>
          <a:prstGeom prst="rect">
            <a:avLst/>
          </a:prstGeom>
        </p:spPr>
      </p:pic>
    </p:spTree>
    <p:extLst>
      <p:ext uri="{BB962C8B-B14F-4D97-AF65-F5344CB8AC3E}">
        <p14:creationId xmlns:p14="http://schemas.microsoft.com/office/powerpoint/2010/main" val="278794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Padj</a:t>
            </a:r>
            <a:r>
              <a:rPr lang="en-US" dirty="0"/>
              <a:t> at conic-conic side nodes</a:t>
            </a:r>
          </a:p>
        </p:txBody>
      </p:sp>
      <p:sp>
        <p:nvSpPr>
          <p:cNvPr id="3" name="Content Placeholder 2"/>
          <p:cNvSpPr>
            <a:spLocks noGrp="1"/>
          </p:cNvSpPr>
          <p:nvPr>
            <p:ph idx="1"/>
          </p:nvPr>
        </p:nvSpPr>
        <p:spPr/>
        <p:txBody>
          <a:bodyPr/>
          <a:lstStyle/>
          <a:p>
            <a:r>
              <a:rPr lang="en-US" dirty="0"/>
              <a:t>In STARCON and POLY2017, R is evaluated at the side node with the </a:t>
            </a:r>
            <a:r>
              <a:rPr lang="en-US" dirty="0" err="1"/>
              <a:t>Padj</a:t>
            </a:r>
            <a:r>
              <a:rPr lang="en-US" dirty="0"/>
              <a:t> product and  the limit as both numerator and denominator approach zero along the side.  Components of </a:t>
            </a:r>
            <a:r>
              <a:rPr lang="en-US" dirty="0" err="1"/>
              <a:t>Padj</a:t>
            </a:r>
            <a:r>
              <a:rPr lang="en-US" dirty="0"/>
              <a:t> due only to roundoff will contaminate the limit and lead to significant errors.   They are eliminated in the computation of </a:t>
            </a:r>
            <a:r>
              <a:rPr lang="en-US" dirty="0" err="1"/>
              <a:t>Padj</a:t>
            </a:r>
            <a:r>
              <a:rPr lang="en-US" dirty="0"/>
              <a:t>.</a:t>
            </a:r>
          </a:p>
          <a:p>
            <a:endParaRPr lang="en-US" dirty="0"/>
          </a:p>
          <a:p>
            <a:r>
              <a:rPr lang="en-US" dirty="0"/>
              <a:t>The only source of these errors is at conic-conic vertices in the solution of a linear system of order six: M</a:t>
            </a:r>
            <a:r>
              <a:rPr lang="en-US" b="1" dirty="0"/>
              <a:t>c</a:t>
            </a:r>
            <a:r>
              <a:rPr lang="en-US" dirty="0"/>
              <a:t> = </a:t>
            </a:r>
            <a:r>
              <a:rPr lang="en-US" b="1" dirty="0"/>
              <a:t>r</a:t>
            </a:r>
            <a:r>
              <a:rPr lang="en-US" dirty="0"/>
              <a:t>.  All components of </a:t>
            </a:r>
            <a:r>
              <a:rPr lang="en-US" b="1" dirty="0"/>
              <a:t>c</a:t>
            </a:r>
            <a:r>
              <a:rPr lang="en-US" dirty="0"/>
              <a:t> less than 10</a:t>
            </a:r>
            <a:r>
              <a:rPr lang="en-US" baseline="30000" dirty="0"/>
              <a:t>-8 </a:t>
            </a:r>
            <a:r>
              <a:rPr lang="en-US" dirty="0"/>
              <a:t>are set to zero.</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20</a:t>
            </a:fld>
            <a:endParaRPr lang="en-US"/>
          </a:p>
        </p:txBody>
      </p:sp>
    </p:spTree>
    <p:extLst>
      <p:ext uri="{BB962C8B-B14F-4D97-AF65-F5344CB8AC3E}">
        <p14:creationId xmlns:p14="http://schemas.microsoft.com/office/powerpoint/2010/main" val="111016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BCC5-437E-4F95-9D85-69B9BA74C00C}"/>
              </a:ext>
            </a:extLst>
          </p:cNvPr>
          <p:cNvSpPr>
            <a:spLocks noGrp="1"/>
          </p:cNvSpPr>
          <p:nvPr>
            <p:ph type="title"/>
          </p:nvPr>
        </p:nvSpPr>
        <p:spPr/>
        <p:txBody>
          <a:bodyPr/>
          <a:lstStyle/>
          <a:p>
            <a:r>
              <a:rPr lang="en-US" dirty="0"/>
              <a:t>		</a:t>
            </a:r>
            <a:r>
              <a:rPr lang="en-US" dirty="0" err="1"/>
              <a:t>L’Hopital’s</a:t>
            </a:r>
            <a:r>
              <a:rPr lang="en-US" dirty="0"/>
              <a:t> Rule in POLY2018</a:t>
            </a:r>
          </a:p>
        </p:txBody>
      </p:sp>
      <p:sp>
        <p:nvSpPr>
          <p:cNvPr id="3" name="Content Placeholder 2">
            <a:extLst>
              <a:ext uri="{FF2B5EF4-FFF2-40B4-BE49-F238E27FC236}">
                <a16:creationId xmlns:a16="http://schemas.microsoft.com/office/drawing/2014/main" id="{B4FE48BA-EF0E-4089-A669-50BC6440737B}"/>
              </a:ext>
            </a:extLst>
          </p:cNvPr>
          <p:cNvSpPr>
            <a:spLocks noGrp="1"/>
          </p:cNvSpPr>
          <p:nvPr>
            <p:ph idx="1"/>
          </p:nvPr>
        </p:nvSpPr>
        <p:spPr/>
        <p:txBody>
          <a:bodyPr/>
          <a:lstStyle/>
          <a:p>
            <a:r>
              <a:rPr lang="en-US" dirty="0" err="1"/>
              <a:t>L’Hopital’s</a:t>
            </a:r>
            <a:r>
              <a:rPr lang="en-US" dirty="0"/>
              <a:t> rule was used to find R in POLY2018.  Small components in </a:t>
            </a:r>
            <a:r>
              <a:rPr lang="en-US" dirty="0" err="1"/>
              <a:t>Padj</a:t>
            </a:r>
            <a:r>
              <a:rPr lang="en-US" dirty="0"/>
              <a:t> are not a source of error here as in POLY2017. </a:t>
            </a:r>
          </a:p>
          <a:p>
            <a:r>
              <a:rPr lang="en-US" dirty="0"/>
              <a:t>The coordinate which changes least in </a:t>
            </a:r>
            <a:r>
              <a:rPr lang="en-US" dirty="0" err="1"/>
              <a:t>S</a:t>
            </a:r>
            <a:r>
              <a:rPr lang="en-US" baseline="-25000" dirty="0" err="1"/>
              <a:t>j</a:t>
            </a:r>
            <a:r>
              <a:rPr lang="en-US" dirty="0"/>
              <a:t>(</a:t>
            </a:r>
            <a:r>
              <a:rPr lang="en-US" dirty="0" err="1"/>
              <a:t>x,y</a:t>
            </a:r>
            <a:r>
              <a:rPr lang="en-US" dirty="0"/>
              <a:t>) near j+1/2 is expressed as a function of the other `chosen’ coordinate to yield y(x) or x(y) on side </a:t>
            </a:r>
            <a:r>
              <a:rPr lang="en-US" dirty="0" err="1"/>
              <a:t>S</a:t>
            </a:r>
            <a:r>
              <a:rPr lang="en-US" baseline="-25000" dirty="0" err="1"/>
              <a:t>j</a:t>
            </a:r>
            <a:r>
              <a:rPr lang="en-US" dirty="0"/>
              <a:t>.</a:t>
            </a:r>
          </a:p>
          <a:p>
            <a:r>
              <a:rPr lang="en-US" dirty="0"/>
              <a:t>Let ’ denote the derivative with respect to the chosen x or y. Then     (</a:t>
            </a:r>
            <a:r>
              <a:rPr lang="en-US" dirty="0" err="1"/>
              <a:t>P</a:t>
            </a:r>
            <a:r>
              <a:rPr lang="en-US" baseline="-25000" dirty="0" err="1"/>
              <a:t>j</a:t>
            </a:r>
            <a:r>
              <a:rPr lang="en-US" dirty="0"/>
              <a:t> P</a:t>
            </a:r>
            <a:r>
              <a:rPr lang="en-US" baseline="-25000" dirty="0"/>
              <a:t>j+1</a:t>
            </a:r>
            <a:r>
              <a:rPr lang="en-US" dirty="0"/>
              <a:t>)’’ = 2P</a:t>
            </a:r>
            <a:r>
              <a:rPr lang="en-US" baseline="-25000" dirty="0"/>
              <a:t>j</a:t>
            </a:r>
            <a:r>
              <a:rPr lang="en-US" dirty="0"/>
              <a:t>’P</a:t>
            </a:r>
            <a:r>
              <a:rPr lang="en-US" baseline="-25000" dirty="0"/>
              <a:t>j+1</a:t>
            </a:r>
            <a:r>
              <a:rPr lang="en-US" dirty="0"/>
              <a:t>’ at side node j+1/2.  </a:t>
            </a:r>
          </a:p>
          <a:p>
            <a:r>
              <a:rPr lang="en-US" dirty="0"/>
              <a:t>R</a:t>
            </a:r>
            <a:r>
              <a:rPr lang="en-US" baseline="-25000" dirty="0"/>
              <a:t>j+1/2</a:t>
            </a:r>
            <a:r>
              <a:rPr lang="en-US" dirty="0"/>
              <a:t> = 2P</a:t>
            </a:r>
            <a:r>
              <a:rPr lang="en-US" baseline="-25000" dirty="0"/>
              <a:t>j</a:t>
            </a:r>
            <a:r>
              <a:rPr lang="en-US" dirty="0"/>
              <a:t>’P</a:t>
            </a:r>
            <a:r>
              <a:rPr lang="en-US" baseline="-25000" dirty="0"/>
              <a:t>j+1</a:t>
            </a:r>
            <a:r>
              <a:rPr lang="en-US" dirty="0"/>
              <a:t>’/</a:t>
            </a:r>
            <a:r>
              <a:rPr lang="en-US" dirty="0" err="1"/>
              <a:t>T</a:t>
            </a:r>
            <a:r>
              <a:rPr lang="en-US" baseline="-25000" dirty="0" err="1"/>
              <a:t>j</a:t>
            </a:r>
            <a:r>
              <a:rPr lang="en-US" dirty="0"/>
              <a:t>’’ evaluated at j+1/2.</a:t>
            </a:r>
          </a:p>
          <a:p>
            <a:r>
              <a:rPr lang="en-US" dirty="0"/>
              <a:t>Results with POLY2017 and POLY2018 agreed to five significant places.</a:t>
            </a:r>
          </a:p>
        </p:txBody>
      </p:sp>
      <p:sp>
        <p:nvSpPr>
          <p:cNvPr id="4" name="Date Placeholder 3">
            <a:extLst>
              <a:ext uri="{FF2B5EF4-FFF2-40B4-BE49-F238E27FC236}">
                <a16:creationId xmlns:a16="http://schemas.microsoft.com/office/drawing/2014/main" id="{B7E2DB6E-12AC-4EA7-AAC8-88F505EECC5A}"/>
              </a:ext>
            </a:extLst>
          </p:cNvPr>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a:extLst>
              <a:ext uri="{FF2B5EF4-FFF2-40B4-BE49-F238E27FC236}">
                <a16:creationId xmlns:a16="http://schemas.microsoft.com/office/drawing/2014/main" id="{27B00F5B-5C28-453D-8FA6-A07327E919EA}"/>
              </a:ext>
            </a:extLst>
          </p:cNvPr>
          <p:cNvSpPr>
            <a:spLocks noGrp="1"/>
          </p:cNvSpPr>
          <p:nvPr>
            <p:ph type="sldNum" sz="quarter" idx="12"/>
          </p:nvPr>
        </p:nvSpPr>
        <p:spPr/>
        <p:txBody>
          <a:bodyPr/>
          <a:lstStyle/>
          <a:p>
            <a:fld id="{D3C78FDF-3862-4210-8076-573220BC97BC}" type="slidenum">
              <a:rPr lang="en-US" smtClean="0"/>
              <a:t>21</a:t>
            </a:fld>
            <a:endParaRPr lang="en-US"/>
          </a:p>
        </p:txBody>
      </p:sp>
    </p:spTree>
    <p:extLst>
      <p:ext uri="{BB962C8B-B14F-4D97-AF65-F5344CB8AC3E}">
        <p14:creationId xmlns:p14="http://schemas.microsoft.com/office/powerpoint/2010/main" val="2657874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Barycentric Coordinates</a:t>
            </a:r>
          </a:p>
        </p:txBody>
      </p:sp>
      <p:sp>
        <p:nvSpPr>
          <p:cNvPr id="3" name="Content Placeholder 2"/>
          <p:cNvSpPr>
            <a:spLocks noGrp="1"/>
          </p:cNvSpPr>
          <p:nvPr>
            <p:ph idx="1"/>
          </p:nvPr>
        </p:nvSpPr>
        <p:spPr/>
        <p:txBody>
          <a:bodyPr/>
          <a:lstStyle/>
          <a:p>
            <a:r>
              <a:rPr lang="en-US" dirty="0"/>
              <a:t>After GADJ, the </a:t>
            </a:r>
            <a:r>
              <a:rPr lang="en-US" dirty="0" err="1"/>
              <a:t>adjoint</a:t>
            </a:r>
            <a:r>
              <a:rPr lang="en-US" dirty="0"/>
              <a:t> Q is computed easily as the sum of the numerators.</a:t>
            </a:r>
          </a:p>
          <a:p>
            <a:r>
              <a:rPr lang="en-US" dirty="0"/>
              <a:t>When small rounding-error terms are discarded, the degree of Q must be no greater than m – 3, where m is the order of the boundary curve: 2p+s where p is the number of conic sides and s of linear sides.  This is a good measure of the validity of the program.</a:t>
            </a:r>
          </a:p>
          <a:p>
            <a:r>
              <a:rPr lang="en-US" dirty="0"/>
              <a:t>Another measure is that GADJ carried back to vertex 1 should return r</a:t>
            </a:r>
            <a:r>
              <a:rPr lang="en-US" baseline="-25000" dirty="0"/>
              <a:t>n+1</a:t>
            </a:r>
            <a:r>
              <a:rPr lang="en-US" dirty="0"/>
              <a:t> = r</a:t>
            </a:r>
            <a:r>
              <a:rPr lang="en-US" baseline="-25000" dirty="0"/>
              <a:t>1</a:t>
            </a:r>
            <a:r>
              <a:rPr lang="en-US" dirty="0"/>
              <a:t> = 1.</a:t>
            </a:r>
          </a:p>
          <a:p>
            <a:r>
              <a:rPr lang="en-US" dirty="0"/>
              <a:t>Once Q is found, the barycentric coordinates are simply the numerators divided by Q.</a:t>
            </a:r>
          </a:p>
        </p:txBody>
      </p:sp>
      <p:sp>
        <p:nvSpPr>
          <p:cNvPr id="4" name="Date Placeholder 3"/>
          <p:cNvSpPr>
            <a:spLocks noGrp="1"/>
          </p:cNvSpPr>
          <p:nvPr>
            <p:ph type="dt" sz="half" idx="10"/>
          </p:nvPr>
        </p:nvSpPr>
        <p:spPr/>
        <p:txBody>
          <a:bodyPr/>
          <a:lstStyle/>
          <a:p>
            <a:fld id="{6B601154-9520-40F8-BE21-CE2033CB8E6F}"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22</a:t>
            </a:fld>
            <a:endParaRPr lang="en-US"/>
          </a:p>
        </p:txBody>
      </p:sp>
    </p:spTree>
    <p:extLst>
      <p:ext uri="{BB962C8B-B14F-4D97-AF65-F5344CB8AC3E}">
        <p14:creationId xmlns:p14="http://schemas.microsoft.com/office/powerpoint/2010/main" val="266752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Starcon Barycentrics</a:t>
            </a:r>
          </a:p>
        </p:txBody>
      </p:sp>
      <p:sp>
        <p:nvSpPr>
          <p:cNvPr id="3" name="Content Placeholder 2"/>
          <p:cNvSpPr>
            <a:spLocks noGrp="1"/>
          </p:cNvSpPr>
          <p:nvPr>
            <p:ph idx="1"/>
          </p:nvPr>
        </p:nvSpPr>
        <p:spPr/>
        <p:txBody>
          <a:bodyPr/>
          <a:lstStyle/>
          <a:p>
            <a:r>
              <a:rPr lang="en-US" dirty="0"/>
              <a:t>Generating barycentrics for star polycons is complicated.</a:t>
            </a:r>
          </a:p>
          <a:p>
            <a:r>
              <a:rPr lang="en-US" dirty="0"/>
              <a:t>The 600 line MATLAB program STARCON converts a star polygon into a polycon and generates the barycentric coordinates.</a:t>
            </a:r>
          </a:p>
          <a:p>
            <a:r>
              <a:rPr lang="en-US" dirty="0"/>
              <a:t>The user need only input the polygon vertices.</a:t>
            </a:r>
          </a:p>
          <a:p>
            <a:r>
              <a:rPr lang="en-US" dirty="0"/>
              <a:t>Availability of STARCON makes the complexity transparent to the user.</a:t>
            </a:r>
          </a:p>
          <a:p>
            <a:r>
              <a:rPr lang="en-US" dirty="0"/>
              <a:t>The star polycon barycentrics are rational functions.</a:t>
            </a:r>
          </a:p>
          <a:p>
            <a:r>
              <a:rPr lang="en-US" dirty="0"/>
              <a:t>Derivatives are bounded at vertex angles approaching 180</a:t>
            </a:r>
            <a:r>
              <a:rPr lang="en-US" baseline="30000" dirty="0"/>
              <a:t>o</a:t>
            </a:r>
          </a:p>
          <a:p>
            <a:r>
              <a:rPr lang="en-US" dirty="0"/>
              <a:t>Degree-two approximation is attained on the line (j,j+1/2,j+1) at 180</a:t>
            </a:r>
            <a:r>
              <a:rPr lang="en-US" baseline="30000" dirty="0"/>
              <a:t>o</a:t>
            </a:r>
            <a:r>
              <a:rPr lang="en-US" dirty="0"/>
              <a:t>.</a:t>
            </a:r>
            <a:endParaRPr lang="en-US" baseline="30000" dirty="0"/>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23</a:t>
            </a:fld>
            <a:endParaRPr lang="en-US"/>
          </a:p>
        </p:txBody>
      </p:sp>
    </p:spTree>
    <p:extLst>
      <p:ext uri="{BB962C8B-B14F-4D97-AF65-F5344CB8AC3E}">
        <p14:creationId xmlns:p14="http://schemas.microsoft.com/office/powerpoint/2010/main" val="3504039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a:t>
            </a:r>
            <a:r>
              <a:rPr lang="en-US" dirty="0" err="1"/>
              <a:t>genepol</a:t>
            </a:r>
            <a:r>
              <a:rPr lang="en-US" dirty="0"/>
              <a:t>/ barycentrics</a:t>
            </a:r>
          </a:p>
        </p:txBody>
      </p:sp>
      <p:sp>
        <p:nvSpPr>
          <p:cNvPr id="3" name="Content Placeholder 2"/>
          <p:cNvSpPr>
            <a:spLocks noGrp="1"/>
          </p:cNvSpPr>
          <p:nvPr>
            <p:ph idx="1"/>
          </p:nvPr>
        </p:nvSpPr>
        <p:spPr/>
        <p:txBody>
          <a:bodyPr>
            <a:normAutofit/>
          </a:bodyPr>
          <a:lstStyle/>
          <a:p>
            <a:pPr marL="0" indent="0">
              <a:buNone/>
            </a:pPr>
            <a:r>
              <a:rPr lang="en-US" dirty="0"/>
              <a:t>MATLAB programs here are poly2017, poly2018, starcon, polprint17 and stargen.</a:t>
            </a:r>
          </a:p>
          <a:p>
            <a:r>
              <a:rPr lang="en-US" dirty="0"/>
              <a:t>marcon.pdf  describes these programs.</a:t>
            </a:r>
          </a:p>
          <a:p>
            <a:r>
              <a:rPr lang="en-US" dirty="0"/>
              <a:t>Stargen generates nodes input for starcon for regular stars.</a:t>
            </a:r>
          </a:p>
          <a:p>
            <a:r>
              <a:rPr lang="en-US" dirty="0"/>
              <a:t>Files st1-st9 are nodes input for a set of problems for starcon.</a:t>
            </a:r>
          </a:p>
          <a:p>
            <a:r>
              <a:rPr lang="en-US" dirty="0"/>
              <a:t>Poly2017 and -18 include input for seven test problems.</a:t>
            </a:r>
          </a:p>
          <a:p>
            <a:r>
              <a:rPr lang="en-US" dirty="0"/>
              <a:t>A full exposition is in my book on Rational Bases and Generalized Barycentrics, published by Springer in 2016.</a:t>
            </a:r>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24</a:t>
            </a:fld>
            <a:endParaRPr lang="en-US"/>
          </a:p>
        </p:txBody>
      </p:sp>
    </p:spTree>
    <p:extLst>
      <p:ext uri="{BB962C8B-B14F-4D97-AF65-F5344CB8AC3E}">
        <p14:creationId xmlns:p14="http://schemas.microsoft.com/office/powerpoint/2010/main" val="746638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792A-23DD-4C10-BFAF-B3B29825C3A0}"/>
              </a:ext>
            </a:extLst>
          </p:cNvPr>
          <p:cNvSpPr>
            <a:spLocks noGrp="1"/>
          </p:cNvSpPr>
          <p:nvPr>
            <p:ph type="title"/>
          </p:nvPr>
        </p:nvSpPr>
        <p:spPr/>
        <p:txBody>
          <a:bodyPr/>
          <a:lstStyle/>
          <a:p>
            <a:r>
              <a:rPr lang="en-US" dirty="0"/>
              <a:t>		    Adjacent Concave Vertices</a:t>
            </a:r>
          </a:p>
        </p:txBody>
      </p:sp>
      <p:sp>
        <p:nvSpPr>
          <p:cNvPr id="6" name="Content Placeholder 5">
            <a:extLst>
              <a:ext uri="{FF2B5EF4-FFF2-40B4-BE49-F238E27FC236}">
                <a16:creationId xmlns:a16="http://schemas.microsoft.com/office/drawing/2014/main" id="{C4B114F8-6C6C-4E2C-9B30-F483CD9A7721}"/>
              </a:ext>
            </a:extLst>
          </p:cNvPr>
          <p:cNvSpPr>
            <a:spLocks noGrp="1"/>
          </p:cNvSpPr>
          <p:nvPr>
            <p:ph idx="1"/>
          </p:nvPr>
        </p:nvSpPr>
        <p:spPr/>
        <p:txBody>
          <a:bodyPr>
            <a:normAutofit fontScale="92500" lnSpcReduction="10000"/>
          </a:bodyPr>
          <a:lstStyle/>
          <a:p>
            <a:r>
              <a:rPr lang="en-US" dirty="0"/>
              <a:t>When there are adjacent concave vertices, one may replace the lines between the end vertices by a single conic.</a:t>
            </a:r>
          </a:p>
          <a:p>
            <a:r>
              <a:rPr lang="en-US" dirty="0"/>
              <a:t>One simple procedure </a:t>
            </a:r>
            <a:r>
              <a:rPr lang="en-US"/>
              <a:t>is to </a:t>
            </a:r>
            <a:r>
              <a:rPr lang="en-US" dirty="0"/>
              <a:t>least-squares fit the conic with a set of points which include the end convex vertices, the intermediate concave vertices, and the midpoints of the lines connecting these points along the curve.</a:t>
            </a:r>
          </a:p>
          <a:p>
            <a:r>
              <a:rPr lang="en-US" dirty="0"/>
              <a:t>An arbitrary weight p is given to each point.  In the pilot program </a:t>
            </a:r>
            <a:r>
              <a:rPr lang="en-US" dirty="0" err="1"/>
              <a:t>conpq</a:t>
            </a:r>
            <a:r>
              <a:rPr lang="en-US" dirty="0"/>
              <a:t>, p is chosen as 10 at the vertices, 2 at the concave points and 1 at the line midpoints.  The value of 10 leads to relatively small displacement of the convex vertices and of 2 to greater importance of concave vertices than line midpoints.</a:t>
            </a:r>
          </a:p>
          <a:p>
            <a:r>
              <a:rPr lang="en-US" dirty="0"/>
              <a:t>Let row r of matrix M be </a:t>
            </a:r>
            <a:r>
              <a:rPr lang="en-US" dirty="0" err="1"/>
              <a:t>p</a:t>
            </a:r>
            <a:r>
              <a:rPr lang="en-US" baseline="-25000" dirty="0" err="1"/>
              <a:t>r</a:t>
            </a:r>
            <a:r>
              <a:rPr lang="en-US" dirty="0"/>
              <a:t> [1 x y x</a:t>
            </a:r>
            <a:r>
              <a:rPr lang="en-US" baseline="30000" dirty="0"/>
              <a:t>2</a:t>
            </a:r>
            <a:r>
              <a:rPr lang="en-US" dirty="0"/>
              <a:t> </a:t>
            </a:r>
            <a:r>
              <a:rPr lang="en-US" dirty="0" err="1"/>
              <a:t>xy</a:t>
            </a:r>
            <a:r>
              <a:rPr lang="en-US" dirty="0"/>
              <a:t> y</a:t>
            </a:r>
            <a:r>
              <a:rPr lang="en-US" baseline="30000" dirty="0"/>
              <a:t>2</a:t>
            </a:r>
            <a:r>
              <a:rPr lang="en-US" dirty="0"/>
              <a:t>]</a:t>
            </a:r>
            <a:r>
              <a:rPr lang="en-US" baseline="-25000" dirty="0"/>
              <a:t>r</a:t>
            </a:r>
            <a:r>
              <a:rPr lang="en-US" dirty="0"/>
              <a:t> for the points to be fit.  The midpoint of the convex vertices is added (with p=1) for normalization to -1.  </a:t>
            </a:r>
          </a:p>
        </p:txBody>
      </p:sp>
      <p:sp>
        <p:nvSpPr>
          <p:cNvPr id="4" name="Date Placeholder 3">
            <a:extLst>
              <a:ext uri="{FF2B5EF4-FFF2-40B4-BE49-F238E27FC236}">
                <a16:creationId xmlns:a16="http://schemas.microsoft.com/office/drawing/2014/main" id="{58516CC3-8289-44E6-8869-23FFA046F08D}"/>
              </a:ext>
            </a:extLst>
          </p:cNvPr>
          <p:cNvSpPr>
            <a:spLocks noGrp="1"/>
          </p:cNvSpPr>
          <p:nvPr>
            <p:ph type="dt" sz="half" idx="10"/>
          </p:nvPr>
        </p:nvSpPr>
        <p:spPr/>
        <p:txBody>
          <a:bodyPr/>
          <a:lstStyle/>
          <a:p>
            <a:fld id="{7234AE12-E08F-4C8F-BB8F-3FC9BEC11634}" type="datetime1">
              <a:rPr lang="en-US" smtClean="0"/>
              <a:t>4/3/2018</a:t>
            </a:fld>
            <a:endParaRPr lang="en-US"/>
          </a:p>
        </p:txBody>
      </p:sp>
      <p:sp>
        <p:nvSpPr>
          <p:cNvPr id="5" name="Slide Number Placeholder 4">
            <a:extLst>
              <a:ext uri="{FF2B5EF4-FFF2-40B4-BE49-F238E27FC236}">
                <a16:creationId xmlns:a16="http://schemas.microsoft.com/office/drawing/2014/main" id="{B5FC4DDA-6F9F-414E-A152-D7E82DBAAD3D}"/>
              </a:ext>
            </a:extLst>
          </p:cNvPr>
          <p:cNvSpPr>
            <a:spLocks noGrp="1"/>
          </p:cNvSpPr>
          <p:nvPr>
            <p:ph type="sldNum" sz="quarter" idx="12"/>
          </p:nvPr>
        </p:nvSpPr>
        <p:spPr/>
        <p:txBody>
          <a:bodyPr/>
          <a:lstStyle/>
          <a:p>
            <a:fld id="{D3C78FDF-3862-4210-8076-573220BC97BC}" type="slidenum">
              <a:rPr lang="en-US" smtClean="0"/>
              <a:t>25</a:t>
            </a:fld>
            <a:endParaRPr lang="en-US"/>
          </a:p>
        </p:txBody>
      </p:sp>
    </p:spTree>
    <p:extLst>
      <p:ext uri="{BB962C8B-B14F-4D97-AF65-F5344CB8AC3E}">
        <p14:creationId xmlns:p14="http://schemas.microsoft.com/office/powerpoint/2010/main" val="43252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A321-C66B-453C-BD67-1342218A3A31}"/>
              </a:ext>
            </a:extLst>
          </p:cNvPr>
          <p:cNvSpPr>
            <a:spLocks noGrp="1"/>
          </p:cNvSpPr>
          <p:nvPr>
            <p:ph type="title"/>
          </p:nvPr>
        </p:nvSpPr>
        <p:spPr/>
        <p:txBody>
          <a:bodyPr/>
          <a:lstStyle/>
          <a:p>
            <a:r>
              <a:rPr lang="en-US" dirty="0"/>
              <a:t>		Adjacent Concave Vertices - 2</a:t>
            </a:r>
          </a:p>
        </p:txBody>
      </p:sp>
      <p:sp>
        <p:nvSpPr>
          <p:cNvPr id="3" name="Content Placeholder 2">
            <a:extLst>
              <a:ext uri="{FF2B5EF4-FFF2-40B4-BE49-F238E27FC236}">
                <a16:creationId xmlns:a16="http://schemas.microsoft.com/office/drawing/2014/main" id="{76EE6A59-BF62-418B-A3A8-FE7A32F510C3}"/>
              </a:ext>
            </a:extLst>
          </p:cNvPr>
          <p:cNvSpPr>
            <a:spLocks noGrp="1"/>
          </p:cNvSpPr>
          <p:nvPr>
            <p:ph idx="1"/>
          </p:nvPr>
        </p:nvSpPr>
        <p:spPr/>
        <p:txBody>
          <a:bodyPr/>
          <a:lstStyle/>
          <a:p>
            <a:r>
              <a:rPr lang="en-US" dirty="0"/>
              <a:t>Matrix M has t rows and 6 columns where t – 1 (the number of points to be fit to a conic) is always greater than 6 for two or more concave vertices.</a:t>
            </a:r>
          </a:p>
          <a:p>
            <a:r>
              <a:rPr lang="en-US" dirty="0"/>
              <a:t>The column vector </a:t>
            </a:r>
            <a:r>
              <a:rPr lang="en-US" b="1" dirty="0"/>
              <a:t>s</a:t>
            </a:r>
            <a:r>
              <a:rPr lang="en-US" dirty="0"/>
              <a:t> has as its only nonzero element </a:t>
            </a:r>
            <a:r>
              <a:rPr lang="en-US" b="1" dirty="0" err="1"/>
              <a:t>s</a:t>
            </a:r>
            <a:r>
              <a:rPr lang="en-US" baseline="-25000" dirty="0" err="1"/>
              <a:t>t</a:t>
            </a:r>
            <a:r>
              <a:rPr lang="en-US" dirty="0"/>
              <a:t> = -1 .</a:t>
            </a:r>
          </a:p>
          <a:p>
            <a:r>
              <a:rPr lang="en-US" dirty="0"/>
              <a:t>The equation M</a:t>
            </a:r>
            <a:r>
              <a:rPr lang="en-US" b="1" dirty="0"/>
              <a:t>c</a:t>
            </a:r>
            <a:r>
              <a:rPr lang="en-US" dirty="0"/>
              <a:t> = </a:t>
            </a:r>
            <a:r>
              <a:rPr lang="en-US" b="1" dirty="0"/>
              <a:t>s</a:t>
            </a:r>
            <a:r>
              <a:rPr lang="en-US" dirty="0"/>
              <a:t> is solved with the generalized inverse:         (M</a:t>
            </a:r>
            <a:r>
              <a:rPr lang="en-US" baseline="30000" dirty="0"/>
              <a:t>T</a:t>
            </a:r>
            <a:r>
              <a:rPr lang="en-US" dirty="0"/>
              <a:t>M</a:t>
            </a:r>
            <a:r>
              <a:rPr lang="en-US" b="1" dirty="0"/>
              <a:t>)c =</a:t>
            </a:r>
            <a:r>
              <a:rPr lang="en-US" dirty="0"/>
              <a:t> M</a:t>
            </a:r>
            <a:r>
              <a:rPr lang="en-US" baseline="30000" dirty="0"/>
              <a:t>T</a:t>
            </a:r>
            <a:r>
              <a:rPr lang="en-US" b="1" dirty="0"/>
              <a:t>s</a:t>
            </a:r>
            <a:r>
              <a:rPr lang="en-US" baseline="30000" dirty="0"/>
              <a:t> </a:t>
            </a:r>
            <a:r>
              <a:rPr lang="en-US" dirty="0"/>
              <a:t>.   The conic is the curve on which [1 x y x</a:t>
            </a:r>
            <a:r>
              <a:rPr lang="en-US" baseline="30000" dirty="0"/>
              <a:t>2</a:t>
            </a:r>
            <a:r>
              <a:rPr lang="en-US" dirty="0"/>
              <a:t> </a:t>
            </a:r>
            <a:r>
              <a:rPr lang="en-US" dirty="0" err="1"/>
              <a:t>xy</a:t>
            </a:r>
            <a:r>
              <a:rPr lang="en-US" dirty="0"/>
              <a:t> y</a:t>
            </a:r>
            <a:r>
              <a:rPr lang="en-US" baseline="30000" dirty="0"/>
              <a:t>2</a:t>
            </a:r>
            <a:r>
              <a:rPr lang="en-US" dirty="0"/>
              <a:t>]</a:t>
            </a:r>
            <a:r>
              <a:rPr lang="en-US" b="1" dirty="0"/>
              <a:t>c = 0.</a:t>
            </a:r>
            <a:endParaRPr lang="en-US" dirty="0"/>
          </a:p>
        </p:txBody>
      </p:sp>
      <p:sp>
        <p:nvSpPr>
          <p:cNvPr id="4" name="Date Placeholder 3">
            <a:extLst>
              <a:ext uri="{FF2B5EF4-FFF2-40B4-BE49-F238E27FC236}">
                <a16:creationId xmlns:a16="http://schemas.microsoft.com/office/drawing/2014/main" id="{B073CA3C-2229-46E3-A72A-565DDB8F1E48}"/>
              </a:ext>
            </a:extLst>
          </p:cNvPr>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a:extLst>
              <a:ext uri="{FF2B5EF4-FFF2-40B4-BE49-F238E27FC236}">
                <a16:creationId xmlns:a16="http://schemas.microsoft.com/office/drawing/2014/main" id="{BB806246-2B28-4A0B-89AD-53F0A54B07A6}"/>
              </a:ext>
            </a:extLst>
          </p:cNvPr>
          <p:cNvSpPr>
            <a:spLocks noGrp="1"/>
          </p:cNvSpPr>
          <p:nvPr>
            <p:ph type="sldNum" sz="quarter" idx="12"/>
          </p:nvPr>
        </p:nvSpPr>
        <p:spPr/>
        <p:txBody>
          <a:bodyPr/>
          <a:lstStyle/>
          <a:p>
            <a:fld id="{D3C78FDF-3862-4210-8076-573220BC97BC}" type="slidenum">
              <a:rPr lang="en-US" smtClean="0"/>
              <a:t>26</a:t>
            </a:fld>
            <a:endParaRPr lang="en-US"/>
          </a:p>
        </p:txBody>
      </p:sp>
    </p:spTree>
    <p:extLst>
      <p:ext uri="{BB962C8B-B14F-4D97-AF65-F5344CB8AC3E}">
        <p14:creationId xmlns:p14="http://schemas.microsoft.com/office/powerpoint/2010/main" val="3454269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FBB7-044C-4238-A758-1053D075476E}"/>
              </a:ext>
            </a:extLst>
          </p:cNvPr>
          <p:cNvSpPr>
            <a:spLocks noGrp="1"/>
          </p:cNvSpPr>
          <p:nvPr>
            <p:ph type="title"/>
          </p:nvPr>
        </p:nvSpPr>
        <p:spPr/>
        <p:txBody>
          <a:bodyPr/>
          <a:lstStyle/>
          <a:p>
            <a:r>
              <a:rPr lang="en-US" dirty="0"/>
              <a:t>Ice Pattern</a:t>
            </a:r>
          </a:p>
        </p:txBody>
      </p:sp>
      <p:pic>
        <p:nvPicPr>
          <p:cNvPr id="8" name="Picture Placeholder 7" descr="A blue and white tiled floor&#10;&#10;Description generated with high confidence">
            <a:extLst>
              <a:ext uri="{FF2B5EF4-FFF2-40B4-BE49-F238E27FC236}">
                <a16:creationId xmlns:a16="http://schemas.microsoft.com/office/drawing/2014/main" id="{1CDC9AE1-FA63-45B4-9C38-20B1BDDFB5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5E93BE1E-2E4A-4E7A-9D99-C5649F5877E4}"/>
              </a:ext>
            </a:extLst>
          </p:cNvPr>
          <p:cNvSpPr>
            <a:spLocks noGrp="1"/>
          </p:cNvSpPr>
          <p:nvPr>
            <p:ph type="body" sz="half" idx="2"/>
          </p:nvPr>
        </p:nvSpPr>
        <p:spPr/>
        <p:txBody>
          <a:bodyPr>
            <a:normAutofit/>
          </a:bodyPr>
          <a:lstStyle/>
          <a:p>
            <a:r>
              <a:rPr lang="en-US" sz="2800" dirty="0"/>
              <a:t>Example of need </a:t>
            </a:r>
            <a:r>
              <a:rPr lang="en-US" sz="2800"/>
              <a:t>for polycons</a:t>
            </a:r>
            <a:r>
              <a:rPr lang="en-US" sz="2800" dirty="0"/>
              <a:t>.  Formations analysis with polygon restriction could be inadequate.</a:t>
            </a:r>
          </a:p>
        </p:txBody>
      </p:sp>
      <p:sp>
        <p:nvSpPr>
          <p:cNvPr id="5" name="Date Placeholder 4">
            <a:extLst>
              <a:ext uri="{FF2B5EF4-FFF2-40B4-BE49-F238E27FC236}">
                <a16:creationId xmlns:a16="http://schemas.microsoft.com/office/drawing/2014/main" id="{DE0E2B8E-D1E8-4493-9604-673715230AB9}"/>
              </a:ext>
            </a:extLst>
          </p:cNvPr>
          <p:cNvSpPr>
            <a:spLocks noGrp="1"/>
          </p:cNvSpPr>
          <p:nvPr>
            <p:ph type="dt" sz="half" idx="10"/>
          </p:nvPr>
        </p:nvSpPr>
        <p:spPr/>
        <p:txBody>
          <a:bodyPr/>
          <a:lstStyle/>
          <a:p>
            <a:fld id="{293B2529-1E8F-4298-8B24-B8FC9BECA734}" type="datetime1">
              <a:rPr lang="en-US" smtClean="0"/>
              <a:t>4/3/2018</a:t>
            </a:fld>
            <a:endParaRPr lang="en-US"/>
          </a:p>
        </p:txBody>
      </p:sp>
      <p:sp>
        <p:nvSpPr>
          <p:cNvPr id="6" name="Slide Number Placeholder 5">
            <a:extLst>
              <a:ext uri="{FF2B5EF4-FFF2-40B4-BE49-F238E27FC236}">
                <a16:creationId xmlns:a16="http://schemas.microsoft.com/office/drawing/2014/main" id="{E2C21C3C-0296-4F10-B4B3-8F148DBB8266}"/>
              </a:ext>
            </a:extLst>
          </p:cNvPr>
          <p:cNvSpPr>
            <a:spLocks noGrp="1"/>
          </p:cNvSpPr>
          <p:nvPr>
            <p:ph type="sldNum" sz="quarter" idx="12"/>
          </p:nvPr>
        </p:nvSpPr>
        <p:spPr/>
        <p:txBody>
          <a:bodyPr/>
          <a:lstStyle/>
          <a:p>
            <a:fld id="{D3C78FDF-3862-4210-8076-573220BC97BC}" type="slidenum">
              <a:rPr lang="en-US" smtClean="0"/>
              <a:t>27</a:t>
            </a:fld>
            <a:endParaRPr lang="en-US"/>
          </a:p>
        </p:txBody>
      </p:sp>
    </p:spTree>
    <p:extLst>
      <p:ext uri="{BB962C8B-B14F-4D97-AF65-F5344CB8AC3E}">
        <p14:creationId xmlns:p14="http://schemas.microsoft.com/office/powerpoint/2010/main" val="2361304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9095-B0F3-4BCF-9F29-FC44F2ECE3F1}"/>
              </a:ext>
            </a:extLst>
          </p:cNvPr>
          <p:cNvSpPr>
            <a:spLocks noGrp="1"/>
          </p:cNvSpPr>
          <p:nvPr>
            <p:ph type="title"/>
          </p:nvPr>
        </p:nvSpPr>
        <p:spPr/>
        <p:txBody>
          <a:bodyPr>
            <a:normAutofit/>
          </a:bodyPr>
          <a:lstStyle/>
          <a:p>
            <a:r>
              <a:rPr lang="en-US" sz="4000" dirty="0"/>
              <a:t>Eureka Dry Mud</a:t>
            </a:r>
          </a:p>
        </p:txBody>
      </p:sp>
      <p:pic>
        <p:nvPicPr>
          <p:cNvPr id="8" name="Picture Placeholder 7" descr="A close up of a stone wall&#10;&#10;Description generated with high confidence">
            <a:extLst>
              <a:ext uri="{FF2B5EF4-FFF2-40B4-BE49-F238E27FC236}">
                <a16:creationId xmlns:a16="http://schemas.microsoft.com/office/drawing/2014/main" id="{3BB2EFF1-5256-4B23-8934-E4E37F7E8DC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9BBA436B-A609-400A-A15C-20E1DF75D7A2}"/>
              </a:ext>
            </a:extLst>
          </p:cNvPr>
          <p:cNvSpPr>
            <a:spLocks noGrp="1"/>
          </p:cNvSpPr>
          <p:nvPr>
            <p:ph type="body" sz="half" idx="2"/>
          </p:nvPr>
        </p:nvSpPr>
        <p:spPr/>
        <p:txBody>
          <a:bodyPr>
            <a:normAutofit/>
          </a:bodyPr>
          <a:lstStyle/>
          <a:p>
            <a:r>
              <a:rPr lang="en-US" sz="4000" dirty="0"/>
              <a:t>Two-Level Grids with curved sides</a:t>
            </a:r>
          </a:p>
        </p:txBody>
      </p:sp>
      <p:sp>
        <p:nvSpPr>
          <p:cNvPr id="5" name="Date Placeholder 4">
            <a:extLst>
              <a:ext uri="{FF2B5EF4-FFF2-40B4-BE49-F238E27FC236}">
                <a16:creationId xmlns:a16="http://schemas.microsoft.com/office/drawing/2014/main" id="{09447F58-22CD-48B2-BFFD-0B1EBED89902}"/>
              </a:ext>
            </a:extLst>
          </p:cNvPr>
          <p:cNvSpPr>
            <a:spLocks noGrp="1"/>
          </p:cNvSpPr>
          <p:nvPr>
            <p:ph type="dt" sz="half" idx="10"/>
          </p:nvPr>
        </p:nvSpPr>
        <p:spPr/>
        <p:txBody>
          <a:bodyPr/>
          <a:lstStyle/>
          <a:p>
            <a:fld id="{293B2529-1E8F-4298-8B24-B8FC9BECA734}" type="datetime1">
              <a:rPr lang="en-US" smtClean="0"/>
              <a:t>4/3/2018</a:t>
            </a:fld>
            <a:endParaRPr lang="en-US"/>
          </a:p>
        </p:txBody>
      </p:sp>
      <p:sp>
        <p:nvSpPr>
          <p:cNvPr id="6" name="Slide Number Placeholder 5">
            <a:extLst>
              <a:ext uri="{FF2B5EF4-FFF2-40B4-BE49-F238E27FC236}">
                <a16:creationId xmlns:a16="http://schemas.microsoft.com/office/drawing/2014/main" id="{2F8D079F-88D1-4364-8A15-977635BBB040}"/>
              </a:ext>
            </a:extLst>
          </p:cNvPr>
          <p:cNvSpPr>
            <a:spLocks noGrp="1"/>
          </p:cNvSpPr>
          <p:nvPr>
            <p:ph type="sldNum" sz="quarter" idx="12"/>
          </p:nvPr>
        </p:nvSpPr>
        <p:spPr/>
        <p:txBody>
          <a:bodyPr/>
          <a:lstStyle/>
          <a:p>
            <a:fld id="{D3C78FDF-3862-4210-8076-573220BC97BC}" type="slidenum">
              <a:rPr lang="en-US" smtClean="0"/>
              <a:t>28</a:t>
            </a:fld>
            <a:endParaRPr lang="en-US"/>
          </a:p>
        </p:txBody>
      </p:sp>
    </p:spTree>
    <p:extLst>
      <p:ext uri="{BB962C8B-B14F-4D97-AF65-F5344CB8AC3E}">
        <p14:creationId xmlns:p14="http://schemas.microsoft.com/office/powerpoint/2010/main" val="291300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211A-802C-4710-B131-F54FC2D6E5D9}"/>
              </a:ext>
            </a:extLst>
          </p:cNvPr>
          <p:cNvSpPr>
            <a:spLocks noGrp="1"/>
          </p:cNvSpPr>
          <p:nvPr>
            <p:ph type="title"/>
          </p:nvPr>
        </p:nvSpPr>
        <p:spPr/>
        <p:txBody>
          <a:bodyPr>
            <a:normAutofit/>
          </a:bodyPr>
          <a:lstStyle/>
          <a:p>
            <a:r>
              <a:rPr lang="en-US" sz="4000" b="1" dirty="0"/>
              <a:t>Giraffe Pattern </a:t>
            </a:r>
          </a:p>
        </p:txBody>
      </p:sp>
      <p:pic>
        <p:nvPicPr>
          <p:cNvPr id="8" name="Picture Placeholder 7" descr="A picture containing honeycomb, outdoor object&#10;&#10;Description generated with very high confidence">
            <a:extLst>
              <a:ext uri="{FF2B5EF4-FFF2-40B4-BE49-F238E27FC236}">
                <a16:creationId xmlns:a16="http://schemas.microsoft.com/office/drawing/2014/main" id="{EA7CE392-FC46-4469-AC69-C6B4926EF25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200" b="12200"/>
          <a:stretch>
            <a:fillRect/>
          </a:stretch>
        </p:blipFill>
        <p:spPr/>
      </p:pic>
      <p:sp>
        <p:nvSpPr>
          <p:cNvPr id="4" name="Text Placeholder 3">
            <a:extLst>
              <a:ext uri="{FF2B5EF4-FFF2-40B4-BE49-F238E27FC236}">
                <a16:creationId xmlns:a16="http://schemas.microsoft.com/office/drawing/2014/main" id="{3CEDEB96-4A50-43A3-BE43-473BDE40C5AC}"/>
              </a:ext>
            </a:extLst>
          </p:cNvPr>
          <p:cNvSpPr>
            <a:spLocks noGrp="1"/>
          </p:cNvSpPr>
          <p:nvPr>
            <p:ph type="body" sz="half" idx="2"/>
          </p:nvPr>
        </p:nvSpPr>
        <p:spPr/>
        <p:txBody>
          <a:bodyPr>
            <a:normAutofit/>
          </a:bodyPr>
          <a:lstStyle/>
          <a:p>
            <a:r>
              <a:rPr lang="en-US" sz="4000" b="1"/>
              <a:t>Curved Sides</a:t>
            </a:r>
          </a:p>
        </p:txBody>
      </p:sp>
      <p:sp>
        <p:nvSpPr>
          <p:cNvPr id="5" name="Date Placeholder 4">
            <a:extLst>
              <a:ext uri="{FF2B5EF4-FFF2-40B4-BE49-F238E27FC236}">
                <a16:creationId xmlns:a16="http://schemas.microsoft.com/office/drawing/2014/main" id="{C2497B56-36B8-48BE-903C-A1858FD3DB5F}"/>
              </a:ext>
            </a:extLst>
          </p:cNvPr>
          <p:cNvSpPr>
            <a:spLocks noGrp="1"/>
          </p:cNvSpPr>
          <p:nvPr>
            <p:ph type="dt" sz="half" idx="10"/>
          </p:nvPr>
        </p:nvSpPr>
        <p:spPr/>
        <p:txBody>
          <a:bodyPr/>
          <a:lstStyle/>
          <a:p>
            <a:fld id="{293B2529-1E8F-4298-8B24-B8FC9BECA734}" type="datetime1">
              <a:rPr lang="en-US" smtClean="0"/>
              <a:t>4/3/2018</a:t>
            </a:fld>
            <a:endParaRPr lang="en-US"/>
          </a:p>
        </p:txBody>
      </p:sp>
      <p:sp>
        <p:nvSpPr>
          <p:cNvPr id="6" name="Slide Number Placeholder 5">
            <a:extLst>
              <a:ext uri="{FF2B5EF4-FFF2-40B4-BE49-F238E27FC236}">
                <a16:creationId xmlns:a16="http://schemas.microsoft.com/office/drawing/2014/main" id="{CF2B3062-709F-414E-BEEF-08BAE2831381}"/>
              </a:ext>
            </a:extLst>
          </p:cNvPr>
          <p:cNvSpPr>
            <a:spLocks noGrp="1"/>
          </p:cNvSpPr>
          <p:nvPr>
            <p:ph type="sldNum" sz="quarter" idx="12"/>
          </p:nvPr>
        </p:nvSpPr>
        <p:spPr/>
        <p:txBody>
          <a:bodyPr/>
          <a:lstStyle/>
          <a:p>
            <a:fld id="{D3C78FDF-3862-4210-8076-573220BC97BC}" type="slidenum">
              <a:rPr lang="en-US" smtClean="0"/>
              <a:t>29</a:t>
            </a:fld>
            <a:endParaRPr lang="en-US"/>
          </a:p>
        </p:txBody>
      </p:sp>
    </p:spTree>
    <p:extLst>
      <p:ext uri="{BB962C8B-B14F-4D97-AF65-F5344CB8AC3E}">
        <p14:creationId xmlns:p14="http://schemas.microsoft.com/office/powerpoint/2010/main" val="171369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2-D Barycentric Chronology</a:t>
            </a:r>
          </a:p>
        </p:txBody>
      </p:sp>
      <p:sp>
        <p:nvSpPr>
          <p:cNvPr id="3" name="Content Placeholder 2"/>
          <p:cNvSpPr>
            <a:spLocks noGrp="1"/>
          </p:cNvSpPr>
          <p:nvPr>
            <p:ph idx="1"/>
          </p:nvPr>
        </p:nvSpPr>
        <p:spPr/>
        <p:txBody>
          <a:bodyPr>
            <a:normAutofit/>
          </a:bodyPr>
          <a:lstStyle/>
          <a:p>
            <a:r>
              <a:rPr lang="en-US" dirty="0"/>
              <a:t>By early 1950s triangle and rectangle polynomial barycentrics were widely used as, for example, in the Finite Element Method.</a:t>
            </a:r>
          </a:p>
          <a:p>
            <a:r>
              <a:rPr lang="en-US" dirty="0"/>
              <a:t>The first rational barycentrics were the </a:t>
            </a:r>
            <a:r>
              <a:rPr lang="en-US" dirty="0" err="1"/>
              <a:t>isoparametrics</a:t>
            </a:r>
            <a:r>
              <a:rPr lang="en-US" dirty="0"/>
              <a:t> introduced in the 1960s.  The isoparametric elements were 3-cons and 4-cons with linear and isoparametric parabolic sides.</a:t>
            </a:r>
          </a:p>
          <a:p>
            <a:r>
              <a:rPr lang="en-US" dirty="0"/>
              <a:t>Rational barycentrics for well-set rational algebraic elements were introduced in the 1970s.</a:t>
            </a:r>
          </a:p>
          <a:p>
            <a:r>
              <a:rPr lang="en-US" dirty="0"/>
              <a:t>Mean-value barycentrics were introduced for non-convex polygons in 2003.</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3</a:t>
            </a:fld>
            <a:endParaRPr lang="en-US"/>
          </a:p>
        </p:txBody>
      </p:sp>
    </p:spTree>
    <p:extLst>
      <p:ext uri="{BB962C8B-B14F-4D97-AF65-F5344CB8AC3E}">
        <p14:creationId xmlns:p14="http://schemas.microsoft.com/office/powerpoint/2010/main" val="141351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63B6-99A1-460F-83C9-478A81C36F9D}"/>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2AF7EA62-E523-464F-87AF-71D2A61DC295}"/>
              </a:ext>
            </a:extLst>
          </p:cNvPr>
          <p:cNvSpPr>
            <a:spLocks noGrp="1"/>
          </p:cNvSpPr>
          <p:nvPr>
            <p:ph type="pic" idx="1"/>
          </p:nvPr>
        </p:nvSpPr>
        <p:spPr/>
      </p:sp>
      <p:sp>
        <p:nvSpPr>
          <p:cNvPr id="4" name="Text Placeholder 3">
            <a:extLst>
              <a:ext uri="{FF2B5EF4-FFF2-40B4-BE49-F238E27FC236}">
                <a16:creationId xmlns:a16="http://schemas.microsoft.com/office/drawing/2014/main" id="{24E48854-5825-41C5-A41C-04CE399932A7}"/>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8E67B714-5257-4746-87B7-34D39F0BA0C7}"/>
              </a:ext>
            </a:extLst>
          </p:cNvPr>
          <p:cNvSpPr>
            <a:spLocks noGrp="1"/>
          </p:cNvSpPr>
          <p:nvPr>
            <p:ph type="dt" sz="half" idx="10"/>
          </p:nvPr>
        </p:nvSpPr>
        <p:spPr/>
        <p:txBody>
          <a:bodyPr/>
          <a:lstStyle/>
          <a:p>
            <a:fld id="{293B2529-1E8F-4298-8B24-B8FC9BECA734}" type="datetime1">
              <a:rPr lang="en-US" smtClean="0"/>
              <a:t>4/3/2018</a:t>
            </a:fld>
            <a:endParaRPr lang="en-US"/>
          </a:p>
        </p:txBody>
      </p:sp>
      <p:sp>
        <p:nvSpPr>
          <p:cNvPr id="6" name="Slide Number Placeholder 5">
            <a:extLst>
              <a:ext uri="{FF2B5EF4-FFF2-40B4-BE49-F238E27FC236}">
                <a16:creationId xmlns:a16="http://schemas.microsoft.com/office/drawing/2014/main" id="{8A835067-5991-4744-8A68-9B80D98B3196}"/>
              </a:ext>
            </a:extLst>
          </p:cNvPr>
          <p:cNvSpPr>
            <a:spLocks noGrp="1"/>
          </p:cNvSpPr>
          <p:nvPr>
            <p:ph type="sldNum" sz="quarter" idx="12"/>
          </p:nvPr>
        </p:nvSpPr>
        <p:spPr/>
        <p:txBody>
          <a:bodyPr/>
          <a:lstStyle/>
          <a:p>
            <a:fld id="{D3C78FDF-3862-4210-8076-573220BC97BC}" type="slidenum">
              <a:rPr lang="en-US" smtClean="0"/>
              <a:t>30</a:t>
            </a:fld>
            <a:endParaRPr lang="en-US"/>
          </a:p>
        </p:txBody>
      </p:sp>
    </p:spTree>
    <p:extLst>
      <p:ext uri="{BB962C8B-B14F-4D97-AF65-F5344CB8AC3E}">
        <p14:creationId xmlns:p14="http://schemas.microsoft.com/office/powerpoint/2010/main" val="92007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Barycentrics for Curved Elements</a:t>
            </a:r>
          </a:p>
        </p:txBody>
      </p:sp>
      <p:sp>
        <p:nvSpPr>
          <p:cNvPr id="3" name="Content Placeholder 2"/>
          <p:cNvSpPr>
            <a:spLocks noGrp="1"/>
          </p:cNvSpPr>
          <p:nvPr>
            <p:ph idx="1"/>
          </p:nvPr>
        </p:nvSpPr>
        <p:spPr/>
        <p:txBody>
          <a:bodyPr>
            <a:normAutofit lnSpcReduction="10000"/>
          </a:bodyPr>
          <a:lstStyle/>
          <a:p>
            <a:r>
              <a:rPr lang="en-US" dirty="0"/>
              <a:t>THIS PRESENTATION IS AN ATTEMPT TO MOTIVATE APPLICATION OF ELEMENTS WITH CURVED SIDES AND ESPECIALLY CONICS.</a:t>
            </a:r>
          </a:p>
          <a:p>
            <a:r>
              <a:rPr lang="en-US" dirty="0"/>
              <a:t>Barycentric coordinates for convex polygons are easily generated.</a:t>
            </a:r>
          </a:p>
          <a:p>
            <a:r>
              <a:rPr lang="en-US" dirty="0"/>
              <a:t>Generation of barycentrics for elements with curved sides is far more complicated and this has restricted application.</a:t>
            </a:r>
          </a:p>
          <a:p>
            <a:r>
              <a:rPr lang="en-US" dirty="0" err="1"/>
              <a:t>Polycons</a:t>
            </a:r>
            <a:r>
              <a:rPr lang="en-US" dirty="0"/>
              <a:t> have only linear and conic sides.</a:t>
            </a:r>
          </a:p>
          <a:p>
            <a:r>
              <a:rPr lang="en-US" dirty="0"/>
              <a:t>Barycentric coordinates are computed for well-set polycons with the MATLAB programs POLY2017 and POLY2018.</a:t>
            </a:r>
          </a:p>
          <a:p>
            <a:r>
              <a:rPr lang="en-US" dirty="0"/>
              <a:t>These are much more complex than programs for polygons, but have been programmed.  The complexity can be transparent to users.</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4</a:t>
            </a:fld>
            <a:endParaRPr lang="en-US"/>
          </a:p>
        </p:txBody>
      </p:sp>
    </p:spTree>
    <p:extLst>
      <p:ext uri="{BB962C8B-B14F-4D97-AF65-F5344CB8AC3E}">
        <p14:creationId xmlns:p14="http://schemas.microsoft.com/office/powerpoint/2010/main" val="41648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Star Polygons</a:t>
            </a:r>
          </a:p>
        </p:txBody>
      </p:sp>
      <p:sp>
        <p:nvSpPr>
          <p:cNvPr id="3" name="Content Placeholder 2"/>
          <p:cNvSpPr>
            <a:spLocks noGrp="1"/>
          </p:cNvSpPr>
          <p:nvPr>
            <p:ph idx="1"/>
          </p:nvPr>
        </p:nvSpPr>
        <p:spPr/>
        <p:txBody>
          <a:bodyPr/>
          <a:lstStyle/>
          <a:p>
            <a:r>
              <a:rPr lang="en-US" dirty="0"/>
              <a:t>A star polygon has concave vertices</a:t>
            </a:r>
          </a:p>
          <a:p>
            <a:r>
              <a:rPr lang="en-US" dirty="0"/>
              <a:t>Rational Barycentric coordinates do not exist</a:t>
            </a:r>
          </a:p>
          <a:p>
            <a:r>
              <a:rPr lang="en-US" dirty="0"/>
              <a:t>Mean-value coordinates are used</a:t>
            </a:r>
          </a:p>
          <a:p>
            <a:r>
              <a:rPr lang="en-US" dirty="0"/>
              <a:t>The barycentric derivatives are unbounded as the vertex angle approaches 180</a:t>
            </a:r>
            <a:r>
              <a:rPr lang="en-US" baseline="30000" dirty="0"/>
              <a:t>o   </a:t>
            </a:r>
          </a:p>
          <a:p>
            <a:endParaRPr lang="en-US" dirty="0"/>
          </a:p>
        </p:txBody>
      </p:sp>
      <p:sp>
        <p:nvSpPr>
          <p:cNvPr id="4" name="Date Placeholder 3"/>
          <p:cNvSpPr>
            <a:spLocks noGrp="1"/>
          </p:cNvSpPr>
          <p:nvPr>
            <p:ph type="dt" sz="half" idx="10"/>
          </p:nvPr>
        </p:nvSpPr>
        <p:spPr/>
        <p:txBody>
          <a:bodyPr/>
          <a:lstStyle/>
          <a:p>
            <a:fld id="{8DD9760A-9190-4E12-916C-43766C59BD28}"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5</a:t>
            </a:fld>
            <a:endParaRPr lang="en-US"/>
          </a:p>
        </p:txBody>
      </p:sp>
    </p:spTree>
    <p:extLst>
      <p:ext uri="{BB962C8B-B14F-4D97-AF65-F5344CB8AC3E}">
        <p14:creationId xmlns:p14="http://schemas.microsoft.com/office/powerpoint/2010/main" val="116701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Star </a:t>
            </a:r>
            <a:r>
              <a:rPr lang="en-US" dirty="0" err="1"/>
              <a:t>Polycons</a:t>
            </a:r>
            <a:endParaRPr lang="en-US" dirty="0"/>
          </a:p>
        </p:txBody>
      </p:sp>
      <p:sp>
        <p:nvSpPr>
          <p:cNvPr id="3" name="Content Placeholder 2"/>
          <p:cNvSpPr>
            <a:spLocks noGrp="1"/>
          </p:cNvSpPr>
          <p:nvPr>
            <p:ph idx="1"/>
          </p:nvPr>
        </p:nvSpPr>
        <p:spPr/>
        <p:txBody>
          <a:bodyPr/>
          <a:lstStyle/>
          <a:p>
            <a:r>
              <a:rPr lang="en-US" dirty="0"/>
              <a:t>One may replace a concave V with a conic to obtain a starcon</a:t>
            </a:r>
          </a:p>
          <a:p>
            <a:r>
              <a:rPr lang="en-US" dirty="0"/>
              <a:t>The concave vertex is replaced with a side node on the conic</a:t>
            </a:r>
          </a:p>
          <a:p>
            <a:r>
              <a:rPr lang="en-US" dirty="0"/>
              <a:t>The isoparametric parabola does not place the concave node at the parabola apex</a:t>
            </a:r>
          </a:p>
          <a:p>
            <a:r>
              <a:rPr lang="en-US" dirty="0"/>
              <a:t>An alternative construction yields a unique parabola through the three vertices of the V with the concave vertex at the parabola apex retained as the side node</a:t>
            </a:r>
          </a:p>
        </p:txBody>
      </p:sp>
      <p:sp>
        <p:nvSpPr>
          <p:cNvPr id="4" name="Date Placeholder 3"/>
          <p:cNvSpPr>
            <a:spLocks noGrp="1"/>
          </p:cNvSpPr>
          <p:nvPr>
            <p:ph type="dt" sz="half" idx="10"/>
          </p:nvPr>
        </p:nvSpPr>
        <p:spPr/>
        <p:txBody>
          <a:bodyPr/>
          <a:lstStyle/>
          <a:p>
            <a:fld id="{CA6AB536-C28F-46B0-85D8-97093FC898DF}"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6</a:t>
            </a:fld>
            <a:endParaRPr lang="en-US"/>
          </a:p>
        </p:txBody>
      </p:sp>
    </p:spTree>
    <p:extLst>
      <p:ext uri="{BB962C8B-B14F-4D97-AF65-F5344CB8AC3E}">
        <p14:creationId xmlns:p14="http://schemas.microsoft.com/office/powerpoint/2010/main" val="213573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Parabola</a:t>
            </a:r>
          </a:p>
        </p:txBody>
      </p:sp>
      <p:sp>
        <p:nvSpPr>
          <p:cNvPr id="3" name="Content Placeholder 2"/>
          <p:cNvSpPr>
            <a:spLocks noGrp="1"/>
          </p:cNvSpPr>
          <p:nvPr>
            <p:ph idx="1"/>
          </p:nvPr>
        </p:nvSpPr>
        <p:spPr/>
        <p:txBody>
          <a:bodyPr/>
          <a:lstStyle/>
          <a:p>
            <a:r>
              <a:rPr lang="en-US" dirty="0"/>
              <a:t>The key to construction is finding the symmetry axis</a:t>
            </a:r>
          </a:p>
          <a:p>
            <a:r>
              <a:rPr lang="en-US" dirty="0"/>
              <a:t>If L1 is the length of the line from convex vertex 1 to concave vertex 2 and L3 is the length from vertex 2 to convex vertex 3 and A is the angle of the V, then the angle B between (1,2) and the symmetry axis satisfies:</a:t>
            </a:r>
          </a:p>
          <a:p>
            <a:r>
              <a:rPr lang="en-US" dirty="0"/>
              <a:t> L1[1/cos(B)  -  cos(B)]  -  L3[1/cos(A-B)  -  cos(</a:t>
            </a:r>
            <a:r>
              <a:rPr lang="en-US"/>
              <a:t>A-B)] = 0</a:t>
            </a:r>
            <a:endParaRPr lang="en-US" dirty="0"/>
          </a:p>
          <a:p>
            <a:r>
              <a:rPr lang="en-US" dirty="0"/>
              <a:t>As the length ratio departs from unity, the axis moves toward the longer side.  When L1 = L3, the axis bisects the V angle.</a:t>
            </a:r>
          </a:p>
        </p:txBody>
      </p:sp>
      <p:sp>
        <p:nvSpPr>
          <p:cNvPr id="4" name="Date Placeholder 3"/>
          <p:cNvSpPr>
            <a:spLocks noGrp="1"/>
          </p:cNvSpPr>
          <p:nvPr>
            <p:ph type="dt" sz="half" idx="10"/>
          </p:nvPr>
        </p:nvSpPr>
        <p:spPr/>
        <p:txBody>
          <a:bodyPr/>
          <a:lstStyle/>
          <a:p>
            <a:fld id="{9C46ED19-AF42-45BB-9D07-61F5BED8CDEF}"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7</a:t>
            </a:fld>
            <a:endParaRPr lang="en-US"/>
          </a:p>
        </p:txBody>
      </p:sp>
    </p:spTree>
    <p:extLst>
      <p:ext uri="{BB962C8B-B14F-4D97-AF65-F5344CB8AC3E}">
        <p14:creationId xmlns:p14="http://schemas.microsoft.com/office/powerpoint/2010/main" val="347208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 Well-Set </a:t>
            </a:r>
            <a:r>
              <a:rPr lang="en-US" dirty="0" err="1"/>
              <a:t>Polycons</a:t>
            </a:r>
            <a:endParaRPr lang="en-US" dirty="0"/>
          </a:p>
        </p:txBody>
      </p:sp>
      <p:sp>
        <p:nvSpPr>
          <p:cNvPr id="3" name="Content Placeholder 2"/>
          <p:cNvSpPr>
            <a:spLocks noGrp="1"/>
          </p:cNvSpPr>
          <p:nvPr>
            <p:ph idx="1"/>
          </p:nvPr>
        </p:nvSpPr>
        <p:spPr/>
        <p:txBody>
          <a:bodyPr/>
          <a:lstStyle/>
          <a:p>
            <a:r>
              <a:rPr lang="en-US" dirty="0"/>
              <a:t>The general well-set </a:t>
            </a:r>
            <a:r>
              <a:rPr lang="en-US" dirty="0" err="1"/>
              <a:t>polycon</a:t>
            </a:r>
            <a:r>
              <a:rPr lang="en-US" dirty="0"/>
              <a:t> has linear and conic sides which may be concave and convex.  Although barycentric coordinates may be constructed for star polycons with simplified algorithms (as in the MATLAB program STARCON) the more general approach in the MATLAB programs POLY2017-18 will be discussed now.</a:t>
            </a:r>
          </a:p>
          <a:p>
            <a:r>
              <a:rPr lang="en-US" dirty="0"/>
              <a:t>A </a:t>
            </a:r>
            <a:r>
              <a:rPr lang="en-US" dirty="0" err="1"/>
              <a:t>polycon</a:t>
            </a:r>
            <a:r>
              <a:rPr lang="en-US" dirty="0"/>
              <a:t> is well-set when vertices are simple intersects of adjacent sides and side extensions do not cross the element boundary.</a:t>
            </a:r>
          </a:p>
          <a:p>
            <a:r>
              <a:rPr lang="en-US" dirty="0"/>
              <a:t>It has been conjectured that the barycentric denominator does not vanish at any point in the element or on its boundary.</a:t>
            </a:r>
          </a:p>
          <a:p>
            <a:r>
              <a:rPr lang="en-US" dirty="0"/>
              <a:t>No counter-example has ever been disclosed.</a:t>
            </a:r>
          </a:p>
        </p:txBody>
      </p:sp>
      <p:sp>
        <p:nvSpPr>
          <p:cNvPr id="4" name="Date Placeholder 3"/>
          <p:cNvSpPr>
            <a:spLocks noGrp="1"/>
          </p:cNvSpPr>
          <p:nvPr>
            <p:ph type="dt" sz="half" idx="10"/>
          </p:nvPr>
        </p:nvSpPr>
        <p:spPr/>
        <p:txBody>
          <a:bodyPr/>
          <a:lstStyle/>
          <a:p>
            <a:fld id="{48A2977F-7E13-4E2D-A3E7-633D78FDFA05}" type="datetime1">
              <a:rPr lang="en-US" smtClean="0"/>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t>8</a:t>
            </a:fld>
            <a:endParaRPr lang="en-US"/>
          </a:p>
        </p:txBody>
      </p:sp>
    </p:spTree>
    <p:extLst>
      <p:ext uri="{BB962C8B-B14F-4D97-AF65-F5344CB8AC3E}">
        <p14:creationId xmlns:p14="http://schemas.microsoft.com/office/powerpoint/2010/main" val="417671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Barycentric Coordinates</a:t>
            </a:r>
          </a:p>
        </p:txBody>
      </p:sp>
      <p:sp>
        <p:nvSpPr>
          <p:cNvPr id="9" name="Content Placeholder 8"/>
          <p:cNvSpPr>
            <a:spLocks noGrp="1"/>
          </p:cNvSpPr>
          <p:nvPr>
            <p:ph idx="1"/>
          </p:nvPr>
        </p:nvSpPr>
        <p:spPr/>
        <p:txBody>
          <a:bodyPr>
            <a:normAutofit/>
          </a:bodyPr>
          <a:lstStyle/>
          <a:p>
            <a:r>
              <a:rPr lang="en-US" dirty="0"/>
              <a:t>Side node j+1/2 lies between vertices j and j+1 on side j</a:t>
            </a:r>
          </a:p>
          <a:p>
            <a:r>
              <a:rPr lang="en-US" dirty="0"/>
              <a:t>The product of the polynomials that vanish on all sides other than j and j+1 is the ``opposite factor” </a:t>
            </a:r>
            <a:r>
              <a:rPr lang="en-US" dirty="0" err="1"/>
              <a:t>G</a:t>
            </a:r>
            <a:r>
              <a:rPr lang="en-US" baseline="-25000" dirty="0" err="1"/>
              <a:t>j</a:t>
            </a:r>
            <a:r>
              <a:rPr lang="en-US" dirty="0"/>
              <a:t> .</a:t>
            </a:r>
            <a:r>
              <a:rPr lang="en-US" baseline="-25000" dirty="0"/>
              <a:t>  </a:t>
            </a:r>
            <a:r>
              <a:rPr lang="en-US" dirty="0"/>
              <a:t> The product of sides other than j is the opposite factor G</a:t>
            </a:r>
            <a:r>
              <a:rPr lang="en-US" baseline="-25000" dirty="0"/>
              <a:t>j+1/2</a:t>
            </a:r>
            <a:r>
              <a:rPr lang="en-US" dirty="0"/>
              <a:t> for side node j+1/2.  Adjacent factors </a:t>
            </a:r>
            <a:r>
              <a:rPr lang="en-US" dirty="0" err="1"/>
              <a:t>Padj</a:t>
            </a:r>
            <a:r>
              <a:rPr lang="en-US" dirty="0"/>
              <a:t> (to be described) appear in the barycentric vertex numerators.  Each numerator is normalized with a value r to be determined.</a:t>
            </a:r>
          </a:p>
          <a:p>
            <a:r>
              <a:rPr lang="en-US" dirty="0"/>
              <a:t>Thus, </a:t>
            </a:r>
            <a:r>
              <a:rPr lang="en-US" dirty="0" err="1"/>
              <a:t>N</a:t>
            </a:r>
            <a:r>
              <a:rPr lang="en-US" baseline="-25000" dirty="0" err="1"/>
              <a:t>j</a:t>
            </a:r>
            <a:r>
              <a:rPr lang="en-US" baseline="-25000" dirty="0"/>
              <a:t>  </a:t>
            </a:r>
            <a:r>
              <a:rPr lang="en-US" dirty="0"/>
              <a:t> = </a:t>
            </a:r>
            <a:r>
              <a:rPr lang="en-US" dirty="0" err="1"/>
              <a:t>r</a:t>
            </a:r>
            <a:r>
              <a:rPr lang="en-US" baseline="-25000" dirty="0" err="1"/>
              <a:t>j</a:t>
            </a:r>
            <a:r>
              <a:rPr lang="en-US" dirty="0"/>
              <a:t> </a:t>
            </a:r>
            <a:r>
              <a:rPr lang="en-US" dirty="0" err="1"/>
              <a:t>G</a:t>
            </a:r>
            <a:r>
              <a:rPr lang="en-US" baseline="-25000" dirty="0" err="1"/>
              <a:t>j</a:t>
            </a:r>
            <a:r>
              <a:rPr lang="en-US" dirty="0"/>
              <a:t> </a:t>
            </a:r>
            <a:r>
              <a:rPr lang="en-US" dirty="0" err="1"/>
              <a:t>Padj</a:t>
            </a:r>
            <a:r>
              <a:rPr lang="en-US" baseline="-25000" dirty="0"/>
              <a:t> j</a:t>
            </a:r>
            <a:r>
              <a:rPr lang="en-US" dirty="0"/>
              <a:t>  and  N</a:t>
            </a:r>
            <a:r>
              <a:rPr lang="en-US" baseline="-25000" dirty="0"/>
              <a:t>j+1/2</a:t>
            </a:r>
            <a:r>
              <a:rPr lang="en-US" dirty="0"/>
              <a:t> = r</a:t>
            </a:r>
            <a:r>
              <a:rPr lang="en-US" baseline="-25000" dirty="0"/>
              <a:t>j+1/2</a:t>
            </a:r>
            <a:r>
              <a:rPr lang="en-US" dirty="0"/>
              <a:t> G</a:t>
            </a:r>
            <a:r>
              <a:rPr lang="en-US" baseline="-25000" dirty="0"/>
              <a:t>j+1/2</a:t>
            </a:r>
            <a:r>
              <a:rPr lang="en-US" dirty="0"/>
              <a:t> .</a:t>
            </a:r>
          </a:p>
          <a:p>
            <a:r>
              <a:rPr lang="en-US" dirty="0"/>
              <a:t>The coordinates have a common denominator, Q :</a:t>
            </a:r>
          </a:p>
          <a:p>
            <a:r>
              <a:rPr lang="en-US" dirty="0" err="1"/>
              <a:t>W</a:t>
            </a:r>
            <a:r>
              <a:rPr lang="en-US" baseline="-25000" dirty="0" err="1"/>
              <a:t>j</a:t>
            </a:r>
            <a:r>
              <a:rPr lang="en-US" dirty="0"/>
              <a:t>   =  </a:t>
            </a:r>
            <a:r>
              <a:rPr lang="en-US" dirty="0" err="1"/>
              <a:t>N</a:t>
            </a:r>
            <a:r>
              <a:rPr lang="en-US" baseline="-25000" dirty="0" err="1"/>
              <a:t>j</a:t>
            </a:r>
            <a:r>
              <a:rPr lang="en-US" dirty="0"/>
              <a:t> /Q  = </a:t>
            </a:r>
            <a:r>
              <a:rPr lang="en-US" dirty="0" err="1"/>
              <a:t>r</a:t>
            </a:r>
            <a:r>
              <a:rPr lang="en-US" baseline="-25000" dirty="0" err="1"/>
              <a:t>j</a:t>
            </a:r>
            <a:r>
              <a:rPr lang="en-US" dirty="0"/>
              <a:t> </a:t>
            </a:r>
            <a:r>
              <a:rPr lang="en-US" dirty="0" err="1"/>
              <a:t>G</a:t>
            </a:r>
            <a:r>
              <a:rPr lang="en-US" baseline="-25000" dirty="0" err="1"/>
              <a:t>j</a:t>
            </a:r>
            <a:r>
              <a:rPr lang="en-US" dirty="0"/>
              <a:t> </a:t>
            </a:r>
            <a:r>
              <a:rPr lang="en-US" dirty="0" err="1"/>
              <a:t>Padj</a:t>
            </a:r>
            <a:r>
              <a:rPr lang="en-US" baseline="-25000" dirty="0" err="1"/>
              <a:t>j</a:t>
            </a:r>
            <a:r>
              <a:rPr lang="en-US" baseline="-25000" dirty="0"/>
              <a:t> </a:t>
            </a:r>
            <a:r>
              <a:rPr lang="en-US" dirty="0"/>
              <a:t>/Q ,      W</a:t>
            </a:r>
            <a:r>
              <a:rPr lang="en-US" baseline="-25000" dirty="0"/>
              <a:t>j+1/2</a:t>
            </a:r>
            <a:r>
              <a:rPr lang="en-US" dirty="0"/>
              <a:t>  =  N</a:t>
            </a:r>
            <a:r>
              <a:rPr lang="en-US" baseline="-25000" dirty="0"/>
              <a:t>j+1/2</a:t>
            </a:r>
            <a:r>
              <a:rPr lang="en-US" dirty="0"/>
              <a:t> /Q  = r</a:t>
            </a:r>
            <a:r>
              <a:rPr lang="en-US" baseline="-25000" dirty="0"/>
              <a:t>j+1/2</a:t>
            </a:r>
            <a:r>
              <a:rPr lang="en-US" dirty="0"/>
              <a:t> G</a:t>
            </a:r>
            <a:r>
              <a:rPr lang="en-US" baseline="-25000" dirty="0"/>
              <a:t>j+1/2</a:t>
            </a:r>
            <a:r>
              <a:rPr lang="en-US" dirty="0"/>
              <a:t> /Q.</a:t>
            </a:r>
          </a:p>
          <a:p>
            <a:endParaRPr lang="en-US" dirty="0"/>
          </a:p>
          <a:p>
            <a:endParaRPr lang="en-US" dirty="0"/>
          </a:p>
        </p:txBody>
      </p:sp>
      <p:sp>
        <p:nvSpPr>
          <p:cNvPr id="4" name="Date Placeholder 3"/>
          <p:cNvSpPr>
            <a:spLocks noGrp="1"/>
          </p:cNvSpPr>
          <p:nvPr>
            <p:ph type="dt" sz="half" idx="10"/>
          </p:nvPr>
        </p:nvSpPr>
        <p:spPr/>
        <p:txBody>
          <a:bodyPr/>
          <a:lstStyle/>
          <a:p>
            <a:fld id="{48A2977F-7E13-4E2D-A3E7-633D78FDFA05}" type="datetime1">
              <a:rPr lang="en-US" smtClean="0"/>
              <a:pPr/>
              <a:t>4/3/2018</a:t>
            </a:fld>
            <a:endParaRPr lang="en-US"/>
          </a:p>
        </p:txBody>
      </p:sp>
      <p:sp>
        <p:nvSpPr>
          <p:cNvPr id="5" name="Slide Number Placeholder 4"/>
          <p:cNvSpPr>
            <a:spLocks noGrp="1"/>
          </p:cNvSpPr>
          <p:nvPr>
            <p:ph type="sldNum" sz="quarter" idx="12"/>
          </p:nvPr>
        </p:nvSpPr>
        <p:spPr/>
        <p:txBody>
          <a:bodyPr/>
          <a:lstStyle/>
          <a:p>
            <a:fld id="{D3C78FDF-3862-4210-8076-573220BC97BC}" type="slidenum">
              <a:rPr lang="en-US" smtClean="0"/>
              <a:pPr/>
              <a:t>9</a:t>
            </a:fld>
            <a:endParaRPr lang="en-US"/>
          </a:p>
        </p:txBody>
      </p:sp>
    </p:spTree>
    <p:extLst>
      <p:ext uri="{BB962C8B-B14F-4D97-AF65-F5344CB8AC3E}">
        <p14:creationId xmlns:p14="http://schemas.microsoft.com/office/powerpoint/2010/main" val="4256539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6171</TotalTime>
  <Words>2683</Words>
  <Application>Microsoft Office PowerPoint</Application>
  <PresentationFormat>Widescreen</PresentationFormat>
  <Paragraphs>204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STAR POLYGONS TO POLYCONS</vt:lpstr>
      <vt:lpstr>Polygons and polycons</vt:lpstr>
      <vt:lpstr>2-D Barycentric Chronology</vt:lpstr>
      <vt:lpstr>Barycentrics for Curved Elements</vt:lpstr>
      <vt:lpstr>    Star Polygons</vt:lpstr>
      <vt:lpstr>   Star Polycons</vt:lpstr>
      <vt:lpstr>   The Parabola</vt:lpstr>
      <vt:lpstr>General Well-Set Polycons</vt:lpstr>
      <vt:lpstr>Barycentric Coordinates</vt:lpstr>
      <vt:lpstr>Adjacent Factors Padj</vt:lpstr>
      <vt:lpstr>Padjj  at Line-Conic Vertex j</vt:lpstr>
      <vt:lpstr>Adjacent Factors - 2</vt:lpstr>
      <vt:lpstr>Padjjp1  at Conic-Conic Vertex jp1</vt:lpstr>
      <vt:lpstr>   Recursion Algorithm: GADJ</vt:lpstr>
      <vt:lpstr>Divisor Theorem</vt:lpstr>
      <vt:lpstr>Application of the Divisor Theorem</vt:lpstr>
      <vt:lpstr>Barycentric Wj on Side j</vt:lpstr>
      <vt:lpstr>GADJ – 2 for Linear side j</vt:lpstr>
      <vt:lpstr>  GADJ on Conic Sides</vt:lpstr>
      <vt:lpstr>Padj at conic-conic side nodes</vt:lpstr>
      <vt:lpstr>  L’Hopital’s Rule in POLY2018</vt:lpstr>
      <vt:lpstr>  Barycentric Coordinates</vt:lpstr>
      <vt:lpstr>Starcon Barycentrics</vt:lpstr>
      <vt:lpstr>GitHub:  genepol/ barycentrics</vt:lpstr>
      <vt:lpstr>      Adjacent Concave Vertices</vt:lpstr>
      <vt:lpstr>  Adjacent Concave Vertices - 2</vt:lpstr>
      <vt:lpstr>Ice Pattern</vt:lpstr>
      <vt:lpstr>Eureka Dry Mud</vt:lpstr>
      <vt:lpstr>Giraffe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POLYGONS TO POLYCONS</dc:title>
  <dc:creator>Eugene Wachspress</dc:creator>
  <cp:lastModifiedBy>Eugene Wachspress</cp:lastModifiedBy>
  <cp:revision>160</cp:revision>
  <cp:lastPrinted>2018-03-06T15:26:00Z</cp:lastPrinted>
  <dcterms:created xsi:type="dcterms:W3CDTF">2016-08-14T20:49:33Z</dcterms:created>
  <dcterms:modified xsi:type="dcterms:W3CDTF">2018-04-03T13:05:48Z</dcterms:modified>
</cp:coreProperties>
</file>