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77" r:id="rId7"/>
    <p:sldId id="260" r:id="rId8"/>
    <p:sldId id="261" r:id="rId9"/>
    <p:sldId id="263" r:id="rId10"/>
    <p:sldId id="264" r:id="rId11"/>
    <p:sldId id="265" r:id="rId12"/>
    <p:sldId id="272" r:id="rId13"/>
    <p:sldId id="273" r:id="rId14"/>
    <p:sldId id="278" r:id="rId15"/>
    <p:sldId id="274" r:id="rId16"/>
    <p:sldId id="279" r:id="rId17"/>
    <p:sldId id="266" r:id="rId18"/>
    <p:sldId id="267" r:id="rId19"/>
    <p:sldId id="268" r:id="rId20"/>
    <p:sldId id="269" r:id="rId21"/>
    <p:sldId id="270" r:id="rId22"/>
    <p:sldId id="271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884CAB-7475-495A-3182-892BE6139BB9}" name="Adithya Bhaskar" initials="AB" userId="56d59facc9e3fc5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8983"/>
    <a:srgbClr val="95FFA7"/>
    <a:srgbClr val="F59FE5"/>
    <a:srgbClr val="B3F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8F88-FE06-B982-C7E5-71689109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B9D92-274C-74D2-A578-8C4D673A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092D-76BC-3E54-10B3-A04DFCB9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6F02-B4DE-7504-B554-C14ED6F5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25EB-0F23-995D-877C-D43DA5B9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6564-806A-4FBD-19DB-B2D4AC6E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EAF25-B014-7A90-0A9B-133B5A51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07C5-9277-31EE-354E-D04DC385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248A-4375-D201-1B26-2455F026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6538-161A-976F-65D6-D54C9F2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73B20-96A8-A914-B907-5F1B33A28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24DC6-CE3A-9F57-26A9-12CF69C0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281-3FB0-1A78-3660-DE06A092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79A3-661B-E0FA-2F7C-A8ABB5AC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0D3C-ECF4-79C1-E23F-50893F44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C787-448D-D6BF-B4E2-066517DC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8D94-04A0-7223-55CA-6A267C1B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9F00-20C9-C8DB-097D-4264BB8F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698D-39F4-16E2-92CB-9D1972B7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7632-0560-90CA-43B0-BBC7EE92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BB86-F9D7-F685-2967-731DB664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C4FDA-0D28-64E1-9CE1-5031CC86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4B37-393E-6166-AB4C-51F0A279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32DA-758C-20F5-573B-D20F2525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425B-F806-7269-CAC1-D17B2C88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05D2-012D-9D40-E9A0-87D0726F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93BF-8797-9EEA-284D-3E02F8DB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ECC94-F906-5954-3022-5CBE178D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0DC3B-1B9A-4B64-BC1D-D4634AF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CD714-C153-931C-7D9E-C34A9EB3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249C-C3F9-D7F9-816E-3C2748E1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8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A51C-BCDE-4573-79DA-CCAE35AC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78AB-EABD-ACF9-2864-7F8E517E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81123-3304-1421-0DB9-1AE058B3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DE5A1-730D-78F4-D5B2-65115A250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F1ADD-A5B0-1118-46A6-F94D70588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78649-8ECD-D278-91B4-6472562B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5D9A3-812E-81D1-927B-D47F3B50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8BEB5-11B2-8E07-9D3B-A472C7B2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3F0F-348F-23DC-A228-16A8175B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DB908-B6E9-1DF0-7FD3-10C4C269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03FE0-28F9-AC99-088D-97165370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19CB2-70FE-B7B0-CE56-D4B6EDE6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F702A-61D4-FE2D-BA8F-6E48D994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0B1A5-5815-F918-E5C7-2E92FB69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2FF1A-0560-4B70-728D-021E41C3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C440-DC6F-615C-E79F-865492B5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9C1C-74EC-14A7-549E-375BE6DE4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E5EC-9F16-4233-94A8-07D2BF5F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4CA1-56C7-59C7-AAE5-2ED6F7C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58B9-D7C4-4E63-7F86-7DF74E1C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D7E7-C8F4-F63C-587A-DE3A300B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2441-08D2-38B7-0DBA-4CF8FC60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D61AD-A310-3480-8695-C115C1F9A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C077-886B-7338-2793-06F89B82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7326-4850-4C1C-FD6E-49D4BFA2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12E46-9F54-A452-2960-40E927F2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B44EA-34BA-7C39-7956-BC49882A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47FFF-C6AF-97C7-0C84-A6D2373E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5C89-4CDF-01B2-CE6E-F99065E8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6009-F8C4-28F7-D195-D2589374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769C-E394-42CC-8BCC-E570A4D245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15DE-67B7-2F03-C8F8-B7D8378C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AF98-94C2-D044-0659-C48556B9F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879C-3E75-4790-BD4E-4C9C3BC1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F07C-ABCD-2CAB-B3BF-27149FB21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484, Precept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E49F-E4DB-7D56-B30F-F0A7E42B5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Adithya Bhaskar, Spring 2025</a:t>
            </a:r>
          </a:p>
        </p:txBody>
      </p:sp>
    </p:spTree>
    <p:extLst>
      <p:ext uri="{BB962C8B-B14F-4D97-AF65-F5344CB8AC3E}">
        <p14:creationId xmlns:p14="http://schemas.microsoft.com/office/powerpoint/2010/main" val="241707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8F21A-3F0C-2F43-7036-6B23FF6C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3F88-EB7F-937A-7A98-87F6B350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IBM Model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290214-3F31-CEEA-5431-406E97D5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calculate the likelihood of translation </a:t>
            </a:r>
            <a:r>
              <a:rPr lang="en-US" i="1" dirty="0"/>
              <a:t>t</a:t>
            </a:r>
            <a:r>
              <a:rPr lang="en-US" dirty="0"/>
              <a:t> given source </a:t>
            </a:r>
            <a:r>
              <a:rPr lang="en-US" i="1" dirty="0"/>
              <a:t>s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BF6C1-C6FF-AA83-CB8B-61ED4189AC64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9988A-2F5A-1E1B-974A-2A4F73BAF262}"/>
                  </a:ext>
                </a:extLst>
              </p:cNvPr>
              <p:cNvSpPr txBox="1"/>
              <p:nvPr/>
            </p:nvSpPr>
            <p:spPr>
              <a:xfrm>
                <a:off x="2133600" y="2381529"/>
                <a:ext cx="7107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9988A-2F5A-1E1B-974A-2A4F73BAF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381529"/>
                <a:ext cx="71070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DBDFF52-3DA5-8D1D-B6A6-CF5CC65A4383}"/>
              </a:ext>
            </a:extLst>
          </p:cNvPr>
          <p:cNvSpPr txBox="1"/>
          <p:nvPr/>
        </p:nvSpPr>
        <p:spPr>
          <a:xfrm>
            <a:off x="8831580" y="3205480"/>
            <a:ext cx="16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-gram LM for this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(fluency)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C1AA64-22B4-C214-782D-B767D9A890CF}"/>
              </a:ext>
            </a:extLst>
          </p:cNvPr>
          <p:cNvCxnSpPr/>
          <p:nvPr/>
        </p:nvCxnSpPr>
        <p:spPr>
          <a:xfrm flipH="1" flipV="1">
            <a:off x="9000644" y="2917608"/>
            <a:ext cx="480060" cy="319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56A8F6-3691-6386-B1DD-3B8A447C228B}"/>
              </a:ext>
            </a:extLst>
          </p:cNvPr>
          <p:cNvSpPr txBox="1"/>
          <p:nvPr/>
        </p:nvSpPr>
        <p:spPr>
          <a:xfrm>
            <a:off x="5905981" y="3509118"/>
            <a:ext cx="2322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70C0"/>
                </a:solidFill>
              </a:rPr>
              <a:t>How do we calculate this??</a:t>
            </a:r>
            <a:br>
              <a:rPr lang="en-US" sz="2400" i="1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(translation score)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C5F8D-0819-576B-9958-401371023FEE}"/>
              </a:ext>
            </a:extLst>
          </p:cNvPr>
          <p:cNvCxnSpPr>
            <a:cxnSpLocks/>
          </p:cNvCxnSpPr>
          <p:nvPr/>
        </p:nvCxnSpPr>
        <p:spPr>
          <a:xfrm flipV="1">
            <a:off x="7193280" y="2901842"/>
            <a:ext cx="432916" cy="6072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5C9D0-54EE-A7B4-985A-DCC889505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256-FE3C-34CF-6AEA-CE5DD8B8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IBM 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C6F30-A5DE-E2ED-33BB-C3C5120CFB8E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E217E3-330A-B996-055F-9D349E77989D}"/>
                  </a:ext>
                </a:extLst>
              </p:cNvPr>
              <p:cNvSpPr txBox="1"/>
              <p:nvPr/>
            </p:nvSpPr>
            <p:spPr>
              <a:xfrm>
                <a:off x="647700" y="1524111"/>
                <a:ext cx="8209434" cy="1588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alignments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E217E3-330A-B996-055F-9D349E779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524111"/>
                <a:ext cx="8209434" cy="15881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EB2718-C4E2-0A6B-A0B5-56072E18B47A}"/>
              </a:ext>
            </a:extLst>
          </p:cNvPr>
          <p:cNvSpPr txBox="1"/>
          <p:nvPr/>
        </p:nvSpPr>
        <p:spPr>
          <a:xfrm>
            <a:off x="1184275" y="5144454"/>
            <a:ext cx="512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alignment is a mapping that assigns each source word to </a:t>
            </a:r>
            <a:r>
              <a:rPr lang="en-US" sz="2400" i="1" dirty="0"/>
              <a:t>exactly</a:t>
            </a:r>
            <a:r>
              <a:rPr lang="en-US" sz="2400" dirty="0"/>
              <a:t> one target word (repetition allowed).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43FB4-C71A-79BB-5CA1-2052CB87ED6A}"/>
              </a:ext>
            </a:extLst>
          </p:cNvPr>
          <p:cNvSpPr/>
          <p:nvPr/>
        </p:nvSpPr>
        <p:spPr>
          <a:xfrm>
            <a:off x="7061200" y="4853950"/>
            <a:ext cx="3079750" cy="1739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DC318-D8BA-99D9-F499-827EB9B349B1}"/>
              </a:ext>
            </a:extLst>
          </p:cNvPr>
          <p:cNvSpPr/>
          <p:nvPr/>
        </p:nvSpPr>
        <p:spPr>
          <a:xfrm>
            <a:off x="7061200" y="4853950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B2055-D672-9901-835E-3D4958EF11CB}"/>
              </a:ext>
            </a:extLst>
          </p:cNvPr>
          <p:cNvSpPr/>
          <p:nvPr/>
        </p:nvSpPr>
        <p:spPr>
          <a:xfrm>
            <a:off x="7677150" y="4853950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68F25-8BDB-46EE-8706-8DC4D7738A7C}"/>
              </a:ext>
            </a:extLst>
          </p:cNvPr>
          <p:cNvSpPr/>
          <p:nvPr/>
        </p:nvSpPr>
        <p:spPr>
          <a:xfrm>
            <a:off x="8293100" y="4853950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E5153-4828-0C5C-3DE2-625FF8E011A4}"/>
              </a:ext>
            </a:extLst>
          </p:cNvPr>
          <p:cNvSpPr/>
          <p:nvPr/>
        </p:nvSpPr>
        <p:spPr>
          <a:xfrm>
            <a:off x="8909050" y="4853950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3F845-89C5-9282-EAAE-EB214B25EFFE}"/>
              </a:ext>
            </a:extLst>
          </p:cNvPr>
          <p:cNvSpPr/>
          <p:nvPr/>
        </p:nvSpPr>
        <p:spPr>
          <a:xfrm>
            <a:off x="9525000" y="4857125"/>
            <a:ext cx="615950" cy="57783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2DFCE-778E-756F-4B49-484ACEEB0320}"/>
              </a:ext>
            </a:extLst>
          </p:cNvPr>
          <p:cNvSpPr txBox="1"/>
          <p:nvPr/>
        </p:nvSpPr>
        <p:spPr>
          <a:xfrm>
            <a:off x="7061200" y="443800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      Vinay     le    </a:t>
            </a:r>
            <a:r>
              <a:rPr lang="en-US" dirty="0" err="1"/>
              <a:t>gusta</a:t>
            </a:r>
            <a:r>
              <a:rPr lang="en-US" dirty="0"/>
              <a:t> 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BBBF4-82B5-EF22-292E-74E7937D18B8}"/>
              </a:ext>
            </a:extLst>
          </p:cNvPr>
          <p:cNvSpPr txBox="1"/>
          <p:nvPr/>
        </p:nvSpPr>
        <p:spPr>
          <a:xfrm rot="16200000">
            <a:off x="5636654" y="5310104"/>
            <a:ext cx="23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 likes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A99E12-6E66-FA98-E255-7857E4C04F2F}"/>
              </a:ext>
            </a:extLst>
          </p:cNvPr>
          <p:cNvSpPr/>
          <p:nvPr/>
        </p:nvSpPr>
        <p:spPr>
          <a:xfrm>
            <a:off x="7061200" y="5434958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59595-33B2-C0A8-7446-A5D1E3723351}"/>
              </a:ext>
            </a:extLst>
          </p:cNvPr>
          <p:cNvSpPr/>
          <p:nvPr/>
        </p:nvSpPr>
        <p:spPr>
          <a:xfrm>
            <a:off x="7677150" y="5434958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D6E9A0-7855-8039-D210-D51E5633AA8A}"/>
              </a:ext>
            </a:extLst>
          </p:cNvPr>
          <p:cNvSpPr/>
          <p:nvPr/>
        </p:nvSpPr>
        <p:spPr>
          <a:xfrm>
            <a:off x="8293100" y="5434958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324C58-9BB9-D427-50B7-E968534E6E6B}"/>
              </a:ext>
            </a:extLst>
          </p:cNvPr>
          <p:cNvSpPr/>
          <p:nvPr/>
        </p:nvSpPr>
        <p:spPr>
          <a:xfrm>
            <a:off x="8909050" y="543495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1860C0-9B31-E479-8942-26AC8AE537E1}"/>
              </a:ext>
            </a:extLst>
          </p:cNvPr>
          <p:cNvSpPr/>
          <p:nvPr/>
        </p:nvSpPr>
        <p:spPr>
          <a:xfrm>
            <a:off x="9525000" y="5438133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BD6D5A-11E2-026B-6F31-E814D7B9B120}"/>
              </a:ext>
            </a:extLst>
          </p:cNvPr>
          <p:cNvSpPr/>
          <p:nvPr/>
        </p:nvSpPr>
        <p:spPr>
          <a:xfrm>
            <a:off x="7061200" y="6012791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E9AFB6-9C6B-DFBE-F7E7-2AE5EFC323C3}"/>
              </a:ext>
            </a:extLst>
          </p:cNvPr>
          <p:cNvSpPr/>
          <p:nvPr/>
        </p:nvSpPr>
        <p:spPr>
          <a:xfrm>
            <a:off x="7677150" y="6012791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5CB12-CF67-4456-6C94-345F1D965694}"/>
              </a:ext>
            </a:extLst>
          </p:cNvPr>
          <p:cNvSpPr/>
          <p:nvPr/>
        </p:nvSpPr>
        <p:spPr>
          <a:xfrm>
            <a:off x="8293100" y="6012791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1C9C7A-DD39-2EE3-4EFE-20EB9E6A91A1}"/>
              </a:ext>
            </a:extLst>
          </p:cNvPr>
          <p:cNvSpPr/>
          <p:nvPr/>
        </p:nvSpPr>
        <p:spPr>
          <a:xfrm>
            <a:off x="8909050" y="6012791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E97E5E-55F8-E38A-4D2E-4BD634A71937}"/>
              </a:ext>
            </a:extLst>
          </p:cNvPr>
          <p:cNvSpPr/>
          <p:nvPr/>
        </p:nvSpPr>
        <p:spPr>
          <a:xfrm>
            <a:off x="9525000" y="6015966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7D1A14-4E31-A60C-D0E9-543F75F4D322}"/>
                  </a:ext>
                </a:extLst>
              </p:cNvPr>
              <p:cNvSpPr txBox="1"/>
              <p:nvPr/>
            </p:nvSpPr>
            <p:spPr>
              <a:xfrm>
                <a:off x="2178608" y="3003113"/>
                <a:ext cx="8209434" cy="1588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alignments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7D1A14-4E31-A60C-D0E9-543F75F4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08" y="3003113"/>
                <a:ext cx="8209434" cy="1588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5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7539-D23F-5E8C-7339-B1591886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B63-A2F6-46BF-8A1E-F938DEF3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IBM 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FD2FC-4F86-96A7-E045-337EAD4AC05C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8C1462-29A7-932A-6558-C8336777EC9F}"/>
                  </a:ext>
                </a:extLst>
              </p:cNvPr>
              <p:cNvSpPr txBox="1"/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alignments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8C1462-29A7-932A-6558-C8336777E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2A09C2-DBFF-B0C0-62FC-14B783BB0516}"/>
              </a:ext>
            </a:extLst>
          </p:cNvPr>
          <p:cNvSpPr/>
          <p:nvPr/>
        </p:nvSpPr>
        <p:spPr>
          <a:xfrm>
            <a:off x="1524000" y="4223157"/>
            <a:ext cx="3079750" cy="1739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ED44B-CB48-B3A3-FE81-921F125018B4}"/>
              </a:ext>
            </a:extLst>
          </p:cNvPr>
          <p:cNvSpPr/>
          <p:nvPr/>
        </p:nvSpPr>
        <p:spPr>
          <a:xfrm>
            <a:off x="15240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642EB-343D-8917-E411-D6989E0CEDF1}"/>
              </a:ext>
            </a:extLst>
          </p:cNvPr>
          <p:cNvSpPr/>
          <p:nvPr/>
        </p:nvSpPr>
        <p:spPr>
          <a:xfrm>
            <a:off x="21399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F6679-5FA1-77AE-0C81-1236A8D9516B}"/>
              </a:ext>
            </a:extLst>
          </p:cNvPr>
          <p:cNvSpPr/>
          <p:nvPr/>
        </p:nvSpPr>
        <p:spPr>
          <a:xfrm>
            <a:off x="27559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5469C-12C9-BC82-8725-EE38E8950E79}"/>
              </a:ext>
            </a:extLst>
          </p:cNvPr>
          <p:cNvSpPr/>
          <p:nvPr/>
        </p:nvSpPr>
        <p:spPr>
          <a:xfrm>
            <a:off x="33718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F9627-E1AC-82A5-575E-686A43142BCF}"/>
              </a:ext>
            </a:extLst>
          </p:cNvPr>
          <p:cNvSpPr/>
          <p:nvPr/>
        </p:nvSpPr>
        <p:spPr>
          <a:xfrm>
            <a:off x="3987800" y="4226332"/>
            <a:ext cx="615950" cy="57783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5FEDA-31D1-C1C4-CF41-CD6CA59C26BF}"/>
              </a:ext>
            </a:extLst>
          </p:cNvPr>
          <p:cNvSpPr txBox="1"/>
          <p:nvPr/>
        </p:nvSpPr>
        <p:spPr>
          <a:xfrm>
            <a:off x="1524000" y="380721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      Vinay     le    </a:t>
            </a:r>
            <a:r>
              <a:rPr lang="en-US" dirty="0" err="1"/>
              <a:t>gusta</a:t>
            </a:r>
            <a:r>
              <a:rPr lang="en-US" dirty="0"/>
              <a:t> 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4758-EE09-2EB6-784D-C3118294C595}"/>
              </a:ext>
            </a:extLst>
          </p:cNvPr>
          <p:cNvSpPr txBox="1"/>
          <p:nvPr/>
        </p:nvSpPr>
        <p:spPr>
          <a:xfrm rot="16200000">
            <a:off x="99454" y="4679311"/>
            <a:ext cx="23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 likes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16D821-65FC-6DA1-C125-0863797121B6}"/>
              </a:ext>
            </a:extLst>
          </p:cNvPr>
          <p:cNvSpPr/>
          <p:nvPr/>
        </p:nvSpPr>
        <p:spPr>
          <a:xfrm>
            <a:off x="15240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64CC57-9475-B1CB-CDE3-9399EC6D8383}"/>
              </a:ext>
            </a:extLst>
          </p:cNvPr>
          <p:cNvSpPr/>
          <p:nvPr/>
        </p:nvSpPr>
        <p:spPr>
          <a:xfrm>
            <a:off x="213995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0BCFAD-47E0-CD1F-0433-9875690823E9}"/>
              </a:ext>
            </a:extLst>
          </p:cNvPr>
          <p:cNvSpPr/>
          <p:nvPr/>
        </p:nvSpPr>
        <p:spPr>
          <a:xfrm>
            <a:off x="27559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596A42-075F-8E21-1966-6C652787B05B}"/>
              </a:ext>
            </a:extLst>
          </p:cNvPr>
          <p:cNvSpPr/>
          <p:nvPr/>
        </p:nvSpPr>
        <p:spPr>
          <a:xfrm>
            <a:off x="3371850" y="4804165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C153D-428D-9838-5C9B-13AE86AD252D}"/>
              </a:ext>
            </a:extLst>
          </p:cNvPr>
          <p:cNvSpPr/>
          <p:nvPr/>
        </p:nvSpPr>
        <p:spPr>
          <a:xfrm>
            <a:off x="3987800" y="4807340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FDC54-EE78-8495-BDD8-746B0780FBD9}"/>
              </a:ext>
            </a:extLst>
          </p:cNvPr>
          <p:cNvSpPr/>
          <p:nvPr/>
        </p:nvSpPr>
        <p:spPr>
          <a:xfrm>
            <a:off x="15240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AE062C-A3CF-256E-F413-FF1FF5C851CB}"/>
              </a:ext>
            </a:extLst>
          </p:cNvPr>
          <p:cNvSpPr/>
          <p:nvPr/>
        </p:nvSpPr>
        <p:spPr>
          <a:xfrm>
            <a:off x="213995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D9CE38-F6A1-2D96-4F04-32B2EBC171A9}"/>
              </a:ext>
            </a:extLst>
          </p:cNvPr>
          <p:cNvSpPr/>
          <p:nvPr/>
        </p:nvSpPr>
        <p:spPr>
          <a:xfrm>
            <a:off x="27559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9FC3D-E6B4-1D9B-CF76-A63B6B6507E9}"/>
              </a:ext>
            </a:extLst>
          </p:cNvPr>
          <p:cNvSpPr/>
          <p:nvPr/>
        </p:nvSpPr>
        <p:spPr>
          <a:xfrm>
            <a:off x="3371850" y="5381998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F2265B-4B3D-B237-BB54-8CA71C2C8CAD}"/>
              </a:ext>
            </a:extLst>
          </p:cNvPr>
          <p:cNvSpPr/>
          <p:nvPr/>
        </p:nvSpPr>
        <p:spPr>
          <a:xfrm>
            <a:off x="3987800" y="5385173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B60A-B862-56CC-0F0A-43D23F617086}"/>
              </a:ext>
            </a:extLst>
          </p:cNvPr>
          <p:cNvSpPr txBox="1"/>
          <p:nvPr/>
        </p:nvSpPr>
        <p:spPr>
          <a:xfrm>
            <a:off x="5537200" y="3231249"/>
            <a:ext cx="5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Assume all alignments are equally likely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76DE7-2F82-6155-5B94-9995E6C77219}"/>
              </a:ext>
            </a:extLst>
          </p:cNvPr>
          <p:cNvCxnSpPr>
            <a:cxnSpLocks/>
          </p:cNvCxnSpPr>
          <p:nvPr/>
        </p:nvCxnSpPr>
        <p:spPr>
          <a:xfrm flipH="1" flipV="1">
            <a:off x="6235700" y="2413000"/>
            <a:ext cx="1314450" cy="80645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504132-1C58-C39F-FA6D-1B5A5E7F8E1F}"/>
              </a:ext>
            </a:extLst>
          </p:cNvPr>
          <p:cNvSpPr txBox="1"/>
          <p:nvPr/>
        </p:nvSpPr>
        <p:spPr>
          <a:xfrm>
            <a:off x="4978400" y="4544282"/>
            <a:ext cx="540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possible alignments 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2C16A-04D2-1D3C-D9FF-943F9C1427EC}"/>
              </a:ext>
            </a:extLst>
          </p:cNvPr>
          <p:cNvSpPr txBox="1"/>
          <p:nvPr/>
        </p:nvSpPr>
        <p:spPr>
          <a:xfrm>
            <a:off x="4980531" y="4954051"/>
            <a:ext cx="540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800" b="1" baseline="30000" dirty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3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" grpId="0"/>
      <p:bldP spid="1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91FD4-2BE2-7E7C-3BFC-783BE742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BED2-9401-999A-08CB-B5BAB06A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IBM 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75853-395C-2B30-F078-857572089AD0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F1758-981B-ACF3-2292-984726487842}"/>
                  </a:ext>
                </a:extLst>
              </p:cNvPr>
              <p:cNvSpPr txBox="1"/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alignments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F1758-981B-ACF3-2292-984726487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D57BD3A-0CFF-7D08-7449-36352F931D83}"/>
              </a:ext>
            </a:extLst>
          </p:cNvPr>
          <p:cNvSpPr/>
          <p:nvPr/>
        </p:nvSpPr>
        <p:spPr>
          <a:xfrm>
            <a:off x="1524000" y="4223157"/>
            <a:ext cx="3079750" cy="1739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36579-A1CE-B9B5-C9C2-C694AE65AC60}"/>
              </a:ext>
            </a:extLst>
          </p:cNvPr>
          <p:cNvSpPr/>
          <p:nvPr/>
        </p:nvSpPr>
        <p:spPr>
          <a:xfrm>
            <a:off x="15240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4C4D-786C-A12C-0898-E849995A1C4C}"/>
              </a:ext>
            </a:extLst>
          </p:cNvPr>
          <p:cNvSpPr/>
          <p:nvPr/>
        </p:nvSpPr>
        <p:spPr>
          <a:xfrm>
            <a:off x="21399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AF4F62-1C3A-03ED-4E46-9168FAFB8EC0}"/>
              </a:ext>
            </a:extLst>
          </p:cNvPr>
          <p:cNvSpPr/>
          <p:nvPr/>
        </p:nvSpPr>
        <p:spPr>
          <a:xfrm>
            <a:off x="27559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B486C-B963-C6CD-8D7F-0B8C8AD23593}"/>
              </a:ext>
            </a:extLst>
          </p:cNvPr>
          <p:cNvSpPr/>
          <p:nvPr/>
        </p:nvSpPr>
        <p:spPr>
          <a:xfrm>
            <a:off x="33718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95069B-53D3-61AA-79D1-6C6F68BEC028}"/>
              </a:ext>
            </a:extLst>
          </p:cNvPr>
          <p:cNvSpPr/>
          <p:nvPr/>
        </p:nvSpPr>
        <p:spPr>
          <a:xfrm>
            <a:off x="3987800" y="4226332"/>
            <a:ext cx="615950" cy="57783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22D26-9A16-F371-03C0-9B644129E07A}"/>
              </a:ext>
            </a:extLst>
          </p:cNvPr>
          <p:cNvSpPr txBox="1"/>
          <p:nvPr/>
        </p:nvSpPr>
        <p:spPr>
          <a:xfrm>
            <a:off x="1524000" y="380721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      Vinay     le    </a:t>
            </a:r>
            <a:r>
              <a:rPr lang="en-US" dirty="0" err="1"/>
              <a:t>gusta</a:t>
            </a:r>
            <a:r>
              <a:rPr lang="en-US" dirty="0"/>
              <a:t> 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DFE7A-E2C4-73B4-854B-68E1FCAA3670}"/>
              </a:ext>
            </a:extLst>
          </p:cNvPr>
          <p:cNvSpPr txBox="1"/>
          <p:nvPr/>
        </p:nvSpPr>
        <p:spPr>
          <a:xfrm rot="16200000">
            <a:off x="99454" y="4679311"/>
            <a:ext cx="23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 likes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10BCB-4228-EDAD-4BE2-BE3ED94DC059}"/>
              </a:ext>
            </a:extLst>
          </p:cNvPr>
          <p:cNvSpPr/>
          <p:nvPr/>
        </p:nvSpPr>
        <p:spPr>
          <a:xfrm>
            <a:off x="15240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D7855E-7AEF-4197-AA66-FCFEE76E4E03}"/>
              </a:ext>
            </a:extLst>
          </p:cNvPr>
          <p:cNvSpPr/>
          <p:nvPr/>
        </p:nvSpPr>
        <p:spPr>
          <a:xfrm>
            <a:off x="213995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070EA3-B5BF-3401-0E95-006BE6BC4238}"/>
              </a:ext>
            </a:extLst>
          </p:cNvPr>
          <p:cNvSpPr/>
          <p:nvPr/>
        </p:nvSpPr>
        <p:spPr>
          <a:xfrm>
            <a:off x="27559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F5A80-B6BE-C5F9-E7C7-39DAD7F6B3FB}"/>
              </a:ext>
            </a:extLst>
          </p:cNvPr>
          <p:cNvSpPr/>
          <p:nvPr/>
        </p:nvSpPr>
        <p:spPr>
          <a:xfrm>
            <a:off x="3371850" y="4804165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E2777E-F715-5A8E-ACED-45CAAF443157}"/>
              </a:ext>
            </a:extLst>
          </p:cNvPr>
          <p:cNvSpPr/>
          <p:nvPr/>
        </p:nvSpPr>
        <p:spPr>
          <a:xfrm>
            <a:off x="3987800" y="4807340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C56BF-34A9-1E74-FE03-24651E683811}"/>
              </a:ext>
            </a:extLst>
          </p:cNvPr>
          <p:cNvSpPr/>
          <p:nvPr/>
        </p:nvSpPr>
        <p:spPr>
          <a:xfrm>
            <a:off x="15240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D06464-B37E-BF07-0412-7A55BDE0DC4D}"/>
              </a:ext>
            </a:extLst>
          </p:cNvPr>
          <p:cNvSpPr/>
          <p:nvPr/>
        </p:nvSpPr>
        <p:spPr>
          <a:xfrm>
            <a:off x="213995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B75E5-792E-73B1-C02C-887393F47671}"/>
              </a:ext>
            </a:extLst>
          </p:cNvPr>
          <p:cNvSpPr/>
          <p:nvPr/>
        </p:nvSpPr>
        <p:spPr>
          <a:xfrm>
            <a:off x="27559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DDF7B-D2D8-34FC-C750-61A7CC195005}"/>
              </a:ext>
            </a:extLst>
          </p:cNvPr>
          <p:cNvSpPr/>
          <p:nvPr/>
        </p:nvSpPr>
        <p:spPr>
          <a:xfrm>
            <a:off x="3371850" y="5381998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0B30F2-90C1-43D1-2242-04256B7711EF}"/>
              </a:ext>
            </a:extLst>
          </p:cNvPr>
          <p:cNvSpPr/>
          <p:nvPr/>
        </p:nvSpPr>
        <p:spPr>
          <a:xfrm>
            <a:off x="3987800" y="5385173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B66FF-E0F6-99EA-F1CC-2268A92A7FEE}"/>
              </a:ext>
            </a:extLst>
          </p:cNvPr>
          <p:cNvSpPr txBox="1"/>
          <p:nvPr/>
        </p:nvSpPr>
        <p:spPr>
          <a:xfrm>
            <a:off x="5175333" y="3256199"/>
            <a:ext cx="5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Decompose as (for the shown alignment):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B8A70-2E92-0A28-8B24-B724ED928326}"/>
              </a:ext>
            </a:extLst>
          </p:cNvPr>
          <p:cNvCxnSpPr>
            <a:cxnSpLocks/>
          </p:cNvCxnSpPr>
          <p:nvPr/>
        </p:nvCxnSpPr>
        <p:spPr>
          <a:xfrm flipV="1">
            <a:off x="7550150" y="2400300"/>
            <a:ext cx="323850" cy="8191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6B232F-CB72-A533-213D-05D0C645BF85}"/>
              </a:ext>
            </a:extLst>
          </p:cNvPr>
          <p:cNvSpPr txBox="1"/>
          <p:nvPr/>
        </p:nvSpPr>
        <p:spPr>
          <a:xfrm>
            <a:off x="5175333" y="3746675"/>
            <a:ext cx="637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Vinay|Vinay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le|Vinay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gusta|likes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Python|Python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00E6D-B07F-A7D8-0227-1A49F4D9FA16}"/>
              </a:ext>
            </a:extLst>
          </p:cNvPr>
          <p:cNvSpPr txBox="1"/>
          <p:nvPr/>
        </p:nvSpPr>
        <p:spPr>
          <a:xfrm>
            <a:off x="7493000" y="5025366"/>
            <a:ext cx="38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how do we get this?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CA5E52-0D0F-7425-C17D-BE08EE51AEE3}"/>
              </a:ext>
            </a:extLst>
          </p:cNvPr>
          <p:cNvCxnSpPr>
            <a:cxnSpLocks/>
          </p:cNvCxnSpPr>
          <p:nvPr/>
        </p:nvCxnSpPr>
        <p:spPr>
          <a:xfrm flipH="1" flipV="1">
            <a:off x="9137652" y="4146703"/>
            <a:ext cx="298448" cy="857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7865F-3EF7-58B4-B08F-7CB5EE43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03FF-50D9-786F-686A-F33EE1C5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IBM 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C13AD-870A-843A-4521-73F3657BEC77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0E460-01F9-D5FA-0EEE-3A5A31C170EA}"/>
                  </a:ext>
                </a:extLst>
              </p:cNvPr>
              <p:cNvSpPr txBox="1"/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alignments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F1758-981B-ACF3-2292-984726487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9EC7588-B7B5-A85B-B289-640238D88368}"/>
              </a:ext>
            </a:extLst>
          </p:cNvPr>
          <p:cNvSpPr/>
          <p:nvPr/>
        </p:nvSpPr>
        <p:spPr>
          <a:xfrm>
            <a:off x="1524000" y="4223157"/>
            <a:ext cx="3079750" cy="1739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78BF1-BB16-DA17-CF97-A8FAA7126395}"/>
              </a:ext>
            </a:extLst>
          </p:cNvPr>
          <p:cNvSpPr/>
          <p:nvPr/>
        </p:nvSpPr>
        <p:spPr>
          <a:xfrm>
            <a:off x="15240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B6048-A07D-E6A0-1905-4B9CF22253AF}"/>
              </a:ext>
            </a:extLst>
          </p:cNvPr>
          <p:cNvSpPr/>
          <p:nvPr/>
        </p:nvSpPr>
        <p:spPr>
          <a:xfrm>
            <a:off x="21399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3FAC9-15E0-9D06-50A9-E45E94906A04}"/>
              </a:ext>
            </a:extLst>
          </p:cNvPr>
          <p:cNvSpPr/>
          <p:nvPr/>
        </p:nvSpPr>
        <p:spPr>
          <a:xfrm>
            <a:off x="27559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2CBB1-149C-3229-8149-D689A1CD992E}"/>
              </a:ext>
            </a:extLst>
          </p:cNvPr>
          <p:cNvSpPr/>
          <p:nvPr/>
        </p:nvSpPr>
        <p:spPr>
          <a:xfrm>
            <a:off x="33718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365E5-874E-249F-8CEF-5F55DA61F597}"/>
              </a:ext>
            </a:extLst>
          </p:cNvPr>
          <p:cNvSpPr/>
          <p:nvPr/>
        </p:nvSpPr>
        <p:spPr>
          <a:xfrm>
            <a:off x="3987800" y="4226332"/>
            <a:ext cx="615950" cy="57783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259F3-44BE-92F0-AAE3-4BAD2609EC4E}"/>
              </a:ext>
            </a:extLst>
          </p:cNvPr>
          <p:cNvSpPr txBox="1"/>
          <p:nvPr/>
        </p:nvSpPr>
        <p:spPr>
          <a:xfrm>
            <a:off x="1524000" y="380721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      Vinay     le    </a:t>
            </a:r>
            <a:r>
              <a:rPr lang="en-US" dirty="0" err="1"/>
              <a:t>gusta</a:t>
            </a:r>
            <a:r>
              <a:rPr lang="en-US" dirty="0"/>
              <a:t> 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A31D9E-3340-A677-A380-B7B4A79C77CC}"/>
              </a:ext>
            </a:extLst>
          </p:cNvPr>
          <p:cNvSpPr txBox="1"/>
          <p:nvPr/>
        </p:nvSpPr>
        <p:spPr>
          <a:xfrm rot="16200000">
            <a:off x="99454" y="4679311"/>
            <a:ext cx="23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 likes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210C77-5A22-C497-DADE-6A106821D982}"/>
              </a:ext>
            </a:extLst>
          </p:cNvPr>
          <p:cNvSpPr/>
          <p:nvPr/>
        </p:nvSpPr>
        <p:spPr>
          <a:xfrm>
            <a:off x="15240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0DF168-362F-82CA-4BB3-03C7FEC05188}"/>
              </a:ext>
            </a:extLst>
          </p:cNvPr>
          <p:cNvSpPr/>
          <p:nvPr/>
        </p:nvSpPr>
        <p:spPr>
          <a:xfrm>
            <a:off x="213995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8F0CD-6FB6-A8C3-D01B-266BB9244789}"/>
              </a:ext>
            </a:extLst>
          </p:cNvPr>
          <p:cNvSpPr/>
          <p:nvPr/>
        </p:nvSpPr>
        <p:spPr>
          <a:xfrm>
            <a:off x="27559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7A923E-BFC0-CC39-A3B3-832349285E53}"/>
              </a:ext>
            </a:extLst>
          </p:cNvPr>
          <p:cNvSpPr/>
          <p:nvPr/>
        </p:nvSpPr>
        <p:spPr>
          <a:xfrm>
            <a:off x="3371850" y="4804165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8F75AE-325F-211E-F860-45986E7D76B2}"/>
              </a:ext>
            </a:extLst>
          </p:cNvPr>
          <p:cNvSpPr/>
          <p:nvPr/>
        </p:nvSpPr>
        <p:spPr>
          <a:xfrm>
            <a:off x="3987800" y="4807340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58597-3D82-1A0C-21D1-581236E60BE5}"/>
              </a:ext>
            </a:extLst>
          </p:cNvPr>
          <p:cNvSpPr/>
          <p:nvPr/>
        </p:nvSpPr>
        <p:spPr>
          <a:xfrm>
            <a:off x="15240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9499D8-6B9E-4911-6126-FEF54746E1D5}"/>
              </a:ext>
            </a:extLst>
          </p:cNvPr>
          <p:cNvSpPr/>
          <p:nvPr/>
        </p:nvSpPr>
        <p:spPr>
          <a:xfrm>
            <a:off x="213995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231326-BC7A-0C30-B0EA-3582B030E1A6}"/>
              </a:ext>
            </a:extLst>
          </p:cNvPr>
          <p:cNvSpPr/>
          <p:nvPr/>
        </p:nvSpPr>
        <p:spPr>
          <a:xfrm>
            <a:off x="27559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648A06-9108-11C5-0B3F-97F508A4E9DA}"/>
              </a:ext>
            </a:extLst>
          </p:cNvPr>
          <p:cNvSpPr/>
          <p:nvPr/>
        </p:nvSpPr>
        <p:spPr>
          <a:xfrm>
            <a:off x="3371850" y="5381998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D27678-E3FD-E841-131E-4BE409FD053E}"/>
              </a:ext>
            </a:extLst>
          </p:cNvPr>
          <p:cNvSpPr/>
          <p:nvPr/>
        </p:nvSpPr>
        <p:spPr>
          <a:xfrm>
            <a:off x="3987800" y="5385173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DF562-EC23-0787-4988-748658CBBE4E}"/>
              </a:ext>
            </a:extLst>
          </p:cNvPr>
          <p:cNvSpPr txBox="1"/>
          <p:nvPr/>
        </p:nvSpPr>
        <p:spPr>
          <a:xfrm>
            <a:off x="5175333" y="3256199"/>
            <a:ext cx="5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Decompose as (for the shown alignment):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F0203E-2DF0-5E34-2EC0-5E0B57BE5DBD}"/>
              </a:ext>
            </a:extLst>
          </p:cNvPr>
          <p:cNvCxnSpPr>
            <a:cxnSpLocks/>
          </p:cNvCxnSpPr>
          <p:nvPr/>
        </p:nvCxnSpPr>
        <p:spPr>
          <a:xfrm flipV="1">
            <a:off x="7550150" y="2400300"/>
            <a:ext cx="323850" cy="8191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F3872-689C-60BA-BD6F-AE14DBAC4AB2}"/>
              </a:ext>
            </a:extLst>
          </p:cNvPr>
          <p:cNvSpPr txBox="1"/>
          <p:nvPr/>
        </p:nvSpPr>
        <p:spPr>
          <a:xfrm>
            <a:off x="5175333" y="3746675"/>
            <a:ext cx="637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Vinay|Vinay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le|Vinay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gusta|likes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Python|Python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56460-5F7C-55E7-FCFB-9BCAE115A941}"/>
              </a:ext>
            </a:extLst>
          </p:cNvPr>
          <p:cNvSpPr txBox="1"/>
          <p:nvPr/>
        </p:nvSpPr>
        <p:spPr>
          <a:xfrm>
            <a:off x="6593324" y="4450222"/>
            <a:ext cx="325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EM Algorithm on the training corpus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364F3-B811-CCEA-B55B-8794FC9F1B90}"/>
              </a:ext>
            </a:extLst>
          </p:cNvPr>
          <p:cNvSpPr txBox="1"/>
          <p:nvPr/>
        </p:nvSpPr>
        <p:spPr>
          <a:xfrm>
            <a:off x="5093153" y="5570251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most likely alignments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89C831-EE40-2592-C8CE-A626500CBFCA}"/>
              </a:ext>
            </a:extLst>
          </p:cNvPr>
          <p:cNvSpPr txBox="1"/>
          <p:nvPr/>
        </p:nvSpPr>
        <p:spPr>
          <a:xfrm>
            <a:off x="8780234" y="5570250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Recalculate translation scores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7C8650-E652-EA9B-EDC7-9BC23B1385F1}"/>
              </a:ext>
            </a:extLst>
          </p:cNvPr>
          <p:cNvCxnSpPr/>
          <p:nvPr/>
        </p:nvCxnSpPr>
        <p:spPr>
          <a:xfrm>
            <a:off x="7712075" y="5781359"/>
            <a:ext cx="106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103091-5A1B-852E-A5F1-9D355B17ED52}"/>
              </a:ext>
            </a:extLst>
          </p:cNvPr>
          <p:cNvCxnSpPr>
            <a:cxnSpLocks/>
          </p:cNvCxnSpPr>
          <p:nvPr/>
        </p:nvCxnSpPr>
        <p:spPr>
          <a:xfrm flipH="1">
            <a:off x="7712075" y="6035878"/>
            <a:ext cx="106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9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500EF-A8B9-57EA-503B-FF3EE8D42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623-7331-E7CA-28F3-96E3A877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IBM 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9B86B-CC2C-C96A-8C97-E1EBFCB641F7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C97047-EB12-D011-C72E-A0CC1C803AE6}"/>
                  </a:ext>
                </a:extLst>
              </p:cNvPr>
              <p:cNvSpPr txBox="1"/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alignments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F1758-981B-ACF3-2292-984726487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1AF105A-E0E4-CCAE-A8CD-F3A9EC2FB2C7}"/>
              </a:ext>
            </a:extLst>
          </p:cNvPr>
          <p:cNvSpPr/>
          <p:nvPr/>
        </p:nvSpPr>
        <p:spPr>
          <a:xfrm>
            <a:off x="1524000" y="4223157"/>
            <a:ext cx="3079750" cy="1739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55339-17FC-455D-E54A-088ADAAFC47B}"/>
              </a:ext>
            </a:extLst>
          </p:cNvPr>
          <p:cNvSpPr/>
          <p:nvPr/>
        </p:nvSpPr>
        <p:spPr>
          <a:xfrm>
            <a:off x="15240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97816-86BD-2416-9B3B-9A1C3E840F46}"/>
              </a:ext>
            </a:extLst>
          </p:cNvPr>
          <p:cNvSpPr/>
          <p:nvPr/>
        </p:nvSpPr>
        <p:spPr>
          <a:xfrm>
            <a:off x="21399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D6477-5EC4-202B-86D7-03983F348C90}"/>
              </a:ext>
            </a:extLst>
          </p:cNvPr>
          <p:cNvSpPr/>
          <p:nvPr/>
        </p:nvSpPr>
        <p:spPr>
          <a:xfrm>
            <a:off x="27559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ACF0A-1E5C-7C50-9BDD-D34ADC73CE5A}"/>
              </a:ext>
            </a:extLst>
          </p:cNvPr>
          <p:cNvSpPr/>
          <p:nvPr/>
        </p:nvSpPr>
        <p:spPr>
          <a:xfrm>
            <a:off x="33718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BEADD-F439-6240-3B3D-E153A59A43BD}"/>
              </a:ext>
            </a:extLst>
          </p:cNvPr>
          <p:cNvSpPr/>
          <p:nvPr/>
        </p:nvSpPr>
        <p:spPr>
          <a:xfrm>
            <a:off x="3987800" y="4226332"/>
            <a:ext cx="615950" cy="57783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0F687-E4BF-8F84-3389-0B57F1401E40}"/>
              </a:ext>
            </a:extLst>
          </p:cNvPr>
          <p:cNvSpPr txBox="1"/>
          <p:nvPr/>
        </p:nvSpPr>
        <p:spPr>
          <a:xfrm>
            <a:off x="1524000" y="380721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      Vinay     le    </a:t>
            </a:r>
            <a:r>
              <a:rPr lang="en-US" dirty="0" err="1"/>
              <a:t>gusta</a:t>
            </a:r>
            <a:r>
              <a:rPr lang="en-US" dirty="0"/>
              <a:t> 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8175A5-1D2D-0118-C4AD-A9525C84A25F}"/>
              </a:ext>
            </a:extLst>
          </p:cNvPr>
          <p:cNvSpPr txBox="1"/>
          <p:nvPr/>
        </p:nvSpPr>
        <p:spPr>
          <a:xfrm rot="16200000">
            <a:off x="99454" y="4679311"/>
            <a:ext cx="23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 likes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A2A060-A854-3A99-0538-2FDFA90ABDEA}"/>
              </a:ext>
            </a:extLst>
          </p:cNvPr>
          <p:cNvSpPr/>
          <p:nvPr/>
        </p:nvSpPr>
        <p:spPr>
          <a:xfrm>
            <a:off x="15240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DC4355-ECA9-2D26-88C9-E3A87B5D239C}"/>
              </a:ext>
            </a:extLst>
          </p:cNvPr>
          <p:cNvSpPr/>
          <p:nvPr/>
        </p:nvSpPr>
        <p:spPr>
          <a:xfrm>
            <a:off x="213995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ADD13-59EE-6FC9-81D1-4DF8C12B4DD5}"/>
              </a:ext>
            </a:extLst>
          </p:cNvPr>
          <p:cNvSpPr/>
          <p:nvPr/>
        </p:nvSpPr>
        <p:spPr>
          <a:xfrm>
            <a:off x="27559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34508E-4D48-CBF3-47E0-CBDECCEA71B4}"/>
              </a:ext>
            </a:extLst>
          </p:cNvPr>
          <p:cNvSpPr/>
          <p:nvPr/>
        </p:nvSpPr>
        <p:spPr>
          <a:xfrm>
            <a:off x="3371850" y="4804165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44A9E5-2C1E-797A-338C-C9A8D2B2B3E5}"/>
              </a:ext>
            </a:extLst>
          </p:cNvPr>
          <p:cNvSpPr/>
          <p:nvPr/>
        </p:nvSpPr>
        <p:spPr>
          <a:xfrm>
            <a:off x="3987800" y="4807340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D9BBC3-DC45-D956-66F2-A32D778C2F11}"/>
              </a:ext>
            </a:extLst>
          </p:cNvPr>
          <p:cNvSpPr/>
          <p:nvPr/>
        </p:nvSpPr>
        <p:spPr>
          <a:xfrm>
            <a:off x="15240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EB7AD6-E94E-93E8-4961-2633BEE4B349}"/>
              </a:ext>
            </a:extLst>
          </p:cNvPr>
          <p:cNvSpPr/>
          <p:nvPr/>
        </p:nvSpPr>
        <p:spPr>
          <a:xfrm>
            <a:off x="213995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8BB5AD-8273-468B-7235-A56A4B7369AE}"/>
              </a:ext>
            </a:extLst>
          </p:cNvPr>
          <p:cNvSpPr/>
          <p:nvPr/>
        </p:nvSpPr>
        <p:spPr>
          <a:xfrm>
            <a:off x="27559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043000-8EA3-35FE-0F2A-4E8C9C44BBEF}"/>
              </a:ext>
            </a:extLst>
          </p:cNvPr>
          <p:cNvSpPr/>
          <p:nvPr/>
        </p:nvSpPr>
        <p:spPr>
          <a:xfrm>
            <a:off x="3371850" y="5381998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165E93-0121-045E-FB59-86BE7127C37F}"/>
              </a:ext>
            </a:extLst>
          </p:cNvPr>
          <p:cNvSpPr/>
          <p:nvPr/>
        </p:nvSpPr>
        <p:spPr>
          <a:xfrm>
            <a:off x="3987800" y="5385173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723A-D09B-2B5D-C726-34D9B61BAF5D}"/>
              </a:ext>
            </a:extLst>
          </p:cNvPr>
          <p:cNvSpPr txBox="1"/>
          <p:nvPr/>
        </p:nvSpPr>
        <p:spPr>
          <a:xfrm>
            <a:off x="5175333" y="3256199"/>
            <a:ext cx="5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Decompose as (for the shown alignment):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154BBC-026B-7194-771E-039289D6038A}"/>
              </a:ext>
            </a:extLst>
          </p:cNvPr>
          <p:cNvCxnSpPr>
            <a:cxnSpLocks/>
          </p:cNvCxnSpPr>
          <p:nvPr/>
        </p:nvCxnSpPr>
        <p:spPr>
          <a:xfrm flipV="1">
            <a:off x="7550150" y="2400300"/>
            <a:ext cx="323850" cy="8191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B3FD47-8A53-57C1-94BD-ED70C3BA953B}"/>
              </a:ext>
            </a:extLst>
          </p:cNvPr>
          <p:cNvSpPr txBox="1"/>
          <p:nvPr/>
        </p:nvSpPr>
        <p:spPr>
          <a:xfrm>
            <a:off x="5175333" y="3746675"/>
            <a:ext cx="637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Vinay|Vinay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le|Vinay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gusta|likes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Python|Python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9D8BF9-624A-CD44-76E2-872C1287BE0C}"/>
                  </a:ext>
                </a:extLst>
              </p:cNvPr>
              <p:cNvSpPr txBox="1"/>
              <p:nvPr/>
            </p:nvSpPr>
            <p:spPr>
              <a:xfrm>
                <a:off x="5844619" y="5204906"/>
                <a:ext cx="4655185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gusta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likes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likes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gusta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likes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9D8BF9-624A-CD44-76E2-872C1287B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19" y="5204906"/>
                <a:ext cx="4655185" cy="825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C8A1805-0B55-B3B0-AF63-13B966969783}"/>
              </a:ext>
            </a:extLst>
          </p:cNvPr>
          <p:cNvSpPr txBox="1"/>
          <p:nvPr/>
        </p:nvSpPr>
        <p:spPr>
          <a:xfrm>
            <a:off x="5175333" y="446133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times are these two words aligned (in the training corpus)?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7E29E8-69B2-3988-2898-0A92366E1123}"/>
              </a:ext>
            </a:extLst>
          </p:cNvPr>
          <p:cNvCxnSpPr>
            <a:cxnSpLocks/>
          </p:cNvCxnSpPr>
          <p:nvPr/>
        </p:nvCxnSpPr>
        <p:spPr>
          <a:xfrm>
            <a:off x="8337552" y="4860562"/>
            <a:ext cx="114383" cy="31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227290-5AAE-8252-C80F-B9AE31998178}"/>
              </a:ext>
            </a:extLst>
          </p:cNvPr>
          <p:cNvSpPr txBox="1"/>
          <p:nvPr/>
        </p:nvSpPr>
        <p:spPr>
          <a:xfrm>
            <a:off x="7142636" y="6239826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vocabulary (Spanish)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C67EC9-3634-BAAB-1BA7-DDEB021CD2DE}"/>
              </a:ext>
            </a:extLst>
          </p:cNvPr>
          <p:cNvCxnSpPr>
            <a:cxnSpLocks/>
          </p:cNvCxnSpPr>
          <p:nvPr/>
        </p:nvCxnSpPr>
        <p:spPr>
          <a:xfrm flipV="1">
            <a:off x="8775702" y="6030838"/>
            <a:ext cx="44450" cy="208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8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A4F01-EDD7-61F8-E147-E35F3CB3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AB6-5850-0BE6-2715-80A4D9B3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IBM 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21234-C5F7-67D6-AA5C-69EF914E0E88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1584AB-1C2D-FD64-8B9B-53FEEEC2F64B}"/>
                  </a:ext>
                </a:extLst>
              </p:cNvPr>
              <p:cNvSpPr txBox="1"/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alignments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alignment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F1758-981B-ACF3-2292-984726487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50" y="1665090"/>
                <a:ext cx="8209434" cy="2142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E094C1-4D2C-15B4-FBDC-8850CED1906A}"/>
              </a:ext>
            </a:extLst>
          </p:cNvPr>
          <p:cNvSpPr/>
          <p:nvPr/>
        </p:nvSpPr>
        <p:spPr>
          <a:xfrm>
            <a:off x="1524000" y="4223157"/>
            <a:ext cx="3079750" cy="1739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2C3E6-275B-1823-F103-C9370B2E80DE}"/>
              </a:ext>
            </a:extLst>
          </p:cNvPr>
          <p:cNvSpPr/>
          <p:nvPr/>
        </p:nvSpPr>
        <p:spPr>
          <a:xfrm>
            <a:off x="15240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2F0AF-CDB2-500E-C8D6-180A08030399}"/>
              </a:ext>
            </a:extLst>
          </p:cNvPr>
          <p:cNvSpPr/>
          <p:nvPr/>
        </p:nvSpPr>
        <p:spPr>
          <a:xfrm>
            <a:off x="21399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DA9AC-45B4-18D1-A95B-C6BACF7B70D2}"/>
              </a:ext>
            </a:extLst>
          </p:cNvPr>
          <p:cNvSpPr/>
          <p:nvPr/>
        </p:nvSpPr>
        <p:spPr>
          <a:xfrm>
            <a:off x="275590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CC800-85B6-F453-BDE9-C7D6A1FB7782}"/>
              </a:ext>
            </a:extLst>
          </p:cNvPr>
          <p:cNvSpPr/>
          <p:nvPr/>
        </p:nvSpPr>
        <p:spPr>
          <a:xfrm>
            <a:off x="3371850" y="4223157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E4C6E-AF03-0A32-3461-0903BDE15DCC}"/>
              </a:ext>
            </a:extLst>
          </p:cNvPr>
          <p:cNvSpPr/>
          <p:nvPr/>
        </p:nvSpPr>
        <p:spPr>
          <a:xfrm>
            <a:off x="3987800" y="4226332"/>
            <a:ext cx="615950" cy="57783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C03CA2-7F96-835E-45F4-C0FDAD5A76C7}"/>
              </a:ext>
            </a:extLst>
          </p:cNvPr>
          <p:cNvSpPr txBox="1"/>
          <p:nvPr/>
        </p:nvSpPr>
        <p:spPr>
          <a:xfrm>
            <a:off x="1524000" y="380721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      Vinay     le    </a:t>
            </a:r>
            <a:r>
              <a:rPr lang="en-US" dirty="0" err="1"/>
              <a:t>gusta</a:t>
            </a:r>
            <a:r>
              <a:rPr lang="en-US" dirty="0"/>
              <a:t> 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A88721-45CC-3A55-FB43-992F2B0A5BB1}"/>
              </a:ext>
            </a:extLst>
          </p:cNvPr>
          <p:cNvSpPr txBox="1"/>
          <p:nvPr/>
        </p:nvSpPr>
        <p:spPr>
          <a:xfrm rot="16200000">
            <a:off x="99454" y="4679311"/>
            <a:ext cx="23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 likes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87F9A8-43D5-7E12-07B9-5B85167C7E2F}"/>
              </a:ext>
            </a:extLst>
          </p:cNvPr>
          <p:cNvSpPr/>
          <p:nvPr/>
        </p:nvSpPr>
        <p:spPr>
          <a:xfrm>
            <a:off x="15240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E0D650-AB00-BB35-FA70-B7D1AFDB1BC9}"/>
              </a:ext>
            </a:extLst>
          </p:cNvPr>
          <p:cNvSpPr/>
          <p:nvPr/>
        </p:nvSpPr>
        <p:spPr>
          <a:xfrm>
            <a:off x="213995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150EE-3241-EEC4-A386-CD5F909FD5A3}"/>
              </a:ext>
            </a:extLst>
          </p:cNvPr>
          <p:cNvSpPr/>
          <p:nvPr/>
        </p:nvSpPr>
        <p:spPr>
          <a:xfrm>
            <a:off x="2755900" y="4804165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CD0E49-F17C-E1C3-6B55-49B618966399}"/>
              </a:ext>
            </a:extLst>
          </p:cNvPr>
          <p:cNvSpPr/>
          <p:nvPr/>
        </p:nvSpPr>
        <p:spPr>
          <a:xfrm>
            <a:off x="3371850" y="4804165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2C4830-19E6-F605-19BC-D53877522A8B}"/>
              </a:ext>
            </a:extLst>
          </p:cNvPr>
          <p:cNvSpPr/>
          <p:nvPr/>
        </p:nvSpPr>
        <p:spPr>
          <a:xfrm>
            <a:off x="3987800" y="4807340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27006-D58C-BBB5-A4AC-F3619B150D94}"/>
              </a:ext>
            </a:extLst>
          </p:cNvPr>
          <p:cNvSpPr/>
          <p:nvPr/>
        </p:nvSpPr>
        <p:spPr>
          <a:xfrm>
            <a:off x="15240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4276ED-2AB5-ADC6-427D-2710F0E31652}"/>
              </a:ext>
            </a:extLst>
          </p:cNvPr>
          <p:cNvSpPr/>
          <p:nvPr/>
        </p:nvSpPr>
        <p:spPr>
          <a:xfrm>
            <a:off x="213995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873B98-A81B-ACB4-20E9-6F2A3307ED5B}"/>
              </a:ext>
            </a:extLst>
          </p:cNvPr>
          <p:cNvSpPr/>
          <p:nvPr/>
        </p:nvSpPr>
        <p:spPr>
          <a:xfrm>
            <a:off x="2755900" y="5381998"/>
            <a:ext cx="615950" cy="58100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4722F1-23E7-4401-4B30-86738605A0FD}"/>
              </a:ext>
            </a:extLst>
          </p:cNvPr>
          <p:cNvSpPr/>
          <p:nvPr/>
        </p:nvSpPr>
        <p:spPr>
          <a:xfrm>
            <a:off x="3371850" y="5381998"/>
            <a:ext cx="615950" cy="581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A22A5E-A3D0-4F20-5F9D-DFF38753FF9B}"/>
              </a:ext>
            </a:extLst>
          </p:cNvPr>
          <p:cNvSpPr/>
          <p:nvPr/>
        </p:nvSpPr>
        <p:spPr>
          <a:xfrm>
            <a:off x="3987800" y="5385173"/>
            <a:ext cx="615950" cy="577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6A658-4650-49C9-4771-16A7F5A6EE52}"/>
              </a:ext>
            </a:extLst>
          </p:cNvPr>
          <p:cNvSpPr txBox="1"/>
          <p:nvPr/>
        </p:nvSpPr>
        <p:spPr>
          <a:xfrm>
            <a:off x="5175333" y="3256199"/>
            <a:ext cx="5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Decompose as (for the shown alignment):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BAFB-35CA-4D16-F9CD-1C35E4A7B3FF}"/>
              </a:ext>
            </a:extLst>
          </p:cNvPr>
          <p:cNvCxnSpPr>
            <a:cxnSpLocks/>
          </p:cNvCxnSpPr>
          <p:nvPr/>
        </p:nvCxnSpPr>
        <p:spPr>
          <a:xfrm flipV="1">
            <a:off x="7550150" y="2400300"/>
            <a:ext cx="323850" cy="8191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FB3E3-A480-E514-34B0-DCCCF08D8B6E}"/>
              </a:ext>
            </a:extLst>
          </p:cNvPr>
          <p:cNvSpPr txBox="1"/>
          <p:nvPr/>
        </p:nvSpPr>
        <p:spPr>
          <a:xfrm>
            <a:off x="5175333" y="3746675"/>
            <a:ext cx="637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Vinay|Vinay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le|Vinay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gusta|likes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Python|Python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64E95-C00A-B410-2AB3-99A5B5D76FE0}"/>
                  </a:ext>
                </a:extLst>
              </p:cNvPr>
              <p:cNvSpPr txBox="1"/>
              <p:nvPr/>
            </p:nvSpPr>
            <p:spPr>
              <a:xfrm>
                <a:off x="5844619" y="5204906"/>
                <a:ext cx="4655185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gusta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likes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likes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gusta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likes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64E95-C00A-B410-2AB3-99A5B5D76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19" y="5204906"/>
                <a:ext cx="4655185" cy="825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F051426-F1C6-9201-BD96-558EDE881589}"/>
              </a:ext>
            </a:extLst>
          </p:cNvPr>
          <p:cNvSpPr txBox="1"/>
          <p:nvPr/>
        </p:nvSpPr>
        <p:spPr>
          <a:xfrm>
            <a:off x="5175333" y="446133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times are these two words aligned (in the training corpus)?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16664C-9334-B609-B871-93E73565566A}"/>
              </a:ext>
            </a:extLst>
          </p:cNvPr>
          <p:cNvCxnSpPr>
            <a:cxnSpLocks/>
          </p:cNvCxnSpPr>
          <p:nvPr/>
        </p:nvCxnSpPr>
        <p:spPr>
          <a:xfrm>
            <a:off x="8337552" y="4860562"/>
            <a:ext cx="114383" cy="31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0483E0-0780-BC49-AEA9-1F63C9FC72DC}"/>
              </a:ext>
            </a:extLst>
          </p:cNvPr>
          <p:cNvSpPr txBox="1"/>
          <p:nvPr/>
        </p:nvSpPr>
        <p:spPr>
          <a:xfrm>
            <a:off x="7142636" y="6239826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vocabulary (Spanish)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3C3D29-4063-9F2F-E42D-EC7F01108CA8}"/>
              </a:ext>
            </a:extLst>
          </p:cNvPr>
          <p:cNvCxnSpPr>
            <a:cxnSpLocks/>
          </p:cNvCxnSpPr>
          <p:nvPr/>
        </p:nvCxnSpPr>
        <p:spPr>
          <a:xfrm flipV="1">
            <a:off x="8775702" y="6030838"/>
            <a:ext cx="44450" cy="208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C3DFA2-B43B-2B1D-2B96-D1EE0AB53E84}"/>
              </a:ext>
            </a:extLst>
          </p:cNvPr>
          <p:cNvSpPr/>
          <p:nvPr/>
        </p:nvSpPr>
        <p:spPr>
          <a:xfrm>
            <a:off x="0" y="2516619"/>
            <a:ext cx="12192000" cy="1861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 A3 2(c), you are given the list of all alignments and have to just perform the M step (i.e. calculate this ratio)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32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C3D7-885C-EE24-CE64-AAB7D420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DFAF-AA87-49A5-5C7F-D0B198F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887979"/>
            <a:ext cx="9144000" cy="9115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Sequence-to-sequence LM</a:t>
            </a:r>
          </a:p>
        </p:txBody>
      </p:sp>
    </p:spTree>
    <p:extLst>
      <p:ext uri="{BB962C8B-B14F-4D97-AF65-F5344CB8AC3E}">
        <p14:creationId xmlns:p14="http://schemas.microsoft.com/office/powerpoint/2010/main" val="232518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D511A-19E0-E6BB-746D-0FE69A01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C479-44E9-8E41-0973-CB5B18A0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LM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D0B18-876C-71F3-9FE6-3E8D97D1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use a neural network for, e.g., machine translation?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284EA-E20D-E2F1-40FD-1788F3CFA865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3B1EB-5ADE-B987-1D5F-0F058E0BD567}"/>
              </a:ext>
            </a:extLst>
          </p:cNvPr>
          <p:cNvSpPr txBox="1"/>
          <p:nvPr/>
        </p:nvSpPr>
        <p:spPr>
          <a:xfrm>
            <a:off x="1536859" y="2533959"/>
            <a:ext cx="305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/>
              <a:t>A </a:t>
            </a:r>
            <a:r>
              <a:rPr lang="es-ES" sz="2400" dirty="0" err="1"/>
              <a:t>Vinay</a:t>
            </a:r>
            <a:r>
              <a:rPr lang="es-ES" sz="2400" dirty="0"/>
              <a:t> le gusta Python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19046-DE13-BD35-DD01-EED958C1E5BB}"/>
              </a:ext>
            </a:extLst>
          </p:cNvPr>
          <p:cNvSpPr txBox="1"/>
          <p:nvPr/>
        </p:nvSpPr>
        <p:spPr>
          <a:xfrm>
            <a:off x="6558917" y="2548276"/>
            <a:ext cx="366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Vinay likes Python</a:t>
            </a: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025F3A8E-79D2-F439-B173-623F47B4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5884" y="2325470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7069B-A9E1-9E78-3735-72CCD7CA38BD}"/>
              </a:ext>
            </a:extLst>
          </p:cNvPr>
          <p:cNvCxnSpPr/>
          <p:nvPr/>
        </p:nvCxnSpPr>
        <p:spPr>
          <a:xfrm>
            <a:off x="4724400" y="2764792"/>
            <a:ext cx="574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4F8A08-2879-F467-6AF0-79680C6E6FBD}"/>
              </a:ext>
            </a:extLst>
          </p:cNvPr>
          <p:cNvCxnSpPr/>
          <p:nvPr/>
        </p:nvCxnSpPr>
        <p:spPr>
          <a:xfrm>
            <a:off x="5928360" y="2764792"/>
            <a:ext cx="57435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049411B-0C61-FEB4-9D5F-380555BFFA69}"/>
              </a:ext>
            </a:extLst>
          </p:cNvPr>
          <p:cNvSpPr txBox="1">
            <a:spLocks/>
          </p:cNvSpPr>
          <p:nvPr/>
        </p:nvSpPr>
        <p:spPr>
          <a:xfrm>
            <a:off x="781050" y="3262957"/>
            <a:ext cx="10515600" cy="73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RNNs to the rescue!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6B2BBC-C69A-AE72-C22B-4F0FC94924BD}"/>
              </a:ext>
            </a:extLst>
          </p:cNvPr>
          <p:cNvSpPr/>
          <p:nvPr/>
        </p:nvSpPr>
        <p:spPr>
          <a:xfrm>
            <a:off x="1333500" y="4467158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AC67F5-D0A6-8A65-CFDF-E253EDA4E020}"/>
              </a:ext>
            </a:extLst>
          </p:cNvPr>
          <p:cNvSpPr/>
          <p:nvPr/>
        </p:nvSpPr>
        <p:spPr>
          <a:xfrm>
            <a:off x="2324100" y="4467158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89566E-53E7-B293-C9CC-88A945A421E0}"/>
              </a:ext>
            </a:extLst>
          </p:cNvPr>
          <p:cNvSpPr/>
          <p:nvPr/>
        </p:nvSpPr>
        <p:spPr>
          <a:xfrm>
            <a:off x="3314700" y="4467158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BBE02-003F-E013-8E76-4ECA0A298305}"/>
              </a:ext>
            </a:extLst>
          </p:cNvPr>
          <p:cNvSpPr/>
          <p:nvPr/>
        </p:nvSpPr>
        <p:spPr>
          <a:xfrm>
            <a:off x="4305300" y="4467158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229B4E-50FB-DE27-194B-5068454E80C8}"/>
              </a:ext>
            </a:extLst>
          </p:cNvPr>
          <p:cNvSpPr/>
          <p:nvPr/>
        </p:nvSpPr>
        <p:spPr>
          <a:xfrm>
            <a:off x="5295900" y="4470430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75DC3A-260D-4D0C-26E3-732E781395E0}"/>
              </a:ext>
            </a:extLst>
          </p:cNvPr>
          <p:cNvSpPr/>
          <p:nvPr/>
        </p:nvSpPr>
        <p:spPr>
          <a:xfrm>
            <a:off x="7277100" y="4485475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69AAB0-91A5-8C51-0578-8A113A1D0059}"/>
              </a:ext>
            </a:extLst>
          </p:cNvPr>
          <p:cNvSpPr/>
          <p:nvPr/>
        </p:nvSpPr>
        <p:spPr>
          <a:xfrm>
            <a:off x="8267700" y="4485475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7E9E1C-F2FC-325B-8A9D-839B27BC69F8}"/>
              </a:ext>
            </a:extLst>
          </p:cNvPr>
          <p:cNvSpPr/>
          <p:nvPr/>
        </p:nvSpPr>
        <p:spPr>
          <a:xfrm>
            <a:off x="9258299" y="4476056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5B2105-2843-B044-3DDC-A58C3F81BCD2}"/>
              </a:ext>
            </a:extLst>
          </p:cNvPr>
          <p:cNvCxnSpPr>
            <a:cxnSpLocks/>
          </p:cNvCxnSpPr>
          <p:nvPr/>
        </p:nvCxnSpPr>
        <p:spPr>
          <a:xfrm>
            <a:off x="1935480" y="4751568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79ADC3-97B9-082F-3C0D-F859C0987DC7}"/>
              </a:ext>
            </a:extLst>
          </p:cNvPr>
          <p:cNvCxnSpPr>
            <a:cxnSpLocks/>
          </p:cNvCxnSpPr>
          <p:nvPr/>
        </p:nvCxnSpPr>
        <p:spPr>
          <a:xfrm>
            <a:off x="2926080" y="4750776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F718E8-FF38-4F69-E0DE-E1AB00D8847B}"/>
              </a:ext>
            </a:extLst>
          </p:cNvPr>
          <p:cNvCxnSpPr>
            <a:cxnSpLocks/>
          </p:cNvCxnSpPr>
          <p:nvPr/>
        </p:nvCxnSpPr>
        <p:spPr>
          <a:xfrm>
            <a:off x="3912870" y="4750776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309476-01A4-D965-ED19-F0B5C6F34577}"/>
              </a:ext>
            </a:extLst>
          </p:cNvPr>
          <p:cNvCxnSpPr>
            <a:cxnSpLocks/>
          </p:cNvCxnSpPr>
          <p:nvPr/>
        </p:nvCxnSpPr>
        <p:spPr>
          <a:xfrm>
            <a:off x="4907280" y="4750776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6B6A19-1E6D-D860-2856-76EE1543648C}"/>
              </a:ext>
            </a:extLst>
          </p:cNvPr>
          <p:cNvCxnSpPr>
            <a:cxnSpLocks/>
          </p:cNvCxnSpPr>
          <p:nvPr/>
        </p:nvCxnSpPr>
        <p:spPr>
          <a:xfrm>
            <a:off x="7879080" y="4750776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1E644B-592F-D694-D43B-3EFAA24F03DB}"/>
              </a:ext>
            </a:extLst>
          </p:cNvPr>
          <p:cNvCxnSpPr>
            <a:cxnSpLocks/>
          </p:cNvCxnSpPr>
          <p:nvPr/>
        </p:nvCxnSpPr>
        <p:spPr>
          <a:xfrm>
            <a:off x="8869680" y="4750776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2F786D-3455-F37C-CA6F-9EA4C3D3A821}"/>
              </a:ext>
            </a:extLst>
          </p:cNvPr>
          <p:cNvCxnSpPr>
            <a:cxnSpLocks/>
          </p:cNvCxnSpPr>
          <p:nvPr/>
        </p:nvCxnSpPr>
        <p:spPr>
          <a:xfrm>
            <a:off x="5897880" y="4750776"/>
            <a:ext cx="13792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26B91E-C50D-34BA-7A67-E5353DBB2FE9}"/>
              </a:ext>
            </a:extLst>
          </p:cNvPr>
          <p:cNvSpPr txBox="1"/>
          <p:nvPr/>
        </p:nvSpPr>
        <p:spPr>
          <a:xfrm>
            <a:off x="1334135" y="5428602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193E2-3246-500B-A0CB-7DD36EB5DAA3}"/>
              </a:ext>
            </a:extLst>
          </p:cNvPr>
          <p:cNvSpPr txBox="1"/>
          <p:nvPr/>
        </p:nvSpPr>
        <p:spPr>
          <a:xfrm>
            <a:off x="2179320" y="5428602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</a:rPr>
              <a:t>Vinay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E9258-9EFB-02C6-FFA9-853D8D248D36}"/>
              </a:ext>
            </a:extLst>
          </p:cNvPr>
          <p:cNvSpPr txBox="1"/>
          <p:nvPr/>
        </p:nvSpPr>
        <p:spPr>
          <a:xfrm>
            <a:off x="3332480" y="5419711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9DD318-D38F-CD16-F481-76A5571AF3E2}"/>
              </a:ext>
            </a:extLst>
          </p:cNvPr>
          <p:cNvSpPr txBox="1"/>
          <p:nvPr/>
        </p:nvSpPr>
        <p:spPr>
          <a:xfrm>
            <a:off x="4178300" y="5424537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gusta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9C798E-9C88-4D87-39C5-60C636641B4E}"/>
              </a:ext>
            </a:extLst>
          </p:cNvPr>
          <p:cNvSpPr txBox="1"/>
          <p:nvPr/>
        </p:nvSpPr>
        <p:spPr>
          <a:xfrm>
            <a:off x="5132388" y="5424537"/>
            <a:ext cx="107950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DF298E-37A0-59DD-6738-CAF158B019C0}"/>
              </a:ext>
            </a:extLst>
          </p:cNvPr>
          <p:cNvCxnSpPr>
            <a:cxnSpLocks/>
            <a:stCxn id="44" idx="0"/>
            <a:endCxn id="24" idx="2"/>
          </p:cNvCxnSpPr>
          <p:nvPr/>
        </p:nvCxnSpPr>
        <p:spPr>
          <a:xfrm flipH="1" flipV="1">
            <a:off x="1634490" y="5041248"/>
            <a:ext cx="635" cy="38735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70C397-F416-5629-C2AC-3BCD8E2AC131}"/>
              </a:ext>
            </a:extLst>
          </p:cNvPr>
          <p:cNvCxnSpPr>
            <a:cxnSpLocks/>
          </p:cNvCxnSpPr>
          <p:nvPr/>
        </p:nvCxnSpPr>
        <p:spPr>
          <a:xfrm flipV="1">
            <a:off x="2622550" y="5049883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DBF6DD-C9DA-1FBA-C0F7-30F8D24B3F66}"/>
              </a:ext>
            </a:extLst>
          </p:cNvPr>
          <p:cNvCxnSpPr>
            <a:cxnSpLocks/>
          </p:cNvCxnSpPr>
          <p:nvPr/>
        </p:nvCxnSpPr>
        <p:spPr>
          <a:xfrm flipV="1">
            <a:off x="3615690" y="5041247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F24E8-7D01-FFC5-95B4-BE2E326D0199}"/>
              </a:ext>
            </a:extLst>
          </p:cNvPr>
          <p:cNvCxnSpPr>
            <a:cxnSpLocks/>
          </p:cNvCxnSpPr>
          <p:nvPr/>
        </p:nvCxnSpPr>
        <p:spPr>
          <a:xfrm flipV="1">
            <a:off x="4606290" y="5041247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78B029-60FE-1322-781C-C91984FC457F}"/>
              </a:ext>
            </a:extLst>
          </p:cNvPr>
          <p:cNvCxnSpPr>
            <a:cxnSpLocks/>
          </p:cNvCxnSpPr>
          <p:nvPr/>
        </p:nvCxnSpPr>
        <p:spPr>
          <a:xfrm flipV="1">
            <a:off x="5596890" y="5041247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D1F2FD-D659-240B-A106-9325B2EA6D8C}"/>
              </a:ext>
            </a:extLst>
          </p:cNvPr>
          <p:cNvCxnSpPr>
            <a:cxnSpLocks/>
          </p:cNvCxnSpPr>
          <p:nvPr/>
        </p:nvCxnSpPr>
        <p:spPr>
          <a:xfrm flipV="1">
            <a:off x="7578090" y="5059565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1F7945-D0CB-59AA-B07C-DC07A85FB5BE}"/>
              </a:ext>
            </a:extLst>
          </p:cNvPr>
          <p:cNvCxnSpPr>
            <a:cxnSpLocks/>
          </p:cNvCxnSpPr>
          <p:nvPr/>
        </p:nvCxnSpPr>
        <p:spPr>
          <a:xfrm flipV="1">
            <a:off x="8578850" y="5059565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3BB6B2-F4DA-A909-FE8F-C59AB29E3F07}"/>
              </a:ext>
            </a:extLst>
          </p:cNvPr>
          <p:cNvCxnSpPr>
            <a:cxnSpLocks/>
          </p:cNvCxnSpPr>
          <p:nvPr/>
        </p:nvCxnSpPr>
        <p:spPr>
          <a:xfrm flipV="1">
            <a:off x="9559290" y="5049882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4EAEF4-F614-B74A-D23F-62D23CAF64FC}"/>
              </a:ext>
            </a:extLst>
          </p:cNvPr>
          <p:cNvCxnSpPr>
            <a:cxnSpLocks/>
          </p:cNvCxnSpPr>
          <p:nvPr/>
        </p:nvCxnSpPr>
        <p:spPr>
          <a:xfrm flipV="1">
            <a:off x="7578090" y="4115646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E657A5-902A-1E92-9637-E288BA43E7A7}"/>
              </a:ext>
            </a:extLst>
          </p:cNvPr>
          <p:cNvCxnSpPr>
            <a:cxnSpLocks/>
          </p:cNvCxnSpPr>
          <p:nvPr/>
        </p:nvCxnSpPr>
        <p:spPr>
          <a:xfrm flipV="1">
            <a:off x="8568690" y="4115646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8B55B2F-C873-B961-7AB8-A007A21A4ED5}"/>
              </a:ext>
            </a:extLst>
          </p:cNvPr>
          <p:cNvSpPr txBox="1"/>
          <p:nvPr/>
        </p:nvSpPr>
        <p:spPr>
          <a:xfrm>
            <a:off x="8973662" y="3655065"/>
            <a:ext cx="10795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Python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01193B-0174-5D1A-6C07-44DA55AD03C2}"/>
              </a:ext>
            </a:extLst>
          </p:cNvPr>
          <p:cNvSpPr txBox="1"/>
          <p:nvPr/>
        </p:nvSpPr>
        <p:spPr>
          <a:xfrm>
            <a:off x="8174990" y="5428602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Vinay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63798B-2605-07CE-4A5F-223A2BCFA180}"/>
              </a:ext>
            </a:extLst>
          </p:cNvPr>
          <p:cNvSpPr txBox="1"/>
          <p:nvPr/>
        </p:nvSpPr>
        <p:spPr>
          <a:xfrm>
            <a:off x="7128511" y="3652555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Vinay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12F9C3-8646-6E09-841A-89992D981132}"/>
              </a:ext>
            </a:extLst>
          </p:cNvPr>
          <p:cNvSpPr txBox="1"/>
          <p:nvPr/>
        </p:nvSpPr>
        <p:spPr>
          <a:xfrm>
            <a:off x="8051801" y="3652556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likes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7812C3-82C7-B9A7-47E4-B727994CDC56}"/>
              </a:ext>
            </a:extLst>
          </p:cNvPr>
          <p:cNvSpPr txBox="1"/>
          <p:nvPr/>
        </p:nvSpPr>
        <p:spPr>
          <a:xfrm>
            <a:off x="9135109" y="5428602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likes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166D97-51A8-D680-D19B-813FF347F29A}"/>
              </a:ext>
            </a:extLst>
          </p:cNvPr>
          <p:cNvSpPr txBox="1"/>
          <p:nvPr/>
        </p:nvSpPr>
        <p:spPr>
          <a:xfrm>
            <a:off x="6955791" y="5428602"/>
            <a:ext cx="114681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&lt;BOS&gt;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4DB9EA-2D09-C28A-5512-5BF4496B8512}"/>
              </a:ext>
            </a:extLst>
          </p:cNvPr>
          <p:cNvCxnSpPr>
            <a:cxnSpLocks/>
          </p:cNvCxnSpPr>
          <p:nvPr/>
        </p:nvCxnSpPr>
        <p:spPr>
          <a:xfrm flipV="1">
            <a:off x="9567862" y="4114220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2BFFD34-59A9-51E7-CBC2-4C47F0441D9E}"/>
              </a:ext>
            </a:extLst>
          </p:cNvPr>
          <p:cNvSpPr txBox="1"/>
          <p:nvPr/>
        </p:nvSpPr>
        <p:spPr>
          <a:xfrm>
            <a:off x="2943860" y="6029006"/>
            <a:ext cx="17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865B9A-80D2-AFF0-761F-D29672A3C504}"/>
              </a:ext>
            </a:extLst>
          </p:cNvPr>
          <p:cNvSpPr txBox="1"/>
          <p:nvPr/>
        </p:nvSpPr>
        <p:spPr>
          <a:xfrm>
            <a:off x="8973662" y="6019579"/>
            <a:ext cx="17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5A1049-096D-3E95-ABB6-21D3102092D0}"/>
              </a:ext>
            </a:extLst>
          </p:cNvPr>
          <p:cNvSpPr txBox="1"/>
          <p:nvPr/>
        </p:nvSpPr>
        <p:spPr>
          <a:xfrm>
            <a:off x="6872128" y="5936138"/>
            <a:ext cx="169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 start token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8DE2E2-F528-9B9E-A92F-35FA2BD95349}"/>
              </a:ext>
            </a:extLst>
          </p:cNvPr>
          <p:cNvSpPr txBox="1"/>
          <p:nvPr/>
        </p:nvSpPr>
        <p:spPr>
          <a:xfrm>
            <a:off x="4781709" y="3673216"/>
            <a:ext cx="250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Initalize</a:t>
            </a:r>
            <a:r>
              <a:rPr lang="en-US" dirty="0"/>
              <a:t> second RNN with “hidden state”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5DB7D-EE1C-5533-24FC-C2D116EC53D2}"/>
              </a:ext>
            </a:extLst>
          </p:cNvPr>
          <p:cNvSpPr/>
          <p:nvPr/>
        </p:nvSpPr>
        <p:spPr>
          <a:xfrm>
            <a:off x="10260806" y="4476056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A98FB5-3092-CA50-93A9-B289FF008596}"/>
              </a:ext>
            </a:extLst>
          </p:cNvPr>
          <p:cNvCxnSpPr>
            <a:cxnSpLocks/>
          </p:cNvCxnSpPr>
          <p:nvPr/>
        </p:nvCxnSpPr>
        <p:spPr>
          <a:xfrm>
            <a:off x="9872187" y="4750776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D47C30-9A0D-70C8-AE77-02D074E88C79}"/>
              </a:ext>
            </a:extLst>
          </p:cNvPr>
          <p:cNvCxnSpPr>
            <a:cxnSpLocks/>
          </p:cNvCxnSpPr>
          <p:nvPr/>
        </p:nvCxnSpPr>
        <p:spPr>
          <a:xfrm flipV="1">
            <a:off x="10561797" y="5049882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424BD6-7DE7-58ED-DF24-3219E4C66F9E}"/>
              </a:ext>
            </a:extLst>
          </p:cNvPr>
          <p:cNvSpPr txBox="1"/>
          <p:nvPr/>
        </p:nvSpPr>
        <p:spPr>
          <a:xfrm>
            <a:off x="10119043" y="3648369"/>
            <a:ext cx="1096011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&lt;EOS&gt;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3C9FC-DEFD-780C-D313-6573273584F9}"/>
              </a:ext>
            </a:extLst>
          </p:cNvPr>
          <p:cNvSpPr txBox="1"/>
          <p:nvPr/>
        </p:nvSpPr>
        <p:spPr>
          <a:xfrm>
            <a:off x="10041255" y="5428601"/>
            <a:ext cx="107203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Python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ED847-C8F3-BEE7-693A-8A734FAE67C2}"/>
              </a:ext>
            </a:extLst>
          </p:cNvPr>
          <p:cNvCxnSpPr>
            <a:cxnSpLocks/>
          </p:cNvCxnSpPr>
          <p:nvPr/>
        </p:nvCxnSpPr>
        <p:spPr>
          <a:xfrm flipV="1">
            <a:off x="10570369" y="4114220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5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/>
      <p:bldP spid="75" grpId="0"/>
      <p:bldP spid="76" grpId="0"/>
      <p:bldP spid="77" grpId="0"/>
      <p:bldP spid="12" grpId="0" animBg="1"/>
      <p:bldP spid="16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BDD01-5EA1-8F0A-CD64-656DCF03C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C24225-D1FD-5F5A-2001-CD9871C8F3ED}"/>
              </a:ext>
            </a:extLst>
          </p:cNvPr>
          <p:cNvSpPr/>
          <p:nvPr/>
        </p:nvSpPr>
        <p:spPr>
          <a:xfrm>
            <a:off x="10436859" y="3852369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2524E-6F47-33D5-EE84-C4C78371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LM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A927F-F071-8ACA-F5A7-4211A3CE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train the two networks?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03C6A-B605-8893-71D5-F2226C1833FB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CFF428-B932-6A84-B95C-34AD888AA085}"/>
              </a:ext>
            </a:extLst>
          </p:cNvPr>
          <p:cNvSpPr/>
          <p:nvPr/>
        </p:nvSpPr>
        <p:spPr>
          <a:xfrm>
            <a:off x="1531620" y="384347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06575A-3284-FB09-AC95-E61DDB98C914}"/>
              </a:ext>
            </a:extLst>
          </p:cNvPr>
          <p:cNvSpPr/>
          <p:nvPr/>
        </p:nvSpPr>
        <p:spPr>
          <a:xfrm>
            <a:off x="2522220" y="384347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6FFAF2-2A4E-D2C9-51B6-CADDB1C82694}"/>
              </a:ext>
            </a:extLst>
          </p:cNvPr>
          <p:cNvSpPr/>
          <p:nvPr/>
        </p:nvSpPr>
        <p:spPr>
          <a:xfrm>
            <a:off x="3512820" y="384347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48A566-54EA-EB19-5E1C-3694E5617E69}"/>
              </a:ext>
            </a:extLst>
          </p:cNvPr>
          <p:cNvSpPr/>
          <p:nvPr/>
        </p:nvSpPr>
        <p:spPr>
          <a:xfrm>
            <a:off x="4503420" y="384347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253BD9-0F4A-5220-3419-3ECDEF77A51C}"/>
              </a:ext>
            </a:extLst>
          </p:cNvPr>
          <p:cNvSpPr/>
          <p:nvPr/>
        </p:nvSpPr>
        <p:spPr>
          <a:xfrm>
            <a:off x="5494020" y="3846743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082D10-5DD9-67F2-76EE-C99B57532C59}"/>
              </a:ext>
            </a:extLst>
          </p:cNvPr>
          <p:cNvSpPr/>
          <p:nvPr/>
        </p:nvSpPr>
        <p:spPr>
          <a:xfrm>
            <a:off x="7475220" y="3861788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0CA8F3-0128-F8F9-D392-2AB02529B045}"/>
              </a:ext>
            </a:extLst>
          </p:cNvPr>
          <p:cNvSpPr/>
          <p:nvPr/>
        </p:nvSpPr>
        <p:spPr>
          <a:xfrm>
            <a:off x="8465820" y="3861788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8F9B73-FF95-F182-6CF7-C87674B76F32}"/>
              </a:ext>
            </a:extLst>
          </p:cNvPr>
          <p:cNvSpPr/>
          <p:nvPr/>
        </p:nvSpPr>
        <p:spPr>
          <a:xfrm>
            <a:off x="9456419" y="3852369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3C5B3E-9150-A90B-E973-9BF8B6B4D37D}"/>
              </a:ext>
            </a:extLst>
          </p:cNvPr>
          <p:cNvCxnSpPr>
            <a:cxnSpLocks/>
          </p:cNvCxnSpPr>
          <p:nvPr/>
        </p:nvCxnSpPr>
        <p:spPr>
          <a:xfrm>
            <a:off x="2133600" y="4127881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1B81CD-98DE-FBED-AEAC-54CFEBEBD6A0}"/>
              </a:ext>
            </a:extLst>
          </p:cNvPr>
          <p:cNvCxnSpPr>
            <a:cxnSpLocks/>
          </p:cNvCxnSpPr>
          <p:nvPr/>
        </p:nvCxnSpPr>
        <p:spPr>
          <a:xfrm>
            <a:off x="3124200" y="412708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387D72-175E-815A-3D3B-0DD9F1339BDA}"/>
              </a:ext>
            </a:extLst>
          </p:cNvPr>
          <p:cNvCxnSpPr>
            <a:cxnSpLocks/>
          </p:cNvCxnSpPr>
          <p:nvPr/>
        </p:nvCxnSpPr>
        <p:spPr>
          <a:xfrm>
            <a:off x="4110990" y="412708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8B4A0F-10BB-E1CA-F63D-1CB83F3A6FEE}"/>
              </a:ext>
            </a:extLst>
          </p:cNvPr>
          <p:cNvCxnSpPr>
            <a:cxnSpLocks/>
          </p:cNvCxnSpPr>
          <p:nvPr/>
        </p:nvCxnSpPr>
        <p:spPr>
          <a:xfrm>
            <a:off x="5105400" y="412708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2E8B8C-F4BD-637B-7F76-DD3315ACFF47}"/>
              </a:ext>
            </a:extLst>
          </p:cNvPr>
          <p:cNvCxnSpPr>
            <a:cxnSpLocks/>
          </p:cNvCxnSpPr>
          <p:nvPr/>
        </p:nvCxnSpPr>
        <p:spPr>
          <a:xfrm>
            <a:off x="8077200" y="4127089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9F9E85-1603-8D70-28D8-9AE789E2816E}"/>
              </a:ext>
            </a:extLst>
          </p:cNvPr>
          <p:cNvCxnSpPr>
            <a:cxnSpLocks/>
          </p:cNvCxnSpPr>
          <p:nvPr/>
        </p:nvCxnSpPr>
        <p:spPr>
          <a:xfrm>
            <a:off x="9067800" y="4127089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0511BF-0896-BF12-007C-CC1DB55C3CEE}"/>
              </a:ext>
            </a:extLst>
          </p:cNvPr>
          <p:cNvCxnSpPr>
            <a:cxnSpLocks/>
          </p:cNvCxnSpPr>
          <p:nvPr/>
        </p:nvCxnSpPr>
        <p:spPr>
          <a:xfrm>
            <a:off x="6096000" y="4127089"/>
            <a:ext cx="13792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0C64CF-4A73-C4BB-CF64-78EF8ABF8701}"/>
              </a:ext>
            </a:extLst>
          </p:cNvPr>
          <p:cNvSpPr txBox="1"/>
          <p:nvPr/>
        </p:nvSpPr>
        <p:spPr>
          <a:xfrm>
            <a:off x="1532255" y="4804915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DF7048-D72A-3212-66FE-67B9D89F37A0}"/>
              </a:ext>
            </a:extLst>
          </p:cNvPr>
          <p:cNvSpPr txBox="1"/>
          <p:nvPr/>
        </p:nvSpPr>
        <p:spPr>
          <a:xfrm>
            <a:off x="2377440" y="4804915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</a:rPr>
              <a:t>Vinay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4E6B3B-4E89-B1F8-B228-B9B5387E81E6}"/>
              </a:ext>
            </a:extLst>
          </p:cNvPr>
          <p:cNvSpPr txBox="1"/>
          <p:nvPr/>
        </p:nvSpPr>
        <p:spPr>
          <a:xfrm>
            <a:off x="3530600" y="4796024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D52AB0-EA83-E01A-1502-BB5EB5F49EB7}"/>
              </a:ext>
            </a:extLst>
          </p:cNvPr>
          <p:cNvSpPr txBox="1"/>
          <p:nvPr/>
        </p:nvSpPr>
        <p:spPr>
          <a:xfrm>
            <a:off x="4376420" y="4800850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gusta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8D6CD-7236-1C58-0E4A-424A1EF462FA}"/>
              </a:ext>
            </a:extLst>
          </p:cNvPr>
          <p:cNvSpPr txBox="1"/>
          <p:nvPr/>
        </p:nvSpPr>
        <p:spPr>
          <a:xfrm>
            <a:off x="5330508" y="4800850"/>
            <a:ext cx="107950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2E3FB7-0E71-296C-A17E-C5E72E4532D9}"/>
              </a:ext>
            </a:extLst>
          </p:cNvPr>
          <p:cNvCxnSpPr>
            <a:cxnSpLocks/>
            <a:stCxn id="44" idx="0"/>
            <a:endCxn id="24" idx="2"/>
          </p:cNvCxnSpPr>
          <p:nvPr/>
        </p:nvCxnSpPr>
        <p:spPr>
          <a:xfrm flipH="1" flipV="1">
            <a:off x="1832610" y="4417561"/>
            <a:ext cx="635" cy="38735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98A14A-8578-9899-511E-E6AD5894CC65}"/>
              </a:ext>
            </a:extLst>
          </p:cNvPr>
          <p:cNvCxnSpPr>
            <a:cxnSpLocks/>
          </p:cNvCxnSpPr>
          <p:nvPr/>
        </p:nvCxnSpPr>
        <p:spPr>
          <a:xfrm flipV="1">
            <a:off x="2820670" y="4426196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D10CF3-AA63-8A58-2D77-C284799C0497}"/>
              </a:ext>
            </a:extLst>
          </p:cNvPr>
          <p:cNvCxnSpPr>
            <a:cxnSpLocks/>
          </p:cNvCxnSpPr>
          <p:nvPr/>
        </p:nvCxnSpPr>
        <p:spPr>
          <a:xfrm flipV="1">
            <a:off x="3813810" y="441756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8C67DB-5A63-D040-7E29-857FF3CB216E}"/>
              </a:ext>
            </a:extLst>
          </p:cNvPr>
          <p:cNvCxnSpPr>
            <a:cxnSpLocks/>
          </p:cNvCxnSpPr>
          <p:nvPr/>
        </p:nvCxnSpPr>
        <p:spPr>
          <a:xfrm flipV="1">
            <a:off x="4804410" y="441756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5464EA-5E41-3D00-E727-8A837C01A83D}"/>
              </a:ext>
            </a:extLst>
          </p:cNvPr>
          <p:cNvCxnSpPr>
            <a:cxnSpLocks/>
          </p:cNvCxnSpPr>
          <p:nvPr/>
        </p:nvCxnSpPr>
        <p:spPr>
          <a:xfrm flipV="1">
            <a:off x="5795010" y="441756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1F2CD4-9A5A-DCDC-0669-ACA77BF4EA6B}"/>
              </a:ext>
            </a:extLst>
          </p:cNvPr>
          <p:cNvCxnSpPr>
            <a:cxnSpLocks/>
          </p:cNvCxnSpPr>
          <p:nvPr/>
        </p:nvCxnSpPr>
        <p:spPr>
          <a:xfrm flipV="1">
            <a:off x="7776210" y="4435878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036A70-18A0-763E-93B7-B7AB5B018BF4}"/>
              </a:ext>
            </a:extLst>
          </p:cNvPr>
          <p:cNvCxnSpPr>
            <a:cxnSpLocks/>
          </p:cNvCxnSpPr>
          <p:nvPr/>
        </p:nvCxnSpPr>
        <p:spPr>
          <a:xfrm flipV="1">
            <a:off x="8776970" y="4435878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6F9DB3-F39C-0663-1DA7-78085C90DEAE}"/>
              </a:ext>
            </a:extLst>
          </p:cNvPr>
          <p:cNvCxnSpPr>
            <a:cxnSpLocks/>
          </p:cNvCxnSpPr>
          <p:nvPr/>
        </p:nvCxnSpPr>
        <p:spPr>
          <a:xfrm flipV="1">
            <a:off x="9757410" y="4426195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0004398-1155-4DF0-C9DA-D3655E99C69A}"/>
              </a:ext>
            </a:extLst>
          </p:cNvPr>
          <p:cNvCxnSpPr>
            <a:cxnSpLocks/>
          </p:cNvCxnSpPr>
          <p:nvPr/>
        </p:nvCxnSpPr>
        <p:spPr>
          <a:xfrm flipV="1">
            <a:off x="7776210" y="3491959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CEAE19-FB2F-6E93-5817-B41795B43E27}"/>
              </a:ext>
            </a:extLst>
          </p:cNvPr>
          <p:cNvCxnSpPr>
            <a:cxnSpLocks/>
          </p:cNvCxnSpPr>
          <p:nvPr/>
        </p:nvCxnSpPr>
        <p:spPr>
          <a:xfrm flipV="1">
            <a:off x="8766810" y="3491959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FA5373F-1882-815A-D9B7-ACEE63777A3D}"/>
              </a:ext>
            </a:extLst>
          </p:cNvPr>
          <p:cNvSpPr txBox="1"/>
          <p:nvPr/>
        </p:nvSpPr>
        <p:spPr>
          <a:xfrm>
            <a:off x="9508804" y="2642428"/>
            <a:ext cx="603487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chemeClr val="accent2"/>
                </a:solidFill>
              </a:rPr>
              <a:t>Python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882133-2D2E-57BB-6293-9C19337E187F}"/>
              </a:ext>
            </a:extLst>
          </p:cNvPr>
          <p:cNvSpPr txBox="1"/>
          <p:nvPr/>
        </p:nvSpPr>
        <p:spPr>
          <a:xfrm>
            <a:off x="8373110" y="4804915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Vinay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03C454-205B-A1A8-AF09-1E2AF6CAF5BB}"/>
              </a:ext>
            </a:extLst>
          </p:cNvPr>
          <p:cNvSpPr txBox="1"/>
          <p:nvPr/>
        </p:nvSpPr>
        <p:spPr>
          <a:xfrm>
            <a:off x="7468079" y="2639779"/>
            <a:ext cx="492103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chemeClr val="accent2"/>
                </a:solidFill>
              </a:rPr>
              <a:t>Vinay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F7594A-39AE-4718-5203-E3D3CB017E18}"/>
              </a:ext>
            </a:extLst>
          </p:cNvPr>
          <p:cNvSpPr txBox="1"/>
          <p:nvPr/>
        </p:nvSpPr>
        <p:spPr>
          <a:xfrm>
            <a:off x="8531742" y="2639568"/>
            <a:ext cx="420724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chemeClr val="accent2"/>
                </a:solidFill>
              </a:rPr>
              <a:t>likes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43AC83-68B6-BC56-2456-2196A283201E}"/>
              </a:ext>
            </a:extLst>
          </p:cNvPr>
          <p:cNvSpPr txBox="1"/>
          <p:nvPr/>
        </p:nvSpPr>
        <p:spPr>
          <a:xfrm>
            <a:off x="9333229" y="4804915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likes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A7EDBE-54CC-CB67-8982-7FF146E01942}"/>
              </a:ext>
            </a:extLst>
          </p:cNvPr>
          <p:cNvSpPr txBox="1"/>
          <p:nvPr/>
        </p:nvSpPr>
        <p:spPr>
          <a:xfrm>
            <a:off x="7153911" y="4804915"/>
            <a:ext cx="114681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&lt;BOS&gt;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3D091D-00C1-FC48-DE21-3976E8E5E796}"/>
              </a:ext>
            </a:extLst>
          </p:cNvPr>
          <p:cNvCxnSpPr>
            <a:cxnSpLocks/>
          </p:cNvCxnSpPr>
          <p:nvPr/>
        </p:nvCxnSpPr>
        <p:spPr>
          <a:xfrm flipV="1">
            <a:off x="9765982" y="3490533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FB0EBAE-2C7E-6318-445B-F9BF720B35E4}"/>
              </a:ext>
            </a:extLst>
          </p:cNvPr>
          <p:cNvSpPr txBox="1"/>
          <p:nvPr/>
        </p:nvSpPr>
        <p:spPr>
          <a:xfrm>
            <a:off x="3141980" y="5405319"/>
            <a:ext cx="17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ACE687-F237-514C-1D69-1460E27D6040}"/>
              </a:ext>
            </a:extLst>
          </p:cNvPr>
          <p:cNvSpPr txBox="1"/>
          <p:nvPr/>
        </p:nvSpPr>
        <p:spPr>
          <a:xfrm>
            <a:off x="7701279" y="5405319"/>
            <a:ext cx="17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B2A9A-31F6-5A78-968D-0A724B1A2BA1}"/>
              </a:ext>
            </a:extLst>
          </p:cNvPr>
          <p:cNvSpPr txBox="1"/>
          <p:nvPr/>
        </p:nvSpPr>
        <p:spPr>
          <a:xfrm>
            <a:off x="7375207" y="3106429"/>
            <a:ext cx="802005" cy="3781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3B394D6F-8474-33BE-1DC6-92725774DB27}"/>
              </a:ext>
            </a:extLst>
          </p:cNvPr>
          <p:cNvSpPr/>
          <p:nvPr/>
        </p:nvSpPr>
        <p:spPr>
          <a:xfrm>
            <a:off x="7452024" y="3109657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CAF5E6B3-84CA-1384-2AD7-8E5E8F7D2AED}"/>
              </a:ext>
            </a:extLst>
          </p:cNvPr>
          <p:cNvSpPr/>
          <p:nvPr/>
        </p:nvSpPr>
        <p:spPr>
          <a:xfrm>
            <a:off x="7694159" y="3106429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AB980FC9-3085-2659-616B-4624C65B462B}"/>
              </a:ext>
            </a:extLst>
          </p:cNvPr>
          <p:cNvSpPr/>
          <p:nvPr/>
        </p:nvSpPr>
        <p:spPr>
          <a:xfrm>
            <a:off x="7929902" y="3106429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40994-527C-18D3-B3EE-3DDDB5A7E6EC}"/>
              </a:ext>
            </a:extLst>
          </p:cNvPr>
          <p:cNvSpPr txBox="1"/>
          <p:nvPr/>
        </p:nvSpPr>
        <p:spPr>
          <a:xfrm>
            <a:off x="8366896" y="3106429"/>
            <a:ext cx="802005" cy="3781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CD44EFCD-1524-7E3E-98A0-E4632EE44774}"/>
              </a:ext>
            </a:extLst>
          </p:cNvPr>
          <p:cNvSpPr/>
          <p:nvPr/>
        </p:nvSpPr>
        <p:spPr>
          <a:xfrm>
            <a:off x="8443713" y="3109657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E1625193-255C-20A8-1377-417C97768BAB}"/>
              </a:ext>
            </a:extLst>
          </p:cNvPr>
          <p:cNvSpPr/>
          <p:nvPr/>
        </p:nvSpPr>
        <p:spPr>
          <a:xfrm>
            <a:off x="8685848" y="3106429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2145990C-7375-0081-D44A-EAC8C3F52954}"/>
              </a:ext>
            </a:extLst>
          </p:cNvPr>
          <p:cNvSpPr/>
          <p:nvPr/>
        </p:nvSpPr>
        <p:spPr>
          <a:xfrm>
            <a:off x="8921591" y="3106429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897A71-BDD0-E182-0E58-40349B49DF50}"/>
              </a:ext>
            </a:extLst>
          </p:cNvPr>
          <p:cNvSpPr txBox="1"/>
          <p:nvPr/>
        </p:nvSpPr>
        <p:spPr>
          <a:xfrm>
            <a:off x="9360965" y="3101945"/>
            <a:ext cx="802005" cy="3781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3B7E82B4-8323-6CF7-C020-05A72A0CFD80}"/>
              </a:ext>
            </a:extLst>
          </p:cNvPr>
          <p:cNvSpPr/>
          <p:nvPr/>
        </p:nvSpPr>
        <p:spPr>
          <a:xfrm>
            <a:off x="9437782" y="3105173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D83610CE-C7C5-0AE3-9E46-553A4655EAEB}"/>
              </a:ext>
            </a:extLst>
          </p:cNvPr>
          <p:cNvSpPr/>
          <p:nvPr/>
        </p:nvSpPr>
        <p:spPr>
          <a:xfrm>
            <a:off x="9679917" y="3101945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242660CD-380D-E9B7-25E6-50BE40323906}"/>
              </a:ext>
            </a:extLst>
          </p:cNvPr>
          <p:cNvSpPr/>
          <p:nvPr/>
        </p:nvSpPr>
        <p:spPr>
          <a:xfrm>
            <a:off x="9915660" y="3101945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672680-7DA2-769B-2012-E5479C0BF222}"/>
              </a:ext>
            </a:extLst>
          </p:cNvPr>
          <p:cNvSpPr txBox="1"/>
          <p:nvPr/>
        </p:nvSpPr>
        <p:spPr>
          <a:xfrm>
            <a:off x="6486405" y="2563082"/>
            <a:ext cx="114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 = </a:t>
            </a:r>
            <a:r>
              <a:rPr lang="en-US" dirty="0"/>
              <a:t>- 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14512-D614-1332-0529-B008338C774B}"/>
              </a:ext>
            </a:extLst>
          </p:cNvPr>
          <p:cNvSpPr txBox="1"/>
          <p:nvPr/>
        </p:nvSpPr>
        <p:spPr>
          <a:xfrm>
            <a:off x="7960182" y="2563082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log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85C973-7335-728C-338A-63FF1443B096}"/>
              </a:ext>
            </a:extLst>
          </p:cNvPr>
          <p:cNvSpPr txBox="1"/>
          <p:nvPr/>
        </p:nvSpPr>
        <p:spPr>
          <a:xfrm>
            <a:off x="8927160" y="2565767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log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0A128-B4BC-57A6-4EE7-E6E0D7405E76}"/>
              </a:ext>
            </a:extLst>
          </p:cNvPr>
          <p:cNvCxnSpPr>
            <a:cxnSpLocks/>
          </p:cNvCxnSpPr>
          <p:nvPr/>
        </p:nvCxnSpPr>
        <p:spPr>
          <a:xfrm>
            <a:off x="7638311" y="2956260"/>
            <a:ext cx="18219" cy="1262732"/>
          </a:xfrm>
          <a:prstGeom prst="straightConnector1">
            <a:avLst/>
          </a:prstGeom>
          <a:ln w="76200">
            <a:solidFill>
              <a:srgbClr val="95FFA7">
                <a:alpha val="8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E4D2E2-5EB8-8C2A-9F0E-945A25C27D23}"/>
              </a:ext>
            </a:extLst>
          </p:cNvPr>
          <p:cNvCxnSpPr>
            <a:cxnSpLocks/>
          </p:cNvCxnSpPr>
          <p:nvPr/>
        </p:nvCxnSpPr>
        <p:spPr>
          <a:xfrm>
            <a:off x="8660186" y="2977664"/>
            <a:ext cx="14095" cy="1248005"/>
          </a:xfrm>
          <a:prstGeom prst="straightConnector1">
            <a:avLst/>
          </a:prstGeom>
          <a:ln w="76200">
            <a:solidFill>
              <a:srgbClr val="95FFA7">
                <a:alpha val="8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31931A-C580-8446-E659-706AC761C857}"/>
              </a:ext>
            </a:extLst>
          </p:cNvPr>
          <p:cNvCxnSpPr>
            <a:cxnSpLocks/>
          </p:cNvCxnSpPr>
          <p:nvPr/>
        </p:nvCxnSpPr>
        <p:spPr>
          <a:xfrm>
            <a:off x="9679144" y="2977915"/>
            <a:ext cx="25587" cy="1247754"/>
          </a:xfrm>
          <a:prstGeom prst="straightConnector1">
            <a:avLst/>
          </a:prstGeom>
          <a:ln w="76200">
            <a:solidFill>
              <a:srgbClr val="95FFA7">
                <a:alpha val="8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507697-2189-C74B-B4A5-B4818751FDF7}"/>
              </a:ext>
            </a:extLst>
          </p:cNvPr>
          <p:cNvCxnSpPr>
            <a:cxnSpLocks/>
          </p:cNvCxnSpPr>
          <p:nvPr/>
        </p:nvCxnSpPr>
        <p:spPr>
          <a:xfrm flipH="1">
            <a:off x="1752600" y="4257129"/>
            <a:ext cx="9011476" cy="20202"/>
          </a:xfrm>
          <a:prstGeom prst="straightConnector1">
            <a:avLst/>
          </a:prstGeom>
          <a:ln w="76200">
            <a:solidFill>
              <a:srgbClr val="95FFA7">
                <a:alpha val="8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A0FC1CB-EE25-2F67-8BF3-7DB6CA6BBD84}"/>
              </a:ext>
            </a:extLst>
          </p:cNvPr>
          <p:cNvSpPr txBox="1"/>
          <p:nvPr/>
        </p:nvSpPr>
        <p:spPr>
          <a:xfrm>
            <a:off x="6563598" y="2066704"/>
            <a:ext cx="408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Normal language modeling (NLL) loss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A59617-EAD2-78E0-9629-187306B442AE}"/>
              </a:ext>
            </a:extLst>
          </p:cNvPr>
          <p:cNvSpPr txBox="1"/>
          <p:nvPr/>
        </p:nvSpPr>
        <p:spPr>
          <a:xfrm>
            <a:off x="2700623" y="3263399"/>
            <a:ext cx="408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Also backpropagated to the encoder!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B11929-59B1-124F-97F6-979242ADBCC1}"/>
              </a:ext>
            </a:extLst>
          </p:cNvPr>
          <p:cNvCxnSpPr>
            <a:cxnSpLocks/>
          </p:cNvCxnSpPr>
          <p:nvPr/>
        </p:nvCxnSpPr>
        <p:spPr>
          <a:xfrm>
            <a:off x="10048240" y="4127089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F63C3C-6A1E-D31D-5A40-F9CE0B0918DE}"/>
              </a:ext>
            </a:extLst>
          </p:cNvPr>
          <p:cNvCxnSpPr>
            <a:cxnSpLocks/>
          </p:cNvCxnSpPr>
          <p:nvPr/>
        </p:nvCxnSpPr>
        <p:spPr>
          <a:xfrm flipV="1">
            <a:off x="10737850" y="4426195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F3CCF8-87BA-4316-EA81-9B80F5B5D3A0}"/>
              </a:ext>
            </a:extLst>
          </p:cNvPr>
          <p:cNvSpPr txBox="1"/>
          <p:nvPr/>
        </p:nvSpPr>
        <p:spPr>
          <a:xfrm>
            <a:off x="10659584" y="2643814"/>
            <a:ext cx="603487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2"/>
                </a:solidFill>
              </a:rPr>
              <a:t>&lt;EOS&gt;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81292-4215-C51F-5875-E1C4A6489CF7}"/>
              </a:ext>
            </a:extLst>
          </p:cNvPr>
          <p:cNvSpPr txBox="1"/>
          <p:nvPr/>
        </p:nvSpPr>
        <p:spPr>
          <a:xfrm>
            <a:off x="10313669" y="4804915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Py…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63E5F2-C060-A37D-15E2-077887A0A198}"/>
              </a:ext>
            </a:extLst>
          </p:cNvPr>
          <p:cNvCxnSpPr>
            <a:cxnSpLocks/>
          </p:cNvCxnSpPr>
          <p:nvPr/>
        </p:nvCxnSpPr>
        <p:spPr>
          <a:xfrm flipV="1">
            <a:off x="10746422" y="3490533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9EE95-1DA6-EB35-770C-21E6FDA05F99}"/>
              </a:ext>
            </a:extLst>
          </p:cNvPr>
          <p:cNvSpPr txBox="1"/>
          <p:nvPr/>
        </p:nvSpPr>
        <p:spPr>
          <a:xfrm>
            <a:off x="10341405" y="3101945"/>
            <a:ext cx="802005" cy="3781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D5B1863B-3514-2069-275D-1F7F302C95A5}"/>
              </a:ext>
            </a:extLst>
          </p:cNvPr>
          <p:cNvSpPr/>
          <p:nvPr/>
        </p:nvSpPr>
        <p:spPr>
          <a:xfrm>
            <a:off x="10418222" y="3105173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ata 49">
            <a:extLst>
              <a:ext uri="{FF2B5EF4-FFF2-40B4-BE49-F238E27FC236}">
                <a16:creationId xmlns:a16="http://schemas.microsoft.com/office/drawing/2014/main" id="{950B06AF-C300-57EA-60AB-A718EE7E6961}"/>
              </a:ext>
            </a:extLst>
          </p:cNvPr>
          <p:cNvSpPr/>
          <p:nvPr/>
        </p:nvSpPr>
        <p:spPr>
          <a:xfrm>
            <a:off x="10660357" y="3101945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ata 68">
            <a:extLst>
              <a:ext uri="{FF2B5EF4-FFF2-40B4-BE49-F238E27FC236}">
                <a16:creationId xmlns:a16="http://schemas.microsoft.com/office/drawing/2014/main" id="{A681CE95-97F0-F7DD-1536-D6AE4FBE45E7}"/>
              </a:ext>
            </a:extLst>
          </p:cNvPr>
          <p:cNvSpPr/>
          <p:nvPr/>
        </p:nvSpPr>
        <p:spPr>
          <a:xfrm>
            <a:off x="10896100" y="3101945"/>
            <a:ext cx="161924" cy="37632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C8698-6351-00A1-CB3E-5457600C39FA}"/>
              </a:ext>
            </a:extLst>
          </p:cNvPr>
          <p:cNvSpPr txBox="1"/>
          <p:nvPr/>
        </p:nvSpPr>
        <p:spPr>
          <a:xfrm>
            <a:off x="10077940" y="2567153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log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C6306F-78F5-253D-4D56-65360E881104}"/>
              </a:ext>
            </a:extLst>
          </p:cNvPr>
          <p:cNvCxnSpPr>
            <a:cxnSpLocks/>
          </p:cNvCxnSpPr>
          <p:nvPr/>
        </p:nvCxnSpPr>
        <p:spPr>
          <a:xfrm>
            <a:off x="10659584" y="2977915"/>
            <a:ext cx="25587" cy="1247754"/>
          </a:xfrm>
          <a:prstGeom prst="straightConnector1">
            <a:avLst/>
          </a:prstGeom>
          <a:ln w="76200">
            <a:solidFill>
              <a:srgbClr val="95FFA7">
                <a:alpha val="8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1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/>
      <p:bldP spid="75" grpId="0"/>
      <p:bldP spid="4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90" grpId="0"/>
      <p:bldP spid="91" grpId="0"/>
      <p:bldP spid="14" grpId="0" animBg="1"/>
      <p:bldP spid="17" grpId="0" animBg="1"/>
      <p:bldP spid="23" grpId="0" animBg="1"/>
      <p:bldP spid="40" grpId="0" animBg="1"/>
      <p:bldP spid="50" grpId="0" animBg="1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8076-2F3E-1518-E44A-BB7FCF42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CC4D-C8BE-2E94-3148-77504583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 – topics relevant to A3</a:t>
            </a:r>
          </a:p>
          <a:p>
            <a:pPr lvl="1"/>
            <a:r>
              <a:rPr lang="en-US" dirty="0"/>
              <a:t>The BLEU score</a:t>
            </a:r>
          </a:p>
          <a:p>
            <a:pPr lvl="1"/>
            <a:r>
              <a:rPr lang="en-US" dirty="0"/>
              <a:t>IBM Model 1</a:t>
            </a:r>
          </a:p>
          <a:p>
            <a:r>
              <a:rPr lang="en-US" dirty="0"/>
              <a:t>Seq2seq +  Attention</a:t>
            </a:r>
          </a:p>
          <a:p>
            <a:pPr lvl="1"/>
            <a:r>
              <a:rPr lang="en-US" dirty="0"/>
              <a:t>How can we use RNNs for Seq2Seq?</a:t>
            </a:r>
          </a:p>
          <a:p>
            <a:pPr lvl="1"/>
            <a:r>
              <a:rPr lang="en-US" dirty="0"/>
              <a:t>A problem: the bottleneck</a:t>
            </a:r>
          </a:p>
          <a:p>
            <a:pPr lvl="1"/>
            <a:r>
              <a:rPr lang="en-US" dirty="0"/>
              <a:t>A solution: attention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9D3D1-956C-F9DC-0C64-C21377A41CA5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257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8D20A-11BC-8F3E-182B-9F7B8462E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6A3A-DCB3-709E-5342-83C15A8F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LM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8DD6E-94DE-5495-068C-2C818470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could go wrong 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D126B-45FC-2D5E-4708-1B52233D392B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808343-BB05-E4E5-B3E2-9054C5A67019}"/>
              </a:ext>
            </a:extLst>
          </p:cNvPr>
          <p:cNvSpPr txBox="1"/>
          <p:nvPr/>
        </p:nvSpPr>
        <p:spPr>
          <a:xfrm>
            <a:off x="2924809" y="5405319"/>
            <a:ext cx="17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35F0FD-A555-605C-FC57-26D2B4318FA5}"/>
              </a:ext>
            </a:extLst>
          </p:cNvPr>
          <p:cNvSpPr txBox="1"/>
          <p:nvPr/>
        </p:nvSpPr>
        <p:spPr>
          <a:xfrm>
            <a:off x="7484108" y="5405319"/>
            <a:ext cx="17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5826E-162A-28F9-DE1E-F00D81C329DC}"/>
              </a:ext>
            </a:extLst>
          </p:cNvPr>
          <p:cNvSpPr/>
          <p:nvPr/>
        </p:nvSpPr>
        <p:spPr>
          <a:xfrm>
            <a:off x="1489709" y="373221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3B74A5-8176-8C85-5C80-50463550D5F5}"/>
              </a:ext>
            </a:extLst>
          </p:cNvPr>
          <p:cNvSpPr/>
          <p:nvPr/>
        </p:nvSpPr>
        <p:spPr>
          <a:xfrm>
            <a:off x="2480309" y="373221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4CBA0-C4D5-BE0D-566D-34E3EFCF0AFA}"/>
              </a:ext>
            </a:extLst>
          </p:cNvPr>
          <p:cNvSpPr/>
          <p:nvPr/>
        </p:nvSpPr>
        <p:spPr>
          <a:xfrm>
            <a:off x="3470909" y="373221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8A131-293B-F243-1A9D-49CE3DD2A9FB}"/>
              </a:ext>
            </a:extLst>
          </p:cNvPr>
          <p:cNvSpPr/>
          <p:nvPr/>
        </p:nvSpPr>
        <p:spPr>
          <a:xfrm>
            <a:off x="4461509" y="373221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D57F0C-55E7-B646-6E74-001BA59AE6D8}"/>
              </a:ext>
            </a:extLst>
          </p:cNvPr>
          <p:cNvSpPr/>
          <p:nvPr/>
        </p:nvSpPr>
        <p:spPr>
          <a:xfrm>
            <a:off x="5452109" y="3735483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099D8C-8ADE-B46D-465B-3F81FBCD73DE}"/>
              </a:ext>
            </a:extLst>
          </p:cNvPr>
          <p:cNvSpPr/>
          <p:nvPr/>
        </p:nvSpPr>
        <p:spPr>
          <a:xfrm>
            <a:off x="7433309" y="3750528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22107-0C88-A84F-CFC3-333924939086}"/>
              </a:ext>
            </a:extLst>
          </p:cNvPr>
          <p:cNvSpPr/>
          <p:nvPr/>
        </p:nvSpPr>
        <p:spPr>
          <a:xfrm>
            <a:off x="8423909" y="3750528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335EE0-3757-F0CF-AC62-90DCE3518C7E}"/>
              </a:ext>
            </a:extLst>
          </p:cNvPr>
          <p:cNvSpPr/>
          <p:nvPr/>
        </p:nvSpPr>
        <p:spPr>
          <a:xfrm>
            <a:off x="9414508" y="3741109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1DC79F-3D16-3A6E-B593-D58C32EE8DBC}"/>
              </a:ext>
            </a:extLst>
          </p:cNvPr>
          <p:cNvCxnSpPr>
            <a:cxnSpLocks/>
          </p:cNvCxnSpPr>
          <p:nvPr/>
        </p:nvCxnSpPr>
        <p:spPr>
          <a:xfrm>
            <a:off x="2091689" y="4016621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E6CCC8-48D4-F849-DC10-9C126707EAA9}"/>
              </a:ext>
            </a:extLst>
          </p:cNvPr>
          <p:cNvCxnSpPr>
            <a:cxnSpLocks/>
          </p:cNvCxnSpPr>
          <p:nvPr/>
        </p:nvCxnSpPr>
        <p:spPr>
          <a:xfrm>
            <a:off x="3082289" y="401582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E3A1D-7A51-CEC6-ECF0-8BFDFF6F79AE}"/>
              </a:ext>
            </a:extLst>
          </p:cNvPr>
          <p:cNvCxnSpPr>
            <a:cxnSpLocks/>
          </p:cNvCxnSpPr>
          <p:nvPr/>
        </p:nvCxnSpPr>
        <p:spPr>
          <a:xfrm>
            <a:off x="4069079" y="401582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7D652-47A1-1335-BBCF-84B591D78BDE}"/>
              </a:ext>
            </a:extLst>
          </p:cNvPr>
          <p:cNvCxnSpPr>
            <a:cxnSpLocks/>
          </p:cNvCxnSpPr>
          <p:nvPr/>
        </p:nvCxnSpPr>
        <p:spPr>
          <a:xfrm>
            <a:off x="5063489" y="401582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361134-9063-566B-B936-A6F471EFE846}"/>
              </a:ext>
            </a:extLst>
          </p:cNvPr>
          <p:cNvCxnSpPr>
            <a:cxnSpLocks/>
          </p:cNvCxnSpPr>
          <p:nvPr/>
        </p:nvCxnSpPr>
        <p:spPr>
          <a:xfrm>
            <a:off x="8035289" y="4015829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C41A56-9357-73D2-E2B7-EB0A84DB438B}"/>
              </a:ext>
            </a:extLst>
          </p:cNvPr>
          <p:cNvCxnSpPr>
            <a:cxnSpLocks/>
          </p:cNvCxnSpPr>
          <p:nvPr/>
        </p:nvCxnSpPr>
        <p:spPr>
          <a:xfrm>
            <a:off x="9025889" y="4015829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BBE2F5-68A3-782A-66A1-3404707475BB}"/>
              </a:ext>
            </a:extLst>
          </p:cNvPr>
          <p:cNvCxnSpPr>
            <a:cxnSpLocks/>
          </p:cNvCxnSpPr>
          <p:nvPr/>
        </p:nvCxnSpPr>
        <p:spPr>
          <a:xfrm>
            <a:off x="6054089" y="4015829"/>
            <a:ext cx="13792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4575C25-CFB7-27DA-3435-0EA450A26D7F}"/>
              </a:ext>
            </a:extLst>
          </p:cNvPr>
          <p:cNvSpPr txBox="1"/>
          <p:nvPr/>
        </p:nvSpPr>
        <p:spPr>
          <a:xfrm>
            <a:off x="1490344" y="4693655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B65719-CC23-4845-CCE8-325CC71A0167}"/>
              </a:ext>
            </a:extLst>
          </p:cNvPr>
          <p:cNvSpPr txBox="1"/>
          <p:nvPr/>
        </p:nvSpPr>
        <p:spPr>
          <a:xfrm>
            <a:off x="2335529" y="4693655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</a:rPr>
              <a:t>Vinay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3371F1-A57D-3242-71A1-4D16F0109E68}"/>
              </a:ext>
            </a:extLst>
          </p:cNvPr>
          <p:cNvSpPr txBox="1"/>
          <p:nvPr/>
        </p:nvSpPr>
        <p:spPr>
          <a:xfrm>
            <a:off x="3488689" y="4684764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641FB4-C437-C86B-E2E5-5E46DA6260FD}"/>
              </a:ext>
            </a:extLst>
          </p:cNvPr>
          <p:cNvSpPr txBox="1"/>
          <p:nvPr/>
        </p:nvSpPr>
        <p:spPr>
          <a:xfrm>
            <a:off x="4334509" y="4689590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gusta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A5DDAD-F8FC-C2D0-E2F8-4175F7E450B3}"/>
              </a:ext>
            </a:extLst>
          </p:cNvPr>
          <p:cNvSpPr txBox="1"/>
          <p:nvPr/>
        </p:nvSpPr>
        <p:spPr>
          <a:xfrm>
            <a:off x="5288597" y="4689590"/>
            <a:ext cx="107950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FC410F-47BF-B3BD-C4AD-20F4FCC12277}"/>
              </a:ext>
            </a:extLst>
          </p:cNvPr>
          <p:cNvCxnSpPr>
            <a:cxnSpLocks/>
            <a:stCxn id="78" idx="0"/>
            <a:endCxn id="3" idx="2"/>
          </p:cNvCxnSpPr>
          <p:nvPr/>
        </p:nvCxnSpPr>
        <p:spPr>
          <a:xfrm flipH="1" flipV="1">
            <a:off x="1790699" y="4306301"/>
            <a:ext cx="635" cy="38735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40BE1B-D211-A855-8048-BF76A37D0EA1}"/>
              </a:ext>
            </a:extLst>
          </p:cNvPr>
          <p:cNvCxnSpPr>
            <a:cxnSpLocks/>
          </p:cNvCxnSpPr>
          <p:nvPr/>
        </p:nvCxnSpPr>
        <p:spPr>
          <a:xfrm flipV="1">
            <a:off x="2778759" y="4314936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C8D5617-D89E-D33A-8C35-00C2252EEC05}"/>
              </a:ext>
            </a:extLst>
          </p:cNvPr>
          <p:cNvCxnSpPr>
            <a:cxnSpLocks/>
          </p:cNvCxnSpPr>
          <p:nvPr/>
        </p:nvCxnSpPr>
        <p:spPr>
          <a:xfrm flipV="1">
            <a:off x="3771899" y="430630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C7A45B4-950F-C9AC-9605-0DB2255BEB19}"/>
              </a:ext>
            </a:extLst>
          </p:cNvPr>
          <p:cNvCxnSpPr>
            <a:cxnSpLocks/>
          </p:cNvCxnSpPr>
          <p:nvPr/>
        </p:nvCxnSpPr>
        <p:spPr>
          <a:xfrm flipV="1">
            <a:off x="4762499" y="430630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ADAF148-2110-C076-B10F-829A2F332995}"/>
              </a:ext>
            </a:extLst>
          </p:cNvPr>
          <p:cNvCxnSpPr>
            <a:cxnSpLocks/>
          </p:cNvCxnSpPr>
          <p:nvPr/>
        </p:nvCxnSpPr>
        <p:spPr>
          <a:xfrm flipV="1">
            <a:off x="5753099" y="430630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15C6519-7629-F0A3-BF68-A3629BD66E2C}"/>
              </a:ext>
            </a:extLst>
          </p:cNvPr>
          <p:cNvCxnSpPr>
            <a:cxnSpLocks/>
          </p:cNvCxnSpPr>
          <p:nvPr/>
        </p:nvCxnSpPr>
        <p:spPr>
          <a:xfrm flipV="1">
            <a:off x="7734299" y="4324618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9EB46E-EDD4-94A7-24A7-8DBB00552AD1}"/>
              </a:ext>
            </a:extLst>
          </p:cNvPr>
          <p:cNvCxnSpPr>
            <a:cxnSpLocks/>
          </p:cNvCxnSpPr>
          <p:nvPr/>
        </p:nvCxnSpPr>
        <p:spPr>
          <a:xfrm flipV="1">
            <a:off x="8735059" y="4324618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4BF0E9-EB21-6B60-68BA-28073A6BC287}"/>
              </a:ext>
            </a:extLst>
          </p:cNvPr>
          <p:cNvCxnSpPr>
            <a:cxnSpLocks/>
          </p:cNvCxnSpPr>
          <p:nvPr/>
        </p:nvCxnSpPr>
        <p:spPr>
          <a:xfrm flipV="1">
            <a:off x="9715499" y="4314935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CAD6C5C-37F0-093D-03AC-7BECD124600E}"/>
              </a:ext>
            </a:extLst>
          </p:cNvPr>
          <p:cNvCxnSpPr>
            <a:cxnSpLocks/>
          </p:cNvCxnSpPr>
          <p:nvPr/>
        </p:nvCxnSpPr>
        <p:spPr>
          <a:xfrm flipV="1">
            <a:off x="7734299" y="3380699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A5B904-9992-0996-FF43-F88FF2F6F2FC}"/>
              </a:ext>
            </a:extLst>
          </p:cNvPr>
          <p:cNvCxnSpPr>
            <a:cxnSpLocks/>
          </p:cNvCxnSpPr>
          <p:nvPr/>
        </p:nvCxnSpPr>
        <p:spPr>
          <a:xfrm flipV="1">
            <a:off x="8724899" y="3380699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EDB405-2920-68C5-36CF-CD99D5933C6B}"/>
              </a:ext>
            </a:extLst>
          </p:cNvPr>
          <p:cNvSpPr txBox="1"/>
          <p:nvPr/>
        </p:nvSpPr>
        <p:spPr>
          <a:xfrm>
            <a:off x="9129871" y="2920118"/>
            <a:ext cx="10795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Python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A2EAA3-F06F-9EC0-A9F1-44EA6FD17DA5}"/>
              </a:ext>
            </a:extLst>
          </p:cNvPr>
          <p:cNvSpPr txBox="1"/>
          <p:nvPr/>
        </p:nvSpPr>
        <p:spPr>
          <a:xfrm>
            <a:off x="8331199" y="4693655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Vinay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CD5E29-0388-5B03-6F83-B5B19177FC75}"/>
              </a:ext>
            </a:extLst>
          </p:cNvPr>
          <p:cNvSpPr txBox="1"/>
          <p:nvPr/>
        </p:nvSpPr>
        <p:spPr>
          <a:xfrm>
            <a:off x="7284720" y="2917608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Vinay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0BA90D-641C-CC97-1659-EAC75A007F7B}"/>
              </a:ext>
            </a:extLst>
          </p:cNvPr>
          <p:cNvSpPr txBox="1"/>
          <p:nvPr/>
        </p:nvSpPr>
        <p:spPr>
          <a:xfrm>
            <a:off x="8208010" y="2917609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likes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1DC0A0-EB6C-5697-42BD-5B21A5E6660F}"/>
              </a:ext>
            </a:extLst>
          </p:cNvPr>
          <p:cNvSpPr txBox="1"/>
          <p:nvPr/>
        </p:nvSpPr>
        <p:spPr>
          <a:xfrm>
            <a:off x="9291318" y="4693655"/>
            <a:ext cx="8559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2"/>
                </a:solidFill>
              </a:rPr>
              <a:t>likes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806C842-B377-622F-AA09-20FAAAD1A01F}"/>
              </a:ext>
            </a:extLst>
          </p:cNvPr>
          <p:cNvSpPr txBox="1"/>
          <p:nvPr/>
        </p:nvSpPr>
        <p:spPr>
          <a:xfrm>
            <a:off x="7112000" y="4693655"/>
            <a:ext cx="114681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&lt;BOS&gt;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893D0C-EA29-5637-5855-BF39846FEA22}"/>
              </a:ext>
            </a:extLst>
          </p:cNvPr>
          <p:cNvCxnSpPr>
            <a:cxnSpLocks/>
          </p:cNvCxnSpPr>
          <p:nvPr/>
        </p:nvCxnSpPr>
        <p:spPr>
          <a:xfrm flipV="1">
            <a:off x="9724071" y="3379273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E60B0E8-AD5D-C619-3334-F257E87DA649}"/>
              </a:ext>
            </a:extLst>
          </p:cNvPr>
          <p:cNvSpPr txBox="1"/>
          <p:nvPr/>
        </p:nvSpPr>
        <p:spPr>
          <a:xfrm>
            <a:off x="857806" y="2648765"/>
            <a:ext cx="632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bottleneck! </a:t>
            </a:r>
            <a:r>
              <a:rPr lang="en-US" dirty="0"/>
              <a:t>The hidden state is the same-size vector even if the input is very long: it will struggle to capture long sequences.</a:t>
            </a:r>
            <a:endParaRPr lang="en-US" b="1" dirty="0"/>
          </a:p>
        </p:txBody>
      </p:sp>
      <p:pic>
        <p:nvPicPr>
          <p:cNvPr id="104" name="Graphic 103" descr="Lightning bolt with solid fill">
            <a:extLst>
              <a:ext uri="{FF2B5EF4-FFF2-40B4-BE49-F238E27FC236}">
                <a16:creationId xmlns:a16="http://schemas.microsoft.com/office/drawing/2014/main" id="{BB990B04-305A-F894-6721-244B795DA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7917" y="329847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58315B-6D28-6E8B-791A-485AD3AE83AE}"/>
              </a:ext>
            </a:extLst>
          </p:cNvPr>
          <p:cNvSpPr/>
          <p:nvPr/>
        </p:nvSpPr>
        <p:spPr>
          <a:xfrm>
            <a:off x="10399552" y="3740845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055E26-0E38-E742-629D-0AFBB21AF7BB}"/>
              </a:ext>
            </a:extLst>
          </p:cNvPr>
          <p:cNvCxnSpPr>
            <a:cxnSpLocks/>
          </p:cNvCxnSpPr>
          <p:nvPr/>
        </p:nvCxnSpPr>
        <p:spPr>
          <a:xfrm>
            <a:off x="10010933" y="4015565"/>
            <a:ext cx="3886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B86C87-3E19-4F7A-3510-7EAD68752B73}"/>
              </a:ext>
            </a:extLst>
          </p:cNvPr>
          <p:cNvCxnSpPr>
            <a:cxnSpLocks/>
          </p:cNvCxnSpPr>
          <p:nvPr/>
        </p:nvCxnSpPr>
        <p:spPr>
          <a:xfrm flipV="1">
            <a:off x="10700543" y="4314671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5483B7-C15E-8BEC-3790-CD0E3A4B5EA8}"/>
              </a:ext>
            </a:extLst>
          </p:cNvPr>
          <p:cNvSpPr txBox="1"/>
          <p:nvPr/>
        </p:nvSpPr>
        <p:spPr>
          <a:xfrm>
            <a:off x="10257789" y="2913158"/>
            <a:ext cx="1096011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&lt;EOS&gt;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04DE3-3510-18B8-9C44-8FF96369DA97}"/>
              </a:ext>
            </a:extLst>
          </p:cNvPr>
          <p:cNvSpPr txBox="1"/>
          <p:nvPr/>
        </p:nvSpPr>
        <p:spPr>
          <a:xfrm>
            <a:off x="10180001" y="4693390"/>
            <a:ext cx="107203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Python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0D911C-3E54-E62D-5108-3A38ABD6486F}"/>
              </a:ext>
            </a:extLst>
          </p:cNvPr>
          <p:cNvCxnSpPr>
            <a:cxnSpLocks/>
          </p:cNvCxnSpPr>
          <p:nvPr/>
        </p:nvCxnSpPr>
        <p:spPr>
          <a:xfrm flipV="1">
            <a:off x="10709115" y="3379009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4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4E29F-901C-6734-59DB-8467416C6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B3CD-1D7A-BB4C-3FDE-98DCC7E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A63A8-F010-549E-319E-81C0347A0C57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21EA8-540A-489A-7542-5A5FE98390F1}"/>
              </a:ext>
            </a:extLst>
          </p:cNvPr>
          <p:cNvSpPr/>
          <p:nvPr/>
        </p:nvSpPr>
        <p:spPr>
          <a:xfrm>
            <a:off x="1897380" y="4893210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6A9D-739B-1671-14A4-54A1A109CA9A}"/>
              </a:ext>
            </a:extLst>
          </p:cNvPr>
          <p:cNvSpPr/>
          <p:nvPr/>
        </p:nvSpPr>
        <p:spPr>
          <a:xfrm>
            <a:off x="2887980" y="4893210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CBFAB-EA3B-DB19-4540-FCC19888A641}"/>
              </a:ext>
            </a:extLst>
          </p:cNvPr>
          <p:cNvSpPr/>
          <p:nvPr/>
        </p:nvSpPr>
        <p:spPr>
          <a:xfrm>
            <a:off x="3878580" y="4893210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AD5D4-4C3D-A767-DD51-E80B3AB0A568}"/>
              </a:ext>
            </a:extLst>
          </p:cNvPr>
          <p:cNvSpPr/>
          <p:nvPr/>
        </p:nvSpPr>
        <p:spPr>
          <a:xfrm>
            <a:off x="4869180" y="4893210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BF22D0-C382-2B51-8C46-55A8FB3801D8}"/>
              </a:ext>
            </a:extLst>
          </p:cNvPr>
          <p:cNvSpPr/>
          <p:nvPr/>
        </p:nvSpPr>
        <p:spPr>
          <a:xfrm>
            <a:off x="5859780" y="4896482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69CDF9-BBD6-6D78-CFD0-25B56D6C4A29}"/>
              </a:ext>
            </a:extLst>
          </p:cNvPr>
          <p:cNvSpPr/>
          <p:nvPr/>
        </p:nvSpPr>
        <p:spPr>
          <a:xfrm>
            <a:off x="7840980" y="4911527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A3CB42-298F-63DF-E853-BC42F4AD37F1}"/>
              </a:ext>
            </a:extLst>
          </p:cNvPr>
          <p:cNvCxnSpPr>
            <a:cxnSpLocks/>
          </p:cNvCxnSpPr>
          <p:nvPr/>
        </p:nvCxnSpPr>
        <p:spPr>
          <a:xfrm>
            <a:off x="2499360" y="5177620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FFC24D-C04D-C7BE-24A1-874FCD39F3F5}"/>
              </a:ext>
            </a:extLst>
          </p:cNvPr>
          <p:cNvCxnSpPr>
            <a:cxnSpLocks/>
          </p:cNvCxnSpPr>
          <p:nvPr/>
        </p:nvCxnSpPr>
        <p:spPr>
          <a:xfrm>
            <a:off x="3489960" y="5176828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7E290-A93B-E04C-467B-7147BBA8C466}"/>
              </a:ext>
            </a:extLst>
          </p:cNvPr>
          <p:cNvCxnSpPr>
            <a:cxnSpLocks/>
          </p:cNvCxnSpPr>
          <p:nvPr/>
        </p:nvCxnSpPr>
        <p:spPr>
          <a:xfrm>
            <a:off x="4476750" y="5176828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F674146-0E9A-AE5E-851C-361DF05A2815}"/>
              </a:ext>
            </a:extLst>
          </p:cNvPr>
          <p:cNvCxnSpPr>
            <a:cxnSpLocks/>
          </p:cNvCxnSpPr>
          <p:nvPr/>
        </p:nvCxnSpPr>
        <p:spPr>
          <a:xfrm>
            <a:off x="5471160" y="5176828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F9E801-C243-A53C-878A-3FCA20E942F8}"/>
              </a:ext>
            </a:extLst>
          </p:cNvPr>
          <p:cNvCxnSpPr>
            <a:cxnSpLocks/>
          </p:cNvCxnSpPr>
          <p:nvPr/>
        </p:nvCxnSpPr>
        <p:spPr>
          <a:xfrm>
            <a:off x="6461760" y="5176828"/>
            <a:ext cx="13792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FD87328-BD4E-4890-BCB6-A208CDB8D20B}"/>
              </a:ext>
            </a:extLst>
          </p:cNvPr>
          <p:cNvSpPr txBox="1"/>
          <p:nvPr/>
        </p:nvSpPr>
        <p:spPr>
          <a:xfrm>
            <a:off x="1898015" y="5854654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340002-8617-F68F-8B7B-C370D6E56C98}"/>
              </a:ext>
            </a:extLst>
          </p:cNvPr>
          <p:cNvSpPr txBox="1"/>
          <p:nvPr/>
        </p:nvSpPr>
        <p:spPr>
          <a:xfrm>
            <a:off x="2743200" y="5854654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</a:rPr>
              <a:t>Vinay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828150-4710-5C38-9FDE-92F72D87B40D}"/>
              </a:ext>
            </a:extLst>
          </p:cNvPr>
          <p:cNvSpPr txBox="1"/>
          <p:nvPr/>
        </p:nvSpPr>
        <p:spPr>
          <a:xfrm>
            <a:off x="3896360" y="5845763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C813F3-15B6-DAAC-074F-0C288AB65BEF}"/>
              </a:ext>
            </a:extLst>
          </p:cNvPr>
          <p:cNvSpPr txBox="1"/>
          <p:nvPr/>
        </p:nvSpPr>
        <p:spPr>
          <a:xfrm>
            <a:off x="4742180" y="5850589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gusta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35761E-2202-BF72-409F-2C5D3A2F8B16}"/>
              </a:ext>
            </a:extLst>
          </p:cNvPr>
          <p:cNvSpPr txBox="1"/>
          <p:nvPr/>
        </p:nvSpPr>
        <p:spPr>
          <a:xfrm>
            <a:off x="5696268" y="5850589"/>
            <a:ext cx="107950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6B6CFD-9DE1-1A56-C068-17D53AF9C25B}"/>
              </a:ext>
            </a:extLst>
          </p:cNvPr>
          <p:cNvCxnSpPr>
            <a:cxnSpLocks/>
            <a:stCxn id="78" idx="0"/>
            <a:endCxn id="3" idx="2"/>
          </p:cNvCxnSpPr>
          <p:nvPr/>
        </p:nvCxnSpPr>
        <p:spPr>
          <a:xfrm flipH="1" flipV="1">
            <a:off x="2198370" y="5467300"/>
            <a:ext cx="635" cy="38735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CBF51E7-83AB-84E8-9B06-F5EDAA6B8CD8}"/>
              </a:ext>
            </a:extLst>
          </p:cNvPr>
          <p:cNvCxnSpPr>
            <a:cxnSpLocks/>
          </p:cNvCxnSpPr>
          <p:nvPr/>
        </p:nvCxnSpPr>
        <p:spPr>
          <a:xfrm flipV="1">
            <a:off x="3186430" y="5475935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3409BB9-5E5B-28F6-2B71-C7546C1483CF}"/>
              </a:ext>
            </a:extLst>
          </p:cNvPr>
          <p:cNvCxnSpPr>
            <a:cxnSpLocks/>
          </p:cNvCxnSpPr>
          <p:nvPr/>
        </p:nvCxnSpPr>
        <p:spPr>
          <a:xfrm flipV="1">
            <a:off x="4179570" y="5467299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17D47F3-1390-6EEB-8CA8-BCDA8A01D82E}"/>
              </a:ext>
            </a:extLst>
          </p:cNvPr>
          <p:cNvCxnSpPr>
            <a:cxnSpLocks/>
          </p:cNvCxnSpPr>
          <p:nvPr/>
        </p:nvCxnSpPr>
        <p:spPr>
          <a:xfrm flipV="1">
            <a:off x="5170170" y="5467299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17971A-4C4F-49BB-E13B-D3E9FFC9B2B3}"/>
              </a:ext>
            </a:extLst>
          </p:cNvPr>
          <p:cNvCxnSpPr>
            <a:cxnSpLocks/>
          </p:cNvCxnSpPr>
          <p:nvPr/>
        </p:nvCxnSpPr>
        <p:spPr>
          <a:xfrm flipV="1">
            <a:off x="6160770" y="5467299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87E9CA-E33D-7470-19E6-9DDDA908714D}"/>
              </a:ext>
            </a:extLst>
          </p:cNvPr>
          <p:cNvCxnSpPr>
            <a:cxnSpLocks/>
          </p:cNvCxnSpPr>
          <p:nvPr/>
        </p:nvCxnSpPr>
        <p:spPr>
          <a:xfrm flipV="1">
            <a:off x="8141970" y="5485617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4D0F379-3E4F-189B-77CA-910B1936D65B}"/>
              </a:ext>
            </a:extLst>
          </p:cNvPr>
          <p:cNvSpPr txBox="1"/>
          <p:nvPr/>
        </p:nvSpPr>
        <p:spPr>
          <a:xfrm>
            <a:off x="7519671" y="5854654"/>
            <a:ext cx="114681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&lt;BOS&gt;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821739-D4CC-8FAC-07D2-3F00A7B3C111}"/>
              </a:ext>
            </a:extLst>
          </p:cNvPr>
          <p:cNvSpPr txBox="1"/>
          <p:nvPr/>
        </p:nvSpPr>
        <p:spPr>
          <a:xfrm>
            <a:off x="838200" y="1467867"/>
            <a:ext cx="9709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let each decoder position </a:t>
            </a:r>
            <a:r>
              <a:rPr lang="en-US" sz="2400" i="1" dirty="0"/>
              <a:t>decide what information it needs</a:t>
            </a:r>
            <a:br>
              <a:rPr lang="en-US" sz="2000" i="1" dirty="0"/>
            </a:br>
            <a:r>
              <a:rPr lang="en-US" sz="2000" dirty="0"/>
              <a:t>How? Choose a linear combination of encoder states, where the coefficients are calculated using the decoder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9AD29-F93E-0802-9B4E-71B4CE73FC5A}"/>
                  </a:ext>
                </a:extLst>
              </p:cNvPr>
              <p:cNvSpPr txBox="1"/>
              <p:nvPr/>
            </p:nvSpPr>
            <p:spPr>
              <a:xfrm>
                <a:off x="1982864" y="4941910"/>
                <a:ext cx="4570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9AD29-F93E-0802-9B4E-71B4CE73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64" y="4941910"/>
                <a:ext cx="4570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53578-63AF-5BDD-17BC-B633CC129A08}"/>
                  </a:ext>
                </a:extLst>
              </p:cNvPr>
              <p:cNvSpPr txBox="1"/>
              <p:nvPr/>
            </p:nvSpPr>
            <p:spPr>
              <a:xfrm>
                <a:off x="2987586" y="4941910"/>
                <a:ext cx="465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53578-63AF-5BDD-17BC-B633CC129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586" y="4941910"/>
                <a:ext cx="46532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72702B-9061-6124-F1FE-E8C719AA745A}"/>
                  </a:ext>
                </a:extLst>
              </p:cNvPr>
              <p:cNvSpPr txBox="1"/>
              <p:nvPr/>
            </p:nvSpPr>
            <p:spPr>
              <a:xfrm>
                <a:off x="3968826" y="4941910"/>
                <a:ext cx="465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72702B-9061-6124-F1FE-E8C719AA7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26" y="4941910"/>
                <a:ext cx="46532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7C028F-F25E-CAC5-93D0-2EAEB26EF6A8}"/>
                  </a:ext>
                </a:extLst>
              </p:cNvPr>
              <p:cNvSpPr txBox="1"/>
              <p:nvPr/>
            </p:nvSpPr>
            <p:spPr>
              <a:xfrm>
                <a:off x="4979898" y="4941909"/>
                <a:ext cx="465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7C028F-F25E-CAC5-93D0-2EAEB26EF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98" y="4941909"/>
                <a:ext cx="4653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ECD4DA-4ACD-DCAB-4CC0-E7BCFD792E78}"/>
                  </a:ext>
                </a:extLst>
              </p:cNvPr>
              <p:cNvSpPr txBox="1"/>
              <p:nvPr/>
            </p:nvSpPr>
            <p:spPr>
              <a:xfrm>
                <a:off x="5932246" y="4941909"/>
                <a:ext cx="465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ECD4DA-4ACD-DCAB-4CC0-E7BCFD792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246" y="4941909"/>
                <a:ext cx="4653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7C8BC4-1D6A-E325-CD38-70E451D925B6}"/>
                  </a:ext>
                </a:extLst>
              </p:cNvPr>
              <p:cNvSpPr txBox="1"/>
              <p:nvPr/>
            </p:nvSpPr>
            <p:spPr>
              <a:xfrm>
                <a:off x="7905174" y="4977245"/>
                <a:ext cx="4666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7C8BC4-1D6A-E325-CD38-70E451D92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74" y="4977245"/>
                <a:ext cx="46666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E53B47-7A7D-F8B0-CB85-AF2FAFC941C9}"/>
                  </a:ext>
                </a:extLst>
              </p:cNvPr>
              <p:cNvSpPr txBox="1"/>
              <p:nvPr/>
            </p:nvSpPr>
            <p:spPr>
              <a:xfrm>
                <a:off x="1978728" y="4301320"/>
                <a:ext cx="473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E53B47-7A7D-F8B0-CB85-AF2FAFC9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8" y="4301320"/>
                <a:ext cx="47307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AA2F34-CB2B-E611-924B-67A81D787AB5}"/>
                  </a:ext>
                </a:extLst>
              </p:cNvPr>
              <p:cNvSpPr txBox="1"/>
              <p:nvPr/>
            </p:nvSpPr>
            <p:spPr>
              <a:xfrm>
                <a:off x="2983450" y="4301320"/>
                <a:ext cx="4813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AA2F34-CB2B-E611-924B-67A81D78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50" y="4301320"/>
                <a:ext cx="48135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2659E5-2585-9E9A-3669-84FE8D1875DD}"/>
                  </a:ext>
                </a:extLst>
              </p:cNvPr>
              <p:cNvSpPr txBox="1"/>
              <p:nvPr/>
            </p:nvSpPr>
            <p:spPr>
              <a:xfrm>
                <a:off x="3964690" y="4301320"/>
                <a:ext cx="4813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2659E5-2585-9E9A-3669-84FE8D18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90" y="4301320"/>
                <a:ext cx="48135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416C3-250F-6F54-E67A-1139871F96F3}"/>
                  </a:ext>
                </a:extLst>
              </p:cNvPr>
              <p:cNvSpPr txBox="1"/>
              <p:nvPr/>
            </p:nvSpPr>
            <p:spPr>
              <a:xfrm>
                <a:off x="4975762" y="4301319"/>
                <a:ext cx="4813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416C3-250F-6F54-E67A-1139871F9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62" y="4301319"/>
                <a:ext cx="48135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FA500-1246-CAC0-635B-AC8F21DF1519}"/>
                  </a:ext>
                </a:extLst>
              </p:cNvPr>
              <p:cNvSpPr txBox="1"/>
              <p:nvPr/>
            </p:nvSpPr>
            <p:spPr>
              <a:xfrm>
                <a:off x="5928110" y="4301319"/>
                <a:ext cx="4813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FA500-1246-CAC0-635B-AC8F21DF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110" y="4301319"/>
                <a:ext cx="481350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234F783D-3A9E-7DCD-610B-C182D6F83BE7}"/>
              </a:ext>
            </a:extLst>
          </p:cNvPr>
          <p:cNvSpPr/>
          <p:nvPr/>
        </p:nvSpPr>
        <p:spPr>
          <a:xfrm rot="18993713">
            <a:off x="5830837" y="3853334"/>
            <a:ext cx="2011474" cy="1957419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81647B26-44C8-B72A-E13D-0E402352C9DF}"/>
              </a:ext>
            </a:extLst>
          </p:cNvPr>
          <p:cNvSpPr/>
          <p:nvPr/>
        </p:nvSpPr>
        <p:spPr>
          <a:xfrm rot="19037862">
            <a:off x="4366645" y="3664948"/>
            <a:ext cx="3649346" cy="3344888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2049CD1-50B1-A2C1-B0A8-9F2C948531F0}"/>
              </a:ext>
            </a:extLst>
          </p:cNvPr>
          <p:cNvSpPr/>
          <p:nvPr/>
        </p:nvSpPr>
        <p:spPr>
          <a:xfrm rot="18993713">
            <a:off x="3291605" y="3585348"/>
            <a:ext cx="4900385" cy="4463884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9215CD8-73E3-E546-67C4-76ECCE53C601}"/>
              </a:ext>
            </a:extLst>
          </p:cNvPr>
          <p:cNvSpPr/>
          <p:nvPr/>
        </p:nvSpPr>
        <p:spPr>
          <a:xfrm rot="19064881">
            <a:off x="2439405" y="3459392"/>
            <a:ext cx="5869005" cy="5300331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C68103D-677C-08AB-DAB8-56D2C925972C}"/>
              </a:ext>
            </a:extLst>
          </p:cNvPr>
          <p:cNvSpPr/>
          <p:nvPr/>
        </p:nvSpPr>
        <p:spPr>
          <a:xfrm rot="19210069">
            <a:off x="976979" y="3344498"/>
            <a:ext cx="7387785" cy="6138325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D191A1-7346-350A-F179-0105E631E694}"/>
                  </a:ext>
                </a:extLst>
              </p:cNvPr>
              <p:cNvSpPr txBox="1"/>
              <p:nvPr/>
            </p:nvSpPr>
            <p:spPr>
              <a:xfrm>
                <a:off x="7470550" y="4162885"/>
                <a:ext cx="132908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D191A1-7346-350A-F179-0105E631E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550" y="4162885"/>
                <a:ext cx="1329082" cy="672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AF42E3-2936-9D33-CC47-4342FB0FDE75}"/>
              </a:ext>
            </a:extLst>
          </p:cNvPr>
          <p:cNvCxnSpPr>
            <a:cxnSpLocks/>
          </p:cNvCxnSpPr>
          <p:nvPr/>
        </p:nvCxnSpPr>
        <p:spPr>
          <a:xfrm flipH="1" flipV="1">
            <a:off x="8162510" y="3839852"/>
            <a:ext cx="4506" cy="31765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2D15A92-E7DF-7369-2F15-3994D5480343}"/>
              </a:ext>
            </a:extLst>
          </p:cNvPr>
          <p:cNvSpPr/>
          <p:nvPr/>
        </p:nvSpPr>
        <p:spPr>
          <a:xfrm>
            <a:off x="7507196" y="3266612"/>
            <a:ext cx="1359307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823CFC-9860-DE01-1F57-A34B4C03B5D4}"/>
                  </a:ext>
                </a:extLst>
              </p:cNvPr>
              <p:cNvSpPr txBox="1"/>
              <p:nvPr/>
            </p:nvSpPr>
            <p:spPr>
              <a:xfrm>
                <a:off x="7583940" y="3307526"/>
                <a:ext cx="11863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823CFC-9860-DE01-1F57-A34B4C03B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940" y="3307526"/>
                <a:ext cx="118635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5F71E3-406E-77CD-9115-2A3E29DCDD66}"/>
              </a:ext>
            </a:extLst>
          </p:cNvPr>
          <p:cNvCxnSpPr>
            <a:cxnSpLocks/>
          </p:cNvCxnSpPr>
          <p:nvPr/>
        </p:nvCxnSpPr>
        <p:spPr>
          <a:xfrm flipV="1">
            <a:off x="9769873" y="3325988"/>
            <a:ext cx="0" cy="245328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3E0CD2-0565-3240-6730-CB42051A7587}"/>
              </a:ext>
            </a:extLst>
          </p:cNvPr>
          <p:cNvCxnSpPr>
            <a:cxnSpLocks/>
          </p:cNvCxnSpPr>
          <p:nvPr/>
        </p:nvCxnSpPr>
        <p:spPr>
          <a:xfrm>
            <a:off x="8866503" y="3553111"/>
            <a:ext cx="90337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A894F8-25A7-7D2F-E76C-8508FD78BEC3}"/>
                  </a:ext>
                </a:extLst>
              </p:cNvPr>
              <p:cNvSpPr txBox="1"/>
              <p:nvPr/>
            </p:nvSpPr>
            <p:spPr>
              <a:xfrm>
                <a:off x="9344096" y="3571316"/>
                <a:ext cx="1055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A894F8-25A7-7D2F-E76C-8508FD78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096" y="3571316"/>
                <a:ext cx="1055720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6E3FFF9-C113-EDCE-EC2E-60D9A2B0CFE0}"/>
              </a:ext>
            </a:extLst>
          </p:cNvPr>
          <p:cNvSpPr txBox="1"/>
          <p:nvPr/>
        </p:nvSpPr>
        <p:spPr>
          <a:xfrm>
            <a:off x="9201869" y="2926527"/>
            <a:ext cx="145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6EFB8A-87CF-1853-2A2F-72609AF423F0}"/>
                  </a:ext>
                </a:extLst>
              </p:cNvPr>
              <p:cNvSpPr txBox="1"/>
              <p:nvPr/>
            </p:nvSpPr>
            <p:spPr>
              <a:xfrm>
                <a:off x="3073844" y="2756765"/>
                <a:ext cx="105067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6EFB8A-87CF-1853-2A2F-72609AF4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844" y="2756765"/>
                <a:ext cx="1050672" cy="672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9" grpId="0"/>
      <p:bldP spid="20" grpId="0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 animBg="1"/>
      <p:bldP spid="35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28BF1-B59F-4E28-F5DF-A70E47F31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4275-E796-B58B-20E7-C4F158F7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18D92-063C-EC58-96C1-C2E511B8952D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5B045-DA0E-01D6-B977-E7FEC0207D7C}"/>
              </a:ext>
            </a:extLst>
          </p:cNvPr>
          <p:cNvSpPr/>
          <p:nvPr/>
        </p:nvSpPr>
        <p:spPr>
          <a:xfrm>
            <a:off x="2367280" y="483076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C1660-66BE-EC77-BE30-C531AE308B82}"/>
              </a:ext>
            </a:extLst>
          </p:cNvPr>
          <p:cNvSpPr/>
          <p:nvPr/>
        </p:nvSpPr>
        <p:spPr>
          <a:xfrm>
            <a:off x="3357880" y="483076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3C96F-8D9F-E846-F022-13318DA94C9C}"/>
              </a:ext>
            </a:extLst>
          </p:cNvPr>
          <p:cNvSpPr/>
          <p:nvPr/>
        </p:nvSpPr>
        <p:spPr>
          <a:xfrm>
            <a:off x="4348480" y="483076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9A295-9002-01F8-AAC1-D2BD7D06767D}"/>
              </a:ext>
            </a:extLst>
          </p:cNvPr>
          <p:cNvSpPr/>
          <p:nvPr/>
        </p:nvSpPr>
        <p:spPr>
          <a:xfrm>
            <a:off x="5339080" y="4830761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664E1-8BFE-3072-15F0-3A63099B1991}"/>
              </a:ext>
            </a:extLst>
          </p:cNvPr>
          <p:cNvSpPr/>
          <p:nvPr/>
        </p:nvSpPr>
        <p:spPr>
          <a:xfrm>
            <a:off x="6329680" y="4834033"/>
            <a:ext cx="601980" cy="57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B2CCD6-024D-F455-0DCC-1F0B4DE25270}"/>
              </a:ext>
            </a:extLst>
          </p:cNvPr>
          <p:cNvSpPr/>
          <p:nvPr/>
        </p:nvSpPr>
        <p:spPr>
          <a:xfrm>
            <a:off x="8310880" y="4849078"/>
            <a:ext cx="601980" cy="574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88A9A-9FFE-7D41-2979-E965EF1A29B4}"/>
              </a:ext>
            </a:extLst>
          </p:cNvPr>
          <p:cNvCxnSpPr>
            <a:cxnSpLocks/>
          </p:cNvCxnSpPr>
          <p:nvPr/>
        </p:nvCxnSpPr>
        <p:spPr>
          <a:xfrm>
            <a:off x="2969260" y="5115171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1F7BF9-10CE-3803-CCFC-84571C598EF4}"/>
              </a:ext>
            </a:extLst>
          </p:cNvPr>
          <p:cNvCxnSpPr>
            <a:cxnSpLocks/>
          </p:cNvCxnSpPr>
          <p:nvPr/>
        </p:nvCxnSpPr>
        <p:spPr>
          <a:xfrm>
            <a:off x="3959860" y="511437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583B2D-8551-A058-C013-DD967D23AEEE}"/>
              </a:ext>
            </a:extLst>
          </p:cNvPr>
          <p:cNvCxnSpPr>
            <a:cxnSpLocks/>
          </p:cNvCxnSpPr>
          <p:nvPr/>
        </p:nvCxnSpPr>
        <p:spPr>
          <a:xfrm>
            <a:off x="4946650" y="511437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195622-AC47-210B-E238-AD917855D615}"/>
              </a:ext>
            </a:extLst>
          </p:cNvPr>
          <p:cNvCxnSpPr>
            <a:cxnSpLocks/>
          </p:cNvCxnSpPr>
          <p:nvPr/>
        </p:nvCxnSpPr>
        <p:spPr>
          <a:xfrm>
            <a:off x="5941060" y="5114379"/>
            <a:ext cx="3886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B99A0-4A3C-CA84-F0DE-C7CDD261356C}"/>
              </a:ext>
            </a:extLst>
          </p:cNvPr>
          <p:cNvCxnSpPr>
            <a:cxnSpLocks/>
          </p:cNvCxnSpPr>
          <p:nvPr/>
        </p:nvCxnSpPr>
        <p:spPr>
          <a:xfrm>
            <a:off x="6931660" y="5114379"/>
            <a:ext cx="1379220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AA0E9F-A7BD-75F4-D9D8-6A7EB049AF0B}"/>
              </a:ext>
            </a:extLst>
          </p:cNvPr>
          <p:cNvSpPr txBox="1"/>
          <p:nvPr/>
        </p:nvSpPr>
        <p:spPr>
          <a:xfrm>
            <a:off x="2367915" y="5792205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C07C7-97CB-3AE4-CDDA-CAAC43A3F83F}"/>
              </a:ext>
            </a:extLst>
          </p:cNvPr>
          <p:cNvSpPr txBox="1"/>
          <p:nvPr/>
        </p:nvSpPr>
        <p:spPr>
          <a:xfrm>
            <a:off x="3213100" y="5792205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</a:rPr>
              <a:t>Vinay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5D8C7-1334-6E11-5A56-8DBA274152B8}"/>
              </a:ext>
            </a:extLst>
          </p:cNvPr>
          <p:cNvSpPr txBox="1"/>
          <p:nvPr/>
        </p:nvSpPr>
        <p:spPr>
          <a:xfrm>
            <a:off x="4366260" y="5783314"/>
            <a:ext cx="601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DA2D82-BF5C-C1F9-53E7-FB36C0D0309A}"/>
              </a:ext>
            </a:extLst>
          </p:cNvPr>
          <p:cNvSpPr txBox="1"/>
          <p:nvPr/>
        </p:nvSpPr>
        <p:spPr>
          <a:xfrm>
            <a:off x="5212080" y="5788140"/>
            <a:ext cx="85598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gusta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E82320-D421-05DA-043C-842114F10FD5}"/>
              </a:ext>
            </a:extLst>
          </p:cNvPr>
          <p:cNvSpPr txBox="1"/>
          <p:nvPr/>
        </p:nvSpPr>
        <p:spPr>
          <a:xfrm>
            <a:off x="6166168" y="5788140"/>
            <a:ext cx="107950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5767777-82D1-9ABB-22F6-1FB44E9D56C9}"/>
              </a:ext>
            </a:extLst>
          </p:cNvPr>
          <p:cNvCxnSpPr>
            <a:cxnSpLocks/>
            <a:stCxn id="78" idx="0"/>
            <a:endCxn id="3" idx="2"/>
          </p:cNvCxnSpPr>
          <p:nvPr/>
        </p:nvCxnSpPr>
        <p:spPr>
          <a:xfrm flipH="1" flipV="1">
            <a:off x="2668270" y="5404851"/>
            <a:ext cx="635" cy="38735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F59495-3C3F-74F7-A5EC-C6A63414839F}"/>
              </a:ext>
            </a:extLst>
          </p:cNvPr>
          <p:cNvCxnSpPr>
            <a:cxnSpLocks/>
          </p:cNvCxnSpPr>
          <p:nvPr/>
        </p:nvCxnSpPr>
        <p:spPr>
          <a:xfrm flipV="1">
            <a:off x="3656330" y="5413486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D2799D2-9FFB-8D4A-22AF-C2AB7F6751FA}"/>
              </a:ext>
            </a:extLst>
          </p:cNvPr>
          <p:cNvCxnSpPr>
            <a:cxnSpLocks/>
          </p:cNvCxnSpPr>
          <p:nvPr/>
        </p:nvCxnSpPr>
        <p:spPr>
          <a:xfrm flipV="1">
            <a:off x="4649470" y="540485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69CE96-AE74-DA5D-7874-269613B7977B}"/>
              </a:ext>
            </a:extLst>
          </p:cNvPr>
          <p:cNvCxnSpPr>
            <a:cxnSpLocks/>
          </p:cNvCxnSpPr>
          <p:nvPr/>
        </p:nvCxnSpPr>
        <p:spPr>
          <a:xfrm flipV="1">
            <a:off x="5640070" y="540485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8909ED5-86A8-6332-677B-949B0812228B}"/>
              </a:ext>
            </a:extLst>
          </p:cNvPr>
          <p:cNvCxnSpPr>
            <a:cxnSpLocks/>
          </p:cNvCxnSpPr>
          <p:nvPr/>
        </p:nvCxnSpPr>
        <p:spPr>
          <a:xfrm flipV="1">
            <a:off x="6630670" y="5404850"/>
            <a:ext cx="0" cy="36982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407CB5-3FDE-9CC1-2C54-D87DE3C9D01F}"/>
              </a:ext>
            </a:extLst>
          </p:cNvPr>
          <p:cNvCxnSpPr>
            <a:cxnSpLocks/>
          </p:cNvCxnSpPr>
          <p:nvPr/>
        </p:nvCxnSpPr>
        <p:spPr>
          <a:xfrm flipV="1">
            <a:off x="8611870" y="5423168"/>
            <a:ext cx="0" cy="369829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4E92F86-19CC-DA95-843C-23641221C144}"/>
              </a:ext>
            </a:extLst>
          </p:cNvPr>
          <p:cNvSpPr txBox="1"/>
          <p:nvPr/>
        </p:nvSpPr>
        <p:spPr>
          <a:xfrm>
            <a:off x="7989571" y="5792205"/>
            <a:ext cx="114681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2"/>
                </a:solidFill>
              </a:rPr>
              <a:t>&lt;BOS&gt;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C1B1F3-5643-56F5-2F3F-0E7F6F0EE6CF}"/>
              </a:ext>
            </a:extLst>
          </p:cNvPr>
          <p:cNvSpPr txBox="1"/>
          <p:nvPr/>
        </p:nvSpPr>
        <p:spPr>
          <a:xfrm>
            <a:off x="838200" y="1467867"/>
            <a:ext cx="970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simple form of attention: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B78DDE-A50A-FCF1-DC3B-C74D9BF7EBE5}"/>
                  </a:ext>
                </a:extLst>
              </p:cNvPr>
              <p:cNvSpPr txBox="1"/>
              <p:nvPr/>
            </p:nvSpPr>
            <p:spPr>
              <a:xfrm>
                <a:off x="2452764" y="4879461"/>
                <a:ext cx="4570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B78DDE-A50A-FCF1-DC3B-C74D9BF7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64" y="4879461"/>
                <a:ext cx="4570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67BB4D-E0B5-378C-E924-9E6202132DAC}"/>
                  </a:ext>
                </a:extLst>
              </p:cNvPr>
              <p:cNvSpPr txBox="1"/>
              <p:nvPr/>
            </p:nvSpPr>
            <p:spPr>
              <a:xfrm>
                <a:off x="3457486" y="4879461"/>
                <a:ext cx="465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67BB4D-E0B5-378C-E924-9E6202132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86" y="4879461"/>
                <a:ext cx="46532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E66DC2-1F2C-C0C2-5FDC-EFCB8FC875E6}"/>
                  </a:ext>
                </a:extLst>
              </p:cNvPr>
              <p:cNvSpPr txBox="1"/>
              <p:nvPr/>
            </p:nvSpPr>
            <p:spPr>
              <a:xfrm>
                <a:off x="4438726" y="4879461"/>
                <a:ext cx="465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E66DC2-1F2C-C0C2-5FDC-EFCB8FC8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726" y="4879461"/>
                <a:ext cx="46532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DDC906-0244-0FBA-9736-2EB319A03BF0}"/>
                  </a:ext>
                </a:extLst>
              </p:cNvPr>
              <p:cNvSpPr txBox="1"/>
              <p:nvPr/>
            </p:nvSpPr>
            <p:spPr>
              <a:xfrm>
                <a:off x="5449798" y="4879460"/>
                <a:ext cx="465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DDC906-0244-0FBA-9736-2EB319A03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798" y="4879460"/>
                <a:ext cx="4653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9E9355-EE2D-B0CA-E715-9338D041E452}"/>
                  </a:ext>
                </a:extLst>
              </p:cNvPr>
              <p:cNvSpPr txBox="1"/>
              <p:nvPr/>
            </p:nvSpPr>
            <p:spPr>
              <a:xfrm>
                <a:off x="6402146" y="4879460"/>
                <a:ext cx="465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9E9355-EE2D-B0CA-E715-9338D041E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46" y="4879460"/>
                <a:ext cx="4653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18933-87EB-657F-32C3-D11896BA4A53}"/>
                  </a:ext>
                </a:extLst>
              </p:cNvPr>
              <p:cNvSpPr txBox="1"/>
              <p:nvPr/>
            </p:nvSpPr>
            <p:spPr>
              <a:xfrm>
                <a:off x="8375074" y="4914796"/>
                <a:ext cx="4666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18933-87EB-657F-32C3-D11896BA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74" y="4914796"/>
                <a:ext cx="46666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D0230A-2001-498F-1394-A5B57A2D3E77}"/>
                  </a:ext>
                </a:extLst>
              </p:cNvPr>
              <p:cNvSpPr txBox="1"/>
              <p:nvPr/>
            </p:nvSpPr>
            <p:spPr>
              <a:xfrm>
                <a:off x="2216150" y="4043961"/>
                <a:ext cx="879407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D0230A-2001-498F-1394-A5B57A2D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50" y="4043961"/>
                <a:ext cx="879407" cy="619337"/>
              </a:xfrm>
              <a:prstGeom prst="rect">
                <a:avLst/>
              </a:prstGeom>
              <a:blipFill>
                <a:blip r:embed="rId8"/>
                <a:stretch>
                  <a:fillRect l="-2778" r="-138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458CA3-360F-506F-9678-74C1BE946D5A}"/>
                  </a:ext>
                </a:extLst>
              </p:cNvPr>
              <p:cNvSpPr txBox="1"/>
              <p:nvPr/>
            </p:nvSpPr>
            <p:spPr>
              <a:xfrm>
                <a:off x="3189673" y="4043961"/>
                <a:ext cx="885371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458CA3-360F-506F-9678-74C1BE946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73" y="4043961"/>
                <a:ext cx="885371" cy="619337"/>
              </a:xfrm>
              <a:prstGeom prst="rect">
                <a:avLst/>
              </a:prstGeom>
              <a:blipFill>
                <a:blip r:embed="rId9"/>
                <a:stretch>
                  <a:fillRect l="-2069" r="-206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B0F319-B802-212A-C6B7-0896891450CE}"/>
                  </a:ext>
                </a:extLst>
              </p:cNvPr>
              <p:cNvSpPr txBox="1"/>
              <p:nvPr/>
            </p:nvSpPr>
            <p:spPr>
              <a:xfrm>
                <a:off x="4169160" y="4043961"/>
                <a:ext cx="885371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B0F319-B802-212A-C6B7-089689145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160" y="4043961"/>
                <a:ext cx="885371" cy="619337"/>
              </a:xfrm>
              <a:prstGeom prst="rect">
                <a:avLst/>
              </a:prstGeom>
              <a:blipFill>
                <a:blip r:embed="rId10"/>
                <a:stretch>
                  <a:fillRect l="-2759" r="-137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D229F8-8C06-48CD-A6AD-6197AA72A303}"/>
                  </a:ext>
                </a:extLst>
              </p:cNvPr>
              <p:cNvSpPr txBox="1"/>
              <p:nvPr/>
            </p:nvSpPr>
            <p:spPr>
              <a:xfrm>
                <a:off x="5140960" y="4068478"/>
                <a:ext cx="885371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D229F8-8C06-48CD-A6AD-6197AA72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60" y="4068478"/>
                <a:ext cx="885371" cy="619337"/>
              </a:xfrm>
              <a:prstGeom prst="rect">
                <a:avLst/>
              </a:prstGeom>
              <a:blipFill>
                <a:blip r:embed="rId11"/>
                <a:stretch>
                  <a:fillRect l="-2055" r="-68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DDD51-7414-BA4F-2A1B-A50E3C3930E5}"/>
                  </a:ext>
                </a:extLst>
              </p:cNvPr>
              <p:cNvSpPr txBox="1"/>
              <p:nvPr/>
            </p:nvSpPr>
            <p:spPr>
              <a:xfrm>
                <a:off x="6129338" y="4068478"/>
                <a:ext cx="885371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DDD51-7414-BA4F-2A1B-A50E3C39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38" y="4068478"/>
                <a:ext cx="885371" cy="619337"/>
              </a:xfrm>
              <a:prstGeom prst="rect">
                <a:avLst/>
              </a:prstGeom>
              <a:blipFill>
                <a:blip r:embed="rId12"/>
                <a:stretch>
                  <a:fillRect l="-2055" r="-137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AF613B0-D765-8C2A-F50D-7D29332762D3}"/>
              </a:ext>
            </a:extLst>
          </p:cNvPr>
          <p:cNvSpPr txBox="1"/>
          <p:nvPr/>
        </p:nvSpPr>
        <p:spPr>
          <a:xfrm>
            <a:off x="7379434" y="3981586"/>
            <a:ext cx="233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use dot products as importance scores!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7B318A-C231-CAB2-7ADB-946A089664B7}"/>
                  </a:ext>
                </a:extLst>
              </p:cNvPr>
              <p:cNvSpPr txBox="1"/>
              <p:nvPr/>
            </p:nvSpPr>
            <p:spPr>
              <a:xfrm>
                <a:off x="8562976" y="2812387"/>
                <a:ext cx="132908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7B318A-C231-CAB2-7ADB-946A0896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76" y="2812387"/>
                <a:ext cx="1329082" cy="672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B0BCD7-D39B-8DF0-7C78-65C4FA92D537}"/>
                  </a:ext>
                </a:extLst>
              </p:cNvPr>
              <p:cNvSpPr txBox="1"/>
              <p:nvPr/>
            </p:nvSpPr>
            <p:spPr>
              <a:xfrm>
                <a:off x="2192296" y="2657994"/>
                <a:ext cx="903261" cy="893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B0BCD7-D39B-8DF0-7C78-65C4FA92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96" y="2657994"/>
                <a:ext cx="903261" cy="8935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0F1981-2E40-AA4C-F103-E4E9ECFC8733}"/>
              </a:ext>
            </a:extLst>
          </p:cNvPr>
          <p:cNvCxnSpPr>
            <a:cxnSpLocks/>
          </p:cNvCxnSpPr>
          <p:nvPr/>
        </p:nvCxnSpPr>
        <p:spPr>
          <a:xfrm flipV="1">
            <a:off x="2943006" y="3438202"/>
            <a:ext cx="2197689" cy="70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DE41D4-443E-8EDC-ACAD-0D87DA7D9710}"/>
              </a:ext>
            </a:extLst>
          </p:cNvPr>
          <p:cNvCxnSpPr>
            <a:cxnSpLocks/>
          </p:cNvCxnSpPr>
          <p:nvPr/>
        </p:nvCxnSpPr>
        <p:spPr>
          <a:xfrm flipV="1">
            <a:off x="3869978" y="3499421"/>
            <a:ext cx="1342102" cy="699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4305ED-56D4-2FD6-2545-C596AB107A21}"/>
              </a:ext>
            </a:extLst>
          </p:cNvPr>
          <p:cNvCxnSpPr>
            <a:cxnSpLocks/>
          </p:cNvCxnSpPr>
          <p:nvPr/>
        </p:nvCxnSpPr>
        <p:spPr>
          <a:xfrm flipV="1">
            <a:off x="4809289" y="3574848"/>
            <a:ext cx="558940" cy="65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4A8D4-E69F-720F-484D-01B37BA6E36F}"/>
              </a:ext>
            </a:extLst>
          </p:cNvPr>
          <p:cNvCxnSpPr>
            <a:cxnSpLocks/>
            <a:endCxn id="65" idx="2"/>
          </p:cNvCxnSpPr>
          <p:nvPr/>
        </p:nvCxnSpPr>
        <p:spPr>
          <a:xfrm flipH="1" flipV="1">
            <a:off x="5532901" y="3579783"/>
            <a:ext cx="12332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E376C8-B7E2-99CD-7E2A-20CD5AE2CD5E}"/>
              </a:ext>
            </a:extLst>
          </p:cNvPr>
          <p:cNvCxnSpPr>
            <a:cxnSpLocks/>
          </p:cNvCxnSpPr>
          <p:nvPr/>
        </p:nvCxnSpPr>
        <p:spPr>
          <a:xfrm flipH="1" flipV="1">
            <a:off x="5757130" y="3566847"/>
            <a:ext cx="645016" cy="63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C6D2CF-8883-77E3-2790-880DCC4D4576}"/>
                  </a:ext>
                </a:extLst>
              </p:cNvPr>
              <p:cNvSpPr txBox="1"/>
              <p:nvPr/>
            </p:nvSpPr>
            <p:spPr>
              <a:xfrm>
                <a:off x="6202666" y="2670983"/>
                <a:ext cx="903261" cy="91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C6D2CF-8883-77E3-2790-880DCC4D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66" y="2670983"/>
                <a:ext cx="903261" cy="9136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5C241F-A2BE-BC28-B337-E7C91622BE32}"/>
                  </a:ext>
                </a:extLst>
              </p:cNvPr>
              <p:cNvSpPr txBox="1"/>
              <p:nvPr/>
            </p:nvSpPr>
            <p:spPr>
              <a:xfrm>
                <a:off x="5081270" y="2666135"/>
                <a:ext cx="903261" cy="91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5C241F-A2BE-BC28-B337-E7C91622B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70" y="2666135"/>
                <a:ext cx="903261" cy="9136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684A45C-1889-33CD-823A-2DBBB4DD4B3A}"/>
              </a:ext>
            </a:extLst>
          </p:cNvPr>
          <p:cNvSpPr txBox="1"/>
          <p:nvPr/>
        </p:nvSpPr>
        <p:spPr>
          <a:xfrm>
            <a:off x="3596030" y="3116817"/>
            <a:ext cx="114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pic>
        <p:nvPicPr>
          <p:cNvPr id="1026" name="Picture 2" descr="Implies Icons - Free SVG &amp; PNG Implies Images - Noun Project">
            <a:extLst>
              <a:ext uri="{FF2B5EF4-FFF2-40B4-BE49-F238E27FC236}">
                <a16:creationId xmlns:a16="http://schemas.microsoft.com/office/drawing/2014/main" id="{25A01C8F-E7FA-070E-04E9-F8A39518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2739423"/>
            <a:ext cx="873126" cy="8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CF23B57-9DEC-0C98-207E-F9F06F10A684}"/>
              </a:ext>
            </a:extLst>
          </p:cNvPr>
          <p:cNvSpPr txBox="1"/>
          <p:nvPr/>
        </p:nvSpPr>
        <p:spPr>
          <a:xfrm>
            <a:off x="4298027" y="2239445"/>
            <a:ext cx="23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to normalize!</a:t>
            </a:r>
          </a:p>
        </p:txBody>
      </p:sp>
    </p:spTree>
    <p:extLst>
      <p:ext uri="{BB962C8B-B14F-4D97-AF65-F5344CB8AC3E}">
        <p14:creationId xmlns:p14="http://schemas.microsoft.com/office/powerpoint/2010/main" val="37964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7" grpId="0"/>
      <p:bldP spid="23" grpId="0"/>
      <p:bldP spid="31" grpId="0"/>
      <p:bldP spid="38" grpId="0"/>
      <p:bldP spid="44" grpId="0"/>
      <p:bldP spid="45" grpId="0"/>
      <p:bldP spid="64" grpId="0"/>
      <p:bldP spid="65" grpId="0"/>
      <p:bldP spid="66" grpId="0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FAC90-987E-B91B-8835-702AEB04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F6F-E19A-D468-9A1F-87269216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088CC-0B23-97E7-969D-E5718CBE902E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E3945-C96C-8D28-2AC9-2D091D4978CC}"/>
              </a:ext>
            </a:extLst>
          </p:cNvPr>
          <p:cNvSpPr txBox="1"/>
          <p:nvPr/>
        </p:nvSpPr>
        <p:spPr>
          <a:xfrm>
            <a:off x="838200" y="1467867"/>
            <a:ext cx="9709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question for you to think about: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In this form of attention, don’t we just boost those hidden states that are “closest” to ours? Why is it OK to use the same </a:t>
            </a:r>
            <a:r>
              <a:rPr lang="en-US" sz="2800" i="1" dirty="0"/>
              <a:t>h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to compute scores as well as for the linear combination?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39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F958-8937-7760-2CF8-D94B5015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0315-4C36-64B3-2893-4EC9B45E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3AE4-832A-914B-33B4-FC4AB1270CF1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3BE1D4-6DF6-8AD1-6B09-220C185C2C1B}"/>
              </a:ext>
            </a:extLst>
          </p:cNvPr>
          <p:cNvSpPr txBox="1"/>
          <p:nvPr/>
        </p:nvSpPr>
        <p:spPr>
          <a:xfrm>
            <a:off x="838200" y="2305615"/>
            <a:ext cx="9709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week:</a:t>
            </a:r>
          </a:p>
          <a:p>
            <a:endParaRPr lang="en-US" sz="2800" dirty="0"/>
          </a:p>
          <a:p>
            <a:r>
              <a:rPr lang="en-US" sz="2800" dirty="0"/>
              <a:t>Transformers!</a:t>
            </a:r>
          </a:p>
          <a:p>
            <a:r>
              <a:rPr lang="en-US" sz="2800" dirty="0"/>
              <a:t>A slightly more complicated version of attention</a:t>
            </a:r>
          </a:p>
          <a:p>
            <a:r>
              <a:rPr lang="en-US" sz="2800" dirty="0"/>
              <a:t>More…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1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DB9B-6748-34B4-06A5-BED303CCB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DCF6-580E-1B38-07AE-21F85CCFF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887979"/>
            <a:ext cx="9144000" cy="911543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Translation: BLEU</a:t>
            </a:r>
          </a:p>
        </p:txBody>
      </p:sp>
    </p:spTree>
    <p:extLst>
      <p:ext uri="{BB962C8B-B14F-4D97-AF65-F5344CB8AC3E}">
        <p14:creationId xmlns:p14="http://schemas.microsoft.com/office/powerpoint/2010/main" val="29526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2D3A6-3CB6-4C71-1C55-1E17AB4DE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DD93-A6F4-0B10-A50C-6C2F6A30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BLEU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14C08-D409-B485-26C7-1D36E198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evaluate a machine translated sentence?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94F0B-87D9-0718-AD97-663D21D3FB68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A87E-0129-5C2A-3BA2-8FD3588D544B}"/>
              </a:ext>
            </a:extLst>
          </p:cNvPr>
          <p:cNvSpPr txBox="1"/>
          <p:nvPr/>
        </p:nvSpPr>
        <p:spPr>
          <a:xfrm>
            <a:off x="1555750" y="3269198"/>
            <a:ext cx="30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A </a:t>
            </a:r>
            <a:r>
              <a:rPr lang="es-ES" i="1" dirty="0" err="1"/>
              <a:t>Vinay</a:t>
            </a:r>
            <a:r>
              <a:rPr lang="es-ES" i="1" dirty="0"/>
              <a:t> le gusta Python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533F5-FA69-E265-6873-D2FEE61E21EE}"/>
              </a:ext>
            </a:extLst>
          </p:cNvPr>
          <p:cNvSpPr txBox="1"/>
          <p:nvPr/>
        </p:nvSpPr>
        <p:spPr>
          <a:xfrm>
            <a:off x="1765300" y="2943760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0159C-C495-1627-E4BE-82E4DF85E74A}"/>
              </a:ext>
            </a:extLst>
          </p:cNvPr>
          <p:cNvSpPr txBox="1"/>
          <p:nvPr/>
        </p:nvSpPr>
        <p:spPr>
          <a:xfrm>
            <a:off x="6124577" y="2899866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Vinay likes programming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DB13F-2FFF-78E8-161F-67AD637C792C}"/>
              </a:ext>
            </a:extLst>
          </p:cNvPr>
          <p:cNvSpPr txBox="1"/>
          <p:nvPr/>
        </p:nvSpPr>
        <p:spPr>
          <a:xfrm>
            <a:off x="6638927" y="2574428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454C6-CB3D-10C3-69B3-D4866AE6D78A}"/>
              </a:ext>
            </a:extLst>
          </p:cNvPr>
          <p:cNvSpPr txBox="1"/>
          <p:nvPr/>
        </p:nvSpPr>
        <p:spPr>
          <a:xfrm>
            <a:off x="6638927" y="3558122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Hypotheses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28608-97D0-F580-D515-0E2FCA4763E1}"/>
              </a:ext>
            </a:extLst>
          </p:cNvPr>
          <p:cNvSpPr txBox="1"/>
          <p:nvPr/>
        </p:nvSpPr>
        <p:spPr>
          <a:xfrm>
            <a:off x="6178550" y="3927454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Vinay it like to program in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B9CE1-1C07-A848-DEE8-36C85D429C2B}"/>
              </a:ext>
            </a:extLst>
          </p:cNvPr>
          <p:cNvSpPr txBox="1"/>
          <p:nvPr/>
        </p:nvSpPr>
        <p:spPr>
          <a:xfrm>
            <a:off x="6238877" y="4291032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likes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4FBD1-7AEF-DF63-798E-477AC140B145}"/>
              </a:ext>
            </a:extLst>
          </p:cNvPr>
          <p:cNvSpPr txBox="1"/>
          <p:nvPr/>
        </p:nvSpPr>
        <p:spPr>
          <a:xfrm>
            <a:off x="6238876" y="4660364"/>
            <a:ext cx="388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Vinay likes programming in his </a:t>
            </a:r>
            <a:r>
              <a:rPr lang="en-US" dirty="0" err="1"/>
              <a:t>pyjamas</a:t>
            </a:r>
            <a:endParaRPr lang="en-US" dirty="0"/>
          </a:p>
        </p:txBody>
      </p:sp>
      <p:pic>
        <p:nvPicPr>
          <p:cNvPr id="16" name="Graphic 15" descr="Arrow: Slight curve with solid fill">
            <a:extLst>
              <a:ext uri="{FF2B5EF4-FFF2-40B4-BE49-F238E27FC236}">
                <a16:creationId xmlns:a16="http://schemas.microsoft.com/office/drawing/2014/main" id="{AC7DCE02-8393-B619-A736-63F76DC1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75086">
            <a:off x="4453412" y="3329440"/>
            <a:ext cx="1234130" cy="1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E11B0-F892-72BD-13CB-C58656C68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C4E7-9C2F-11FC-D5C2-6145EC9B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BLEU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B1C0E-E2ED-144A-385A-AE6482E2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evaluate a machine translated sentence?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C540D-3747-1026-0D9C-108281105310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06B1D-6422-1EAC-31E5-EF0AE07A717F}"/>
              </a:ext>
            </a:extLst>
          </p:cNvPr>
          <p:cNvSpPr txBox="1"/>
          <p:nvPr/>
        </p:nvSpPr>
        <p:spPr>
          <a:xfrm>
            <a:off x="1851027" y="2548276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Vinay likes programming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D7330-535C-058C-0892-91E7D29FAA01}"/>
              </a:ext>
            </a:extLst>
          </p:cNvPr>
          <p:cNvSpPr txBox="1"/>
          <p:nvPr/>
        </p:nvSpPr>
        <p:spPr>
          <a:xfrm>
            <a:off x="2365377" y="2222838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C47A0-3116-D6AE-8194-890335EF4CD4}"/>
              </a:ext>
            </a:extLst>
          </p:cNvPr>
          <p:cNvSpPr txBox="1"/>
          <p:nvPr/>
        </p:nvSpPr>
        <p:spPr>
          <a:xfrm>
            <a:off x="6859588" y="2222838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Hypotheses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8C7E0-B3A0-AC34-7F69-454E9BA2CB54}"/>
              </a:ext>
            </a:extLst>
          </p:cNvPr>
          <p:cNvSpPr txBox="1"/>
          <p:nvPr/>
        </p:nvSpPr>
        <p:spPr>
          <a:xfrm>
            <a:off x="6457950" y="2589570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Vinay it like to program in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A1F92-559A-7502-C9D1-6712EB198324}"/>
              </a:ext>
            </a:extLst>
          </p:cNvPr>
          <p:cNvSpPr txBox="1"/>
          <p:nvPr/>
        </p:nvSpPr>
        <p:spPr>
          <a:xfrm>
            <a:off x="1090615" y="3377408"/>
            <a:ext cx="1939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BLEU-4  =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EA8A8-3568-7BB5-7A96-23655CE49684}"/>
              </a:ext>
            </a:extLst>
          </p:cNvPr>
          <p:cNvSpPr txBox="1"/>
          <p:nvPr/>
        </p:nvSpPr>
        <p:spPr>
          <a:xfrm>
            <a:off x="3030538" y="3377407"/>
            <a:ext cx="811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GeoMean</a:t>
            </a:r>
            <a:r>
              <a:rPr lang="en-US" sz="3200" i="1" dirty="0"/>
              <a:t>(n-</a:t>
            </a:r>
            <a:r>
              <a:rPr lang="en-US" sz="3200" dirty="0"/>
              <a:t>gram precision)  ×  Length Penalty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E1431-EF48-9F9F-240A-034E7AE32B97}"/>
              </a:ext>
            </a:extLst>
          </p:cNvPr>
          <p:cNvSpPr txBox="1"/>
          <p:nvPr/>
        </p:nvSpPr>
        <p:spPr>
          <a:xfrm>
            <a:off x="5060952" y="3969545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DBAB9E-941E-16E2-D818-B0AC9AB62494}"/>
              </a:ext>
            </a:extLst>
          </p:cNvPr>
          <p:cNvSpPr/>
          <p:nvPr/>
        </p:nvSpPr>
        <p:spPr>
          <a:xfrm>
            <a:off x="5000627" y="3992633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50B95-1F31-A973-BE68-B87634F865EA}"/>
              </a:ext>
            </a:extLst>
          </p:cNvPr>
          <p:cNvSpPr txBox="1"/>
          <p:nvPr/>
        </p:nvSpPr>
        <p:spPr>
          <a:xfrm>
            <a:off x="9494838" y="3947151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3A70B2-FC8D-4A43-FBCC-708A44992208}"/>
              </a:ext>
            </a:extLst>
          </p:cNvPr>
          <p:cNvSpPr/>
          <p:nvPr/>
        </p:nvSpPr>
        <p:spPr>
          <a:xfrm>
            <a:off x="9434513" y="3970239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9FB9E-F443-D1A5-2D6E-8550AEBA1D24}"/>
              </a:ext>
            </a:extLst>
          </p:cNvPr>
          <p:cNvSpPr txBox="1"/>
          <p:nvPr/>
        </p:nvSpPr>
        <p:spPr>
          <a:xfrm>
            <a:off x="3676969" y="4667181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ACAAB2-E271-525D-76D8-F24519A9299A}"/>
              </a:ext>
            </a:extLst>
          </p:cNvPr>
          <p:cNvSpPr/>
          <p:nvPr/>
        </p:nvSpPr>
        <p:spPr>
          <a:xfrm>
            <a:off x="3616644" y="4690269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8DF68-470E-814C-8A32-D732D0C40DAF}"/>
              </a:ext>
            </a:extLst>
          </p:cNvPr>
          <p:cNvSpPr txBox="1"/>
          <p:nvPr/>
        </p:nvSpPr>
        <p:spPr>
          <a:xfrm>
            <a:off x="4246246" y="4491235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A6E7E1-F2DD-BB06-3B92-471E679A2766}"/>
                  </a:ext>
                </a:extLst>
              </p:cNvPr>
              <p:cNvSpPr txBox="1"/>
              <p:nvPr/>
            </p:nvSpPr>
            <p:spPr>
              <a:xfrm>
                <a:off x="5057908" y="4604824"/>
                <a:ext cx="1146339" cy="4940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A6E7E1-F2DD-BB06-3B92-471E679A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08" y="4604824"/>
                <a:ext cx="1146339" cy="494046"/>
              </a:xfrm>
              <a:prstGeom prst="rect">
                <a:avLst/>
              </a:prstGeom>
              <a:blipFill>
                <a:blip r:embed="rId2"/>
                <a:stretch>
                  <a:fillRect r="-66489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4DDAB92-6D4E-7F18-2EA9-9BDA397F0A49}"/>
              </a:ext>
            </a:extLst>
          </p:cNvPr>
          <p:cNvSpPr txBox="1"/>
          <p:nvPr/>
        </p:nvSpPr>
        <p:spPr>
          <a:xfrm>
            <a:off x="1344957" y="5588327"/>
            <a:ext cx="251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F4B32-3D68-E8B7-36BC-A14CC0538B1A}"/>
              </a:ext>
            </a:extLst>
          </p:cNvPr>
          <p:cNvSpPr txBox="1"/>
          <p:nvPr/>
        </p:nvSpPr>
        <p:spPr>
          <a:xfrm>
            <a:off x="4283739" y="547308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652F50-7F61-5741-4185-22528D475B7C}"/>
                  </a:ext>
                </a:extLst>
              </p:cNvPr>
              <p:cNvSpPr txBox="1"/>
              <p:nvPr/>
            </p:nvSpPr>
            <p:spPr>
              <a:xfrm>
                <a:off x="3439822" y="5518902"/>
                <a:ext cx="84391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652F50-7F61-5741-4185-22528D47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22" y="5518902"/>
                <a:ext cx="84391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8B8C8D-A925-91CA-77FB-F035FAD3599E}"/>
              </a:ext>
            </a:extLst>
          </p:cNvPr>
          <p:cNvCxnSpPr>
            <a:cxnSpLocks/>
          </p:cNvCxnSpPr>
          <p:nvPr/>
        </p:nvCxnSpPr>
        <p:spPr>
          <a:xfrm flipV="1">
            <a:off x="5135272" y="5853062"/>
            <a:ext cx="4491990" cy="67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04FBEB-2CD8-4C23-DE77-2A10308F771C}"/>
              </a:ext>
            </a:extLst>
          </p:cNvPr>
          <p:cNvSpPr txBox="1"/>
          <p:nvPr/>
        </p:nvSpPr>
        <p:spPr>
          <a:xfrm>
            <a:off x="4908579" y="5211476"/>
            <a:ext cx="513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#</a:t>
            </a:r>
            <a:r>
              <a:rPr lang="en-US" sz="2800" i="1" dirty="0"/>
              <a:t>n</a:t>
            </a:r>
            <a:r>
              <a:rPr lang="en-US" sz="2800" dirty="0"/>
              <a:t>-grams common to </a:t>
            </a:r>
            <a:r>
              <a:rPr lang="en-US" sz="2800" dirty="0" err="1"/>
              <a:t>hyp</a:t>
            </a:r>
            <a:r>
              <a:rPr lang="en-US" sz="2800" dirty="0"/>
              <a:t>. and ref.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BDCF90-4121-9F2A-9BFE-3B4368B79288}"/>
              </a:ext>
            </a:extLst>
          </p:cNvPr>
          <p:cNvSpPr txBox="1"/>
          <p:nvPr/>
        </p:nvSpPr>
        <p:spPr>
          <a:xfrm>
            <a:off x="5217664" y="5867655"/>
            <a:ext cx="432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#</a:t>
            </a:r>
            <a:r>
              <a:rPr lang="en-US" sz="2800" i="1" dirty="0"/>
              <a:t>n</a:t>
            </a:r>
            <a:r>
              <a:rPr lang="en-US" sz="2800" dirty="0"/>
              <a:t>-grams in hypothesis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8AB51-7E02-F9C4-DF37-58966D17325F}"/>
              </a:ext>
            </a:extLst>
          </p:cNvPr>
          <p:cNvSpPr txBox="1"/>
          <p:nvPr/>
        </p:nvSpPr>
        <p:spPr>
          <a:xfrm>
            <a:off x="317499" y="4338877"/>
            <a:ext cx="271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</a:t>
            </a:r>
            <a:r>
              <a:rPr lang="en-US" i="1" dirty="0"/>
              <a:t>n</a:t>
            </a:r>
            <a:r>
              <a:rPr lang="en-US" dirty="0"/>
              <a:t> in </a:t>
            </a:r>
            <a:r>
              <a:rPr lang="en-US" i="1" dirty="0"/>
              <a:t>n</a:t>
            </a:r>
            <a:r>
              <a:rPr lang="en-US" dirty="0"/>
              <a:t>-gram precision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19C6C-FC50-B8AD-4D38-61378200454F}"/>
              </a:ext>
            </a:extLst>
          </p:cNvPr>
          <p:cNvCxnSpPr/>
          <p:nvPr/>
        </p:nvCxnSpPr>
        <p:spPr>
          <a:xfrm flipV="1">
            <a:off x="1840946" y="3921522"/>
            <a:ext cx="439260" cy="420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4" grpId="0"/>
      <p:bldP spid="25" grpId="0"/>
      <p:bldP spid="26" grpId="0"/>
      <p:bldP spid="30" grpId="0"/>
      <p:bldP spid="33" grpId="0"/>
      <p:bldP spid="3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C236-48C2-9180-9AEA-B1FFFDAC8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4B1C-0106-50F8-E645-5BD2988A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BLEU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9D43C-BBAC-4CFE-A72E-95C6668D6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evaluate a machine translated sentence?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8B8C1-86B0-461D-C901-03A58D6E0F15}"/>
              </a:ext>
            </a:extLst>
          </p:cNvPr>
          <p:cNvSpPr txBox="1"/>
          <p:nvPr/>
        </p:nvSpPr>
        <p:spPr>
          <a:xfrm>
            <a:off x="1851027" y="2548276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Vinay likes programming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C9EA6-5538-EC4A-71FE-B5F68A59E609}"/>
              </a:ext>
            </a:extLst>
          </p:cNvPr>
          <p:cNvSpPr txBox="1"/>
          <p:nvPr/>
        </p:nvSpPr>
        <p:spPr>
          <a:xfrm>
            <a:off x="2365377" y="2222838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B63E-F2D2-AF21-5FDE-BF58842878D6}"/>
              </a:ext>
            </a:extLst>
          </p:cNvPr>
          <p:cNvSpPr txBox="1"/>
          <p:nvPr/>
        </p:nvSpPr>
        <p:spPr>
          <a:xfrm>
            <a:off x="6859588" y="2222838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Hypotheses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950B9-BEFD-1EE1-28CA-3476A73E0D35}"/>
              </a:ext>
            </a:extLst>
          </p:cNvPr>
          <p:cNvSpPr txBox="1"/>
          <p:nvPr/>
        </p:nvSpPr>
        <p:spPr>
          <a:xfrm>
            <a:off x="6457950" y="2589570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Vinay it like to program in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77FD3-0697-DA23-766B-436FE11BA29E}"/>
              </a:ext>
            </a:extLst>
          </p:cNvPr>
          <p:cNvSpPr txBox="1"/>
          <p:nvPr/>
        </p:nvSpPr>
        <p:spPr>
          <a:xfrm>
            <a:off x="1090615" y="3377408"/>
            <a:ext cx="1939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BLEU-4  =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DE718-8A35-0E61-090E-591B2E531061}"/>
              </a:ext>
            </a:extLst>
          </p:cNvPr>
          <p:cNvSpPr txBox="1"/>
          <p:nvPr/>
        </p:nvSpPr>
        <p:spPr>
          <a:xfrm>
            <a:off x="3030538" y="3377407"/>
            <a:ext cx="811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GeoMean</a:t>
            </a:r>
            <a:r>
              <a:rPr lang="en-US" sz="3200" i="1" dirty="0"/>
              <a:t>(n-</a:t>
            </a:r>
            <a:r>
              <a:rPr lang="en-US" sz="3200" dirty="0"/>
              <a:t>gram precision)  ×  Length Penalty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B2576-FA0C-756C-133B-73E8486337A8}"/>
              </a:ext>
            </a:extLst>
          </p:cNvPr>
          <p:cNvSpPr txBox="1"/>
          <p:nvPr/>
        </p:nvSpPr>
        <p:spPr>
          <a:xfrm>
            <a:off x="5060952" y="3969545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182C41-8CE2-F8F9-E5F0-645FFD4F81D2}"/>
              </a:ext>
            </a:extLst>
          </p:cNvPr>
          <p:cNvSpPr/>
          <p:nvPr/>
        </p:nvSpPr>
        <p:spPr>
          <a:xfrm>
            <a:off x="5000627" y="3992633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E01B2-F4EE-9BB1-64DC-4659A046C1FB}"/>
              </a:ext>
            </a:extLst>
          </p:cNvPr>
          <p:cNvSpPr txBox="1"/>
          <p:nvPr/>
        </p:nvSpPr>
        <p:spPr>
          <a:xfrm>
            <a:off x="9494838" y="3947151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B36F6E-ED34-C2D5-7E82-A16F62D9309B}"/>
              </a:ext>
            </a:extLst>
          </p:cNvPr>
          <p:cNvSpPr/>
          <p:nvPr/>
        </p:nvSpPr>
        <p:spPr>
          <a:xfrm>
            <a:off x="9434513" y="3970239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5780F5-12BA-5B5D-87F4-6C3B0E675B50}"/>
              </a:ext>
            </a:extLst>
          </p:cNvPr>
          <p:cNvSpPr txBox="1"/>
          <p:nvPr/>
        </p:nvSpPr>
        <p:spPr>
          <a:xfrm>
            <a:off x="3676969" y="4667181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88D91C-CEF8-4B06-6D9E-B1DB5E112D69}"/>
              </a:ext>
            </a:extLst>
          </p:cNvPr>
          <p:cNvSpPr/>
          <p:nvPr/>
        </p:nvSpPr>
        <p:spPr>
          <a:xfrm>
            <a:off x="3616644" y="4690269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66CA8-3DDC-9F36-CC35-04D6850EFB58}"/>
              </a:ext>
            </a:extLst>
          </p:cNvPr>
          <p:cNvSpPr txBox="1"/>
          <p:nvPr/>
        </p:nvSpPr>
        <p:spPr>
          <a:xfrm>
            <a:off x="4246246" y="4491235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8D639C-06A2-030C-FF15-F92021BCCF0E}"/>
                  </a:ext>
                </a:extLst>
              </p:cNvPr>
              <p:cNvSpPr txBox="1"/>
              <p:nvPr/>
            </p:nvSpPr>
            <p:spPr>
              <a:xfrm>
                <a:off x="5057908" y="4604824"/>
                <a:ext cx="1146339" cy="4940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A6E7E1-F2DD-BB06-3B92-471E679A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08" y="4604824"/>
                <a:ext cx="1146339" cy="494046"/>
              </a:xfrm>
              <a:prstGeom prst="rect">
                <a:avLst/>
              </a:prstGeom>
              <a:blipFill>
                <a:blip r:embed="rId2"/>
                <a:stretch>
                  <a:fillRect r="-66489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0F0C77-2518-96E3-248F-76761C00F214}"/>
              </a:ext>
            </a:extLst>
          </p:cNvPr>
          <p:cNvSpPr txBox="1"/>
          <p:nvPr/>
        </p:nvSpPr>
        <p:spPr>
          <a:xfrm>
            <a:off x="317499" y="4338877"/>
            <a:ext cx="271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</a:t>
            </a:r>
            <a:r>
              <a:rPr lang="en-US" i="1" dirty="0"/>
              <a:t>n</a:t>
            </a:r>
            <a:r>
              <a:rPr lang="en-US" dirty="0"/>
              <a:t> in </a:t>
            </a:r>
            <a:r>
              <a:rPr lang="en-US" i="1" dirty="0"/>
              <a:t>n</a:t>
            </a:r>
            <a:r>
              <a:rPr lang="en-US" dirty="0"/>
              <a:t>-gram precision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54130D-5099-5637-87CD-11591BD48E1D}"/>
              </a:ext>
            </a:extLst>
          </p:cNvPr>
          <p:cNvCxnSpPr/>
          <p:nvPr/>
        </p:nvCxnSpPr>
        <p:spPr>
          <a:xfrm flipV="1">
            <a:off x="1840946" y="3921522"/>
            <a:ext cx="439260" cy="420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7CAB6D-EE7B-5766-C333-383CF3FC89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79D4AD-8D1A-86B2-1007-AC3F0FE0892E}"/>
              </a:ext>
            </a:extLst>
          </p:cNvPr>
          <p:cNvSpPr txBox="1"/>
          <p:nvPr/>
        </p:nvSpPr>
        <p:spPr>
          <a:xfrm>
            <a:off x="1344957" y="5588327"/>
            <a:ext cx="251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00662-266E-8E11-0884-EE5C87EF1132}"/>
              </a:ext>
            </a:extLst>
          </p:cNvPr>
          <p:cNvSpPr txBox="1"/>
          <p:nvPr/>
        </p:nvSpPr>
        <p:spPr>
          <a:xfrm>
            <a:off x="4283739" y="547308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BE1DC7-5D3E-D31E-9B12-45ACB13CEBC1}"/>
                  </a:ext>
                </a:extLst>
              </p:cNvPr>
              <p:cNvSpPr txBox="1"/>
              <p:nvPr/>
            </p:nvSpPr>
            <p:spPr>
              <a:xfrm>
                <a:off x="3439822" y="5518902"/>
                <a:ext cx="84391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652F50-7F61-5741-4185-22528D47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22" y="5518902"/>
                <a:ext cx="84391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9CB629-3270-2D27-B1ED-DA1AFC608C47}"/>
              </a:ext>
            </a:extLst>
          </p:cNvPr>
          <p:cNvCxnSpPr>
            <a:cxnSpLocks/>
          </p:cNvCxnSpPr>
          <p:nvPr/>
        </p:nvCxnSpPr>
        <p:spPr>
          <a:xfrm flipV="1">
            <a:off x="5135272" y="5853062"/>
            <a:ext cx="4491990" cy="67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E899CA-0441-3522-498C-08B906BCF97C}"/>
              </a:ext>
            </a:extLst>
          </p:cNvPr>
          <p:cNvSpPr txBox="1"/>
          <p:nvPr/>
        </p:nvSpPr>
        <p:spPr>
          <a:xfrm>
            <a:off x="4908579" y="5211476"/>
            <a:ext cx="513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#</a:t>
            </a:r>
            <a:r>
              <a:rPr lang="en-US" sz="2800" i="1" dirty="0"/>
              <a:t>n</a:t>
            </a:r>
            <a:r>
              <a:rPr lang="en-US" sz="2800" dirty="0"/>
              <a:t>-grams common to </a:t>
            </a:r>
            <a:r>
              <a:rPr lang="en-US" sz="2800" dirty="0" err="1"/>
              <a:t>hyp</a:t>
            </a:r>
            <a:r>
              <a:rPr lang="en-US" sz="2800" dirty="0"/>
              <a:t>. and ref.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60C87-1814-587F-EEAA-8A74FECF2B95}"/>
              </a:ext>
            </a:extLst>
          </p:cNvPr>
          <p:cNvSpPr txBox="1"/>
          <p:nvPr/>
        </p:nvSpPr>
        <p:spPr>
          <a:xfrm>
            <a:off x="5217664" y="5867655"/>
            <a:ext cx="432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#</a:t>
            </a:r>
            <a:r>
              <a:rPr lang="en-US" sz="2800" i="1" dirty="0"/>
              <a:t>n</a:t>
            </a:r>
            <a:r>
              <a:rPr lang="en-US" sz="2800" dirty="0"/>
              <a:t>-grams in 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D7DD8-E6C0-5D47-6B19-498546F693EF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AF61D4-01DD-B2E7-63D2-2BA111344BB1}"/>
              </a:ext>
            </a:extLst>
          </p:cNvPr>
          <p:cNvSpPr/>
          <p:nvPr/>
        </p:nvSpPr>
        <p:spPr>
          <a:xfrm>
            <a:off x="851593" y="1472101"/>
            <a:ext cx="8759795" cy="3669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Note: these counts are clipped to the reference(s)!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example, for </a:t>
            </a:r>
            <a:r>
              <a:rPr lang="en-US" sz="2400" i="1" dirty="0">
                <a:solidFill>
                  <a:schemeClr val="tx1"/>
                </a:solidFill>
              </a:rPr>
              <a:t>n </a:t>
            </a:r>
            <a:r>
              <a:rPr lang="en-US" sz="2400" dirty="0">
                <a:solidFill>
                  <a:schemeClr val="tx1"/>
                </a:solidFill>
              </a:rPr>
              <a:t>= 1,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Reference: </a:t>
            </a:r>
            <a:r>
              <a:rPr lang="en-US" sz="2400" b="1" i="1" dirty="0">
                <a:solidFill>
                  <a:schemeClr val="tx1"/>
                </a:solidFill>
              </a:rPr>
              <a:t>the cat sat on the mat</a:t>
            </a:r>
          </a:p>
          <a:p>
            <a:r>
              <a:rPr lang="en-US" sz="2400" dirty="0">
                <a:solidFill>
                  <a:schemeClr val="tx1"/>
                </a:solidFill>
              </a:rPr>
              <a:t>Hypothesis: </a:t>
            </a:r>
            <a:r>
              <a:rPr lang="en-US" sz="2400" b="1" i="1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the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the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the</a:t>
            </a:r>
            <a:r>
              <a:rPr lang="en-US" sz="2400" b="1" i="1" dirty="0">
                <a:solidFill>
                  <a:schemeClr val="tx1"/>
                </a:solidFill>
              </a:rPr>
              <a:t> mat</a:t>
            </a:r>
            <a:br>
              <a:rPr lang="en-US" sz="2400" b="1" i="1" dirty="0">
                <a:solidFill>
                  <a:schemeClr val="tx1"/>
                </a:solidFill>
              </a:rPr>
            </a:br>
            <a:br>
              <a:rPr lang="en-US" sz="2400" b="1" i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Then,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denominator = 5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but numerator = 3 (we only count two of the “</a:t>
            </a:r>
            <a:r>
              <a:rPr lang="en-US" sz="2400" dirty="0" err="1">
                <a:solidFill>
                  <a:schemeClr val="tx1"/>
                </a:solidFill>
              </a:rPr>
              <a:t>the”s</a:t>
            </a:r>
            <a:r>
              <a:rPr lang="en-US" sz="2400" dirty="0">
                <a:solidFill>
                  <a:schemeClr val="tx1"/>
                </a:solidFill>
              </a:rPr>
              <a:t> as common!)</a:t>
            </a:r>
          </a:p>
        </p:txBody>
      </p:sp>
    </p:spTree>
    <p:extLst>
      <p:ext uri="{BB962C8B-B14F-4D97-AF65-F5344CB8AC3E}">
        <p14:creationId xmlns:p14="http://schemas.microsoft.com/office/powerpoint/2010/main" val="22636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E331B-0D80-6F14-E8C6-440A49EF6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1EDC-CB56-0B69-FD55-D53CC9C0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BLEU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F1904-2DCC-CB4A-BB9F-7C94D053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evaluate a machine translated sentence?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F98AA-E835-D754-56B7-B5AC1FDBC9B1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3A62D-2F89-DCA8-20C0-BF3F3270A831}"/>
              </a:ext>
            </a:extLst>
          </p:cNvPr>
          <p:cNvSpPr txBox="1"/>
          <p:nvPr/>
        </p:nvSpPr>
        <p:spPr>
          <a:xfrm>
            <a:off x="1851027" y="2548276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Vinay likes programming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8DE83-77CE-7666-3050-145A630D3E4C}"/>
              </a:ext>
            </a:extLst>
          </p:cNvPr>
          <p:cNvSpPr txBox="1"/>
          <p:nvPr/>
        </p:nvSpPr>
        <p:spPr>
          <a:xfrm>
            <a:off x="2365377" y="2222838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550B3-F447-D4B2-ED85-B6D42EE6812A}"/>
              </a:ext>
            </a:extLst>
          </p:cNvPr>
          <p:cNvSpPr txBox="1"/>
          <p:nvPr/>
        </p:nvSpPr>
        <p:spPr>
          <a:xfrm>
            <a:off x="6859588" y="2222838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Hypotheses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4C910-679F-3BE2-8E0B-95CB72C87F32}"/>
              </a:ext>
            </a:extLst>
          </p:cNvPr>
          <p:cNvSpPr txBox="1"/>
          <p:nvPr/>
        </p:nvSpPr>
        <p:spPr>
          <a:xfrm>
            <a:off x="6457950" y="2589570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Vinay it like to program in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4802D-F145-C0EE-0EF3-B34DDC1B1986}"/>
              </a:ext>
            </a:extLst>
          </p:cNvPr>
          <p:cNvSpPr txBox="1"/>
          <p:nvPr/>
        </p:nvSpPr>
        <p:spPr>
          <a:xfrm>
            <a:off x="1090615" y="3377408"/>
            <a:ext cx="1939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BLEU-4  =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DA102-F9C0-0A8C-9B0E-DB133E4C0CBC}"/>
              </a:ext>
            </a:extLst>
          </p:cNvPr>
          <p:cNvSpPr txBox="1"/>
          <p:nvPr/>
        </p:nvSpPr>
        <p:spPr>
          <a:xfrm>
            <a:off x="3030538" y="3377407"/>
            <a:ext cx="811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GeoMean</a:t>
            </a:r>
            <a:r>
              <a:rPr lang="en-US" sz="3200" i="1" dirty="0"/>
              <a:t>(n-</a:t>
            </a:r>
            <a:r>
              <a:rPr lang="en-US" sz="3200" dirty="0"/>
              <a:t>gram precision)  ×  Length Penalty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32223-C960-E057-C524-03A20462FE80}"/>
              </a:ext>
            </a:extLst>
          </p:cNvPr>
          <p:cNvSpPr txBox="1"/>
          <p:nvPr/>
        </p:nvSpPr>
        <p:spPr>
          <a:xfrm>
            <a:off x="5060952" y="3969545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1037FF-2B08-3EAC-2195-44F2F2E2BA6B}"/>
              </a:ext>
            </a:extLst>
          </p:cNvPr>
          <p:cNvSpPr/>
          <p:nvPr/>
        </p:nvSpPr>
        <p:spPr>
          <a:xfrm>
            <a:off x="5000627" y="3992633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CC72F-C479-EEF2-4810-DA054229F4D3}"/>
              </a:ext>
            </a:extLst>
          </p:cNvPr>
          <p:cNvSpPr txBox="1"/>
          <p:nvPr/>
        </p:nvSpPr>
        <p:spPr>
          <a:xfrm>
            <a:off x="9494838" y="3947151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88F8DB-0605-8D50-EA8D-505C09D8F9E7}"/>
              </a:ext>
            </a:extLst>
          </p:cNvPr>
          <p:cNvSpPr/>
          <p:nvPr/>
        </p:nvSpPr>
        <p:spPr>
          <a:xfrm>
            <a:off x="9434513" y="3970239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D965E-9BE9-BDDD-E859-4C5F5A72168B}"/>
              </a:ext>
            </a:extLst>
          </p:cNvPr>
          <p:cNvSpPr txBox="1"/>
          <p:nvPr/>
        </p:nvSpPr>
        <p:spPr>
          <a:xfrm>
            <a:off x="1544117" y="5081290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62A110-773E-3981-A701-761D6AE30727}"/>
              </a:ext>
            </a:extLst>
          </p:cNvPr>
          <p:cNvSpPr/>
          <p:nvPr/>
        </p:nvSpPr>
        <p:spPr>
          <a:xfrm>
            <a:off x="1483792" y="5104378"/>
            <a:ext cx="3429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3D3F7C-B2DE-967B-2DB8-627C9E7CBE9D}"/>
              </a:ext>
            </a:extLst>
          </p:cNvPr>
          <p:cNvSpPr txBox="1"/>
          <p:nvPr/>
        </p:nvSpPr>
        <p:spPr>
          <a:xfrm>
            <a:off x="2052168" y="4881235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E365A-4576-5800-6B69-3DB9BE9A6EC7}"/>
                  </a:ext>
                </a:extLst>
              </p:cNvPr>
              <p:cNvSpPr txBox="1"/>
              <p:nvPr/>
            </p:nvSpPr>
            <p:spPr>
              <a:xfrm>
                <a:off x="2848704" y="4579421"/>
                <a:ext cx="1775807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E365A-4576-5800-6B69-3DB9BE9A6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704" y="4579421"/>
                <a:ext cx="1775807" cy="1373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8E444-E7FD-A3E2-4769-44CDA95BE9C7}"/>
                  </a:ext>
                </a:extLst>
              </p:cNvPr>
              <p:cNvSpPr txBox="1"/>
              <p:nvPr/>
            </p:nvSpPr>
            <p:spPr>
              <a:xfrm>
                <a:off x="5068389" y="4740589"/>
                <a:ext cx="3375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8E444-E7FD-A3E2-4769-44CDA95B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89" y="4740589"/>
                <a:ext cx="3375660" cy="523220"/>
              </a:xfrm>
              <a:prstGeom prst="rect">
                <a:avLst/>
              </a:prstGeom>
              <a:blipFill>
                <a:blip r:embed="rId3"/>
                <a:stretch>
                  <a:fillRect l="-3610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4DF1AB-1650-D1A0-4ADC-3ECA071D4101}"/>
              </a:ext>
            </a:extLst>
          </p:cNvPr>
          <p:cNvSpPr txBox="1"/>
          <p:nvPr/>
        </p:nvSpPr>
        <p:spPr>
          <a:xfrm>
            <a:off x="5068389" y="5389066"/>
            <a:ext cx="337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otherwise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6BAA8-868E-F74D-9B4E-051092A2F88B}"/>
              </a:ext>
            </a:extLst>
          </p:cNvPr>
          <p:cNvSpPr txBox="1"/>
          <p:nvPr/>
        </p:nvSpPr>
        <p:spPr>
          <a:xfrm>
            <a:off x="7461477" y="4701872"/>
            <a:ext cx="428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 = </a:t>
            </a:r>
            <a:r>
              <a:rPr lang="en-US" sz="2800" dirty="0"/>
              <a:t>length of reference</a:t>
            </a:r>
            <a:br>
              <a:rPr lang="en-US" sz="2800" i="1" dirty="0"/>
            </a:br>
            <a:r>
              <a:rPr lang="en-US" sz="2800" i="1" dirty="0"/>
              <a:t>c </a:t>
            </a:r>
            <a:r>
              <a:rPr lang="en-US" sz="2800" dirty="0"/>
              <a:t>= length of candidate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7576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C9042-F91F-9BCB-4168-67959BF3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13B0-2D0D-867A-B2DA-ED5AF51A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Translation: BLEU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FCBD-DF69-A7C6-E0CB-7F5EB447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45"/>
            <a:ext cx="1051560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Practice: calculate BLEU-2 for the following pair!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895C-C779-9F85-B096-DAA3A348088F}"/>
              </a:ext>
            </a:extLst>
          </p:cNvPr>
          <p:cNvSpPr txBox="1"/>
          <p:nvPr/>
        </p:nvSpPr>
        <p:spPr>
          <a:xfrm>
            <a:off x="11296650" y="64262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62C-E56A-A136-0CAD-C247DB830C2F}"/>
              </a:ext>
            </a:extLst>
          </p:cNvPr>
          <p:cNvSpPr txBox="1"/>
          <p:nvPr/>
        </p:nvSpPr>
        <p:spPr>
          <a:xfrm>
            <a:off x="1400176" y="2709366"/>
            <a:ext cx="399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Vinay likes programming in Python a 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0CD2E-BDE6-0112-F171-6C1B0B4BA89C}"/>
              </a:ext>
            </a:extLst>
          </p:cNvPr>
          <p:cNvSpPr txBox="1"/>
          <p:nvPr/>
        </p:nvSpPr>
        <p:spPr>
          <a:xfrm>
            <a:off x="1914527" y="2383928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8A385-0A9C-26A2-0348-C15B242B9507}"/>
              </a:ext>
            </a:extLst>
          </p:cNvPr>
          <p:cNvSpPr txBox="1"/>
          <p:nvPr/>
        </p:nvSpPr>
        <p:spPr>
          <a:xfrm>
            <a:off x="7143750" y="2325470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DD582-AA07-4805-FC4B-E47BFFE11DFE}"/>
              </a:ext>
            </a:extLst>
          </p:cNvPr>
          <p:cNvSpPr txBox="1"/>
          <p:nvPr/>
        </p:nvSpPr>
        <p:spPr>
          <a:xfrm>
            <a:off x="6683373" y="2694802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Vinay likes Python programming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4D5A7C-945B-A8DF-95F9-9EDBC633C4DC}"/>
                  </a:ext>
                </a:extLst>
              </p:cNvPr>
              <p:cNvSpPr txBox="1"/>
              <p:nvPr/>
            </p:nvSpPr>
            <p:spPr>
              <a:xfrm>
                <a:off x="4278330" y="3551556"/>
                <a:ext cx="767966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4D5A7C-945B-A8DF-95F9-9EDBC633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30" y="3551556"/>
                <a:ext cx="767966" cy="519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9B6DC-D08E-4D0F-9602-AB5034F704BD}"/>
                  </a:ext>
                </a:extLst>
              </p:cNvPr>
              <p:cNvSpPr txBox="1"/>
              <p:nvPr/>
            </p:nvSpPr>
            <p:spPr>
              <a:xfrm>
                <a:off x="5910084" y="3552390"/>
                <a:ext cx="77328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9B6DC-D08E-4D0F-9602-AB5034F70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084" y="3552390"/>
                <a:ext cx="773289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00EDAE-61E3-FA05-8ED2-AA7583631D31}"/>
                  </a:ext>
                </a:extLst>
              </p:cNvPr>
              <p:cNvSpPr txBox="1"/>
              <p:nvPr/>
            </p:nvSpPr>
            <p:spPr>
              <a:xfrm>
                <a:off x="4556126" y="4409444"/>
                <a:ext cx="2012667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≈0.4472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00EDAE-61E3-FA05-8ED2-AA7583631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26" y="4409444"/>
                <a:ext cx="2012667" cy="572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166C0-35F9-A85E-4C94-F22CF7489410}"/>
                  </a:ext>
                </a:extLst>
              </p:cNvPr>
              <p:cNvSpPr txBox="1"/>
              <p:nvPr/>
            </p:nvSpPr>
            <p:spPr>
              <a:xfrm>
                <a:off x="3947746" y="5162672"/>
                <a:ext cx="400641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Penalty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≈0.6703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166C0-35F9-A85E-4C94-F22CF748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46" y="5162672"/>
                <a:ext cx="4006418" cy="524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340E0D-15D1-833F-E4E0-5994960F9EBE}"/>
                  </a:ext>
                </a:extLst>
              </p:cNvPr>
              <p:cNvSpPr txBox="1"/>
              <p:nvPr/>
            </p:nvSpPr>
            <p:spPr>
              <a:xfrm>
                <a:off x="4085866" y="6031032"/>
                <a:ext cx="364843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BLEU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≈0.4472 ×0.6703 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340E0D-15D1-833F-E4E0-5994960F9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66" y="6031032"/>
                <a:ext cx="3648435" cy="276999"/>
              </a:xfrm>
              <a:prstGeom prst="rect">
                <a:avLst/>
              </a:prstGeom>
              <a:blipFill>
                <a:blip r:embed="rId6"/>
                <a:stretch>
                  <a:fillRect l="-666" r="-832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78CD-266B-7F60-D184-AA421C50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1E30-BA98-B416-60F0-FAC5207D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630" y="2910839"/>
            <a:ext cx="9730740" cy="911543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Translation: IBM Model 1</a:t>
            </a:r>
          </a:p>
        </p:txBody>
      </p:sp>
    </p:spTree>
    <p:extLst>
      <p:ext uri="{BB962C8B-B14F-4D97-AF65-F5344CB8AC3E}">
        <p14:creationId xmlns:p14="http://schemas.microsoft.com/office/powerpoint/2010/main" val="407756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1248</Words>
  <Application>Microsoft Office PowerPoint</Application>
  <PresentationFormat>Widescreen</PresentationFormat>
  <Paragraphs>284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Gill Sans MT</vt:lpstr>
      <vt:lpstr>Office Theme</vt:lpstr>
      <vt:lpstr>COS 484, Precept 6</vt:lpstr>
      <vt:lpstr>Agenda</vt:lpstr>
      <vt:lpstr>Machine Translation: BLEU</vt:lpstr>
      <vt:lpstr>Machine Translation: BLEU</vt:lpstr>
      <vt:lpstr>Machine Translation: BLEU</vt:lpstr>
      <vt:lpstr>Machine Translation: BLEU</vt:lpstr>
      <vt:lpstr>Machine Translation: BLEU</vt:lpstr>
      <vt:lpstr>Machine Translation: BLEU</vt:lpstr>
      <vt:lpstr>Machine Translation: IBM Model 1</vt:lpstr>
      <vt:lpstr>Machine Translation: IBM Model 1</vt:lpstr>
      <vt:lpstr>Machine Translation: IBM Model 1</vt:lpstr>
      <vt:lpstr>Machine Translation: IBM Model 1</vt:lpstr>
      <vt:lpstr>Machine Translation: IBM Model 1</vt:lpstr>
      <vt:lpstr>Machine Translation: IBM Model 1</vt:lpstr>
      <vt:lpstr>Machine Translation: IBM Model 1</vt:lpstr>
      <vt:lpstr>Machine Translation: IBM Model 1</vt:lpstr>
      <vt:lpstr>Sequence-to-sequence LM</vt:lpstr>
      <vt:lpstr>Seq2Seq LM</vt:lpstr>
      <vt:lpstr>Seq2Seq LM</vt:lpstr>
      <vt:lpstr>Seq2Seq LM</vt:lpstr>
      <vt:lpstr>Attention</vt:lpstr>
      <vt:lpstr>Attention</vt:lpstr>
      <vt:lpstr>Attention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 Bhaskar</dc:creator>
  <cp:lastModifiedBy>Adithya Bhaskar</cp:lastModifiedBy>
  <cp:revision>31</cp:revision>
  <dcterms:created xsi:type="dcterms:W3CDTF">2025-03-17T18:28:03Z</dcterms:created>
  <dcterms:modified xsi:type="dcterms:W3CDTF">2025-03-20T17:21:51Z</dcterms:modified>
</cp:coreProperties>
</file>