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 id="2147483713" r:id="rId2"/>
  </p:sldMasterIdLst>
  <p:notesMasterIdLst>
    <p:notesMasterId r:id="rId31"/>
  </p:notesMasterIdLst>
  <p:handoutMasterIdLst>
    <p:handoutMasterId r:id="rId32"/>
  </p:handoutMasterIdLst>
  <p:sldIdLst>
    <p:sldId id="409" r:id="rId3"/>
    <p:sldId id="410" r:id="rId4"/>
    <p:sldId id="414" r:id="rId5"/>
    <p:sldId id="415" r:id="rId6"/>
    <p:sldId id="411" r:id="rId7"/>
    <p:sldId id="412" r:id="rId8"/>
    <p:sldId id="413" r:id="rId9"/>
    <p:sldId id="454" r:id="rId10"/>
    <p:sldId id="456" r:id="rId11"/>
    <p:sldId id="416" r:id="rId12"/>
    <p:sldId id="457" r:id="rId13"/>
    <p:sldId id="453" r:id="rId14"/>
    <p:sldId id="417" r:id="rId15"/>
    <p:sldId id="418" r:id="rId16"/>
    <p:sldId id="419" r:id="rId17"/>
    <p:sldId id="420" r:id="rId18"/>
    <p:sldId id="421" r:id="rId19"/>
    <p:sldId id="422" r:id="rId20"/>
    <p:sldId id="458" r:id="rId21"/>
    <p:sldId id="423" r:id="rId22"/>
    <p:sldId id="424" r:id="rId23"/>
    <p:sldId id="425" r:id="rId24"/>
    <p:sldId id="426" r:id="rId25"/>
    <p:sldId id="427" r:id="rId26"/>
    <p:sldId id="428" r:id="rId27"/>
    <p:sldId id="429" r:id="rId28"/>
    <p:sldId id="430" r:id="rId29"/>
    <p:sldId id="459" r:id="rId30"/>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214" autoAdjust="0"/>
    <p:restoredTop sz="86781" autoAdjust="0"/>
  </p:normalViewPr>
  <p:slideViewPr>
    <p:cSldViewPr>
      <p:cViewPr varScale="1">
        <p:scale>
          <a:sx n="140" d="100"/>
          <a:sy n="140" d="100"/>
        </p:scale>
        <p:origin x="40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t>Edit Distance is a metric for quantifying the similarity (or, inversely, the distance) between two strings or sequences by the number of edits it would take to turn one into the other. Why should we care about string similarity?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11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t>We've introduced the intuition and applications of edit distance. In the next lecture we'll see how it is computed.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12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9A3B974-C2D4-8B41-AE93-F0BDF356406D}" type="slidenum">
              <a:rPr lang="en-US"/>
              <a:pPr/>
              <a:t>15</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054C909-A1CF-2E43-AF34-84A05567BE64}" type="slidenum">
              <a:rPr lang="en-US"/>
              <a:pPr/>
              <a:t>16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9A3B974-C2D4-8B41-AE93-F0BDF356406D}" type="slidenum">
              <a:rPr lang="en-US"/>
              <a:pPr/>
              <a:t>17</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9AD5FB1-F71F-D44B-8F15-528B3F5166D9}" type="slidenum">
              <a:rPr lang="en-US"/>
              <a:pPr/>
              <a:t>18</a:t>
            </a:fld>
            <a:endParaRPr lang="en-US"/>
          </a:p>
        </p:txBody>
      </p:sp>
      <p:sp>
        <p:nvSpPr>
          <p:cNvPr id="89091" name="Rectangle 2"/>
          <p:cNvSpPr>
            <a:spLocks noGrp="1" noRot="1" noChangeAspect="1" noChangeArrowheads="1"/>
          </p:cNvSpPr>
          <p:nvPr>
            <p:ph type="sldImg"/>
          </p:nvPr>
        </p:nvSpPr>
        <p:spPr>
          <a:solidFill>
            <a:srgbClr val="FFFFFF"/>
          </a:solidFill>
          <a:ln/>
        </p:spPr>
      </p:sp>
      <p:sp>
        <p:nvSpPr>
          <p:cNvPr id="8909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19</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20</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13C6E27-0B5E-554F-99E3-D944B2DAB7CD}" type="slidenum">
              <a:rPr lang="en-US"/>
              <a:pPr/>
              <a:t>21</a:t>
            </a:fld>
            <a:endParaRPr lang="en-US"/>
          </a:p>
        </p:txBody>
      </p:sp>
      <p:sp>
        <p:nvSpPr>
          <p:cNvPr id="91139" name="Rectangle 2"/>
          <p:cNvSpPr>
            <a:spLocks noGrp="1" noRot="1" noChangeAspect="1" noChangeArrowheads="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9A3B974-C2D4-8B41-AE93-F0BDF356406D}" type="slidenum">
              <a:rPr lang="en-US"/>
              <a:pPr/>
              <a:t>22</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55EBA51-E221-6F4B-9ECF-31AD9B977258}" type="slidenum">
              <a:rPr lang="en-US"/>
              <a:pPr/>
              <a:t>2</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r>
              <a:rPr lang="en-US" dirty="0"/>
              <a:t>String similarity comes up in a lot of NLP tasks. For example in spell correction, imagine the user typed "g-r-a-f-f-e" and it's our job to pick which word they might have meant, maybe one of the </a:t>
            </a:r>
            <a:r>
              <a:rPr lang="en-US" dirty="0" err="1"/>
              <a:t>followingOne</a:t>
            </a:r>
            <a:r>
              <a:rPr lang="en-US" dirty="0"/>
              <a:t> simple metric is just to pick the word that is the most similar in letters. How to measure similarity in letters? Edit distance, The intuition of edit distance is that we are asking, "how many letters would I have to type differently to have gotten g-r-a-f-f-e instead of say  "g-r-a-f" instead?"  So the distance between </a:t>
            </a:r>
            <a:r>
              <a:rPr lang="en-US" dirty="0" err="1"/>
              <a:t>graffe</a:t>
            </a:r>
            <a:r>
              <a:rPr lang="en-US" dirty="0"/>
              <a:t> and </a:t>
            </a:r>
            <a:r>
              <a:rPr lang="en-US" dirty="0" err="1"/>
              <a:t>graf</a:t>
            </a:r>
            <a:r>
              <a:rPr lang="en-US" dirty="0"/>
              <a:t> is that we'd have to add an "f" and an "e", "grail" we'd need to swap an </a:t>
            </a:r>
            <a:r>
              <a:rPr lang="en-US" dirty="0" err="1"/>
              <a:t>i</a:t>
            </a:r>
            <a:r>
              <a:rPr lang="en-US" dirty="0"/>
              <a:t> and an L for the  two fs, and then add an e. But getting g-r-a-f-f-e instead of giraffe just requires removing an </a:t>
            </a:r>
            <a:r>
              <a:rPr lang="en-US" dirty="0" err="1"/>
              <a:t>i</a:t>
            </a:r>
            <a:r>
              <a:rPr lang="en-US" dirty="0"/>
              <a:t>, a change of one letter, so we might hypothesize that's what the writer meant.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95EC786-90C9-B845-9111-8E3E763FE7DB}" type="slidenum">
              <a:rPr lang="en-US"/>
              <a:pPr/>
              <a:t>25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651CC7-184B-FE41-B411-1713AAE7DA86}" type="slidenum">
              <a:rPr lang="en-US"/>
              <a:pPr/>
              <a:t>26</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2E73B70-6BD1-6D4B-9F6E-5CC283986628}" type="slidenum">
              <a:rPr lang="en-US"/>
              <a:pPr/>
              <a:t>27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28</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349581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919174B-7304-3A45-9ED1-3169AE6E584D}" type="slidenum">
              <a:rPr lang="en-US"/>
              <a:pPr/>
              <a:t>5</a:t>
            </a:fld>
            <a:endParaRPr lang="en-US"/>
          </a:p>
        </p:txBody>
      </p:sp>
      <p:sp>
        <p:nvSpPr>
          <p:cNvPr id="74755" name="Rectangle 2"/>
          <p:cNvSpPr>
            <a:spLocks noGrp="1" noRot="1" noChangeAspect="1" noChangeArrowheads="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651CC7-184B-FE41-B411-1713AAE7DA86}" type="slidenum">
              <a:rPr lang="en-US"/>
              <a:pPr/>
              <a:t>6</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NimbusRomNo9L"/>
              </a:rPr>
              <a:t>Thus, we say </a:t>
            </a:r>
            <a:r>
              <a:rPr lang="en-US" sz="1800" dirty="0">
                <a:effectLst/>
                <a:latin typeface="txtt"/>
              </a:rPr>
              <a:t>I </a:t>
            </a:r>
            <a:r>
              <a:rPr lang="en-US" sz="1800" b="0" dirty="0">
                <a:effectLst/>
                <a:latin typeface="NimbusRomNo9L"/>
              </a:rPr>
              <a:t>aligns </a:t>
            </a:r>
            <a:r>
              <a:rPr lang="en-US" sz="1800" dirty="0">
                <a:effectLst/>
                <a:latin typeface="NimbusRomNo9L"/>
              </a:rPr>
              <a:t>with the empty string, </a:t>
            </a:r>
            <a:r>
              <a:rPr lang="en-US" sz="1800" dirty="0">
                <a:effectLst/>
                <a:latin typeface="txtt"/>
              </a:rPr>
              <a:t>N </a:t>
            </a:r>
            <a:r>
              <a:rPr lang="en-US" sz="1800" dirty="0">
                <a:effectLst/>
                <a:latin typeface="NimbusRomNo9L"/>
              </a:rPr>
              <a:t>with </a:t>
            </a:r>
            <a:r>
              <a:rPr lang="en-US" sz="1800" dirty="0">
                <a:effectLst/>
                <a:latin typeface="txtt"/>
              </a:rPr>
              <a:t>E</a:t>
            </a:r>
            <a:r>
              <a:rPr lang="en-US" sz="1800" dirty="0">
                <a:effectLst/>
                <a:latin typeface="NimbusRomNo9L"/>
              </a:rPr>
              <a:t>, and so on.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D9EE444-6282-C242-93C0-393321149F9D}" type="slidenum">
              <a:rPr lang="en-US"/>
              <a:pPr/>
              <a:t>7</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rgbClr val="009900"/>
                </a:solidFill>
                <a:latin typeface="Tahoma" charset="0"/>
                <a:ea typeface="ＭＳ Ｐゴシック" charset="0"/>
                <a:cs typeface="ＭＳ Ｐゴシック" charset="0"/>
              </a:defRPr>
            </a:lvl1pPr>
            <a:lvl2pPr marL="37931725" indent="-37474525" eaLnBrk="0" hangingPunct="0">
              <a:defRPr sz="1600">
                <a:solidFill>
                  <a:srgbClr val="009900"/>
                </a:solidFill>
                <a:latin typeface="Tahoma" charset="0"/>
                <a:ea typeface="ＭＳ Ｐゴシック" charset="0"/>
              </a:defRPr>
            </a:lvl2pPr>
            <a:lvl3pPr eaLnBrk="0" hangingPunct="0">
              <a:defRPr sz="1600">
                <a:solidFill>
                  <a:srgbClr val="009900"/>
                </a:solidFill>
                <a:latin typeface="Tahoma" charset="0"/>
                <a:ea typeface="ＭＳ Ｐゴシック" charset="0"/>
              </a:defRPr>
            </a:lvl3pPr>
            <a:lvl4pPr eaLnBrk="0" hangingPunct="0">
              <a:defRPr sz="1600">
                <a:solidFill>
                  <a:srgbClr val="009900"/>
                </a:solidFill>
                <a:latin typeface="Tahoma" charset="0"/>
                <a:ea typeface="ＭＳ Ｐゴシック" charset="0"/>
              </a:defRPr>
            </a:lvl4pPr>
            <a:lvl5pPr eaLnBrk="0" hangingPunct="0">
              <a:defRPr sz="1600">
                <a:solidFill>
                  <a:srgbClr val="009900"/>
                </a:solidFill>
                <a:latin typeface="Tahoma" charset="0"/>
                <a:ea typeface="ＭＳ Ｐゴシック" charset="0"/>
              </a:defRPr>
            </a:lvl5pPr>
            <a:lvl6pPr marL="457200" eaLnBrk="0" fontAlgn="base" hangingPunct="0">
              <a:spcBef>
                <a:spcPct val="0"/>
              </a:spcBef>
              <a:spcAft>
                <a:spcPct val="0"/>
              </a:spcAft>
              <a:defRPr sz="1600">
                <a:solidFill>
                  <a:srgbClr val="009900"/>
                </a:solidFill>
                <a:latin typeface="Tahoma" charset="0"/>
                <a:ea typeface="ＭＳ Ｐゴシック" charset="0"/>
              </a:defRPr>
            </a:lvl6pPr>
            <a:lvl7pPr marL="914400" eaLnBrk="0" fontAlgn="base" hangingPunct="0">
              <a:spcBef>
                <a:spcPct val="0"/>
              </a:spcBef>
              <a:spcAft>
                <a:spcPct val="0"/>
              </a:spcAft>
              <a:defRPr sz="1600">
                <a:solidFill>
                  <a:srgbClr val="009900"/>
                </a:solidFill>
                <a:latin typeface="Tahoma" charset="0"/>
                <a:ea typeface="ＭＳ Ｐゴシック" charset="0"/>
              </a:defRPr>
            </a:lvl7pPr>
            <a:lvl8pPr marL="1371600" eaLnBrk="0" fontAlgn="base" hangingPunct="0">
              <a:spcBef>
                <a:spcPct val="0"/>
              </a:spcBef>
              <a:spcAft>
                <a:spcPct val="0"/>
              </a:spcAft>
              <a:defRPr sz="1600">
                <a:solidFill>
                  <a:srgbClr val="009900"/>
                </a:solidFill>
                <a:latin typeface="Tahoma" charset="0"/>
                <a:ea typeface="ＭＳ Ｐゴシック" charset="0"/>
              </a:defRPr>
            </a:lvl8pPr>
            <a:lvl9pPr marL="1828800" eaLnBrk="0" fontAlgn="base" hangingPunct="0">
              <a:spcBef>
                <a:spcPct val="0"/>
              </a:spcBef>
              <a:spcAft>
                <a:spcPct val="0"/>
              </a:spcAft>
              <a:defRPr sz="1600">
                <a:solidFill>
                  <a:srgbClr val="009900"/>
                </a:solidFill>
                <a:latin typeface="Tahoma" charset="0"/>
                <a:ea typeface="ＭＳ Ｐゴシック" charset="0"/>
              </a:defRPr>
            </a:lvl9pPr>
          </a:lstStyle>
          <a:p>
            <a:pPr eaLnBrk="1" hangingPunct="1"/>
            <a:fld id="{2DBBC272-86A8-B54C-AFFC-48DBE25965CF}" type="slidenum">
              <a:rPr lang="en-US" sz="1200">
                <a:solidFill>
                  <a:schemeClr val="tx1"/>
                </a:solidFill>
                <a:latin typeface="Times New Roman" charset="0"/>
              </a:rPr>
              <a:pPr eaLnBrk="1" hangingPunct="1"/>
              <a:t>8</a:t>
            </a:fld>
            <a:endParaRPr lang="en-US" sz="1200">
              <a:solidFill>
                <a:schemeClr val="tx1"/>
              </a:solidFill>
              <a:latin typeface="Times New Roman" charset="0"/>
            </a:endParaRPr>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912707" y="4463296"/>
            <a:ext cx="5019887" cy="4228386"/>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00">
                <a:solidFill>
                  <a:srgbClr val="009900"/>
                </a:solidFill>
                <a:latin typeface="Tahoma" charset="0"/>
                <a:ea typeface="ＭＳ Ｐゴシック" charset="0"/>
                <a:cs typeface="ＭＳ Ｐゴシック" charset="0"/>
              </a:defRPr>
            </a:lvl1pPr>
            <a:lvl2pPr marL="37931725" indent="-37474525" eaLnBrk="0" hangingPunct="0">
              <a:defRPr sz="1600">
                <a:solidFill>
                  <a:srgbClr val="009900"/>
                </a:solidFill>
                <a:latin typeface="Tahoma" charset="0"/>
                <a:ea typeface="ＭＳ Ｐゴシック" charset="0"/>
              </a:defRPr>
            </a:lvl2pPr>
            <a:lvl3pPr eaLnBrk="0" hangingPunct="0">
              <a:defRPr sz="1600">
                <a:solidFill>
                  <a:srgbClr val="009900"/>
                </a:solidFill>
                <a:latin typeface="Tahoma" charset="0"/>
                <a:ea typeface="ＭＳ Ｐゴシック" charset="0"/>
              </a:defRPr>
            </a:lvl3pPr>
            <a:lvl4pPr eaLnBrk="0" hangingPunct="0">
              <a:defRPr sz="1600">
                <a:solidFill>
                  <a:srgbClr val="009900"/>
                </a:solidFill>
                <a:latin typeface="Tahoma" charset="0"/>
                <a:ea typeface="ＭＳ Ｐゴシック" charset="0"/>
              </a:defRPr>
            </a:lvl4pPr>
            <a:lvl5pPr eaLnBrk="0" hangingPunct="0">
              <a:defRPr sz="1600">
                <a:solidFill>
                  <a:srgbClr val="009900"/>
                </a:solidFill>
                <a:latin typeface="Tahoma" charset="0"/>
                <a:ea typeface="ＭＳ Ｐゴシック" charset="0"/>
              </a:defRPr>
            </a:lvl5pPr>
            <a:lvl6pPr marL="457200" eaLnBrk="0" fontAlgn="base" hangingPunct="0">
              <a:spcBef>
                <a:spcPct val="0"/>
              </a:spcBef>
              <a:spcAft>
                <a:spcPct val="0"/>
              </a:spcAft>
              <a:defRPr sz="1600">
                <a:solidFill>
                  <a:srgbClr val="009900"/>
                </a:solidFill>
                <a:latin typeface="Tahoma" charset="0"/>
                <a:ea typeface="ＭＳ Ｐゴシック" charset="0"/>
              </a:defRPr>
            </a:lvl6pPr>
            <a:lvl7pPr marL="914400" eaLnBrk="0" fontAlgn="base" hangingPunct="0">
              <a:spcBef>
                <a:spcPct val="0"/>
              </a:spcBef>
              <a:spcAft>
                <a:spcPct val="0"/>
              </a:spcAft>
              <a:defRPr sz="1600">
                <a:solidFill>
                  <a:srgbClr val="009900"/>
                </a:solidFill>
                <a:latin typeface="Tahoma" charset="0"/>
                <a:ea typeface="ＭＳ Ｐゴシック" charset="0"/>
              </a:defRPr>
            </a:lvl7pPr>
            <a:lvl8pPr marL="1371600" eaLnBrk="0" fontAlgn="base" hangingPunct="0">
              <a:spcBef>
                <a:spcPct val="0"/>
              </a:spcBef>
              <a:spcAft>
                <a:spcPct val="0"/>
              </a:spcAft>
              <a:defRPr sz="1600">
                <a:solidFill>
                  <a:srgbClr val="009900"/>
                </a:solidFill>
                <a:latin typeface="Tahoma" charset="0"/>
                <a:ea typeface="ＭＳ Ｐゴシック" charset="0"/>
              </a:defRPr>
            </a:lvl8pPr>
            <a:lvl9pPr marL="1828800" eaLnBrk="0" fontAlgn="base" hangingPunct="0">
              <a:spcBef>
                <a:spcPct val="0"/>
              </a:spcBef>
              <a:spcAft>
                <a:spcPct val="0"/>
              </a:spcAft>
              <a:defRPr sz="1600">
                <a:solidFill>
                  <a:srgbClr val="009900"/>
                </a:solidFill>
                <a:latin typeface="Tahoma" charset="0"/>
                <a:ea typeface="ＭＳ Ｐゴシック" charset="0"/>
              </a:defRPr>
            </a:lvl9pPr>
          </a:lstStyle>
          <a:p>
            <a:pPr eaLnBrk="1" hangingPunct="1"/>
            <a:fld id="{D86BE477-4654-8746-8CBD-AE3C40EAA3DF}" type="slidenum">
              <a:rPr lang="en-US" sz="1200">
                <a:solidFill>
                  <a:schemeClr val="tx1"/>
                </a:solidFill>
                <a:latin typeface="Times New Roman" charset="0"/>
              </a:rPr>
              <a:pPr eaLnBrk="1" hangingPunct="1"/>
              <a:t>9</a:t>
            </a:fld>
            <a:endParaRPr lang="en-US" sz="1200">
              <a:solidFill>
                <a:schemeClr val="tx1"/>
              </a:solidFill>
              <a:latin typeface="Times New Roman" charset="0"/>
            </a:endParaRPr>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xfrm>
            <a:off x="912707" y="4463296"/>
            <a:ext cx="5019887" cy="4228386"/>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2501712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86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buNone/>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12/29/24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a:t>Slides adapted from Jure </a:t>
            </a:r>
            <a:r>
              <a:rPr lang="en-US" err="1"/>
              <a:t>Leskovec</a:t>
            </a:r>
            <a:endParaRPr lang="en-US" sz="525"/>
          </a:p>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95544596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12/29/24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28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670961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12/29/24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6312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12/29/24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321719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12/29/24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911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12/29/24</a:t>
            </a:fld>
            <a:r>
              <a:rPr lang="en-US" err="1"/>
              <a:t>sss</a:t>
            </a:r>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Slides adapted from Jure </a:t>
            </a:r>
            <a:r>
              <a:rPr lang="en-US" err="1"/>
              <a:t>Leskovec</a:t>
            </a:r>
            <a:endParaRPr lang="en-US" sz="60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778199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a:p>
        </p:txBody>
      </p:sp>
    </p:spTree>
    <p:extLst>
      <p:ext uri="{BB962C8B-B14F-4D97-AF65-F5344CB8AC3E}">
        <p14:creationId xmlns:p14="http://schemas.microsoft.com/office/powerpoint/2010/main" val="1501492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9958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82705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27446561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63187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085742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79294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232127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12/29/24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6651359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Minimum Edit Distance</a:t>
            </a:r>
          </a:p>
        </p:txBody>
      </p:sp>
      <p:sp>
        <p:nvSpPr>
          <p:cNvPr id="8"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Definition of Minimum Edit Distance</a:t>
            </a:r>
            <a:endParaRPr lang="en-US" sz="3200" dirty="0">
              <a:latin typeface="Calibri" charset="0"/>
            </a:endParaRPr>
          </a:p>
          <a:p>
            <a:pPr eaLnBrk="1" hangingPunct="1"/>
            <a:endParaRPr lang="en-US" dirty="0">
              <a:latin typeface="Calibri" charset="0"/>
            </a:endParaRPr>
          </a:p>
        </p:txBody>
      </p:sp>
      <p:sp>
        <p:nvSpPr>
          <p:cNvPr id="3" name="Text Placeholder 2">
            <a:extLst>
              <a:ext uri="{FF2B5EF4-FFF2-40B4-BE49-F238E27FC236}">
                <a16:creationId xmlns:a16="http://schemas.microsoft.com/office/drawing/2014/main" id="{09F7B7AE-33AF-DC57-03E2-2AC4DB92A2B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2233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a:t>Defining Min Edit Distance</a:t>
            </a:r>
          </a:p>
        </p:txBody>
      </p:sp>
      <p:sp>
        <p:nvSpPr>
          <p:cNvPr id="80899" name="Content Placeholder 2"/>
          <p:cNvSpPr>
            <a:spLocks noGrp="1"/>
          </p:cNvSpPr>
          <p:nvPr>
            <p:ph idx="1"/>
          </p:nvPr>
        </p:nvSpPr>
        <p:spPr/>
        <p:txBody>
          <a:bodyPr/>
          <a:lstStyle/>
          <a:p>
            <a:r>
              <a:rPr lang="en-US" sz="2800" dirty="0"/>
              <a:t>For two strings</a:t>
            </a:r>
          </a:p>
          <a:p>
            <a:pPr lvl="1"/>
            <a:r>
              <a:rPr lang="en-US" sz="2400" dirty="0"/>
              <a:t>X of length </a:t>
            </a:r>
            <a:r>
              <a:rPr lang="en-US" sz="2400" i="1" dirty="0"/>
              <a:t>n</a:t>
            </a:r>
            <a:r>
              <a:rPr lang="en-US" sz="2400" dirty="0"/>
              <a:t> </a:t>
            </a:r>
          </a:p>
          <a:p>
            <a:pPr lvl="1"/>
            <a:r>
              <a:rPr lang="en-US" sz="2400" dirty="0"/>
              <a:t>Y of length </a:t>
            </a:r>
            <a:r>
              <a:rPr lang="en-US" sz="2400" i="1" dirty="0"/>
              <a:t>m</a:t>
            </a:r>
            <a:endParaRPr lang="en-US" sz="2400" i="1" baseline="-25000" dirty="0"/>
          </a:p>
          <a:p>
            <a:r>
              <a:rPr lang="en-US" sz="2800" dirty="0"/>
              <a:t>We define D(</a:t>
            </a:r>
            <a:r>
              <a:rPr lang="en-US" sz="2800" i="1" dirty="0" err="1"/>
              <a:t>i,j</a:t>
            </a:r>
            <a:r>
              <a:rPr lang="en-US" sz="2800" dirty="0"/>
              <a:t>)</a:t>
            </a:r>
          </a:p>
          <a:p>
            <a:pPr lvl="1"/>
            <a:r>
              <a:rPr lang="en-US" sz="2400" dirty="0"/>
              <a:t>the edit distance between X[1..</a:t>
            </a:r>
            <a:r>
              <a:rPr lang="en-US" sz="2400" i="1" dirty="0"/>
              <a:t>i</a:t>
            </a:r>
            <a:r>
              <a:rPr lang="en-US" sz="2400" dirty="0"/>
              <a:t>] and Y[1..</a:t>
            </a:r>
            <a:r>
              <a:rPr lang="en-US" sz="2400" i="1" dirty="0"/>
              <a:t>j</a:t>
            </a:r>
            <a:r>
              <a:rPr lang="en-US" sz="2400" dirty="0"/>
              <a:t>] </a:t>
            </a:r>
          </a:p>
          <a:p>
            <a:pPr lvl="2"/>
            <a:r>
              <a:rPr lang="en-US" sz="2200" dirty="0"/>
              <a:t>i.e., the first </a:t>
            </a:r>
            <a:r>
              <a:rPr lang="en-US" sz="2200" i="1" dirty="0" err="1"/>
              <a:t>i</a:t>
            </a:r>
            <a:r>
              <a:rPr lang="en-US" sz="2200" dirty="0"/>
              <a:t> characters of X and the first </a:t>
            </a:r>
            <a:r>
              <a:rPr lang="en-US" sz="2200" i="1" dirty="0"/>
              <a:t>j</a:t>
            </a:r>
            <a:r>
              <a:rPr lang="en-US" sz="2200" dirty="0"/>
              <a:t> characters of Y</a:t>
            </a:r>
          </a:p>
          <a:p>
            <a:pPr lvl="1"/>
            <a:r>
              <a:rPr lang="en-US" sz="2400" dirty="0"/>
              <a:t>The edit distance between X and Y is thus D(</a:t>
            </a:r>
            <a:r>
              <a:rPr lang="en-US" sz="2400" i="1" dirty="0" err="1"/>
              <a:t>n,m</a:t>
            </a:r>
            <a:r>
              <a:rPr lang="en-US" sz="2400" dirty="0"/>
              <a:t>)</a:t>
            </a:r>
          </a:p>
        </p:txBody>
      </p:sp>
    </p:spTree>
    <p:extLst>
      <p:ext uri="{BB962C8B-B14F-4D97-AF65-F5344CB8AC3E}">
        <p14:creationId xmlns:p14="http://schemas.microsoft.com/office/powerpoint/2010/main" val="425667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Minimum Edit Distance</a:t>
            </a:r>
          </a:p>
        </p:txBody>
      </p:sp>
      <p:sp>
        <p:nvSpPr>
          <p:cNvPr id="8"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Definition of Minimum Edit Distance</a:t>
            </a:r>
            <a:endParaRPr lang="en-US" sz="3200" dirty="0">
              <a:latin typeface="Calibri" charset="0"/>
            </a:endParaRPr>
          </a:p>
          <a:p>
            <a:pPr eaLnBrk="1" hangingPunct="1"/>
            <a:endParaRPr lang="en-US" dirty="0">
              <a:latin typeface="Calibri" charset="0"/>
            </a:endParaRPr>
          </a:p>
        </p:txBody>
      </p:sp>
      <p:sp>
        <p:nvSpPr>
          <p:cNvPr id="3" name="Text Placeholder 2">
            <a:extLst>
              <a:ext uri="{FF2B5EF4-FFF2-40B4-BE49-F238E27FC236}">
                <a16:creationId xmlns:a16="http://schemas.microsoft.com/office/drawing/2014/main" id="{E14A81E6-78A4-CDE5-9A66-C64E290F97D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27828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Minimum Edit Distance</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Computing Minimum Edit Distance</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204150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for</a:t>
            </a:r>
            <a:br>
              <a:rPr lang="en-US" dirty="0"/>
            </a:br>
            <a:r>
              <a:rPr lang="en-US" dirty="0"/>
              <a:t>Minimum Edit Distance</a:t>
            </a:r>
          </a:p>
        </p:txBody>
      </p:sp>
      <p:sp>
        <p:nvSpPr>
          <p:cNvPr id="3" name="Content Placeholder 2"/>
          <p:cNvSpPr>
            <a:spLocks noGrp="1"/>
          </p:cNvSpPr>
          <p:nvPr>
            <p:ph idx="1"/>
          </p:nvPr>
        </p:nvSpPr>
        <p:spPr/>
        <p:txBody>
          <a:bodyPr/>
          <a:lstStyle/>
          <a:p>
            <a:r>
              <a:rPr lang="en-US" b="1" dirty="0"/>
              <a:t>Dynamic programming</a:t>
            </a:r>
            <a:r>
              <a:rPr lang="en-US" dirty="0"/>
              <a:t>: A tabular computation of D(</a:t>
            </a:r>
            <a:r>
              <a:rPr lang="en-US" i="1" dirty="0" err="1"/>
              <a:t>n,m</a:t>
            </a:r>
            <a:r>
              <a:rPr lang="en-US" dirty="0"/>
              <a:t>)</a:t>
            </a:r>
            <a:endParaRPr lang="en-US" b="1" dirty="0"/>
          </a:p>
          <a:p>
            <a:r>
              <a:rPr lang="en-US" dirty="0"/>
              <a:t>Solving problems by combining solutions to </a:t>
            </a:r>
            <a:r>
              <a:rPr lang="en-US" dirty="0" err="1"/>
              <a:t>subproblems</a:t>
            </a:r>
            <a:r>
              <a:rPr lang="en-US" dirty="0"/>
              <a:t>.</a:t>
            </a:r>
          </a:p>
          <a:p>
            <a:r>
              <a:rPr lang="en-US" dirty="0"/>
              <a:t>Bottom-up</a:t>
            </a:r>
          </a:p>
          <a:p>
            <a:pPr lvl="1"/>
            <a:r>
              <a:rPr lang="en-US" dirty="0"/>
              <a:t>We compute D(</a:t>
            </a:r>
            <a:r>
              <a:rPr lang="en-US" dirty="0" err="1"/>
              <a:t>i,j</a:t>
            </a:r>
            <a:r>
              <a:rPr lang="en-US" dirty="0"/>
              <a:t>) for small </a:t>
            </a:r>
            <a:r>
              <a:rPr lang="en-US" i="1" dirty="0" err="1"/>
              <a:t>i,j</a:t>
            </a:r>
            <a:r>
              <a:rPr lang="en-US" i="1" dirty="0"/>
              <a:t> </a:t>
            </a:r>
          </a:p>
          <a:p>
            <a:pPr lvl="1"/>
            <a:r>
              <a:rPr lang="en-US" dirty="0"/>
              <a:t>And compute larger D(</a:t>
            </a:r>
            <a:r>
              <a:rPr lang="en-US" dirty="0" err="1"/>
              <a:t>i,j</a:t>
            </a:r>
            <a:r>
              <a:rPr lang="en-US" dirty="0"/>
              <a:t>) based on previously computed smaller values</a:t>
            </a:r>
          </a:p>
          <a:p>
            <a:pPr lvl="1"/>
            <a:r>
              <a:rPr lang="en-US" dirty="0"/>
              <a:t>i.e., compute D(</a:t>
            </a:r>
            <a:r>
              <a:rPr lang="en-US" i="1" dirty="0" err="1"/>
              <a:t>i,j</a:t>
            </a:r>
            <a:r>
              <a:rPr lang="en-US" dirty="0"/>
              <a:t>) for all </a:t>
            </a:r>
            <a:r>
              <a:rPr lang="en-US" i="1" dirty="0" err="1"/>
              <a:t>i</a:t>
            </a:r>
            <a:r>
              <a:rPr lang="en-US" dirty="0"/>
              <a:t> (0 &lt; </a:t>
            </a:r>
            <a:r>
              <a:rPr lang="en-US" i="1" dirty="0" err="1"/>
              <a:t>i</a:t>
            </a:r>
            <a:r>
              <a:rPr lang="en-US" dirty="0"/>
              <a:t> &lt; n)  and</a:t>
            </a:r>
            <a:r>
              <a:rPr lang="en-US" i="1" dirty="0"/>
              <a:t> j </a:t>
            </a:r>
            <a:r>
              <a:rPr lang="en-US" dirty="0"/>
              <a:t>(0 &lt; j &lt; m)</a:t>
            </a:r>
          </a:p>
          <a:p>
            <a:endParaRPr lang="en-US" dirty="0"/>
          </a:p>
          <a:p>
            <a:endParaRPr lang="en-US" baseline="-25000" dirty="0"/>
          </a:p>
          <a:p>
            <a:endParaRPr lang="en-US" dirty="0"/>
          </a:p>
        </p:txBody>
      </p:sp>
    </p:spTree>
    <p:extLst>
      <p:ext uri="{BB962C8B-B14F-4D97-AF65-F5344CB8AC3E}">
        <p14:creationId xmlns:p14="http://schemas.microsoft.com/office/powerpoint/2010/main" val="381907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a:t>Defining Min Edit Distance (</a:t>
            </a:r>
            <a:r>
              <a:rPr lang="en-US" dirty="0" err="1"/>
              <a:t>Levenshtein</a:t>
            </a:r>
            <a:r>
              <a:rPr lang="en-US" dirty="0"/>
              <a:t>)</a:t>
            </a:r>
          </a:p>
        </p:txBody>
      </p:sp>
      <p:sp>
        <p:nvSpPr>
          <p:cNvPr id="81923" name="Content Placeholder 2"/>
          <p:cNvSpPr>
            <a:spLocks noGrp="1"/>
          </p:cNvSpPr>
          <p:nvPr>
            <p:ph sz="quarter" idx="1"/>
          </p:nvPr>
        </p:nvSpPr>
        <p:spPr>
          <a:xfrm>
            <a:off x="152400" y="1200150"/>
            <a:ext cx="8763000" cy="3943350"/>
          </a:xfrm>
        </p:spPr>
        <p:txBody>
          <a:bodyPr/>
          <a:lstStyle/>
          <a:p>
            <a:r>
              <a:rPr lang="en-US" sz="2000" dirty="0"/>
              <a:t>Initialization</a:t>
            </a:r>
          </a:p>
          <a:p>
            <a:pPr marL="457200" lvl="1" indent="0">
              <a:buNone/>
            </a:pPr>
            <a:r>
              <a:rPr lang="en-US" sz="1800" dirty="0">
                <a:latin typeface="Courier"/>
                <a:cs typeface="Courier"/>
              </a:rPr>
              <a:t>D(i,0) = </a:t>
            </a:r>
            <a:r>
              <a:rPr lang="en-US" sz="1800" dirty="0" err="1">
                <a:latin typeface="Courier"/>
                <a:cs typeface="Courier"/>
              </a:rPr>
              <a:t>i</a:t>
            </a:r>
            <a:endParaRPr lang="en-US" sz="1800" dirty="0">
              <a:latin typeface="Courier"/>
              <a:cs typeface="Courier"/>
            </a:endParaRPr>
          </a:p>
          <a:p>
            <a:pPr marL="457200" lvl="1" indent="0" algn="just">
              <a:buNone/>
            </a:pPr>
            <a:r>
              <a:rPr lang="en-US" sz="1800" dirty="0">
                <a:latin typeface="Courier"/>
                <a:cs typeface="Courier"/>
              </a:rPr>
              <a:t>D(0,j) = j</a:t>
            </a:r>
            <a:endParaRPr lang="en-US" sz="1800" i="1" dirty="0"/>
          </a:p>
          <a:p>
            <a:pPr algn="just"/>
            <a:r>
              <a:rPr lang="en-US" sz="2000" dirty="0"/>
              <a:t>Recurrence Relation</a:t>
            </a:r>
            <a:r>
              <a:rPr lang="en-US" sz="2000" i="1" dirty="0"/>
              <a:t>:</a:t>
            </a:r>
          </a:p>
          <a:p>
            <a:pPr marL="457200" lvl="1" indent="0">
              <a:lnSpc>
                <a:spcPct val="80000"/>
              </a:lnSpc>
              <a:buClr>
                <a:srgbClr val="000066"/>
              </a:buClr>
              <a:buNone/>
            </a:pPr>
            <a:r>
              <a:rPr lang="en-US" sz="1800" dirty="0">
                <a:latin typeface="Courier"/>
                <a:cs typeface="Courier"/>
              </a:rPr>
              <a:t>For each  </a:t>
            </a:r>
            <a:r>
              <a:rPr lang="en-US" sz="1800" dirty="0" err="1">
                <a:latin typeface="Courier"/>
                <a:cs typeface="Courier"/>
              </a:rPr>
              <a:t>i</a:t>
            </a:r>
            <a:r>
              <a:rPr lang="en-US" sz="1800" dirty="0">
                <a:latin typeface="Courier"/>
                <a:cs typeface="Courier"/>
              </a:rPr>
              <a:t> = 1…M</a:t>
            </a:r>
          </a:p>
          <a:p>
            <a:pPr marL="990600" lvl="1" indent="-533400">
              <a:lnSpc>
                <a:spcPct val="80000"/>
              </a:lnSpc>
              <a:buClr>
                <a:srgbClr val="000066"/>
              </a:buClr>
              <a:buFontTx/>
              <a:buNone/>
            </a:pPr>
            <a:r>
              <a:rPr lang="en-US" sz="1800" dirty="0">
                <a:latin typeface="Courier"/>
                <a:cs typeface="Courier"/>
              </a:rPr>
              <a:t>	  For each  j = 1…N</a:t>
            </a:r>
            <a:endParaRPr lang="en-US" sz="2000" i="1" dirty="0"/>
          </a:p>
          <a:p>
            <a:pPr lvl="1" algn="just">
              <a:buFont typeface="Wingdings" charset="2"/>
              <a:buNone/>
            </a:pPr>
            <a:r>
              <a:rPr lang="en-US" sz="1800" i="1" dirty="0">
                <a:latin typeface="Courier"/>
                <a:cs typeface="Courier"/>
              </a:rPr>
              <a:t>                       </a:t>
            </a:r>
            <a:r>
              <a:rPr lang="en-US" sz="1800" dirty="0">
                <a:latin typeface="Courier"/>
                <a:cs typeface="Courier"/>
              </a:rPr>
              <a:t>D(i-1,j) + 1</a:t>
            </a:r>
          </a:p>
          <a:p>
            <a:pPr marL="457200" lvl="1" indent="0" algn="just">
              <a:buNone/>
            </a:pPr>
            <a:r>
              <a:rPr lang="en-US" sz="1800" dirty="0">
                <a:latin typeface="Courier"/>
                <a:cs typeface="Courier"/>
              </a:rPr>
              <a:t>          D(</a:t>
            </a:r>
            <a:r>
              <a:rPr lang="en-US" sz="1800" dirty="0" err="1">
                <a:latin typeface="Courier"/>
                <a:cs typeface="Courier"/>
              </a:rPr>
              <a:t>i,j</a:t>
            </a:r>
            <a:r>
              <a:rPr lang="en-US" sz="1800" dirty="0">
                <a:latin typeface="Courier"/>
                <a:cs typeface="Courier"/>
              </a:rPr>
              <a:t>)= min  D(i,j-1) + 1</a:t>
            </a:r>
          </a:p>
          <a:p>
            <a:pPr lvl="1" algn="just">
              <a:buFont typeface="Wingdings" charset="2"/>
              <a:buNone/>
            </a:pPr>
            <a:r>
              <a:rPr lang="en-US" sz="1800" dirty="0">
                <a:latin typeface="Courier"/>
                <a:cs typeface="Courier"/>
              </a:rPr>
              <a:t>                       D(i-1,j-1) +   2; if X(</a:t>
            </a:r>
            <a:r>
              <a:rPr lang="en-US" sz="1800" dirty="0" err="1">
                <a:latin typeface="Courier"/>
                <a:cs typeface="Courier"/>
              </a:rPr>
              <a:t>i</a:t>
            </a:r>
            <a:r>
              <a:rPr lang="en-US" sz="1800" dirty="0">
                <a:latin typeface="Courier"/>
                <a:cs typeface="Courier"/>
              </a:rPr>
              <a:t>) ≠ Y(j)   </a:t>
            </a:r>
          </a:p>
          <a:p>
            <a:pPr lvl="1" algn="just">
              <a:buFont typeface="Wingdings" charset="2"/>
              <a:buNone/>
            </a:pPr>
            <a:r>
              <a:rPr lang="en-US" sz="1800" dirty="0">
                <a:latin typeface="Courier"/>
                <a:cs typeface="Courier"/>
              </a:rPr>
              <a:t>                                      0; if X(</a:t>
            </a:r>
            <a:r>
              <a:rPr lang="en-US" sz="1800" dirty="0" err="1">
                <a:latin typeface="Courier"/>
                <a:cs typeface="Courier"/>
              </a:rPr>
              <a:t>i</a:t>
            </a:r>
            <a:r>
              <a:rPr lang="en-US" sz="1800" dirty="0">
                <a:latin typeface="Courier"/>
                <a:cs typeface="Courier"/>
              </a:rPr>
              <a:t>) = Y(j)</a:t>
            </a:r>
          </a:p>
          <a:p>
            <a:pPr algn="just">
              <a:lnSpc>
                <a:spcPct val="70000"/>
              </a:lnSpc>
            </a:pPr>
            <a:r>
              <a:rPr lang="en-US" sz="2000" dirty="0"/>
              <a:t>Termination</a:t>
            </a:r>
            <a:r>
              <a:rPr lang="en-US" sz="2000" i="1" dirty="0"/>
              <a:t>:</a:t>
            </a:r>
          </a:p>
          <a:p>
            <a:pPr lvl="1" algn="just">
              <a:buFont typeface="Wingdings" charset="2"/>
              <a:buNone/>
            </a:pPr>
            <a:r>
              <a:rPr lang="en-US" sz="1800" dirty="0">
                <a:latin typeface="Courier"/>
                <a:cs typeface="Courier"/>
              </a:rPr>
              <a:t>D(N,M) is distance </a:t>
            </a:r>
          </a:p>
          <a:p>
            <a:pPr lvl="1" algn="just">
              <a:buFont typeface="Wingdings" charset="2"/>
              <a:buNone/>
            </a:pPr>
            <a:endParaRPr lang="en-US" sz="2800" dirty="0">
              <a:latin typeface="Courier"/>
              <a:cs typeface="Courier"/>
            </a:endParaRPr>
          </a:p>
        </p:txBody>
      </p:sp>
      <p:sp>
        <p:nvSpPr>
          <p:cNvPr id="9" name="AutoShape 5"/>
          <p:cNvSpPr>
            <a:spLocks/>
          </p:cNvSpPr>
          <p:nvPr/>
        </p:nvSpPr>
        <p:spPr bwMode="auto">
          <a:xfrm>
            <a:off x="3581400" y="3181350"/>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algn="ctr"/>
            <a:endParaRPr lang="en-US" sz="2400">
              <a:solidFill>
                <a:srgbClr val="000066"/>
              </a:solidFill>
              <a:latin typeface="Times New Roman" charset="0"/>
            </a:endParaRPr>
          </a:p>
        </p:txBody>
      </p:sp>
      <p:sp>
        <p:nvSpPr>
          <p:cNvPr id="10" name="AutoShape 5"/>
          <p:cNvSpPr>
            <a:spLocks/>
          </p:cNvSpPr>
          <p:nvPr/>
        </p:nvSpPr>
        <p:spPr bwMode="auto">
          <a:xfrm>
            <a:off x="6248400" y="3790950"/>
            <a:ext cx="76200" cy="666750"/>
          </a:xfrm>
          <a:prstGeom prst="leftBrace">
            <a:avLst>
              <a:gd name="adj1" fmla="val 37495"/>
              <a:gd name="adj2" fmla="val 50000"/>
            </a:avLst>
          </a:prstGeom>
          <a:noFill/>
          <a:ln w="25400">
            <a:solidFill>
              <a:srgbClr val="000066"/>
            </a:solidFill>
            <a:round/>
            <a:headEnd/>
            <a:tailEnd/>
          </a:ln>
        </p:spPr>
        <p:txBody>
          <a:bodyPr wrap="none" anchor="ctr">
            <a:prstTxWarp prst="textNoShape">
              <a:avLst/>
            </a:prstTxWarp>
          </a:bodyPr>
          <a:lstStyle/>
          <a:p>
            <a:pPr algn="ctr"/>
            <a:endParaRPr lang="en-US" sz="2400">
              <a:solidFill>
                <a:srgbClr val="000066"/>
              </a:solidFill>
              <a:latin typeface="Times New Roman" charset="0"/>
            </a:endParaRPr>
          </a:p>
        </p:txBody>
      </p:sp>
    </p:spTree>
    <p:extLst>
      <p:ext uri="{BB962C8B-B14F-4D97-AF65-F5344CB8AC3E}">
        <p14:creationId xmlns:p14="http://schemas.microsoft.com/office/powerpoint/2010/main" val="200956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1233487"/>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p:txBody>
          <a:bodyPr/>
          <a:lstStyle/>
          <a:p>
            <a:r>
              <a:rPr lang="en-US" dirty="0"/>
              <a:t>The Edit Distance Table</a:t>
            </a:r>
          </a:p>
        </p:txBody>
      </p:sp>
    </p:spTree>
    <p:extLst>
      <p:ext uri="{BB962C8B-B14F-4D97-AF65-F5344CB8AC3E}">
        <p14:creationId xmlns:p14="http://schemas.microsoft.com/office/powerpoint/2010/main" val="13760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4" name="Group 2"/>
          <p:cNvGraphicFramePr>
            <a:graphicFrameLocks noGrp="1"/>
          </p:cNvGraphicFramePr>
          <p:nvPr/>
        </p:nvGraphicFramePr>
        <p:xfrm>
          <a:off x="990600" y="1028700"/>
          <a:ext cx="6934200" cy="38528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8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6164" name="Line 149"/>
          <p:cNvSpPr>
            <a:spLocks noChangeShapeType="1"/>
          </p:cNvSpPr>
          <p:nvPr/>
        </p:nvSpPr>
        <p:spPr bwMode="auto">
          <a:xfrm flipH="1">
            <a:off x="2514600" y="3086100"/>
            <a:ext cx="457200" cy="971550"/>
          </a:xfrm>
          <a:prstGeom prst="line">
            <a:avLst/>
          </a:prstGeom>
          <a:noFill/>
          <a:ln w="50800">
            <a:solidFill>
              <a:srgbClr val="A50021"/>
            </a:solidFill>
            <a:round/>
            <a:headEnd/>
            <a:tailEnd type="triangle" w="med" len="med"/>
          </a:ln>
        </p:spPr>
        <p:txBody>
          <a:bodyPr wrap="none" anchor="ctr">
            <a:prstTxWarp prst="textNoShape">
              <a:avLst/>
            </a:prstTxWarp>
          </a:bodyPr>
          <a:lstStyle/>
          <a:p>
            <a:endParaRPr lang="en-US"/>
          </a:p>
        </p:txBody>
      </p:sp>
      <p:pic>
        <p:nvPicPr>
          <p:cNvPr id="5" name="Picture 5" descr="rec2.tiff"/>
          <p:cNvPicPr>
            <a:picLocks noChangeAspect="1"/>
          </p:cNvPicPr>
          <p:nvPr/>
        </p:nvPicPr>
        <p:blipFill>
          <a:blip r:embed="rId3"/>
          <a:srcRect/>
          <a:stretch>
            <a:fillRect/>
          </a:stretch>
        </p:blipFill>
        <p:spPr bwMode="auto">
          <a:xfrm>
            <a:off x="2514600" y="1657350"/>
            <a:ext cx="4281923" cy="1265238"/>
          </a:xfrm>
          <a:prstGeom prst="rect">
            <a:avLst/>
          </a:prstGeom>
          <a:noFill/>
          <a:ln w="9525">
            <a:noFill/>
            <a:miter lim="800000"/>
            <a:headEnd/>
            <a:tailEnd/>
          </a:ln>
        </p:spPr>
      </p:pic>
      <p:sp>
        <p:nvSpPr>
          <p:cNvPr id="6" name="Title 2"/>
          <p:cNvSpPr txBox="1">
            <a:spLocks/>
          </p:cNvSpPr>
          <p:nvPr/>
        </p:nvSpPr>
        <p:spPr>
          <a:xfrm>
            <a:off x="1371600" y="381000"/>
            <a:ext cx="7467600" cy="742950"/>
          </a:xfrm>
          <a:prstGeom prst="rect">
            <a:avLst/>
          </a:prstGeom>
        </p:spPr>
        <p:txBody>
          <a:bodyPr/>
          <a:lst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r>
              <a:rPr lang="en-US"/>
              <a:t>The Edit Distance Table</a:t>
            </a:r>
            <a:endParaRPr lang="en-US" dirty="0"/>
          </a:p>
        </p:txBody>
      </p:sp>
    </p:spTree>
    <p:extLst>
      <p:ext uri="{BB962C8B-B14F-4D97-AF65-F5344CB8AC3E}">
        <p14:creationId xmlns:p14="http://schemas.microsoft.com/office/powerpoint/2010/main" val="1156918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1233487"/>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a:xfrm>
            <a:off x="1371600" y="285750"/>
            <a:ext cx="7467600" cy="742950"/>
          </a:xfrm>
        </p:spPr>
        <p:txBody>
          <a:bodyPr/>
          <a:lstStyle/>
          <a:p>
            <a:r>
              <a:rPr lang="en-US" dirty="0"/>
              <a:t>Edit Distance</a:t>
            </a:r>
          </a:p>
        </p:txBody>
      </p:sp>
      <p:pic>
        <p:nvPicPr>
          <p:cNvPr id="5" name="Picture 5" descr="rec2.tiff"/>
          <p:cNvPicPr>
            <a:picLocks noChangeAspect="1"/>
          </p:cNvPicPr>
          <p:nvPr/>
        </p:nvPicPr>
        <p:blipFill>
          <a:blip r:embed="rId3"/>
          <a:srcRect/>
          <a:stretch>
            <a:fillRect/>
          </a:stretch>
        </p:blipFill>
        <p:spPr bwMode="auto">
          <a:xfrm>
            <a:off x="3962400" y="26196"/>
            <a:ext cx="3766159" cy="1112838"/>
          </a:xfrm>
          <a:prstGeom prst="rect">
            <a:avLst/>
          </a:prstGeom>
          <a:noFill/>
          <a:ln w="9525">
            <a:noFill/>
            <a:miter lim="800000"/>
            <a:headEnd/>
            <a:tailEnd/>
          </a:ln>
        </p:spPr>
      </p:pic>
    </p:spTree>
    <p:extLst>
      <p:ext uri="{BB962C8B-B14F-4D97-AF65-F5344CB8AC3E}">
        <p14:creationId xmlns:p14="http://schemas.microsoft.com/office/powerpoint/2010/main" val="150662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2" name="Group 2"/>
          <p:cNvGraphicFramePr>
            <a:graphicFrameLocks noGrp="1"/>
          </p:cNvGraphicFramePr>
          <p:nvPr>
            <p:extLst>
              <p:ext uri="{D42A27DB-BD31-4B8C-83A1-F6EECF244321}">
                <p14:modId xmlns:p14="http://schemas.microsoft.com/office/powerpoint/2010/main" val="3491024933"/>
              </p:ext>
            </p:extLst>
          </p:nvPr>
        </p:nvGraphicFramePr>
        <p:xfrm>
          <a:off x="1219200" y="1352550"/>
          <a:ext cx="6934200" cy="3276600"/>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93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Title 2"/>
          <p:cNvSpPr txBox="1">
            <a:spLocks/>
          </p:cNvSpPr>
          <p:nvPr/>
        </p:nvSpPr>
        <p:spPr>
          <a:xfrm>
            <a:off x="1371600" y="381000"/>
            <a:ext cx="7467600" cy="742950"/>
          </a:xfrm>
          <a:prstGeom prst="rect">
            <a:avLst/>
          </a:prstGeom>
        </p:spPr>
        <p:txBody>
          <a:bodyPr/>
          <a:lst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a:lstStyle>
          <a:p>
            <a:r>
              <a:rPr lang="en-US"/>
              <a:t>The Edit Distance Table</a:t>
            </a:r>
            <a:endParaRPr lang="en-US" dirty="0"/>
          </a:p>
        </p:txBody>
      </p:sp>
    </p:spTree>
    <p:extLst>
      <p:ext uri="{BB962C8B-B14F-4D97-AF65-F5344CB8AC3E}">
        <p14:creationId xmlns:p14="http://schemas.microsoft.com/office/powerpoint/2010/main" val="210843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Minimum Edit Distance</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Computing Minimum Edit Distance</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42267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dirty="0"/>
              <a:t>How similar are two strings?</a:t>
            </a:r>
            <a:endParaRPr lang="en-US" dirty="0"/>
          </a:p>
        </p:txBody>
      </p:sp>
      <p:sp>
        <p:nvSpPr>
          <p:cNvPr id="46083" name="Rectangle 3"/>
          <p:cNvSpPr>
            <a:spLocks noGrp="1" noChangeArrowheads="1"/>
          </p:cNvSpPr>
          <p:nvPr>
            <p:ph idx="1"/>
          </p:nvPr>
        </p:nvSpPr>
        <p:spPr>
          <a:xfrm>
            <a:off x="646637" y="1354836"/>
            <a:ext cx="7543801" cy="3429000"/>
          </a:xfrm>
        </p:spPr>
        <p:txBody>
          <a:bodyPr/>
          <a:lstStyle/>
          <a:p>
            <a:r>
              <a:rPr lang="en-US" sz="2400" dirty="0"/>
              <a:t>Spell correction</a:t>
            </a:r>
          </a:p>
          <a:p>
            <a:pPr lvl="1"/>
            <a:r>
              <a:rPr lang="en-US" sz="2000" dirty="0"/>
              <a:t>The user typed “</a:t>
            </a:r>
            <a:r>
              <a:rPr lang="en-US" sz="2000" dirty="0" err="1"/>
              <a:t>graffe</a:t>
            </a:r>
            <a:r>
              <a:rPr lang="en-US" sz="2000" dirty="0"/>
              <a:t>”</a:t>
            </a:r>
          </a:p>
          <a:p>
            <a:pPr marL="457200" lvl="1" indent="0">
              <a:buNone/>
            </a:pPr>
            <a:r>
              <a:rPr lang="en-US" sz="2000" dirty="0"/>
              <a:t>Which is closest? </a:t>
            </a:r>
          </a:p>
          <a:p>
            <a:pPr lvl="2">
              <a:lnSpc>
                <a:spcPct val="80000"/>
              </a:lnSpc>
            </a:pPr>
            <a:r>
              <a:rPr lang="en-US" dirty="0" err="1"/>
              <a:t>graf</a:t>
            </a:r>
            <a:endParaRPr lang="en-US" dirty="0"/>
          </a:p>
          <a:p>
            <a:pPr lvl="2">
              <a:lnSpc>
                <a:spcPct val="80000"/>
              </a:lnSpc>
            </a:pPr>
            <a:r>
              <a:rPr lang="en-US" dirty="0"/>
              <a:t>graft</a:t>
            </a:r>
          </a:p>
          <a:p>
            <a:pPr lvl="2">
              <a:lnSpc>
                <a:spcPct val="80000"/>
              </a:lnSpc>
            </a:pPr>
            <a:r>
              <a:rPr lang="en-US" dirty="0"/>
              <a:t>grail</a:t>
            </a:r>
          </a:p>
          <a:p>
            <a:pPr lvl="2">
              <a:lnSpc>
                <a:spcPct val="80000"/>
              </a:lnSpc>
            </a:pPr>
            <a:r>
              <a:rPr lang="en-US" dirty="0"/>
              <a:t>giraffe</a:t>
            </a:r>
          </a:p>
          <a:p>
            <a:pPr lvl="2">
              <a:lnSpc>
                <a:spcPct val="80000"/>
              </a:lnSpc>
            </a:pPr>
            <a:endParaRPr lang="en-US" dirty="0"/>
          </a:p>
          <a:p>
            <a:pPr marL="287338" lvl="2" indent="0">
              <a:lnSpc>
                <a:spcPct val="80000"/>
              </a:lnSpc>
              <a:buNone/>
            </a:pPr>
            <a:r>
              <a:rPr lang="en-US" dirty="0"/>
              <a:t>Which candidate would require the minimum number of letter changes?</a:t>
            </a:r>
          </a:p>
          <a:p>
            <a:endParaRPr lang="en-US" sz="2000" dirty="0"/>
          </a:p>
          <a:p>
            <a:endParaRPr lang="en-US" sz="2000" dirty="0"/>
          </a:p>
          <a:p>
            <a:endParaRPr lang="en-US" sz="2000" dirty="0"/>
          </a:p>
        </p:txBody>
      </p:sp>
    </p:spTree>
    <p:extLst>
      <p:ext uri="{BB962C8B-B14F-4D97-AF65-F5344CB8AC3E}">
        <p14:creationId xmlns:p14="http://schemas.microsoft.com/office/powerpoint/2010/main" val="40774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Minimum Edit Distance</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err="1">
                <a:solidFill>
                  <a:srgbClr val="A50021"/>
                </a:solidFill>
                <a:latin typeface="Calibri" charset="0"/>
              </a:rPr>
              <a:t>Backtrace</a:t>
            </a:r>
            <a:r>
              <a:rPr lang="en-US" sz="3200" dirty="0">
                <a:solidFill>
                  <a:srgbClr val="A50021"/>
                </a:solidFill>
                <a:latin typeface="Calibri" charset="0"/>
              </a:rPr>
              <a:t> for Computing Alignments</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200231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Computing alignments</a:t>
            </a:r>
          </a:p>
        </p:txBody>
      </p:sp>
      <p:sp>
        <p:nvSpPr>
          <p:cNvPr id="90115" name="Rectangle 3"/>
          <p:cNvSpPr>
            <a:spLocks noGrp="1" noChangeArrowheads="1"/>
          </p:cNvSpPr>
          <p:nvPr>
            <p:ph sz="quarter" idx="1"/>
          </p:nvPr>
        </p:nvSpPr>
        <p:spPr/>
        <p:txBody>
          <a:bodyPr/>
          <a:lstStyle/>
          <a:p>
            <a:r>
              <a:rPr lang="en-US" dirty="0"/>
              <a:t>Edit distance isn’t sufficient</a:t>
            </a:r>
          </a:p>
          <a:p>
            <a:pPr lvl="1"/>
            <a:r>
              <a:rPr lang="en-US" dirty="0"/>
              <a:t>We often need to </a:t>
            </a:r>
            <a:r>
              <a:rPr lang="en-US" b="1" dirty="0"/>
              <a:t>align</a:t>
            </a:r>
            <a:r>
              <a:rPr lang="en-US" dirty="0"/>
              <a:t> each character of the two strings to each other</a:t>
            </a:r>
          </a:p>
          <a:p>
            <a:r>
              <a:rPr lang="en-US" dirty="0"/>
              <a:t>We do this by keeping a “</a:t>
            </a:r>
            <a:r>
              <a:rPr lang="en-US" dirty="0" err="1"/>
              <a:t>backtrace</a:t>
            </a:r>
            <a:r>
              <a:rPr lang="en-US" dirty="0"/>
              <a:t>”</a:t>
            </a:r>
          </a:p>
          <a:p>
            <a:r>
              <a:rPr lang="en-US" dirty="0"/>
              <a:t>Every time we enter a cell, remember where we came from</a:t>
            </a:r>
          </a:p>
          <a:p>
            <a:r>
              <a:rPr lang="en-US" dirty="0"/>
              <a:t>When we reach the end, </a:t>
            </a:r>
          </a:p>
          <a:p>
            <a:pPr lvl="1"/>
            <a:r>
              <a:rPr lang="en-US" dirty="0"/>
              <a:t>Trace back the path from the upper right corner to read off the alignment</a:t>
            </a:r>
          </a:p>
        </p:txBody>
      </p:sp>
    </p:spTree>
    <p:extLst>
      <p:ext uri="{BB962C8B-B14F-4D97-AF65-F5344CB8AC3E}">
        <p14:creationId xmlns:p14="http://schemas.microsoft.com/office/powerpoint/2010/main" val="6180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Group 2"/>
          <p:cNvGraphicFramePr>
            <a:graphicFrameLocks noGrp="1"/>
          </p:cNvGraphicFramePr>
          <p:nvPr/>
        </p:nvGraphicFramePr>
        <p:xfrm>
          <a:off x="1066800" y="1233487"/>
          <a:ext cx="6934200" cy="3395663"/>
        </p:xfrm>
        <a:graphic>
          <a:graphicData uri="http://schemas.openxmlformats.org/drawingml/2006/table">
            <a:tbl>
              <a:tblPr/>
              <a:tblGrid>
                <a:gridCol w="630238">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1825">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630238">
                  <a:extLst>
                    <a:ext uri="{9D8B030D-6E8A-4147-A177-3AD203B41FA5}">
                      <a16:colId xmlns:a16="http://schemas.microsoft.com/office/drawing/2014/main" val="20007"/>
                    </a:ext>
                  </a:extLst>
                </a:gridCol>
                <a:gridCol w="630237">
                  <a:extLst>
                    <a:ext uri="{9D8B030D-6E8A-4147-A177-3AD203B41FA5}">
                      <a16:colId xmlns:a16="http://schemas.microsoft.com/office/drawing/2014/main" val="20008"/>
                    </a:ext>
                  </a:extLst>
                </a:gridCol>
                <a:gridCol w="630238">
                  <a:extLst>
                    <a:ext uri="{9D8B030D-6E8A-4147-A177-3AD203B41FA5}">
                      <a16:colId xmlns:a16="http://schemas.microsoft.com/office/drawing/2014/main" val="20009"/>
                    </a:ext>
                  </a:extLst>
                </a:gridCol>
                <a:gridCol w="630237">
                  <a:extLst>
                    <a:ext uri="{9D8B030D-6E8A-4147-A177-3AD203B41FA5}">
                      <a16:colId xmlns:a16="http://schemas.microsoft.com/office/drawing/2014/main" val="20010"/>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chemeClr val="accent2"/>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a:ln>
                            <a:noFill/>
                          </a:ln>
                          <a:solidFill>
                            <a:schemeClr val="accent2"/>
                          </a:solidFill>
                          <a:effectLst/>
                          <a:latin typeface="Tahoma" charset="0"/>
                          <a:ea typeface="ＭＳ Ｐゴシック" charset="-128"/>
                          <a:cs typeface="ＭＳ Ｐゴシック" charset="-128"/>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6</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9</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endPar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C</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U</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I</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5400A8"/>
                          </a:solidFill>
                          <a:effectLst/>
                          <a:latin typeface="Tahoma" charset="0"/>
                          <a:ea typeface="ＭＳ Ｐゴシック" charset="-128"/>
                          <a:cs typeface="ＭＳ Ｐゴシック" charset="-128"/>
                        </a:rPr>
                        <a:t>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5400A8"/>
                          </a:solidFill>
                          <a:effectLst/>
                          <a:latin typeface="Tahoma" charset="0"/>
                          <a:ea typeface="ＭＳ Ｐゴシック" charset="-128"/>
                          <a:cs typeface="ＭＳ Ｐゴシック" charset="-128"/>
                        </a:rPr>
                        <a:t>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4116" name="Title 2"/>
          <p:cNvSpPr>
            <a:spLocks noGrp="1"/>
          </p:cNvSpPr>
          <p:nvPr>
            <p:ph type="title"/>
          </p:nvPr>
        </p:nvSpPr>
        <p:spPr>
          <a:xfrm>
            <a:off x="1371600" y="285750"/>
            <a:ext cx="7467600" cy="742950"/>
          </a:xfrm>
        </p:spPr>
        <p:txBody>
          <a:bodyPr/>
          <a:lstStyle/>
          <a:p>
            <a:r>
              <a:rPr lang="en-US" dirty="0"/>
              <a:t>Edit Distance</a:t>
            </a:r>
          </a:p>
        </p:txBody>
      </p:sp>
      <p:pic>
        <p:nvPicPr>
          <p:cNvPr id="5" name="Picture 5" descr="rec2.tiff"/>
          <p:cNvPicPr>
            <a:picLocks noChangeAspect="1"/>
          </p:cNvPicPr>
          <p:nvPr/>
        </p:nvPicPr>
        <p:blipFill>
          <a:blip r:embed="rId3"/>
          <a:srcRect/>
          <a:stretch>
            <a:fillRect/>
          </a:stretch>
        </p:blipFill>
        <p:spPr bwMode="auto">
          <a:xfrm>
            <a:off x="3962400" y="26196"/>
            <a:ext cx="3766159" cy="1112838"/>
          </a:xfrm>
          <a:prstGeom prst="rect">
            <a:avLst/>
          </a:prstGeom>
          <a:noFill/>
          <a:ln w="9525">
            <a:noFill/>
            <a:miter lim="800000"/>
            <a:headEnd/>
            <a:tailEnd/>
          </a:ln>
        </p:spPr>
      </p:pic>
    </p:spTree>
    <p:extLst>
      <p:ext uri="{BB962C8B-B14F-4D97-AF65-F5344CB8AC3E}">
        <p14:creationId xmlns:p14="http://schemas.microsoft.com/office/powerpoint/2010/main" val="405194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t>MinEdit with Backtrace</a:t>
            </a:r>
          </a:p>
        </p:txBody>
      </p:sp>
      <p:pic>
        <p:nvPicPr>
          <p:cNvPr id="7" name="Picture 5" descr="minedit2.tiff"/>
          <p:cNvPicPr>
            <a:picLocks noChangeAspect="1"/>
          </p:cNvPicPr>
          <p:nvPr/>
        </p:nvPicPr>
        <p:blipFill>
          <a:blip r:embed="rId2"/>
          <a:srcRect/>
          <a:stretch>
            <a:fillRect/>
          </a:stretch>
        </p:blipFill>
        <p:spPr bwMode="auto">
          <a:xfrm>
            <a:off x="457200" y="1428750"/>
            <a:ext cx="8229600" cy="3283268"/>
          </a:xfrm>
          <a:prstGeom prst="rect">
            <a:avLst/>
          </a:prstGeom>
          <a:noFill/>
          <a:ln w="9525">
            <a:noFill/>
            <a:miter lim="800000"/>
            <a:headEnd/>
            <a:tailEnd/>
          </a:ln>
        </p:spPr>
      </p:pic>
    </p:spTree>
    <p:extLst>
      <p:ext uri="{BB962C8B-B14F-4D97-AF65-F5344CB8AC3E}">
        <p14:creationId xmlns:p14="http://schemas.microsoft.com/office/powerpoint/2010/main" val="308113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371600" y="0"/>
            <a:ext cx="7696200" cy="742950"/>
          </a:xfrm>
        </p:spPr>
        <p:txBody>
          <a:bodyPr/>
          <a:lstStyle/>
          <a:p>
            <a:r>
              <a:rPr lang="en-US" dirty="0"/>
              <a:t>Adding </a:t>
            </a:r>
            <a:r>
              <a:rPr lang="en-US" dirty="0" err="1"/>
              <a:t>Backtrace</a:t>
            </a:r>
            <a:r>
              <a:rPr lang="en-US" dirty="0"/>
              <a:t> to Minimum Edit Distance</a:t>
            </a:r>
          </a:p>
        </p:txBody>
      </p:sp>
      <p:sp>
        <p:nvSpPr>
          <p:cNvPr id="81923" name="Content Placeholder 2"/>
          <p:cNvSpPr>
            <a:spLocks noGrp="1"/>
          </p:cNvSpPr>
          <p:nvPr>
            <p:ph sz="quarter" idx="1"/>
          </p:nvPr>
        </p:nvSpPr>
        <p:spPr>
          <a:xfrm>
            <a:off x="152400" y="1200150"/>
            <a:ext cx="8763000" cy="3943350"/>
          </a:xfrm>
        </p:spPr>
        <p:txBody>
          <a:bodyPr/>
          <a:lstStyle/>
          <a:p>
            <a:r>
              <a:rPr lang="en-US" sz="1800" dirty="0"/>
              <a:t>Base conditions:                                                        Termination:</a:t>
            </a:r>
          </a:p>
          <a:p>
            <a:pPr marL="457200" lvl="1" indent="0">
              <a:buNone/>
            </a:pPr>
            <a:r>
              <a:rPr lang="en-US" sz="1600" dirty="0">
                <a:latin typeface="Courier"/>
                <a:cs typeface="Courier"/>
              </a:rPr>
              <a:t>D(i,0) = </a:t>
            </a:r>
            <a:r>
              <a:rPr lang="en-US" sz="1600" dirty="0" err="1">
                <a:latin typeface="Courier"/>
                <a:cs typeface="Courier"/>
              </a:rPr>
              <a:t>i</a:t>
            </a:r>
            <a:r>
              <a:rPr lang="en-US" sz="1600" dirty="0">
                <a:latin typeface="Courier"/>
                <a:cs typeface="Courier"/>
              </a:rPr>
              <a:t>         D(0,j) = j         D(N,M) is distance </a:t>
            </a:r>
            <a:endParaRPr lang="en-US" sz="1800" i="1" dirty="0"/>
          </a:p>
          <a:p>
            <a:pPr algn="just"/>
            <a:r>
              <a:rPr lang="en-US" sz="1800" dirty="0"/>
              <a:t>Recurrence Relation</a:t>
            </a:r>
            <a:r>
              <a:rPr lang="en-US" sz="1800" i="1" dirty="0"/>
              <a:t>:</a:t>
            </a:r>
            <a:endParaRPr lang="en-US" sz="1600" i="1" dirty="0"/>
          </a:p>
          <a:p>
            <a:pPr marL="457200" lvl="1" indent="0">
              <a:buClr>
                <a:srgbClr val="000066"/>
              </a:buClr>
              <a:buNone/>
            </a:pPr>
            <a:r>
              <a:rPr lang="en-US" sz="1600" dirty="0">
                <a:latin typeface="Courier"/>
                <a:cs typeface="Courier"/>
              </a:rPr>
              <a:t>For each  </a:t>
            </a:r>
            <a:r>
              <a:rPr lang="en-US" sz="1600" dirty="0" err="1">
                <a:latin typeface="Courier"/>
                <a:cs typeface="Courier"/>
              </a:rPr>
              <a:t>i</a:t>
            </a:r>
            <a:r>
              <a:rPr lang="en-US" sz="1600" dirty="0">
                <a:latin typeface="Courier"/>
                <a:cs typeface="Courier"/>
              </a:rPr>
              <a:t> = 1…M</a:t>
            </a:r>
          </a:p>
          <a:p>
            <a:pPr marL="990600" lvl="1" indent="-533400">
              <a:lnSpc>
                <a:spcPct val="80000"/>
              </a:lnSpc>
              <a:buClr>
                <a:srgbClr val="000066"/>
              </a:buClr>
              <a:buFontTx/>
              <a:buNone/>
            </a:pPr>
            <a:r>
              <a:rPr lang="en-US" sz="1600" dirty="0">
                <a:latin typeface="Courier"/>
                <a:cs typeface="Courier"/>
              </a:rPr>
              <a:t>	 For each  j = 1…N</a:t>
            </a:r>
            <a:endParaRPr lang="en-US" sz="1800" i="1" dirty="0"/>
          </a:p>
          <a:p>
            <a:pPr lvl="1" algn="just">
              <a:lnSpc>
                <a:spcPct val="130000"/>
              </a:lnSpc>
              <a:buFont typeface="Wingdings" charset="2"/>
              <a:buNone/>
            </a:pPr>
            <a:r>
              <a:rPr lang="en-US" sz="1600" i="1" dirty="0">
                <a:latin typeface="Courier"/>
                <a:cs typeface="Courier"/>
              </a:rPr>
              <a:t>                      </a:t>
            </a:r>
            <a:r>
              <a:rPr lang="en-US" sz="1600" dirty="0">
                <a:latin typeface="Courier"/>
                <a:cs typeface="Courier"/>
              </a:rPr>
              <a:t>D(i-1,j) + 1</a:t>
            </a:r>
          </a:p>
          <a:p>
            <a:pPr marL="457200" lvl="1" indent="0" algn="just">
              <a:buNone/>
            </a:pPr>
            <a:r>
              <a:rPr lang="en-US" sz="1600" dirty="0">
                <a:latin typeface="Courier"/>
                <a:cs typeface="Courier"/>
              </a:rPr>
              <a:t>         D(</a:t>
            </a:r>
            <a:r>
              <a:rPr lang="en-US" sz="1600" dirty="0" err="1">
                <a:latin typeface="Courier"/>
                <a:cs typeface="Courier"/>
              </a:rPr>
              <a:t>i,j</a:t>
            </a:r>
            <a:r>
              <a:rPr lang="en-US" sz="1600" dirty="0">
                <a:latin typeface="Courier"/>
                <a:cs typeface="Courier"/>
              </a:rPr>
              <a:t>)= min  D(i,j-1) + 1</a:t>
            </a:r>
          </a:p>
          <a:p>
            <a:pPr lvl="1" algn="just">
              <a:buFont typeface="Wingdings" charset="2"/>
              <a:buNone/>
            </a:pPr>
            <a:r>
              <a:rPr lang="en-US" sz="1600" dirty="0">
                <a:latin typeface="Courier"/>
                <a:cs typeface="Courier"/>
              </a:rPr>
              <a:t>                      D(i-1,j-1) +  2; if X(</a:t>
            </a:r>
            <a:r>
              <a:rPr lang="en-US" sz="1600" dirty="0" err="1">
                <a:latin typeface="Courier"/>
                <a:cs typeface="Courier"/>
              </a:rPr>
              <a:t>i</a:t>
            </a:r>
            <a:r>
              <a:rPr lang="en-US" sz="1600" dirty="0">
                <a:latin typeface="Courier"/>
                <a:cs typeface="Courier"/>
              </a:rPr>
              <a:t>) ≠ Y(j)   </a:t>
            </a:r>
          </a:p>
          <a:p>
            <a:pPr lvl="1" algn="just">
              <a:buFont typeface="Wingdings" charset="2"/>
              <a:buNone/>
            </a:pPr>
            <a:r>
              <a:rPr lang="en-US" sz="1600" dirty="0">
                <a:latin typeface="Courier"/>
                <a:cs typeface="Courier"/>
              </a:rPr>
              <a:t>                                    0; if X(</a:t>
            </a:r>
            <a:r>
              <a:rPr lang="en-US" sz="1600" dirty="0" err="1">
                <a:latin typeface="Courier"/>
                <a:cs typeface="Courier"/>
              </a:rPr>
              <a:t>i</a:t>
            </a:r>
            <a:r>
              <a:rPr lang="en-US" sz="1600" dirty="0">
                <a:latin typeface="Courier"/>
                <a:cs typeface="Courier"/>
              </a:rPr>
              <a:t>) = Y(j)</a:t>
            </a:r>
          </a:p>
          <a:p>
            <a:pPr lvl="1" algn="just">
              <a:buFont typeface="Wingdings" charset="2"/>
              <a:buNone/>
            </a:pPr>
            <a:r>
              <a:rPr lang="en-US" sz="1600" dirty="0">
                <a:latin typeface="Courier"/>
                <a:cs typeface="Courier"/>
              </a:rPr>
              <a:t>                     LEFT</a:t>
            </a:r>
          </a:p>
          <a:p>
            <a:pPr lvl="1" algn="just">
              <a:buFont typeface="Wingdings" charset="2"/>
              <a:buNone/>
            </a:pPr>
            <a:r>
              <a:rPr lang="en-US" sz="1600" dirty="0">
                <a:latin typeface="Courier"/>
                <a:cs typeface="Courier"/>
              </a:rPr>
              <a:t>         </a:t>
            </a:r>
            <a:r>
              <a:rPr lang="en-US" sz="1600" dirty="0" err="1">
                <a:latin typeface="Courier"/>
                <a:cs typeface="Courier"/>
              </a:rPr>
              <a:t>ptr</a:t>
            </a:r>
            <a:r>
              <a:rPr lang="en-US" sz="1600" dirty="0">
                <a:latin typeface="Courier"/>
                <a:cs typeface="Courier"/>
              </a:rPr>
              <a:t>(</a:t>
            </a:r>
            <a:r>
              <a:rPr lang="en-US" sz="1600" dirty="0" err="1">
                <a:latin typeface="Courier"/>
                <a:cs typeface="Courier"/>
              </a:rPr>
              <a:t>i,j</a:t>
            </a:r>
            <a:r>
              <a:rPr lang="en-US" sz="1600" dirty="0">
                <a:latin typeface="Courier"/>
                <a:cs typeface="Courier"/>
              </a:rPr>
              <a:t>)=   DOWN</a:t>
            </a:r>
          </a:p>
          <a:p>
            <a:pPr lvl="1" algn="just">
              <a:buFont typeface="Wingdings" charset="2"/>
              <a:buNone/>
            </a:pPr>
            <a:r>
              <a:rPr lang="en-US" sz="1600" dirty="0">
                <a:latin typeface="Courier"/>
                <a:cs typeface="Courier"/>
              </a:rPr>
              <a:t>                     DIAG</a:t>
            </a:r>
          </a:p>
          <a:p>
            <a:pPr lvl="1" algn="just">
              <a:buFont typeface="Wingdings" charset="2"/>
              <a:buNone/>
            </a:pPr>
            <a:endParaRPr lang="en-US" sz="1600" dirty="0">
              <a:latin typeface="Courier"/>
              <a:cs typeface="Courier"/>
            </a:endParaRPr>
          </a:p>
        </p:txBody>
      </p:sp>
      <p:sp>
        <p:nvSpPr>
          <p:cNvPr id="9" name="AutoShape 5"/>
          <p:cNvSpPr>
            <a:spLocks/>
          </p:cNvSpPr>
          <p:nvPr/>
        </p:nvSpPr>
        <p:spPr bwMode="auto">
          <a:xfrm>
            <a:off x="3200400" y="2724150"/>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algn="ctr"/>
            <a:endParaRPr lang="en-US" sz="2400" dirty="0">
              <a:solidFill>
                <a:srgbClr val="000066"/>
              </a:solidFill>
              <a:latin typeface="Times New Roman" charset="0"/>
            </a:endParaRPr>
          </a:p>
        </p:txBody>
      </p:sp>
      <p:sp>
        <p:nvSpPr>
          <p:cNvPr id="10" name="AutoShape 5"/>
          <p:cNvSpPr>
            <a:spLocks/>
          </p:cNvSpPr>
          <p:nvPr/>
        </p:nvSpPr>
        <p:spPr bwMode="auto">
          <a:xfrm>
            <a:off x="5334000" y="3352800"/>
            <a:ext cx="76200" cy="666750"/>
          </a:xfrm>
          <a:prstGeom prst="leftBrace">
            <a:avLst>
              <a:gd name="adj1" fmla="val 37495"/>
              <a:gd name="adj2" fmla="val 50000"/>
            </a:avLst>
          </a:prstGeom>
          <a:noFill/>
          <a:ln w="25400">
            <a:solidFill>
              <a:srgbClr val="000066"/>
            </a:solidFill>
            <a:round/>
            <a:headEnd/>
            <a:tailEnd/>
          </a:ln>
        </p:spPr>
        <p:txBody>
          <a:bodyPr wrap="none" anchor="ctr">
            <a:prstTxWarp prst="textNoShape">
              <a:avLst/>
            </a:prstTxWarp>
          </a:bodyPr>
          <a:lstStyle/>
          <a:p>
            <a:pPr algn="ctr"/>
            <a:endParaRPr lang="en-US" sz="2400">
              <a:solidFill>
                <a:srgbClr val="000066"/>
              </a:solidFill>
              <a:latin typeface="Times New Roman" charset="0"/>
            </a:endParaRPr>
          </a:p>
        </p:txBody>
      </p:sp>
      <p:sp>
        <p:nvSpPr>
          <p:cNvPr id="6" name="AutoShape 5"/>
          <p:cNvSpPr>
            <a:spLocks/>
          </p:cNvSpPr>
          <p:nvPr/>
        </p:nvSpPr>
        <p:spPr bwMode="auto">
          <a:xfrm>
            <a:off x="3048000" y="3867150"/>
            <a:ext cx="228600" cy="990600"/>
          </a:xfrm>
          <a:prstGeom prst="leftBrace">
            <a:avLst>
              <a:gd name="adj1" fmla="val 37516"/>
              <a:gd name="adj2" fmla="val 50000"/>
            </a:avLst>
          </a:prstGeom>
          <a:noFill/>
          <a:ln w="25400">
            <a:solidFill>
              <a:srgbClr val="000066"/>
            </a:solidFill>
            <a:round/>
            <a:headEnd/>
            <a:tailEnd/>
          </a:ln>
        </p:spPr>
        <p:txBody>
          <a:bodyPr wrap="none" anchor="ctr">
            <a:prstTxWarp prst="textNoShape">
              <a:avLst/>
            </a:prstTxWarp>
          </a:bodyPr>
          <a:lstStyle/>
          <a:p>
            <a:pPr algn="ctr"/>
            <a:endParaRPr lang="en-US" sz="2400">
              <a:solidFill>
                <a:srgbClr val="000066"/>
              </a:solidFill>
              <a:latin typeface="Times New Roman" charset="0"/>
            </a:endParaRPr>
          </a:p>
        </p:txBody>
      </p:sp>
      <p:sp>
        <p:nvSpPr>
          <p:cNvPr id="7" name="TextBox 15"/>
          <p:cNvSpPr txBox="1">
            <a:spLocks noChangeArrowheads="1"/>
          </p:cNvSpPr>
          <p:nvPr/>
        </p:nvSpPr>
        <p:spPr bwMode="auto">
          <a:xfrm>
            <a:off x="3962400" y="3943350"/>
            <a:ext cx="831365"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a:lnSpc>
                <a:spcPct val="60000"/>
              </a:lnSpc>
            </a:pPr>
            <a:r>
              <a:rPr lang="en-US" sz="1400" dirty="0">
                <a:latin typeface="Calibri"/>
                <a:cs typeface="Calibri"/>
              </a:rPr>
              <a:t>insertion</a:t>
            </a:r>
          </a:p>
        </p:txBody>
      </p:sp>
      <p:sp>
        <p:nvSpPr>
          <p:cNvPr id="8" name="TextBox 16"/>
          <p:cNvSpPr txBox="1">
            <a:spLocks noChangeArrowheads="1"/>
          </p:cNvSpPr>
          <p:nvPr/>
        </p:nvSpPr>
        <p:spPr bwMode="auto">
          <a:xfrm>
            <a:off x="3962400" y="4248150"/>
            <a:ext cx="787883"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a:lnSpc>
                <a:spcPct val="60000"/>
              </a:lnSpc>
            </a:pPr>
            <a:r>
              <a:rPr lang="en-US" sz="1400" dirty="0">
                <a:latin typeface="Calibri"/>
                <a:cs typeface="Calibri"/>
              </a:rPr>
              <a:t>deletion</a:t>
            </a:r>
          </a:p>
        </p:txBody>
      </p:sp>
      <p:sp>
        <p:nvSpPr>
          <p:cNvPr id="11" name="TextBox 17"/>
          <p:cNvSpPr txBox="1">
            <a:spLocks noChangeArrowheads="1"/>
          </p:cNvSpPr>
          <p:nvPr/>
        </p:nvSpPr>
        <p:spPr bwMode="auto">
          <a:xfrm>
            <a:off x="3962400" y="4552950"/>
            <a:ext cx="1066800" cy="235962"/>
          </a:xfrm>
          <a:prstGeom prst="rect">
            <a:avLst/>
          </a:prstGeom>
          <a:solidFill>
            <a:srgbClr val="FFFF00"/>
          </a:solidFill>
          <a:ln w="9525">
            <a:solidFill>
              <a:schemeClr val="accent2"/>
            </a:solidFill>
            <a:miter lim="800000"/>
            <a:headEnd/>
            <a:tailEnd/>
          </a:ln>
        </p:spPr>
        <p:txBody>
          <a:bodyPr wrap="square">
            <a:prstTxWarp prst="textNoShape">
              <a:avLst/>
            </a:prstTxWarp>
            <a:spAutoFit/>
          </a:bodyPr>
          <a:lstStyle/>
          <a:p>
            <a:pPr>
              <a:lnSpc>
                <a:spcPct val="60000"/>
              </a:lnSpc>
            </a:pPr>
            <a:r>
              <a:rPr lang="en-US" sz="1400" dirty="0">
                <a:latin typeface="Calibri"/>
                <a:cs typeface="Calibri"/>
              </a:rPr>
              <a:t>substitution</a:t>
            </a:r>
          </a:p>
        </p:txBody>
      </p:sp>
      <p:sp>
        <p:nvSpPr>
          <p:cNvPr id="12" name="TextBox 15"/>
          <p:cNvSpPr txBox="1">
            <a:spLocks noChangeArrowheads="1"/>
          </p:cNvSpPr>
          <p:nvPr/>
        </p:nvSpPr>
        <p:spPr bwMode="auto">
          <a:xfrm>
            <a:off x="5493235" y="3105150"/>
            <a:ext cx="831365"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a:lnSpc>
                <a:spcPct val="60000"/>
              </a:lnSpc>
            </a:pPr>
            <a:r>
              <a:rPr lang="en-US" sz="1400" dirty="0">
                <a:latin typeface="Calibri"/>
                <a:cs typeface="Calibri"/>
              </a:rPr>
              <a:t>insertion</a:t>
            </a:r>
          </a:p>
        </p:txBody>
      </p:sp>
      <p:sp>
        <p:nvSpPr>
          <p:cNvPr id="13" name="TextBox 16"/>
          <p:cNvSpPr txBox="1">
            <a:spLocks noChangeArrowheads="1"/>
          </p:cNvSpPr>
          <p:nvPr/>
        </p:nvSpPr>
        <p:spPr bwMode="auto">
          <a:xfrm>
            <a:off x="5486400" y="2792988"/>
            <a:ext cx="787883" cy="235962"/>
          </a:xfrm>
          <a:prstGeom prst="rect">
            <a:avLst/>
          </a:prstGeom>
          <a:solidFill>
            <a:srgbClr val="FFFF00"/>
          </a:solidFill>
          <a:ln w="9525">
            <a:solidFill>
              <a:schemeClr val="accent2"/>
            </a:solidFill>
            <a:miter lim="800000"/>
            <a:headEnd/>
            <a:tailEnd/>
          </a:ln>
        </p:spPr>
        <p:txBody>
          <a:bodyPr wrap="none">
            <a:prstTxWarp prst="textNoShape">
              <a:avLst/>
            </a:prstTxWarp>
            <a:spAutoFit/>
          </a:bodyPr>
          <a:lstStyle/>
          <a:p>
            <a:pPr>
              <a:lnSpc>
                <a:spcPct val="60000"/>
              </a:lnSpc>
            </a:pPr>
            <a:r>
              <a:rPr lang="en-US" sz="1400" dirty="0">
                <a:latin typeface="Calibri"/>
                <a:cs typeface="Calibri"/>
              </a:rPr>
              <a:t>deletion</a:t>
            </a:r>
          </a:p>
        </p:txBody>
      </p:sp>
      <p:sp>
        <p:nvSpPr>
          <p:cNvPr id="14" name="TextBox 17"/>
          <p:cNvSpPr txBox="1">
            <a:spLocks noChangeArrowheads="1"/>
          </p:cNvSpPr>
          <p:nvPr/>
        </p:nvSpPr>
        <p:spPr bwMode="auto">
          <a:xfrm>
            <a:off x="7391400" y="3402588"/>
            <a:ext cx="1066800" cy="235962"/>
          </a:xfrm>
          <a:prstGeom prst="rect">
            <a:avLst/>
          </a:prstGeom>
          <a:solidFill>
            <a:srgbClr val="FFFF00"/>
          </a:solidFill>
          <a:ln w="9525">
            <a:solidFill>
              <a:schemeClr val="accent2"/>
            </a:solidFill>
            <a:miter lim="800000"/>
            <a:headEnd/>
            <a:tailEnd/>
          </a:ln>
        </p:spPr>
        <p:txBody>
          <a:bodyPr wrap="square">
            <a:prstTxWarp prst="textNoShape">
              <a:avLst/>
            </a:prstTxWarp>
            <a:spAutoFit/>
          </a:bodyPr>
          <a:lstStyle/>
          <a:p>
            <a:pPr>
              <a:lnSpc>
                <a:spcPct val="60000"/>
              </a:lnSpc>
            </a:pPr>
            <a:r>
              <a:rPr lang="en-US" sz="1400" dirty="0">
                <a:latin typeface="Calibri"/>
                <a:cs typeface="Calibri"/>
              </a:rPr>
              <a:t>substitution</a:t>
            </a:r>
          </a:p>
        </p:txBody>
      </p:sp>
    </p:spTree>
    <p:extLst>
      <p:ext uri="{BB962C8B-B14F-4D97-AF65-F5344CB8AC3E}">
        <p14:creationId xmlns:p14="http://schemas.microsoft.com/office/powerpoint/2010/main" val="252255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752600" y="0"/>
            <a:ext cx="7772400" cy="857250"/>
          </a:xfrm>
        </p:spPr>
        <p:txBody>
          <a:bodyPr/>
          <a:lstStyle/>
          <a:p>
            <a:r>
              <a:rPr lang="en-US" dirty="0"/>
              <a:t>The Distance Matrix</a:t>
            </a:r>
          </a:p>
        </p:txBody>
      </p:sp>
      <p:sp>
        <p:nvSpPr>
          <p:cNvPr id="120921" name="Footer Placeholder 3"/>
          <p:cNvSpPr>
            <a:spLocks noGrp="1"/>
          </p:cNvSpPr>
          <p:nvPr>
            <p:ph type="ftr" sz="quarter" idx="11"/>
          </p:nvPr>
        </p:nvSpPr>
        <p:spPr>
          <a:xfrm>
            <a:off x="228600" y="4800600"/>
            <a:ext cx="3276600" cy="342900"/>
          </a:xfrm>
          <a:noFill/>
        </p:spPr>
        <p:txBody>
          <a:bodyPr/>
          <a:lstStyle/>
          <a:p>
            <a:r>
              <a:rPr lang="en-US" dirty="0"/>
              <a:t>Slide adapted from </a:t>
            </a:r>
            <a:r>
              <a:rPr lang="en-US" dirty="0" err="1"/>
              <a:t>Serafim</a:t>
            </a:r>
            <a:r>
              <a:rPr lang="en-US" dirty="0"/>
              <a:t> </a:t>
            </a:r>
            <a:r>
              <a:rPr lang="en-US" dirty="0" err="1"/>
              <a:t>Batzoglou</a:t>
            </a:r>
            <a:endParaRPr lang="en-US" dirty="0"/>
          </a:p>
        </p:txBody>
      </p:sp>
      <p:sp>
        <p:nvSpPr>
          <p:cNvPr id="120835" name="Rectangle 3"/>
          <p:cNvSpPr>
            <a:spLocks noChangeArrowheads="1"/>
          </p:cNvSpPr>
          <p:nvPr/>
        </p:nvSpPr>
        <p:spPr bwMode="auto">
          <a:xfrm>
            <a:off x="1228725" y="1445419"/>
            <a:ext cx="3810000" cy="2800350"/>
          </a:xfrm>
          <a:prstGeom prst="rect">
            <a:avLst/>
          </a:prstGeom>
          <a:noFill/>
          <a:ln w="19050">
            <a:solidFill>
              <a:schemeClr val="bg2">
                <a:lumMod val="75000"/>
              </a:schemeClr>
            </a:solidFill>
            <a:miter lim="800000"/>
            <a:headEnd/>
            <a:tailEnd/>
          </a:ln>
        </p:spPr>
        <p:txBody>
          <a:bodyPr wrap="none" anchor="ctr">
            <a:prstTxWarp prst="textNoShape">
              <a:avLst/>
            </a:prstTxWarp>
          </a:bodyPr>
          <a:lstStyle/>
          <a:p>
            <a:endParaRPr lang="en-US"/>
          </a:p>
        </p:txBody>
      </p:sp>
      <p:sp>
        <p:nvSpPr>
          <p:cNvPr id="120836" name="Line 4"/>
          <p:cNvSpPr>
            <a:spLocks noChangeShapeType="1"/>
          </p:cNvSpPr>
          <p:nvPr/>
        </p:nvSpPr>
        <p:spPr bwMode="auto">
          <a:xfrm>
            <a:off x="1228725" y="4158854"/>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37" name="Line 5"/>
          <p:cNvSpPr>
            <a:spLocks noChangeShapeType="1"/>
          </p:cNvSpPr>
          <p:nvPr/>
        </p:nvSpPr>
        <p:spPr bwMode="auto">
          <a:xfrm>
            <a:off x="1233488" y="4085035"/>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38" name="Line 6"/>
          <p:cNvSpPr>
            <a:spLocks noChangeShapeType="1"/>
          </p:cNvSpPr>
          <p:nvPr/>
        </p:nvSpPr>
        <p:spPr bwMode="auto">
          <a:xfrm>
            <a:off x="1233488" y="4017169"/>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39" name="Line 7"/>
          <p:cNvSpPr>
            <a:spLocks noChangeShapeType="1"/>
          </p:cNvSpPr>
          <p:nvPr/>
        </p:nvSpPr>
        <p:spPr bwMode="auto">
          <a:xfrm>
            <a:off x="1228725" y="3949304"/>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0" name="Line 8"/>
          <p:cNvSpPr>
            <a:spLocks noChangeShapeType="1"/>
          </p:cNvSpPr>
          <p:nvPr/>
        </p:nvSpPr>
        <p:spPr bwMode="auto">
          <a:xfrm>
            <a:off x="1233488" y="388501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1" name="Line 9"/>
          <p:cNvSpPr>
            <a:spLocks noChangeShapeType="1"/>
          </p:cNvSpPr>
          <p:nvPr/>
        </p:nvSpPr>
        <p:spPr bwMode="auto">
          <a:xfrm>
            <a:off x="1228725" y="3811191"/>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2" name="Line 10"/>
          <p:cNvSpPr>
            <a:spLocks noChangeShapeType="1"/>
          </p:cNvSpPr>
          <p:nvPr/>
        </p:nvSpPr>
        <p:spPr bwMode="auto">
          <a:xfrm>
            <a:off x="1219200" y="3743325"/>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3" name="Line 11"/>
          <p:cNvSpPr>
            <a:spLocks noChangeShapeType="1"/>
          </p:cNvSpPr>
          <p:nvPr/>
        </p:nvSpPr>
        <p:spPr bwMode="auto">
          <a:xfrm>
            <a:off x="1233488" y="367546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4" name="Line 12"/>
          <p:cNvSpPr>
            <a:spLocks noChangeShapeType="1"/>
          </p:cNvSpPr>
          <p:nvPr/>
        </p:nvSpPr>
        <p:spPr bwMode="auto">
          <a:xfrm>
            <a:off x="1233488" y="3601641"/>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5" name="Line 13"/>
          <p:cNvSpPr>
            <a:spLocks noChangeShapeType="1"/>
          </p:cNvSpPr>
          <p:nvPr/>
        </p:nvSpPr>
        <p:spPr bwMode="auto">
          <a:xfrm>
            <a:off x="1228725" y="3527822"/>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6" name="Line 14"/>
          <p:cNvSpPr>
            <a:spLocks noChangeShapeType="1"/>
          </p:cNvSpPr>
          <p:nvPr/>
        </p:nvSpPr>
        <p:spPr bwMode="auto">
          <a:xfrm>
            <a:off x="1228725" y="3459956"/>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7" name="Line 15"/>
          <p:cNvSpPr>
            <a:spLocks noChangeShapeType="1"/>
          </p:cNvSpPr>
          <p:nvPr/>
        </p:nvSpPr>
        <p:spPr bwMode="auto">
          <a:xfrm>
            <a:off x="1233488" y="3392091"/>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8" name="Line 16"/>
          <p:cNvSpPr>
            <a:spLocks noChangeShapeType="1"/>
          </p:cNvSpPr>
          <p:nvPr/>
        </p:nvSpPr>
        <p:spPr bwMode="auto">
          <a:xfrm>
            <a:off x="1220788" y="3327797"/>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49" name="Line 17"/>
          <p:cNvSpPr>
            <a:spLocks noChangeShapeType="1"/>
          </p:cNvSpPr>
          <p:nvPr/>
        </p:nvSpPr>
        <p:spPr bwMode="auto">
          <a:xfrm>
            <a:off x="1233488" y="3253979"/>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0" name="Line 18"/>
          <p:cNvSpPr>
            <a:spLocks noChangeShapeType="1"/>
          </p:cNvSpPr>
          <p:nvPr/>
        </p:nvSpPr>
        <p:spPr bwMode="auto">
          <a:xfrm>
            <a:off x="1223963" y="3186113"/>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1" name="Line 19"/>
          <p:cNvSpPr>
            <a:spLocks noChangeShapeType="1"/>
          </p:cNvSpPr>
          <p:nvPr/>
        </p:nvSpPr>
        <p:spPr bwMode="auto">
          <a:xfrm>
            <a:off x="1238250" y="3118247"/>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2" name="Line 20"/>
          <p:cNvSpPr>
            <a:spLocks noChangeShapeType="1"/>
          </p:cNvSpPr>
          <p:nvPr/>
        </p:nvSpPr>
        <p:spPr bwMode="auto">
          <a:xfrm>
            <a:off x="1233488" y="3040856"/>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3" name="Line 21"/>
          <p:cNvSpPr>
            <a:spLocks noChangeShapeType="1"/>
          </p:cNvSpPr>
          <p:nvPr/>
        </p:nvSpPr>
        <p:spPr bwMode="auto">
          <a:xfrm>
            <a:off x="1238250" y="2967038"/>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4" name="Line 22"/>
          <p:cNvSpPr>
            <a:spLocks noChangeShapeType="1"/>
          </p:cNvSpPr>
          <p:nvPr/>
        </p:nvSpPr>
        <p:spPr bwMode="auto">
          <a:xfrm>
            <a:off x="1238250" y="2899172"/>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5" name="Line 23"/>
          <p:cNvSpPr>
            <a:spLocks noChangeShapeType="1"/>
          </p:cNvSpPr>
          <p:nvPr/>
        </p:nvSpPr>
        <p:spPr bwMode="auto">
          <a:xfrm>
            <a:off x="1233488" y="2831306"/>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6" name="Line 24"/>
          <p:cNvSpPr>
            <a:spLocks noChangeShapeType="1"/>
          </p:cNvSpPr>
          <p:nvPr/>
        </p:nvSpPr>
        <p:spPr bwMode="auto">
          <a:xfrm>
            <a:off x="1238250" y="2767013"/>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7" name="Line 25"/>
          <p:cNvSpPr>
            <a:spLocks noChangeShapeType="1"/>
          </p:cNvSpPr>
          <p:nvPr/>
        </p:nvSpPr>
        <p:spPr bwMode="auto">
          <a:xfrm>
            <a:off x="1233488" y="2693194"/>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8" name="Line 26"/>
          <p:cNvSpPr>
            <a:spLocks noChangeShapeType="1"/>
          </p:cNvSpPr>
          <p:nvPr/>
        </p:nvSpPr>
        <p:spPr bwMode="auto">
          <a:xfrm>
            <a:off x="1223963" y="2625329"/>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59" name="Line 27"/>
          <p:cNvSpPr>
            <a:spLocks noChangeShapeType="1"/>
          </p:cNvSpPr>
          <p:nvPr/>
        </p:nvSpPr>
        <p:spPr bwMode="auto">
          <a:xfrm>
            <a:off x="1228725" y="2557463"/>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0" name="Line 28"/>
          <p:cNvSpPr>
            <a:spLocks noChangeShapeType="1"/>
          </p:cNvSpPr>
          <p:nvPr/>
        </p:nvSpPr>
        <p:spPr bwMode="auto">
          <a:xfrm>
            <a:off x="1220788" y="2490788"/>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1" name="Line 29"/>
          <p:cNvSpPr>
            <a:spLocks noChangeShapeType="1"/>
          </p:cNvSpPr>
          <p:nvPr/>
        </p:nvSpPr>
        <p:spPr bwMode="auto">
          <a:xfrm>
            <a:off x="1233488" y="2409825"/>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2" name="Line 30"/>
          <p:cNvSpPr>
            <a:spLocks noChangeShapeType="1"/>
          </p:cNvSpPr>
          <p:nvPr/>
        </p:nvSpPr>
        <p:spPr bwMode="auto">
          <a:xfrm>
            <a:off x="1233488" y="234196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3" name="Line 31"/>
          <p:cNvSpPr>
            <a:spLocks noChangeShapeType="1"/>
          </p:cNvSpPr>
          <p:nvPr/>
        </p:nvSpPr>
        <p:spPr bwMode="auto">
          <a:xfrm>
            <a:off x="1238250" y="2274094"/>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4" name="Line 32"/>
          <p:cNvSpPr>
            <a:spLocks noChangeShapeType="1"/>
          </p:cNvSpPr>
          <p:nvPr/>
        </p:nvSpPr>
        <p:spPr bwMode="auto">
          <a:xfrm>
            <a:off x="1225550" y="220980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5" name="Line 33"/>
          <p:cNvSpPr>
            <a:spLocks noChangeShapeType="1"/>
          </p:cNvSpPr>
          <p:nvPr/>
        </p:nvSpPr>
        <p:spPr bwMode="auto">
          <a:xfrm>
            <a:off x="1230313" y="2135981"/>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6" name="Line 34"/>
          <p:cNvSpPr>
            <a:spLocks noChangeShapeType="1"/>
          </p:cNvSpPr>
          <p:nvPr/>
        </p:nvSpPr>
        <p:spPr bwMode="auto">
          <a:xfrm>
            <a:off x="1228725" y="2068116"/>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7" name="Line 35"/>
          <p:cNvSpPr>
            <a:spLocks noChangeShapeType="1"/>
          </p:cNvSpPr>
          <p:nvPr/>
        </p:nvSpPr>
        <p:spPr bwMode="auto">
          <a:xfrm>
            <a:off x="1233488" y="200025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8" name="Line 36"/>
          <p:cNvSpPr>
            <a:spLocks noChangeShapeType="1"/>
          </p:cNvSpPr>
          <p:nvPr/>
        </p:nvSpPr>
        <p:spPr bwMode="auto">
          <a:xfrm>
            <a:off x="1228725" y="194191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69" name="Line 37"/>
          <p:cNvSpPr>
            <a:spLocks noChangeShapeType="1"/>
          </p:cNvSpPr>
          <p:nvPr/>
        </p:nvSpPr>
        <p:spPr bwMode="auto">
          <a:xfrm>
            <a:off x="1228725" y="1874044"/>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0" name="Line 38"/>
          <p:cNvSpPr>
            <a:spLocks noChangeShapeType="1"/>
          </p:cNvSpPr>
          <p:nvPr/>
        </p:nvSpPr>
        <p:spPr bwMode="auto">
          <a:xfrm>
            <a:off x="1233488" y="1806179"/>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1" name="Line 39"/>
          <p:cNvSpPr>
            <a:spLocks noChangeShapeType="1"/>
          </p:cNvSpPr>
          <p:nvPr/>
        </p:nvSpPr>
        <p:spPr bwMode="auto">
          <a:xfrm>
            <a:off x="1220788" y="1741885"/>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2" name="Line 40"/>
          <p:cNvSpPr>
            <a:spLocks noChangeShapeType="1"/>
          </p:cNvSpPr>
          <p:nvPr/>
        </p:nvSpPr>
        <p:spPr bwMode="auto">
          <a:xfrm>
            <a:off x="1233488" y="1668066"/>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3" name="Line 41"/>
          <p:cNvSpPr>
            <a:spLocks noChangeShapeType="1"/>
          </p:cNvSpPr>
          <p:nvPr/>
        </p:nvSpPr>
        <p:spPr bwMode="auto">
          <a:xfrm>
            <a:off x="1223963" y="1600200"/>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4" name="Line 42"/>
          <p:cNvSpPr>
            <a:spLocks noChangeShapeType="1"/>
          </p:cNvSpPr>
          <p:nvPr/>
        </p:nvSpPr>
        <p:spPr bwMode="auto">
          <a:xfrm>
            <a:off x="1238250" y="1532335"/>
            <a:ext cx="3810000" cy="0"/>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5" name="Line 43"/>
          <p:cNvSpPr>
            <a:spLocks noChangeShapeType="1"/>
          </p:cNvSpPr>
          <p:nvPr/>
        </p:nvSpPr>
        <p:spPr bwMode="auto">
          <a:xfrm flipV="1">
            <a:off x="1330325"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6" name="Line 44"/>
          <p:cNvSpPr>
            <a:spLocks noChangeShapeType="1"/>
          </p:cNvSpPr>
          <p:nvPr/>
        </p:nvSpPr>
        <p:spPr bwMode="auto">
          <a:xfrm flipV="1">
            <a:off x="1427163" y="1452563"/>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7" name="Line 45"/>
          <p:cNvSpPr>
            <a:spLocks noChangeShapeType="1"/>
          </p:cNvSpPr>
          <p:nvPr/>
        </p:nvSpPr>
        <p:spPr bwMode="auto">
          <a:xfrm flipV="1">
            <a:off x="1528763"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8" name="Line 46"/>
          <p:cNvSpPr>
            <a:spLocks noChangeShapeType="1"/>
          </p:cNvSpPr>
          <p:nvPr/>
        </p:nvSpPr>
        <p:spPr bwMode="auto">
          <a:xfrm flipV="1">
            <a:off x="1617663"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79" name="Line 47"/>
          <p:cNvSpPr>
            <a:spLocks noChangeShapeType="1"/>
          </p:cNvSpPr>
          <p:nvPr/>
        </p:nvSpPr>
        <p:spPr bwMode="auto">
          <a:xfrm flipV="1">
            <a:off x="1704975" y="1452563"/>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0" name="Line 48"/>
          <p:cNvSpPr>
            <a:spLocks noChangeShapeType="1"/>
          </p:cNvSpPr>
          <p:nvPr/>
        </p:nvSpPr>
        <p:spPr bwMode="auto">
          <a:xfrm flipV="1">
            <a:off x="1801813" y="1456135"/>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1" name="Line 49"/>
          <p:cNvSpPr>
            <a:spLocks noChangeShapeType="1"/>
          </p:cNvSpPr>
          <p:nvPr/>
        </p:nvSpPr>
        <p:spPr bwMode="auto">
          <a:xfrm flipV="1">
            <a:off x="1903413"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2" name="Line 50"/>
          <p:cNvSpPr>
            <a:spLocks noChangeShapeType="1"/>
          </p:cNvSpPr>
          <p:nvPr/>
        </p:nvSpPr>
        <p:spPr bwMode="auto">
          <a:xfrm flipV="1">
            <a:off x="1992313" y="1452563"/>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3" name="Line 51"/>
          <p:cNvSpPr>
            <a:spLocks noChangeShapeType="1"/>
          </p:cNvSpPr>
          <p:nvPr/>
        </p:nvSpPr>
        <p:spPr bwMode="auto">
          <a:xfrm flipV="1">
            <a:off x="2082800"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4" name="Line 52"/>
          <p:cNvSpPr>
            <a:spLocks noChangeShapeType="1"/>
          </p:cNvSpPr>
          <p:nvPr/>
        </p:nvSpPr>
        <p:spPr bwMode="auto">
          <a:xfrm flipV="1">
            <a:off x="2179638"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5" name="Line 53"/>
          <p:cNvSpPr>
            <a:spLocks noChangeShapeType="1"/>
          </p:cNvSpPr>
          <p:nvPr/>
        </p:nvSpPr>
        <p:spPr bwMode="auto">
          <a:xfrm flipV="1">
            <a:off x="2281238" y="1441848"/>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6" name="Line 54"/>
          <p:cNvSpPr>
            <a:spLocks noChangeShapeType="1"/>
          </p:cNvSpPr>
          <p:nvPr/>
        </p:nvSpPr>
        <p:spPr bwMode="auto">
          <a:xfrm flipV="1">
            <a:off x="2370138"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7" name="Line 55"/>
          <p:cNvSpPr>
            <a:spLocks noChangeShapeType="1"/>
          </p:cNvSpPr>
          <p:nvPr/>
        </p:nvSpPr>
        <p:spPr bwMode="auto">
          <a:xfrm flipV="1">
            <a:off x="2457450"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8" name="Line 56"/>
          <p:cNvSpPr>
            <a:spLocks noChangeShapeType="1"/>
          </p:cNvSpPr>
          <p:nvPr/>
        </p:nvSpPr>
        <p:spPr bwMode="auto">
          <a:xfrm flipV="1">
            <a:off x="2554288" y="1452563"/>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89" name="Line 57"/>
          <p:cNvSpPr>
            <a:spLocks noChangeShapeType="1"/>
          </p:cNvSpPr>
          <p:nvPr/>
        </p:nvSpPr>
        <p:spPr bwMode="auto">
          <a:xfrm flipV="1">
            <a:off x="2655888"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0" name="Line 58"/>
          <p:cNvSpPr>
            <a:spLocks noChangeShapeType="1"/>
          </p:cNvSpPr>
          <p:nvPr/>
        </p:nvSpPr>
        <p:spPr bwMode="auto">
          <a:xfrm flipV="1">
            <a:off x="2744788"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1" name="Line 59"/>
          <p:cNvSpPr>
            <a:spLocks noChangeShapeType="1"/>
          </p:cNvSpPr>
          <p:nvPr/>
        </p:nvSpPr>
        <p:spPr bwMode="auto">
          <a:xfrm flipV="1">
            <a:off x="2849563"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2" name="Line 60"/>
          <p:cNvSpPr>
            <a:spLocks noChangeShapeType="1"/>
          </p:cNvSpPr>
          <p:nvPr/>
        </p:nvSpPr>
        <p:spPr bwMode="auto">
          <a:xfrm flipV="1">
            <a:off x="2946400"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3" name="Line 61"/>
          <p:cNvSpPr>
            <a:spLocks noChangeShapeType="1"/>
          </p:cNvSpPr>
          <p:nvPr/>
        </p:nvSpPr>
        <p:spPr bwMode="auto">
          <a:xfrm flipV="1">
            <a:off x="3048000" y="1441848"/>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4" name="Line 62"/>
          <p:cNvSpPr>
            <a:spLocks noChangeShapeType="1"/>
          </p:cNvSpPr>
          <p:nvPr/>
        </p:nvSpPr>
        <p:spPr bwMode="auto">
          <a:xfrm flipV="1">
            <a:off x="3136900"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5" name="Line 63"/>
          <p:cNvSpPr>
            <a:spLocks noChangeShapeType="1"/>
          </p:cNvSpPr>
          <p:nvPr/>
        </p:nvSpPr>
        <p:spPr bwMode="auto">
          <a:xfrm flipV="1">
            <a:off x="3224213"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6" name="Line 64"/>
          <p:cNvSpPr>
            <a:spLocks noChangeShapeType="1"/>
          </p:cNvSpPr>
          <p:nvPr/>
        </p:nvSpPr>
        <p:spPr bwMode="auto">
          <a:xfrm flipV="1">
            <a:off x="3321050" y="1452563"/>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7" name="Line 65"/>
          <p:cNvSpPr>
            <a:spLocks noChangeShapeType="1"/>
          </p:cNvSpPr>
          <p:nvPr/>
        </p:nvSpPr>
        <p:spPr bwMode="auto">
          <a:xfrm flipV="1">
            <a:off x="3422650"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8" name="Line 66"/>
          <p:cNvSpPr>
            <a:spLocks noChangeShapeType="1"/>
          </p:cNvSpPr>
          <p:nvPr/>
        </p:nvSpPr>
        <p:spPr bwMode="auto">
          <a:xfrm flipV="1">
            <a:off x="3511550"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899" name="Line 67"/>
          <p:cNvSpPr>
            <a:spLocks noChangeShapeType="1"/>
          </p:cNvSpPr>
          <p:nvPr/>
        </p:nvSpPr>
        <p:spPr bwMode="auto">
          <a:xfrm flipV="1">
            <a:off x="3602038" y="1441848"/>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0" name="Line 68"/>
          <p:cNvSpPr>
            <a:spLocks noChangeShapeType="1"/>
          </p:cNvSpPr>
          <p:nvPr/>
        </p:nvSpPr>
        <p:spPr bwMode="auto">
          <a:xfrm flipV="1">
            <a:off x="3698875"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1" name="Line 69"/>
          <p:cNvSpPr>
            <a:spLocks noChangeShapeType="1"/>
          </p:cNvSpPr>
          <p:nvPr/>
        </p:nvSpPr>
        <p:spPr bwMode="auto">
          <a:xfrm flipV="1">
            <a:off x="3800475" y="1438275"/>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2" name="Line 70"/>
          <p:cNvSpPr>
            <a:spLocks noChangeShapeType="1"/>
          </p:cNvSpPr>
          <p:nvPr/>
        </p:nvSpPr>
        <p:spPr bwMode="auto">
          <a:xfrm flipV="1">
            <a:off x="3889375" y="1441848"/>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3" name="Line 71"/>
          <p:cNvSpPr>
            <a:spLocks noChangeShapeType="1"/>
          </p:cNvSpPr>
          <p:nvPr/>
        </p:nvSpPr>
        <p:spPr bwMode="auto">
          <a:xfrm flipV="1">
            <a:off x="3976688"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4" name="Line 72"/>
          <p:cNvSpPr>
            <a:spLocks noChangeShapeType="1"/>
          </p:cNvSpPr>
          <p:nvPr/>
        </p:nvSpPr>
        <p:spPr bwMode="auto">
          <a:xfrm flipV="1">
            <a:off x="4073525"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5" name="Line 73"/>
          <p:cNvSpPr>
            <a:spLocks noChangeShapeType="1"/>
          </p:cNvSpPr>
          <p:nvPr/>
        </p:nvSpPr>
        <p:spPr bwMode="auto">
          <a:xfrm flipV="1">
            <a:off x="4175125" y="1441848"/>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6" name="Line 74"/>
          <p:cNvSpPr>
            <a:spLocks noChangeShapeType="1"/>
          </p:cNvSpPr>
          <p:nvPr/>
        </p:nvSpPr>
        <p:spPr bwMode="auto">
          <a:xfrm flipV="1">
            <a:off x="4264025"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7" name="Line 75"/>
          <p:cNvSpPr>
            <a:spLocks noChangeShapeType="1"/>
          </p:cNvSpPr>
          <p:nvPr/>
        </p:nvSpPr>
        <p:spPr bwMode="auto">
          <a:xfrm flipV="1">
            <a:off x="4359275" y="1441848"/>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8" name="Line 76"/>
          <p:cNvSpPr>
            <a:spLocks noChangeShapeType="1"/>
          </p:cNvSpPr>
          <p:nvPr/>
        </p:nvSpPr>
        <p:spPr bwMode="auto">
          <a:xfrm flipV="1">
            <a:off x="4448175"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09" name="Line 77"/>
          <p:cNvSpPr>
            <a:spLocks noChangeShapeType="1"/>
          </p:cNvSpPr>
          <p:nvPr/>
        </p:nvSpPr>
        <p:spPr bwMode="auto">
          <a:xfrm flipV="1">
            <a:off x="4535488"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10" name="Line 78"/>
          <p:cNvSpPr>
            <a:spLocks noChangeShapeType="1"/>
          </p:cNvSpPr>
          <p:nvPr/>
        </p:nvSpPr>
        <p:spPr bwMode="auto">
          <a:xfrm flipV="1">
            <a:off x="4632325" y="1452563"/>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11" name="Line 79"/>
          <p:cNvSpPr>
            <a:spLocks noChangeShapeType="1"/>
          </p:cNvSpPr>
          <p:nvPr/>
        </p:nvSpPr>
        <p:spPr bwMode="auto">
          <a:xfrm flipV="1">
            <a:off x="4733925"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12" name="Line 80"/>
          <p:cNvSpPr>
            <a:spLocks noChangeShapeType="1"/>
          </p:cNvSpPr>
          <p:nvPr/>
        </p:nvSpPr>
        <p:spPr bwMode="auto">
          <a:xfrm flipV="1">
            <a:off x="4822825" y="1448992"/>
            <a:ext cx="0" cy="2792015"/>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120913" name="Line 81"/>
          <p:cNvSpPr>
            <a:spLocks noChangeShapeType="1"/>
          </p:cNvSpPr>
          <p:nvPr/>
        </p:nvSpPr>
        <p:spPr bwMode="auto">
          <a:xfrm flipV="1">
            <a:off x="4929188" y="1445419"/>
            <a:ext cx="0" cy="2792016"/>
          </a:xfrm>
          <a:prstGeom prst="line">
            <a:avLst/>
          </a:prstGeom>
          <a:noFill/>
          <a:ln w="9525">
            <a:solidFill>
              <a:schemeClr val="bg2">
                <a:lumMod val="75000"/>
              </a:schemeClr>
            </a:solidFill>
            <a:round/>
            <a:headEnd/>
            <a:tailEnd/>
          </a:ln>
        </p:spPr>
        <p:txBody>
          <a:bodyPr>
            <a:prstTxWarp prst="textNoShape">
              <a:avLst/>
            </a:prstTxWarp>
          </a:bodyPr>
          <a:lstStyle/>
          <a:p>
            <a:endParaRPr lang="en-US"/>
          </a:p>
        </p:txBody>
      </p:sp>
      <p:sp>
        <p:nvSpPr>
          <p:cNvPr id="54354" name="Freeform 82"/>
          <p:cNvSpPr>
            <a:spLocks/>
          </p:cNvSpPr>
          <p:nvPr/>
        </p:nvSpPr>
        <p:spPr bwMode="auto">
          <a:xfrm flipH="1" flipV="1">
            <a:off x="1219200" y="1428750"/>
            <a:ext cx="3810000" cy="2819400"/>
          </a:xfrm>
          <a:custGeom>
            <a:avLst/>
            <a:gdLst>
              <a:gd name="T0" fmla="*/ 0 w 2333"/>
              <a:gd name="T1" fmla="*/ 2147483647 h 2275"/>
              <a:gd name="T2" fmla="*/ 2147483647 w 2333"/>
              <a:gd name="T3" fmla="*/ 2147483647 h 2275"/>
              <a:gd name="T4" fmla="*/ 2147483647 w 2333"/>
              <a:gd name="T5" fmla="*/ 2147483647 h 2275"/>
              <a:gd name="T6" fmla="*/ 2147483647 w 2333"/>
              <a:gd name="T7" fmla="*/ 2147483647 h 2275"/>
              <a:gd name="T8" fmla="*/ 2147483647 w 2333"/>
              <a:gd name="T9" fmla="*/ 2147483647 h 2275"/>
              <a:gd name="T10" fmla="*/ 2147483647 w 2333"/>
              <a:gd name="T11" fmla="*/ 2147483647 h 2275"/>
              <a:gd name="T12" fmla="*/ 2147483647 w 2333"/>
              <a:gd name="T13" fmla="*/ 2147483647 h 2275"/>
              <a:gd name="T14" fmla="*/ 2147483647 w 2333"/>
              <a:gd name="T15" fmla="*/ 2147483647 h 2275"/>
              <a:gd name="T16" fmla="*/ 2147483647 w 2333"/>
              <a:gd name="T17" fmla="*/ 2147483647 h 2275"/>
              <a:gd name="T18" fmla="*/ 2147483647 w 2333"/>
              <a:gd name="T19" fmla="*/ 2147483647 h 2275"/>
              <a:gd name="T20" fmla="*/ 2147483647 w 2333"/>
              <a:gd name="T21" fmla="*/ 2147483647 h 2275"/>
              <a:gd name="T22" fmla="*/ 2147483647 w 2333"/>
              <a:gd name="T23" fmla="*/ 2147483647 h 2275"/>
              <a:gd name="T24" fmla="*/ 2147483647 w 2333"/>
              <a:gd name="T25" fmla="*/ 2147483647 h 2275"/>
              <a:gd name="T26" fmla="*/ 2147483647 w 2333"/>
              <a:gd name="T27" fmla="*/ 2147483647 h 2275"/>
              <a:gd name="T28" fmla="*/ 2147483647 w 2333"/>
              <a:gd name="T29" fmla="*/ 2147483647 h 2275"/>
              <a:gd name="T30" fmla="*/ 2147483647 w 2333"/>
              <a:gd name="T31" fmla="*/ 2147483647 h 2275"/>
              <a:gd name="T32" fmla="*/ 2147483647 w 2333"/>
              <a:gd name="T33" fmla="*/ 2147483647 h 2275"/>
              <a:gd name="T34" fmla="*/ 2147483647 w 2333"/>
              <a:gd name="T35" fmla="*/ 2147483647 h 2275"/>
              <a:gd name="T36" fmla="*/ 2147483647 w 2333"/>
              <a:gd name="T37" fmla="*/ 2147483647 h 2275"/>
              <a:gd name="T38" fmla="*/ 2147483647 w 2333"/>
              <a:gd name="T39" fmla="*/ 0 h 22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33"/>
              <a:gd name="T61" fmla="*/ 0 h 2275"/>
              <a:gd name="T62" fmla="*/ 2333 w 2333"/>
              <a:gd name="T63" fmla="*/ 2275 h 22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33" h="2275">
                <a:moveTo>
                  <a:pt x="0" y="2275"/>
                </a:moveTo>
                <a:lnTo>
                  <a:pt x="52" y="2211"/>
                </a:lnTo>
                <a:lnTo>
                  <a:pt x="116" y="2153"/>
                </a:lnTo>
                <a:lnTo>
                  <a:pt x="122" y="2089"/>
                </a:lnTo>
                <a:lnTo>
                  <a:pt x="180" y="2042"/>
                </a:lnTo>
                <a:lnTo>
                  <a:pt x="425" y="1803"/>
                </a:lnTo>
                <a:lnTo>
                  <a:pt x="588" y="1803"/>
                </a:lnTo>
                <a:lnTo>
                  <a:pt x="774" y="1629"/>
                </a:lnTo>
                <a:lnTo>
                  <a:pt x="774" y="1571"/>
                </a:lnTo>
                <a:lnTo>
                  <a:pt x="1076" y="1274"/>
                </a:lnTo>
                <a:lnTo>
                  <a:pt x="1076" y="1210"/>
                </a:lnTo>
                <a:lnTo>
                  <a:pt x="1489" y="809"/>
                </a:lnTo>
                <a:lnTo>
                  <a:pt x="1792" y="809"/>
                </a:lnTo>
                <a:lnTo>
                  <a:pt x="1966" y="640"/>
                </a:lnTo>
                <a:lnTo>
                  <a:pt x="1966" y="570"/>
                </a:lnTo>
                <a:lnTo>
                  <a:pt x="2077" y="454"/>
                </a:lnTo>
                <a:lnTo>
                  <a:pt x="2077" y="355"/>
                </a:lnTo>
                <a:lnTo>
                  <a:pt x="2263" y="180"/>
                </a:lnTo>
                <a:lnTo>
                  <a:pt x="2263" y="75"/>
                </a:lnTo>
                <a:lnTo>
                  <a:pt x="2333" y="0"/>
                </a:lnTo>
              </a:path>
            </a:pathLst>
          </a:custGeom>
          <a:noFill/>
          <a:ln w="38100">
            <a:solidFill>
              <a:srgbClr val="000066"/>
            </a:solidFill>
            <a:round/>
            <a:headEnd/>
            <a:tailEnd/>
          </a:ln>
        </p:spPr>
        <p:txBody>
          <a:bodyPr>
            <a:prstTxWarp prst="textNoShape">
              <a:avLst/>
            </a:prstTxWarp>
          </a:bodyPr>
          <a:lstStyle/>
          <a:p>
            <a:endParaRPr lang="en-US"/>
          </a:p>
        </p:txBody>
      </p:sp>
      <p:sp>
        <p:nvSpPr>
          <p:cNvPr id="120915" name="Text Box 83"/>
          <p:cNvSpPr txBox="1">
            <a:spLocks noChangeArrowheads="1"/>
          </p:cNvSpPr>
          <p:nvPr/>
        </p:nvSpPr>
        <p:spPr bwMode="auto">
          <a:xfrm>
            <a:off x="1143000" y="4248150"/>
            <a:ext cx="3970216" cy="400110"/>
          </a:xfrm>
          <a:prstGeom prst="rect">
            <a:avLst/>
          </a:prstGeom>
          <a:noFill/>
          <a:ln w="25400">
            <a:noFill/>
            <a:miter lim="800000"/>
            <a:headEnd/>
            <a:tailEnd/>
          </a:ln>
        </p:spPr>
        <p:txBody>
          <a:bodyPr wrap="none">
            <a:prstTxWarp prst="textNoShape">
              <a:avLst/>
            </a:prstTxWarp>
            <a:spAutoFit/>
          </a:bodyPr>
          <a:lstStyle/>
          <a:p>
            <a:r>
              <a:rPr lang="en-US" sz="2000" dirty="0">
                <a:latin typeface="Arial Unicode MS" charset="0"/>
              </a:rPr>
              <a:t>y</a:t>
            </a:r>
            <a:r>
              <a:rPr lang="en-US" sz="2000" baseline="-25000" dirty="0">
                <a:latin typeface="Arial Unicode MS" charset="0"/>
              </a:rPr>
              <a:t>0</a:t>
            </a:r>
            <a:r>
              <a:rPr lang="en-US" sz="2000" dirty="0">
                <a:latin typeface="Arial Unicode MS" charset="0"/>
              </a:rPr>
              <a:t> ………………………………  </a:t>
            </a:r>
            <a:r>
              <a:rPr lang="en-US" sz="2000" dirty="0" err="1">
                <a:latin typeface="Arial Unicode MS" charset="0"/>
              </a:rPr>
              <a:t>y</a:t>
            </a:r>
            <a:r>
              <a:rPr lang="en-US" sz="2000" baseline="-25000" dirty="0" err="1">
                <a:latin typeface="Arial Unicode MS" charset="0"/>
              </a:rPr>
              <a:t>M</a:t>
            </a:r>
            <a:endParaRPr lang="en-US" sz="2000" dirty="0">
              <a:latin typeface="Arial Unicode MS" charset="0"/>
            </a:endParaRPr>
          </a:p>
        </p:txBody>
      </p:sp>
      <p:sp>
        <p:nvSpPr>
          <p:cNvPr id="120916" name="Text Box 84"/>
          <p:cNvSpPr txBox="1">
            <a:spLocks noChangeArrowheads="1"/>
          </p:cNvSpPr>
          <p:nvPr/>
        </p:nvSpPr>
        <p:spPr bwMode="auto">
          <a:xfrm rot="5400000" flipH="1" flipV="1">
            <a:off x="-617857" y="2638395"/>
            <a:ext cx="2971801" cy="400110"/>
          </a:xfrm>
          <a:prstGeom prst="rect">
            <a:avLst/>
          </a:prstGeom>
          <a:noFill/>
          <a:ln w="25400">
            <a:noFill/>
            <a:miter lim="800000"/>
            <a:headEnd/>
            <a:tailEnd/>
          </a:ln>
        </p:spPr>
        <p:txBody>
          <a:bodyPr wrap="square">
            <a:prstTxWarp prst="textNoShape">
              <a:avLst/>
            </a:prstTxWarp>
            <a:spAutoFit/>
          </a:bodyPr>
          <a:lstStyle/>
          <a:p>
            <a:r>
              <a:rPr lang="en-US" sz="2000" dirty="0">
                <a:latin typeface="Arial Unicode MS" charset="0"/>
              </a:rPr>
              <a:t>x</a:t>
            </a:r>
            <a:r>
              <a:rPr lang="en-US" sz="2000" baseline="-25000" dirty="0">
                <a:latin typeface="Arial Unicode MS" charset="0"/>
              </a:rPr>
              <a:t>0</a:t>
            </a:r>
            <a:r>
              <a:rPr lang="en-US" sz="2000" dirty="0">
                <a:latin typeface="Arial Unicode MS" charset="0"/>
              </a:rPr>
              <a:t> ……………………  </a:t>
            </a:r>
            <a:r>
              <a:rPr lang="en-US" sz="2000" dirty="0" err="1">
                <a:latin typeface="Arial Unicode MS" charset="0"/>
              </a:rPr>
              <a:t>x</a:t>
            </a:r>
            <a:r>
              <a:rPr lang="en-US" sz="2000" baseline="-25000" dirty="0" err="1">
                <a:latin typeface="Arial Unicode MS" charset="0"/>
              </a:rPr>
              <a:t>N</a:t>
            </a:r>
            <a:endParaRPr lang="en-US" sz="2000" dirty="0">
              <a:latin typeface="Arial Unicode MS" charset="0"/>
            </a:endParaRPr>
          </a:p>
        </p:txBody>
      </p:sp>
      <p:sp>
        <p:nvSpPr>
          <p:cNvPr id="54357" name="Text Box 85"/>
          <p:cNvSpPr txBox="1">
            <a:spLocks noChangeArrowheads="1"/>
          </p:cNvSpPr>
          <p:nvPr/>
        </p:nvSpPr>
        <p:spPr bwMode="auto">
          <a:xfrm>
            <a:off x="5410200" y="1504950"/>
            <a:ext cx="3352800" cy="2616101"/>
          </a:xfrm>
          <a:prstGeom prst="rect">
            <a:avLst/>
          </a:prstGeom>
          <a:noFill/>
          <a:ln w="25400">
            <a:noFill/>
            <a:miter lim="800000"/>
            <a:headEnd/>
            <a:tailEnd/>
          </a:ln>
        </p:spPr>
        <p:txBody>
          <a:bodyPr wrap="square">
            <a:prstTxWarp prst="textNoShape">
              <a:avLst/>
            </a:prstTxWarp>
            <a:spAutoFit/>
          </a:bodyPr>
          <a:lstStyle/>
          <a:p>
            <a:r>
              <a:rPr lang="en-US" sz="2000" dirty="0">
                <a:solidFill>
                  <a:srgbClr val="000066"/>
                </a:solidFill>
                <a:latin typeface="Calibri"/>
                <a:cs typeface="Calibri"/>
              </a:rPr>
              <a:t>Every non-decreasing path </a:t>
            </a:r>
          </a:p>
          <a:p>
            <a:endParaRPr lang="en-US" sz="2000" dirty="0">
              <a:solidFill>
                <a:srgbClr val="000066"/>
              </a:solidFill>
              <a:latin typeface="Calibri"/>
              <a:cs typeface="Calibri"/>
            </a:endParaRPr>
          </a:p>
          <a:p>
            <a:r>
              <a:rPr lang="en-US" sz="2000" dirty="0">
                <a:solidFill>
                  <a:srgbClr val="000066"/>
                </a:solidFill>
                <a:latin typeface="Calibri"/>
                <a:cs typeface="Calibri"/>
              </a:rPr>
              <a:t>from (0,0) to (M, N) </a:t>
            </a:r>
          </a:p>
          <a:p>
            <a:endParaRPr lang="en-US" sz="2000" dirty="0">
              <a:solidFill>
                <a:srgbClr val="000066"/>
              </a:solidFill>
              <a:latin typeface="Calibri"/>
              <a:cs typeface="Calibri"/>
            </a:endParaRPr>
          </a:p>
          <a:p>
            <a:r>
              <a:rPr lang="en-US" sz="2000" dirty="0">
                <a:solidFill>
                  <a:srgbClr val="000066"/>
                </a:solidFill>
                <a:latin typeface="Calibri"/>
                <a:cs typeface="Calibri"/>
              </a:rPr>
              <a:t>corresponds to </a:t>
            </a:r>
          </a:p>
          <a:p>
            <a:r>
              <a:rPr lang="en-US" sz="2000" dirty="0">
                <a:solidFill>
                  <a:srgbClr val="000066"/>
                </a:solidFill>
                <a:latin typeface="Calibri"/>
                <a:cs typeface="Calibri"/>
              </a:rPr>
              <a:t>an alignment </a:t>
            </a:r>
          </a:p>
          <a:p>
            <a:r>
              <a:rPr lang="en-US" sz="2000" dirty="0">
                <a:solidFill>
                  <a:srgbClr val="000066"/>
                </a:solidFill>
                <a:latin typeface="Calibri"/>
                <a:cs typeface="Calibri"/>
              </a:rPr>
              <a:t>of the two sequences</a:t>
            </a:r>
          </a:p>
          <a:p>
            <a:endParaRPr lang="en-US" sz="2400" dirty="0">
              <a:solidFill>
                <a:srgbClr val="000066"/>
              </a:solidFill>
              <a:latin typeface="Calibri"/>
              <a:cs typeface="Calibri"/>
            </a:endParaRPr>
          </a:p>
        </p:txBody>
      </p:sp>
      <p:sp>
        <p:nvSpPr>
          <p:cNvPr id="54360" name="Text Box 88"/>
          <p:cNvSpPr txBox="1">
            <a:spLocks noChangeArrowheads="1"/>
          </p:cNvSpPr>
          <p:nvPr/>
        </p:nvSpPr>
        <p:spPr bwMode="auto">
          <a:xfrm>
            <a:off x="5257800" y="4095750"/>
            <a:ext cx="3805981" cy="646331"/>
          </a:xfrm>
          <a:prstGeom prst="rect">
            <a:avLst/>
          </a:prstGeom>
          <a:noFill/>
          <a:ln w="25400">
            <a:noFill/>
            <a:miter lim="800000"/>
            <a:headEnd/>
            <a:tailEnd/>
          </a:ln>
        </p:spPr>
        <p:txBody>
          <a:bodyPr wrap="square">
            <a:prstTxWarp prst="textNoShape">
              <a:avLst/>
            </a:prstTxWarp>
            <a:spAutoFit/>
          </a:bodyPr>
          <a:lstStyle/>
          <a:p>
            <a:r>
              <a:rPr lang="en-US" sz="1800" dirty="0">
                <a:solidFill>
                  <a:srgbClr val="A4001D"/>
                </a:solidFill>
                <a:latin typeface="Arial Unicode MS" charset="0"/>
              </a:rPr>
              <a:t>An optimal alignment is composed of optimal </a:t>
            </a:r>
            <a:r>
              <a:rPr lang="en-US" sz="1800" dirty="0" err="1">
                <a:solidFill>
                  <a:srgbClr val="A4001D"/>
                </a:solidFill>
                <a:latin typeface="Arial Unicode MS" charset="0"/>
              </a:rPr>
              <a:t>subalignments</a:t>
            </a:r>
            <a:endParaRPr lang="en-US" sz="1800" dirty="0">
              <a:solidFill>
                <a:srgbClr val="A4001D"/>
              </a:solidFill>
              <a:latin typeface="Arial Unicode MS" charset="0"/>
            </a:endParaRPr>
          </a:p>
        </p:txBody>
      </p:sp>
    </p:spTree>
    <p:extLst>
      <p:ext uri="{BB962C8B-B14F-4D97-AF65-F5344CB8AC3E}">
        <p14:creationId xmlns:p14="http://schemas.microsoft.com/office/powerpoint/2010/main" val="205997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3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54" grpId="0" animBg="1"/>
      <p:bldP spid="543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Result of </a:t>
            </a:r>
            <a:r>
              <a:rPr lang="en-US" dirty="0" err="1"/>
              <a:t>Backtrace</a:t>
            </a:r>
            <a:endParaRPr lang="en-US" dirty="0"/>
          </a:p>
        </p:txBody>
      </p:sp>
      <p:sp>
        <p:nvSpPr>
          <p:cNvPr id="75780" name="Content Placeholder 7"/>
          <p:cNvSpPr>
            <a:spLocks noGrp="1"/>
          </p:cNvSpPr>
          <p:nvPr>
            <p:ph sz="quarter" idx="1"/>
          </p:nvPr>
        </p:nvSpPr>
        <p:spPr/>
        <p:txBody>
          <a:bodyPr/>
          <a:lstStyle/>
          <a:p>
            <a:r>
              <a:rPr lang="en-US" dirty="0"/>
              <a:t>Two strings and their </a:t>
            </a:r>
            <a:r>
              <a:rPr lang="en-US" b="1" dirty="0"/>
              <a:t>alignment</a:t>
            </a:r>
            <a:r>
              <a:rPr lang="en-US" dirty="0"/>
              <a:t>:</a:t>
            </a:r>
          </a:p>
        </p:txBody>
      </p:sp>
      <p:pic>
        <p:nvPicPr>
          <p:cNvPr id="5" name="Picture 6" descr="align1.tiff"/>
          <p:cNvPicPr>
            <a:picLocks noChangeAspect="1"/>
          </p:cNvPicPr>
          <p:nvPr/>
        </p:nvPicPr>
        <p:blipFill>
          <a:blip r:embed="rId3"/>
          <a:srcRect/>
          <a:stretch>
            <a:fillRect/>
          </a:stretch>
        </p:blipFill>
        <p:spPr bwMode="auto">
          <a:xfrm>
            <a:off x="1981200" y="2229124"/>
            <a:ext cx="4838700" cy="2019026"/>
          </a:xfrm>
          <a:prstGeom prst="rect">
            <a:avLst/>
          </a:prstGeom>
          <a:noFill/>
          <a:ln w="9525">
            <a:noFill/>
            <a:miter lim="800000"/>
            <a:headEnd/>
            <a:tailEnd/>
          </a:ln>
        </p:spPr>
      </p:pic>
    </p:spTree>
    <p:extLst>
      <p:ext uri="{BB962C8B-B14F-4D97-AF65-F5344CB8AC3E}">
        <p14:creationId xmlns:p14="http://schemas.microsoft.com/office/powerpoint/2010/main" val="100691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Performance</a:t>
            </a:r>
          </a:p>
        </p:txBody>
      </p:sp>
      <p:sp>
        <p:nvSpPr>
          <p:cNvPr id="98307" name="Rectangle 3"/>
          <p:cNvSpPr>
            <a:spLocks noGrp="1" noChangeArrowheads="1"/>
          </p:cNvSpPr>
          <p:nvPr>
            <p:ph sz="quarter" idx="1"/>
          </p:nvPr>
        </p:nvSpPr>
        <p:spPr/>
        <p:txBody>
          <a:bodyPr/>
          <a:lstStyle/>
          <a:p>
            <a:r>
              <a:rPr lang="en-US" sz="3200" dirty="0"/>
              <a:t>Time:</a:t>
            </a:r>
          </a:p>
          <a:p>
            <a:pPr lvl="1">
              <a:buFont typeface="Wingdings" charset="2"/>
              <a:buNone/>
            </a:pPr>
            <a:r>
              <a:rPr lang="en-US" sz="2800" dirty="0"/>
              <a:t>				O(nm)</a:t>
            </a:r>
            <a:endParaRPr lang="en-US" sz="3200" dirty="0"/>
          </a:p>
          <a:p>
            <a:r>
              <a:rPr lang="en-US" sz="3200" dirty="0"/>
              <a:t>Space:</a:t>
            </a:r>
          </a:p>
          <a:p>
            <a:pPr lvl="1">
              <a:buFont typeface="Wingdings" charset="2"/>
              <a:buNone/>
            </a:pPr>
            <a:r>
              <a:rPr lang="en-US" sz="2800" dirty="0"/>
              <a:t>				O(nm)</a:t>
            </a:r>
          </a:p>
          <a:p>
            <a:r>
              <a:rPr lang="en-US" sz="3200" dirty="0" err="1"/>
              <a:t>Backtrace</a:t>
            </a:r>
            <a:endParaRPr lang="en-US" sz="3200" dirty="0"/>
          </a:p>
          <a:p>
            <a:pPr lvl="1">
              <a:buFont typeface="Wingdings" charset="2"/>
              <a:buNone/>
            </a:pPr>
            <a:r>
              <a:rPr lang="en-US" sz="2800" dirty="0"/>
              <a:t>				O(</a:t>
            </a:r>
            <a:r>
              <a:rPr lang="en-US" sz="2800" dirty="0" err="1"/>
              <a:t>n+m</a:t>
            </a:r>
            <a:r>
              <a:rPr lang="en-US" sz="2800" dirty="0"/>
              <a:t>)</a:t>
            </a:r>
          </a:p>
        </p:txBody>
      </p:sp>
    </p:spTree>
    <p:extLst>
      <p:ext uri="{BB962C8B-B14F-4D97-AF65-F5344CB8AC3E}">
        <p14:creationId xmlns:p14="http://schemas.microsoft.com/office/powerpoint/2010/main" val="357202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3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510778"/>
            <a:ext cx="4800600" cy="1298972"/>
          </a:xfrm>
        </p:spPr>
        <p:txBody>
          <a:bodyPr/>
          <a:lstStyle/>
          <a:p>
            <a:r>
              <a:rPr lang="en-US" sz="4400" dirty="0"/>
              <a:t>Minimum Edit Distance</a:t>
            </a:r>
          </a:p>
        </p:txBody>
      </p:sp>
      <p:sp>
        <p:nvSpPr>
          <p:cNvPr id="8" name="Rectangle 3"/>
          <p:cNvSpPr>
            <a:spLocks noGrp="1" noChangeArrowheads="1"/>
          </p:cNvSpPr>
          <p:nvPr>
            <p:ph type="subTitle" idx="1"/>
          </p:nvPr>
        </p:nvSpPr>
        <p:spPr>
          <a:xfrm>
            <a:off x="4343400" y="2286000"/>
            <a:ext cx="4267200" cy="1714500"/>
          </a:xfrm>
        </p:spPr>
        <p:txBody>
          <a:bodyPr/>
          <a:lstStyle/>
          <a:p>
            <a:pPr eaLnBrk="1" hangingPunct="1"/>
            <a:endParaRPr lang="en-US" dirty="0">
              <a:solidFill>
                <a:srgbClr val="A50021"/>
              </a:solidFill>
              <a:latin typeface="Calibri" charset="0"/>
            </a:endParaRPr>
          </a:p>
          <a:p>
            <a:pPr eaLnBrk="1" hangingPunct="1">
              <a:spcAft>
                <a:spcPts val="600"/>
              </a:spcAft>
            </a:pPr>
            <a:r>
              <a:rPr lang="en-US" sz="3200" dirty="0" err="1">
                <a:solidFill>
                  <a:srgbClr val="A50021"/>
                </a:solidFill>
                <a:latin typeface="Calibri" charset="0"/>
              </a:rPr>
              <a:t>Backtrace</a:t>
            </a:r>
            <a:r>
              <a:rPr lang="en-US" sz="3200" dirty="0">
                <a:solidFill>
                  <a:srgbClr val="A50021"/>
                </a:solidFill>
                <a:latin typeface="Calibri" charset="0"/>
              </a:rPr>
              <a:t> for Computing Alignments</a:t>
            </a:r>
            <a:endParaRPr lang="en-US" sz="3200"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val="12556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8168640" cy="680397"/>
          </a:xfrm>
        </p:spPr>
        <p:txBody>
          <a:bodyPr>
            <a:normAutofit fontScale="90000"/>
          </a:bodyPr>
          <a:lstStyle/>
          <a:p>
            <a:r>
              <a:rPr lang="en-US" dirty="0"/>
              <a:t>Similarity and Alignment in Computational Biology</a:t>
            </a:r>
          </a:p>
        </p:txBody>
      </p:sp>
      <p:sp>
        <p:nvSpPr>
          <p:cNvPr id="3" name="Content Placeholder 2"/>
          <p:cNvSpPr>
            <a:spLocks noGrp="1"/>
          </p:cNvSpPr>
          <p:nvPr>
            <p:ph idx="1"/>
          </p:nvPr>
        </p:nvSpPr>
        <p:spPr>
          <a:xfrm>
            <a:off x="762000" y="1200150"/>
            <a:ext cx="8229600" cy="3823648"/>
          </a:xfrm>
        </p:spPr>
        <p:txBody>
          <a:bodyPr>
            <a:normAutofit/>
          </a:bodyPr>
          <a:lstStyle/>
          <a:p>
            <a:r>
              <a:rPr lang="en-US" sz="2600" dirty="0"/>
              <a:t>We can compute similarity of two sequences of bases:</a:t>
            </a:r>
          </a:p>
          <a:p>
            <a:pPr marL="0" indent="0">
              <a:lnSpc>
                <a:spcPct val="140000"/>
              </a:lnSpc>
              <a:buNone/>
            </a:pPr>
            <a:endParaRPr lang="en-US" dirty="0"/>
          </a:p>
          <a:p>
            <a:pPr marL="0" indent="0">
              <a:lnSpc>
                <a:spcPct val="140000"/>
              </a:lnSpc>
              <a:buNone/>
            </a:pPr>
            <a:endParaRPr lang="en-US" sz="1100" dirty="0"/>
          </a:p>
          <a:p>
            <a:r>
              <a:rPr lang="en-US" sz="2600" dirty="0"/>
              <a:t>And we can compute an </a:t>
            </a:r>
            <a:r>
              <a:rPr lang="en-US" sz="2600" b="1" dirty="0"/>
              <a:t>alignment</a:t>
            </a:r>
            <a:r>
              <a:rPr lang="en-US" sz="2600" dirty="0"/>
              <a:t> between them:</a:t>
            </a:r>
          </a:p>
          <a:p>
            <a:endParaRPr lang="en-US" dirty="0"/>
          </a:p>
          <a:p>
            <a:endParaRPr lang="en-US" dirty="0"/>
          </a:p>
          <a:p>
            <a:r>
              <a:rPr lang="en-US" sz="2600" dirty="0"/>
              <a:t>I.e., given two sequences, align each letter to a letter or gap</a:t>
            </a:r>
          </a:p>
        </p:txBody>
      </p:sp>
      <p:sp>
        <p:nvSpPr>
          <p:cNvPr id="5" name="Text Box 3"/>
          <p:cNvSpPr txBox="1">
            <a:spLocks noChangeArrowheads="1"/>
          </p:cNvSpPr>
          <p:nvPr/>
        </p:nvSpPr>
        <p:spPr bwMode="auto">
          <a:xfrm>
            <a:off x="990600" y="3333750"/>
            <a:ext cx="7018418" cy="830997"/>
          </a:xfrm>
          <a:prstGeom prst="rect">
            <a:avLst/>
          </a:prstGeom>
          <a:noFill/>
          <a:ln w="38100">
            <a:noFill/>
            <a:miter lim="800000"/>
            <a:headEnd/>
            <a:tailEnd/>
          </a:ln>
        </p:spPr>
        <p:txBody>
          <a:bodyPr wrap="none">
            <a:prstTxWarp prst="textNoShape">
              <a:avLst/>
            </a:prstTxWarp>
            <a:spAutoFit/>
          </a:bodyPr>
          <a:lstStyle/>
          <a:p>
            <a:r>
              <a:rPr lang="en-US" sz="2400" dirty="0">
                <a:solidFill>
                  <a:srgbClr val="006699"/>
                </a:solidFill>
                <a:latin typeface="Courier New" charset="0"/>
              </a:rPr>
              <a:t>-</a:t>
            </a:r>
            <a:r>
              <a:rPr lang="en-US" sz="2400" b="1" dirty="0">
                <a:solidFill>
                  <a:srgbClr val="000066"/>
                </a:solidFill>
                <a:latin typeface="Courier New" charset="0"/>
              </a:rPr>
              <a:t>AG</a:t>
            </a:r>
            <a:r>
              <a:rPr lang="en-US" sz="2400" dirty="0">
                <a:solidFill>
                  <a:srgbClr val="006699"/>
                </a:solidFill>
                <a:latin typeface="Courier New" charset="0"/>
              </a:rPr>
              <a:t>G</a:t>
            </a:r>
            <a:r>
              <a:rPr lang="en-US" sz="2400" b="1" dirty="0">
                <a:solidFill>
                  <a:srgbClr val="000066"/>
                </a:solidFill>
                <a:latin typeface="Courier New" charset="0"/>
              </a:rPr>
              <a:t>CTATCAC</a:t>
            </a:r>
            <a:r>
              <a:rPr lang="en-US" sz="2400" dirty="0">
                <a:solidFill>
                  <a:srgbClr val="006699"/>
                </a:solidFill>
                <a:latin typeface="Courier New" charset="0"/>
              </a:rPr>
              <a:t>CT</a:t>
            </a:r>
            <a:r>
              <a:rPr lang="en-US" sz="2400" b="1" dirty="0">
                <a:solidFill>
                  <a:srgbClr val="000066"/>
                </a:solidFill>
                <a:latin typeface="Courier New" charset="0"/>
              </a:rPr>
              <a:t>GACC</a:t>
            </a:r>
            <a:r>
              <a:rPr lang="en-US" sz="2400" dirty="0">
                <a:solidFill>
                  <a:srgbClr val="006699"/>
                </a:solidFill>
                <a:latin typeface="Courier New" charset="0"/>
              </a:rPr>
              <a:t>T</a:t>
            </a:r>
            <a:r>
              <a:rPr lang="en-US" sz="2400" b="1" dirty="0">
                <a:solidFill>
                  <a:srgbClr val="000066"/>
                </a:solidFill>
                <a:latin typeface="Courier New" charset="0"/>
              </a:rPr>
              <a:t>C</a:t>
            </a:r>
            <a:r>
              <a:rPr lang="en-US" sz="2400" dirty="0">
                <a:solidFill>
                  <a:srgbClr val="006699"/>
                </a:solidFill>
                <a:latin typeface="Courier New" charset="0"/>
              </a:rPr>
              <a:t>CA</a:t>
            </a:r>
            <a:r>
              <a:rPr lang="en-US" sz="2400" b="1" dirty="0">
                <a:solidFill>
                  <a:srgbClr val="000066"/>
                </a:solidFill>
                <a:latin typeface="Courier New" charset="0"/>
              </a:rPr>
              <a:t>GG</a:t>
            </a:r>
            <a:r>
              <a:rPr lang="en-US" sz="2400" dirty="0">
                <a:solidFill>
                  <a:srgbClr val="006699"/>
                </a:solidFill>
                <a:latin typeface="Courier New" charset="0"/>
              </a:rPr>
              <a:t>C</a:t>
            </a:r>
            <a:r>
              <a:rPr lang="en-US" sz="2400" b="1" dirty="0">
                <a:solidFill>
                  <a:srgbClr val="000066"/>
                </a:solidFill>
                <a:latin typeface="Courier New" charset="0"/>
              </a:rPr>
              <a:t>CGA</a:t>
            </a:r>
            <a:r>
              <a:rPr lang="en-US" sz="2400" dirty="0">
                <a:solidFill>
                  <a:srgbClr val="006699"/>
                </a:solidFill>
                <a:latin typeface="Courier New" charset="0"/>
              </a:rPr>
              <a:t>--</a:t>
            </a:r>
            <a:r>
              <a:rPr lang="en-US" sz="2400" b="1" dirty="0">
                <a:solidFill>
                  <a:srgbClr val="000066"/>
                </a:solidFill>
                <a:latin typeface="Courier New" charset="0"/>
              </a:rPr>
              <a:t>TGCCC</a:t>
            </a:r>
            <a:r>
              <a:rPr lang="en-US" sz="2400" dirty="0">
                <a:solidFill>
                  <a:srgbClr val="006699"/>
                </a:solidFill>
                <a:latin typeface="Courier New" charset="0"/>
              </a:rPr>
              <a:t>---</a:t>
            </a:r>
          </a:p>
          <a:p>
            <a:r>
              <a:rPr lang="en-US" sz="2400" dirty="0">
                <a:solidFill>
                  <a:srgbClr val="006699"/>
                </a:solidFill>
                <a:latin typeface="Courier New" charset="0"/>
              </a:rPr>
              <a:t>T</a:t>
            </a:r>
            <a:r>
              <a:rPr lang="en-US" sz="2400" b="1" dirty="0">
                <a:solidFill>
                  <a:srgbClr val="000066"/>
                </a:solidFill>
                <a:latin typeface="Courier New" charset="0"/>
              </a:rPr>
              <a:t>AG</a:t>
            </a:r>
            <a:r>
              <a:rPr lang="en-US" sz="2400" dirty="0">
                <a:solidFill>
                  <a:srgbClr val="006699"/>
                </a:solidFill>
                <a:latin typeface="Courier New" charset="0"/>
              </a:rPr>
              <a:t>-</a:t>
            </a:r>
            <a:r>
              <a:rPr lang="en-US" sz="2400" b="1" dirty="0">
                <a:solidFill>
                  <a:srgbClr val="000066"/>
                </a:solidFill>
                <a:latin typeface="Courier New" charset="0"/>
              </a:rPr>
              <a:t>CTATCAC</a:t>
            </a:r>
            <a:r>
              <a:rPr lang="en-US" sz="2400" dirty="0">
                <a:solidFill>
                  <a:srgbClr val="006699"/>
                </a:solidFill>
                <a:latin typeface="Courier New" charset="0"/>
              </a:rPr>
              <a:t>--</a:t>
            </a:r>
            <a:r>
              <a:rPr lang="en-US" sz="2400" b="1" dirty="0">
                <a:solidFill>
                  <a:srgbClr val="000066"/>
                </a:solidFill>
                <a:latin typeface="Courier New" charset="0"/>
              </a:rPr>
              <a:t>GACC</a:t>
            </a:r>
            <a:r>
              <a:rPr lang="en-US" sz="2400" dirty="0">
                <a:solidFill>
                  <a:srgbClr val="006699"/>
                </a:solidFill>
                <a:latin typeface="Courier New" charset="0"/>
              </a:rPr>
              <a:t>G</a:t>
            </a:r>
            <a:r>
              <a:rPr lang="en-US" sz="2400" b="1" dirty="0">
                <a:solidFill>
                  <a:srgbClr val="000066"/>
                </a:solidFill>
                <a:latin typeface="Courier New" charset="0"/>
              </a:rPr>
              <a:t>C</a:t>
            </a:r>
            <a:r>
              <a:rPr lang="en-US" sz="2400" dirty="0">
                <a:solidFill>
                  <a:srgbClr val="006699"/>
                </a:solidFill>
                <a:latin typeface="Courier New" charset="0"/>
              </a:rPr>
              <a:t>--</a:t>
            </a:r>
            <a:r>
              <a:rPr lang="en-US" sz="2400" b="1" dirty="0">
                <a:solidFill>
                  <a:srgbClr val="000066"/>
                </a:solidFill>
                <a:latin typeface="Courier New" charset="0"/>
              </a:rPr>
              <a:t>GG</a:t>
            </a:r>
            <a:r>
              <a:rPr lang="en-US" sz="2400" dirty="0">
                <a:solidFill>
                  <a:srgbClr val="006699"/>
                </a:solidFill>
                <a:latin typeface="Courier New" charset="0"/>
              </a:rPr>
              <a:t>T</a:t>
            </a:r>
            <a:r>
              <a:rPr lang="en-US" sz="2400" b="1" dirty="0">
                <a:solidFill>
                  <a:srgbClr val="000066"/>
                </a:solidFill>
                <a:latin typeface="Courier New" charset="0"/>
              </a:rPr>
              <a:t>CGA</a:t>
            </a:r>
            <a:r>
              <a:rPr lang="en-US" sz="2400" dirty="0">
                <a:solidFill>
                  <a:srgbClr val="006699"/>
                </a:solidFill>
                <a:latin typeface="Courier New" charset="0"/>
              </a:rPr>
              <a:t>TT</a:t>
            </a:r>
            <a:r>
              <a:rPr lang="en-US" sz="2400" b="1" dirty="0">
                <a:solidFill>
                  <a:srgbClr val="000066"/>
                </a:solidFill>
                <a:latin typeface="Courier New" charset="0"/>
              </a:rPr>
              <a:t>TGCCC</a:t>
            </a:r>
            <a:r>
              <a:rPr lang="en-US" sz="2400" dirty="0">
                <a:solidFill>
                  <a:srgbClr val="006699"/>
                </a:solidFill>
                <a:latin typeface="Courier New" charset="0"/>
              </a:rPr>
              <a:t>GAC</a:t>
            </a:r>
          </a:p>
        </p:txBody>
      </p:sp>
      <p:sp>
        <p:nvSpPr>
          <p:cNvPr id="6" name="Text Box 5"/>
          <p:cNvSpPr txBox="1">
            <a:spLocks noChangeArrowheads="1"/>
          </p:cNvSpPr>
          <p:nvPr/>
        </p:nvSpPr>
        <p:spPr bwMode="auto">
          <a:xfrm>
            <a:off x="1547391" y="1787652"/>
            <a:ext cx="6094938" cy="830997"/>
          </a:xfrm>
          <a:prstGeom prst="rect">
            <a:avLst/>
          </a:prstGeom>
          <a:noFill/>
          <a:ln w="38100">
            <a:noFill/>
            <a:miter lim="800000"/>
            <a:headEnd/>
            <a:tailEnd/>
          </a:ln>
        </p:spPr>
        <p:txBody>
          <a:bodyPr wrap="none">
            <a:prstTxWarp prst="textNoShape">
              <a:avLst/>
            </a:prstTxWarp>
            <a:spAutoFit/>
          </a:bodyPr>
          <a:lstStyle/>
          <a:p>
            <a:r>
              <a:rPr lang="en-US" sz="2400" dirty="0">
                <a:solidFill>
                  <a:srgbClr val="006699"/>
                </a:solidFill>
                <a:latin typeface="Courier New" charset="0"/>
              </a:rPr>
              <a:t>AGGCTATCACCTGACCTCCAGGCCGATGCCC</a:t>
            </a:r>
          </a:p>
          <a:p>
            <a:r>
              <a:rPr lang="en-US" sz="2400" dirty="0">
                <a:solidFill>
                  <a:srgbClr val="006699"/>
                </a:solidFill>
                <a:latin typeface="Courier New" charset="0"/>
              </a:rPr>
              <a:t>TAGCTATCACGACCGCGGTCGATTTGCCCGAC</a:t>
            </a:r>
          </a:p>
        </p:txBody>
      </p:sp>
    </p:spTree>
    <p:extLst>
      <p:ext uri="{BB962C8B-B14F-4D97-AF65-F5344CB8AC3E}">
        <p14:creationId xmlns:p14="http://schemas.microsoft.com/office/powerpoint/2010/main" val="286118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940040" cy="680397"/>
          </a:xfrm>
        </p:spPr>
        <p:txBody>
          <a:bodyPr>
            <a:noAutofit/>
          </a:bodyPr>
          <a:lstStyle/>
          <a:p>
            <a:r>
              <a:rPr lang="en-US" sz="2800" dirty="0"/>
              <a:t>Evaluating Automatic Speech Recognition (ASR) and Machine Translation (MT)</a:t>
            </a:r>
          </a:p>
        </p:txBody>
      </p:sp>
      <p:sp>
        <p:nvSpPr>
          <p:cNvPr id="3" name="Content Placeholder 2"/>
          <p:cNvSpPr>
            <a:spLocks noGrp="1"/>
          </p:cNvSpPr>
          <p:nvPr>
            <p:ph idx="1"/>
          </p:nvPr>
        </p:nvSpPr>
        <p:spPr>
          <a:xfrm>
            <a:off x="220980" y="2876550"/>
            <a:ext cx="9144000" cy="2057400"/>
          </a:xfrm>
        </p:spPr>
        <p:txBody>
          <a:bodyPr>
            <a:normAutofit/>
          </a:bodyPr>
          <a:lstStyle/>
          <a:p>
            <a:pPr>
              <a:buNone/>
            </a:pPr>
            <a:r>
              <a:rPr lang="en-US" sz="1900" b="1" dirty="0">
                <a:latin typeface="Calibri" panose="020F0502020204030204" pitchFamily="34" charset="0"/>
                <a:cs typeface="Calibri" panose="020F0502020204030204" pitchFamily="34" charset="0"/>
              </a:rPr>
              <a:t>Reference</a:t>
            </a:r>
            <a:r>
              <a:rPr lang="en-US" sz="1900" b="1" dirty="0">
                <a:latin typeface="Courier"/>
                <a:cs typeface="Courier"/>
              </a:rPr>
              <a:t>  </a:t>
            </a:r>
            <a:r>
              <a:rPr lang="en-US" sz="1600" dirty="0">
                <a:latin typeface="Courier"/>
                <a:cs typeface="Courier"/>
              </a:rPr>
              <a:t>Spokesman confirms     senior government adviser was replaced</a:t>
            </a:r>
          </a:p>
          <a:p>
            <a:pPr>
              <a:buNone/>
            </a:pPr>
            <a:r>
              <a:rPr lang="en-US" sz="1900" b="1" dirty="0">
                <a:latin typeface="Calibri" panose="020F0502020204030204" pitchFamily="34" charset="0"/>
                <a:cs typeface="Calibri" panose="020F0502020204030204" pitchFamily="34" charset="0"/>
              </a:rPr>
              <a:t>Hypothesis1 </a:t>
            </a:r>
            <a:r>
              <a:rPr lang="en-US" sz="1600" dirty="0">
                <a:latin typeface="Courier"/>
                <a:cs typeface="Courier"/>
              </a:rPr>
              <a:t>Spokesman confirms the senior            adviser was replaced</a:t>
            </a:r>
          </a:p>
          <a:p>
            <a:pPr>
              <a:buNone/>
            </a:pPr>
            <a:r>
              <a:rPr lang="en-US" sz="1600" dirty="0">
                <a:latin typeface="Courier"/>
                <a:cs typeface="Courier"/>
              </a:rPr>
              <a:t>                               </a:t>
            </a:r>
            <a:r>
              <a:rPr lang="en-US" sz="1600" b="1" dirty="0">
                <a:latin typeface="Courier"/>
                <a:cs typeface="Courier"/>
              </a:rPr>
              <a:t>I            D                        </a:t>
            </a:r>
          </a:p>
          <a:p>
            <a:r>
              <a:rPr lang="en-US" sz="1900" b="1" dirty="0">
                <a:latin typeface="Calibri" panose="020F0502020204030204" pitchFamily="34" charset="0"/>
                <a:cs typeface="Calibri" panose="020F0502020204030204" pitchFamily="34" charset="0"/>
              </a:rPr>
              <a:t>Hypothesis2 </a:t>
            </a:r>
            <a:r>
              <a:rPr lang="en-US" sz="1600" dirty="0">
                <a:latin typeface="Courier"/>
                <a:cs typeface="Courier"/>
              </a:rPr>
              <a:t>Spokesman said     the older             adviser was fired</a:t>
            </a:r>
          </a:p>
          <a:p>
            <a:r>
              <a:rPr lang="en-US" sz="1600" dirty="0">
                <a:latin typeface="Courier"/>
                <a:cs typeface="Courier"/>
              </a:rPr>
              <a:t>                      </a:t>
            </a:r>
            <a:r>
              <a:rPr lang="en-US" sz="1600" b="1" dirty="0">
                <a:latin typeface="Courier"/>
                <a:cs typeface="Courier"/>
              </a:rPr>
              <a:t>S        I    S       D                     S            </a:t>
            </a:r>
          </a:p>
        </p:txBody>
      </p:sp>
      <p:sp>
        <p:nvSpPr>
          <p:cNvPr id="4" name="Content Placeholder 2">
            <a:extLst>
              <a:ext uri="{FF2B5EF4-FFF2-40B4-BE49-F238E27FC236}">
                <a16:creationId xmlns:a16="http://schemas.microsoft.com/office/drawing/2014/main" id="{0B41723B-7299-2576-51FB-F189B2899DAC}"/>
              </a:ext>
            </a:extLst>
          </p:cNvPr>
          <p:cNvSpPr txBox="1">
            <a:spLocks/>
          </p:cNvSpPr>
          <p:nvPr/>
        </p:nvSpPr>
        <p:spPr>
          <a:xfrm>
            <a:off x="632460" y="1200150"/>
            <a:ext cx="8321040" cy="3429000"/>
          </a:xfrm>
          <a:prstGeom prst="rect">
            <a:avLst/>
          </a:prstGeom>
        </p:spPr>
        <p:txBody>
          <a:bodyPr vert="horz" lIns="0" tIns="45720" rIns="0" bIns="45720" rtlCol="0">
            <a:normAutofit/>
          </a:bodyPr>
          <a:lstStyle>
            <a:lvl1pPr marL="7938" indent="-7938"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tabLst/>
              <a:defRPr sz="2800" kern="1200" baseline="0">
                <a:solidFill>
                  <a:schemeClr val="tx1">
                    <a:lumMod val="75000"/>
                    <a:lumOff val="25000"/>
                  </a:schemeClr>
                </a:solidFill>
                <a:latin typeface="+mn-lt"/>
                <a:ea typeface="+mn-ea"/>
                <a:cs typeface="+mn-cs"/>
              </a:defRPr>
            </a:lvl1pPr>
            <a:lvl2pPr marL="404813" indent="-254000" algn="l" defTabSz="685800" rtl="0" eaLnBrk="1" latinLnBrk="0" hangingPunct="1">
              <a:lnSpc>
                <a:spcPct val="90000"/>
              </a:lnSpc>
              <a:spcBef>
                <a:spcPts val="150"/>
              </a:spcBef>
              <a:spcAft>
                <a:spcPts val="300"/>
              </a:spcAft>
              <a:buClr>
                <a:schemeClr val="accent1"/>
              </a:buClr>
              <a:buFont typeface="Calibri" pitchFamily="34" charset="0"/>
              <a:buChar char="◦"/>
              <a:tabLst/>
              <a:defRPr sz="2400" kern="1200" baseline="0">
                <a:solidFill>
                  <a:schemeClr val="tx1">
                    <a:lumMod val="75000"/>
                    <a:lumOff val="25000"/>
                  </a:schemeClr>
                </a:solidFill>
                <a:latin typeface="+mn-lt"/>
                <a:ea typeface="+mn-ea"/>
                <a:cs typeface="+mn-cs"/>
              </a:defRPr>
            </a:lvl2pPr>
            <a:lvl3pPr marL="515938" indent="-228600" algn="l" defTabSz="685800" rtl="0" eaLnBrk="1" latinLnBrk="0" hangingPunct="1">
              <a:lnSpc>
                <a:spcPct val="90000"/>
              </a:lnSpc>
              <a:spcBef>
                <a:spcPts val="150"/>
              </a:spcBef>
              <a:spcAft>
                <a:spcPts val="300"/>
              </a:spcAft>
              <a:buClr>
                <a:schemeClr val="accent1"/>
              </a:buClr>
              <a:buFont typeface="Calibri" pitchFamily="34" charset="0"/>
              <a:buChar char="◦"/>
              <a:tabLst/>
              <a:defRPr sz="2000" kern="1200" baseline="0">
                <a:solidFill>
                  <a:schemeClr val="tx1">
                    <a:lumMod val="75000"/>
                    <a:lumOff val="25000"/>
                  </a:schemeClr>
                </a:solidFill>
                <a:latin typeface="+mn-lt"/>
                <a:ea typeface="+mn-ea"/>
                <a:cs typeface="+mn-cs"/>
              </a:defRPr>
            </a:lvl3pPr>
            <a:lvl4pPr marL="690563" indent="-265113" algn="l" defTabSz="685800" rtl="0" eaLnBrk="1" latinLnBrk="0" hangingPunct="1">
              <a:lnSpc>
                <a:spcPct val="90000"/>
              </a:lnSpc>
              <a:spcBef>
                <a:spcPts val="150"/>
              </a:spcBef>
              <a:spcAft>
                <a:spcPts val="300"/>
              </a:spcAft>
              <a:buClr>
                <a:schemeClr val="accent1"/>
              </a:buClr>
              <a:buFont typeface="Calibri" pitchFamily="34" charset="0"/>
              <a:buChar char="◦"/>
              <a:tabLst/>
              <a:defRPr sz="1600" kern="1200" baseline="0">
                <a:solidFill>
                  <a:schemeClr val="tx1">
                    <a:lumMod val="75000"/>
                    <a:lumOff val="25000"/>
                  </a:schemeClr>
                </a:solidFill>
                <a:latin typeface="+mn-lt"/>
                <a:ea typeface="+mn-ea"/>
                <a:cs typeface="+mn-cs"/>
              </a:defRPr>
            </a:lvl4pPr>
            <a:lvl5pPr marL="801688" indent="-239713" algn="l" defTabSz="685800" rtl="0" eaLnBrk="1" latinLnBrk="0" hangingPunct="1">
              <a:lnSpc>
                <a:spcPct val="90000"/>
              </a:lnSpc>
              <a:spcBef>
                <a:spcPts val="150"/>
              </a:spcBef>
              <a:spcAft>
                <a:spcPts val="300"/>
              </a:spcAft>
              <a:buClr>
                <a:schemeClr val="accent1"/>
              </a:buClr>
              <a:buFont typeface="Calibri" pitchFamily="34" charset="0"/>
              <a:buChar char="◦"/>
              <a:tabLst/>
              <a:defRPr sz="1400" kern="1200" baseline="0">
                <a:solidFill>
                  <a:schemeClr val="tx1">
                    <a:lumMod val="75000"/>
                    <a:lumOff val="25000"/>
                  </a:schemeClr>
                </a:solidFill>
                <a:latin typeface="+mj-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285750" fontAlgn="auto">
              <a:lnSpc>
                <a:spcPct val="100000"/>
              </a:lnSpc>
              <a:spcBef>
                <a:spcPts val="0"/>
              </a:spcBef>
              <a:spcAft>
                <a:spcPts val="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We want to know which hypothesis is closer to a "reference" transcript</a:t>
            </a:r>
          </a:p>
          <a:p>
            <a:pPr marL="571500" lvl="4" indent="-282575" fontAlgn="auto">
              <a:lnSpc>
                <a:spcPct val="100000"/>
              </a:lnSpc>
              <a:spcBef>
                <a:spcPts val="0"/>
              </a:spcBef>
              <a:spcAft>
                <a:spcPts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Measure edit distance (in words, or tokens) between hypotheses and referent</a:t>
            </a:r>
          </a:p>
          <a:p>
            <a:pPr marL="571500" lvl="4" indent="-282575" fontAlgn="auto">
              <a:lnSpc>
                <a:spcPct val="100000"/>
              </a:lnSpc>
              <a:spcBef>
                <a:spcPts val="0"/>
              </a:spcBef>
              <a:spcAft>
                <a:spcPts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The better hypothesis is closer (has a lower edit distance) to the referent</a:t>
            </a:r>
          </a:p>
        </p:txBody>
      </p:sp>
    </p:spTree>
    <p:extLst>
      <p:ext uri="{BB962C8B-B14F-4D97-AF65-F5344CB8AC3E}">
        <p14:creationId xmlns:p14="http://schemas.microsoft.com/office/powerpoint/2010/main" val="2872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Edit Distance</a:t>
            </a:r>
          </a:p>
        </p:txBody>
      </p:sp>
      <p:sp>
        <p:nvSpPr>
          <p:cNvPr id="73731" name="Rectangle 3"/>
          <p:cNvSpPr>
            <a:spLocks noGrp="1" noChangeArrowheads="1"/>
          </p:cNvSpPr>
          <p:nvPr>
            <p:ph idx="1"/>
          </p:nvPr>
        </p:nvSpPr>
        <p:spPr/>
        <p:txBody>
          <a:bodyPr/>
          <a:lstStyle/>
          <a:p>
            <a:r>
              <a:rPr lang="en-US"/>
              <a:t>The minimum edit distance between two strings</a:t>
            </a:r>
          </a:p>
          <a:p>
            <a:r>
              <a:rPr lang="en-US"/>
              <a:t>Is the minimum number of editing operations</a:t>
            </a:r>
          </a:p>
          <a:p>
            <a:pPr lvl="1"/>
            <a:r>
              <a:rPr lang="en-US"/>
              <a:t>Insertion</a:t>
            </a:r>
          </a:p>
          <a:p>
            <a:pPr lvl="1"/>
            <a:r>
              <a:rPr lang="en-US"/>
              <a:t>Deletion</a:t>
            </a:r>
          </a:p>
          <a:p>
            <a:pPr lvl="1"/>
            <a:r>
              <a:rPr lang="en-US"/>
              <a:t>Substitution</a:t>
            </a:r>
          </a:p>
          <a:p>
            <a:r>
              <a:rPr lang="en-US"/>
              <a:t>Needed to transform one into the other</a:t>
            </a:r>
          </a:p>
        </p:txBody>
      </p:sp>
    </p:spTree>
    <p:extLst>
      <p:ext uri="{BB962C8B-B14F-4D97-AF65-F5344CB8AC3E}">
        <p14:creationId xmlns:p14="http://schemas.microsoft.com/office/powerpoint/2010/main" val="285343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Minimum Edit Distance</a:t>
            </a:r>
          </a:p>
        </p:txBody>
      </p:sp>
      <p:sp>
        <p:nvSpPr>
          <p:cNvPr id="75780" name="Content Placeholder 7"/>
          <p:cNvSpPr>
            <a:spLocks noGrp="1"/>
          </p:cNvSpPr>
          <p:nvPr>
            <p:ph idx="1"/>
          </p:nvPr>
        </p:nvSpPr>
        <p:spPr>
          <a:xfrm>
            <a:off x="822960" y="1200150"/>
            <a:ext cx="8016240" cy="3429000"/>
          </a:xfrm>
        </p:spPr>
        <p:txBody>
          <a:bodyPr/>
          <a:lstStyle/>
          <a:p>
            <a:r>
              <a:rPr lang="en-US" dirty="0"/>
              <a:t>Two strings and their </a:t>
            </a:r>
            <a:r>
              <a:rPr lang="en-US" b="1" dirty="0"/>
              <a:t>alignment</a:t>
            </a:r>
            <a:r>
              <a:rPr lang="en-US" dirty="0"/>
              <a:t>:</a:t>
            </a:r>
          </a:p>
          <a:p>
            <a:r>
              <a:rPr lang="en-US" sz="2200" dirty="0">
                <a:effectLst/>
                <a:latin typeface="Calibri" panose="020F0502020204030204" pitchFamily="34" charset="0"/>
                <a:cs typeface="Calibri" panose="020F0502020204030204" pitchFamily="34" charset="0"/>
              </a:rPr>
              <a:t>Given two sequences, an </a:t>
            </a:r>
            <a:r>
              <a:rPr lang="en-US" sz="2200" b="0" dirty="0">
                <a:effectLst/>
                <a:latin typeface="Calibri" panose="020F0502020204030204" pitchFamily="34" charset="0"/>
                <a:cs typeface="Calibri" panose="020F0502020204030204" pitchFamily="34" charset="0"/>
              </a:rPr>
              <a:t>alignment </a:t>
            </a:r>
            <a:r>
              <a:rPr lang="en-US" sz="2200" dirty="0">
                <a:effectLst/>
                <a:latin typeface="Calibri" panose="020F0502020204030204" pitchFamily="34" charset="0"/>
                <a:cs typeface="Calibri" panose="020F0502020204030204" pitchFamily="34" charset="0"/>
              </a:rPr>
              <a:t>is a correspondence between substrings of the two sequences, like the individual letters in this case</a:t>
            </a:r>
          </a:p>
          <a:p>
            <a:endParaRPr lang="en-US" dirty="0"/>
          </a:p>
        </p:txBody>
      </p:sp>
      <p:pic>
        <p:nvPicPr>
          <p:cNvPr id="5" name="Picture 6" descr="align1.tiff"/>
          <p:cNvPicPr>
            <a:picLocks noChangeAspect="1"/>
          </p:cNvPicPr>
          <p:nvPr/>
        </p:nvPicPr>
        <p:blipFill>
          <a:blip r:embed="rId3"/>
          <a:srcRect/>
          <a:stretch>
            <a:fillRect/>
          </a:stretch>
        </p:blipFill>
        <p:spPr bwMode="auto">
          <a:xfrm>
            <a:off x="1752600" y="2893486"/>
            <a:ext cx="5105400" cy="2130311"/>
          </a:xfrm>
          <a:prstGeom prst="rect">
            <a:avLst/>
          </a:prstGeom>
          <a:noFill/>
          <a:ln w="9525">
            <a:noFill/>
            <a:miter lim="800000"/>
            <a:headEnd/>
            <a:tailEnd/>
          </a:ln>
        </p:spPr>
      </p:pic>
    </p:spTree>
    <p:extLst>
      <p:ext uri="{BB962C8B-B14F-4D97-AF65-F5344CB8AC3E}">
        <p14:creationId xmlns:p14="http://schemas.microsoft.com/office/powerpoint/2010/main" val="399830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799" y="119702"/>
            <a:ext cx="8343901" cy="680397"/>
          </a:xfrm>
        </p:spPr>
        <p:txBody>
          <a:bodyPr>
            <a:noAutofit/>
          </a:bodyPr>
          <a:lstStyle/>
          <a:p>
            <a:r>
              <a:rPr lang="en-US" sz="3000" dirty="0"/>
              <a:t>We can read off the edit distance from the alignment</a:t>
            </a:r>
          </a:p>
        </p:txBody>
      </p:sp>
      <p:sp>
        <p:nvSpPr>
          <p:cNvPr id="54275" name="Rectangle 3"/>
          <p:cNvSpPr>
            <a:spLocks noGrp="1" noChangeArrowheads="1"/>
          </p:cNvSpPr>
          <p:nvPr>
            <p:ph idx="1"/>
          </p:nvPr>
        </p:nvSpPr>
        <p:spPr>
          <a:xfrm>
            <a:off x="800099" y="3105150"/>
            <a:ext cx="8343901" cy="3429000"/>
          </a:xfrm>
        </p:spPr>
        <p:txBody>
          <a:bodyPr/>
          <a:lstStyle/>
          <a:p>
            <a:r>
              <a:rPr lang="en-US" dirty="0"/>
              <a:t>If each operation has cost of 1</a:t>
            </a:r>
          </a:p>
          <a:p>
            <a:pPr lvl="1"/>
            <a:r>
              <a:rPr lang="en-US" dirty="0"/>
              <a:t>Distance between these is 5</a:t>
            </a:r>
          </a:p>
          <a:p>
            <a:r>
              <a:rPr lang="en-US" dirty="0"/>
              <a:t>If substitutions cost 2 (a version of </a:t>
            </a:r>
            <a:r>
              <a:rPr lang="en-US" dirty="0" err="1"/>
              <a:t>Levenshtein</a:t>
            </a:r>
            <a:r>
              <a:rPr lang="en-US" dirty="0"/>
              <a:t> distance)</a:t>
            </a:r>
          </a:p>
          <a:p>
            <a:pPr lvl="1"/>
            <a:r>
              <a:rPr lang="en-US" dirty="0"/>
              <a:t>Distance between them is 8</a:t>
            </a:r>
          </a:p>
        </p:txBody>
      </p:sp>
      <p:pic>
        <p:nvPicPr>
          <p:cNvPr id="5" name="Picture 4" descr="align2.tiff"/>
          <p:cNvPicPr>
            <a:picLocks noChangeAspect="1"/>
          </p:cNvPicPr>
          <p:nvPr/>
        </p:nvPicPr>
        <p:blipFill>
          <a:blip r:embed="rId3"/>
          <a:srcRect/>
          <a:stretch>
            <a:fillRect/>
          </a:stretch>
        </p:blipFill>
        <p:spPr bwMode="auto">
          <a:xfrm>
            <a:off x="1981200" y="914238"/>
            <a:ext cx="3644900" cy="2038673"/>
          </a:xfrm>
          <a:prstGeom prst="rect">
            <a:avLst/>
          </a:prstGeom>
          <a:noFill/>
          <a:ln w="9525">
            <a:noFill/>
            <a:miter lim="800000"/>
            <a:headEnd/>
            <a:tailEnd/>
          </a:ln>
        </p:spPr>
      </p:pic>
    </p:spTree>
    <p:extLst>
      <p:ext uri="{BB962C8B-B14F-4D97-AF65-F5344CB8AC3E}">
        <p14:creationId xmlns:p14="http://schemas.microsoft.com/office/powerpoint/2010/main" val="103909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a:t>How to find the Min Edit Distance?</a:t>
            </a:r>
          </a:p>
        </p:txBody>
      </p:sp>
      <p:sp>
        <p:nvSpPr>
          <p:cNvPr id="29702" name="Rectangle 3"/>
          <p:cNvSpPr>
            <a:spLocks noGrp="1" noChangeArrowheads="1"/>
          </p:cNvSpPr>
          <p:nvPr>
            <p:ph idx="1"/>
          </p:nvPr>
        </p:nvSpPr>
        <p:spPr/>
        <p:txBody>
          <a:bodyPr/>
          <a:lstStyle/>
          <a:p>
            <a:r>
              <a:rPr lang="en-US" dirty="0"/>
              <a:t>Searching for a path (a sequence of edits) from the start string to the final string:</a:t>
            </a:r>
          </a:p>
          <a:p>
            <a:pPr lvl="1"/>
            <a:r>
              <a:rPr lang="en-US" b="1" dirty="0"/>
              <a:t>Initial state</a:t>
            </a:r>
            <a:r>
              <a:rPr lang="en-US" dirty="0"/>
              <a:t>: the word we’re transforming</a:t>
            </a:r>
          </a:p>
          <a:p>
            <a:pPr lvl="1"/>
            <a:r>
              <a:rPr lang="en-US" b="1" dirty="0"/>
              <a:t>Operators</a:t>
            </a:r>
            <a:r>
              <a:rPr lang="en-US" dirty="0"/>
              <a:t>: insert, delete, substitute</a:t>
            </a:r>
          </a:p>
          <a:p>
            <a:pPr lvl="1"/>
            <a:r>
              <a:rPr lang="en-US" b="1" dirty="0"/>
              <a:t>Goal state</a:t>
            </a:r>
            <a:r>
              <a:rPr lang="en-US" dirty="0"/>
              <a:t>:  the word we’re trying to get to</a:t>
            </a:r>
          </a:p>
          <a:p>
            <a:pPr lvl="1"/>
            <a:r>
              <a:rPr lang="en-US" b="1" dirty="0"/>
              <a:t>Path cost</a:t>
            </a:r>
            <a:r>
              <a:rPr lang="en-US" dirty="0"/>
              <a:t>: what we want to minimize: the number of edits</a:t>
            </a:r>
          </a:p>
          <a:p>
            <a:endParaRPr lang="en-US" dirty="0"/>
          </a:p>
        </p:txBody>
      </p:sp>
      <p:pic>
        <p:nvPicPr>
          <p:cNvPr id="7" name="Picture 3" descr="inten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38550"/>
            <a:ext cx="5716386" cy="1370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15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a:t>Minimum Edit as Search</a:t>
            </a:r>
            <a:endParaRPr lang="en-US" dirty="0"/>
          </a:p>
        </p:txBody>
      </p:sp>
      <p:sp>
        <p:nvSpPr>
          <p:cNvPr id="33798" name="Rectangle 3"/>
          <p:cNvSpPr>
            <a:spLocks noGrp="1" noChangeArrowheads="1"/>
          </p:cNvSpPr>
          <p:nvPr>
            <p:ph idx="1"/>
          </p:nvPr>
        </p:nvSpPr>
        <p:spPr>
          <a:xfrm>
            <a:off x="822960" y="1200150"/>
            <a:ext cx="8016240" cy="3429000"/>
          </a:xfrm>
        </p:spPr>
        <p:txBody>
          <a:bodyPr/>
          <a:lstStyle/>
          <a:p>
            <a:r>
              <a:rPr lang="en-US" dirty="0"/>
              <a:t>But the space of all edit sequences is huge!</a:t>
            </a:r>
          </a:p>
          <a:p>
            <a:pPr lvl="1">
              <a:buFont typeface="Arial" panose="020B0604020202020204" pitchFamily="34" charset="0"/>
              <a:buChar char="•"/>
            </a:pPr>
            <a:r>
              <a:rPr lang="en-US" dirty="0"/>
              <a:t>We can’t afford to navigate naively</a:t>
            </a:r>
          </a:p>
          <a:p>
            <a:pPr marL="0" indent="0"/>
            <a:r>
              <a:rPr lang="en-US" dirty="0"/>
              <a:t>Luckily:</a:t>
            </a:r>
          </a:p>
          <a:p>
            <a:pPr lvl="1">
              <a:buFont typeface="Arial" panose="020B0604020202020204" pitchFamily="34" charset="0"/>
              <a:buChar char="•"/>
            </a:pPr>
            <a:r>
              <a:rPr lang="en-US" dirty="0"/>
              <a:t>Lots of distinct paths wind up at the same state.</a:t>
            </a:r>
          </a:p>
          <a:p>
            <a:pPr lvl="1">
              <a:buFont typeface="Arial" panose="020B0604020202020204" pitchFamily="34" charset="0"/>
              <a:buChar char="•"/>
            </a:pPr>
            <a:r>
              <a:rPr lang="en-US" dirty="0"/>
              <a:t>We don’t have to keep track of all of them</a:t>
            </a:r>
          </a:p>
          <a:p>
            <a:pPr lvl="1">
              <a:buFont typeface="Arial" panose="020B0604020202020204" pitchFamily="34" charset="0"/>
              <a:buChar char="•"/>
            </a:pPr>
            <a:r>
              <a:rPr lang="en-US" dirty="0"/>
              <a:t>Just the shortest path to each of those revisited states.</a:t>
            </a:r>
          </a:p>
          <a:p>
            <a:pPr lvl="1">
              <a:buFont typeface="Arial" panose="020B0604020202020204" pitchFamily="34" charset="0"/>
              <a:buChar char="•"/>
            </a:pPr>
            <a:r>
              <a:rPr lang="en-US" dirty="0"/>
              <a:t>We'll see a dynamic programming solution in the next lecture</a:t>
            </a:r>
          </a:p>
          <a:p>
            <a:endParaRPr lang="en-US" dirty="0"/>
          </a:p>
        </p:txBody>
      </p:sp>
    </p:spTree>
    <p:extLst>
      <p:ext uri="{BB962C8B-B14F-4D97-AF65-F5344CB8AC3E}">
        <p14:creationId xmlns:p14="http://schemas.microsoft.com/office/powerpoint/2010/main" val="1426163628"/>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14725</TotalTime>
  <Words>1565</Words>
  <Application>Microsoft Macintosh PowerPoint</Application>
  <PresentationFormat>On-screen Show (16:9)</PresentationFormat>
  <Paragraphs>464</Paragraphs>
  <Slides>28</Slides>
  <Notes>23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28</vt:i4>
      </vt:variant>
    </vt:vector>
  </HeadingPairs>
  <TitlesOfParts>
    <vt:vector size="44" baseType="lpstr">
      <vt:lpstr>Arial Unicode MS</vt:lpstr>
      <vt:lpstr>ＭＳ Ｐゴシック</vt:lpstr>
      <vt:lpstr>NimbusRomNo9L</vt:lpstr>
      <vt:lpstr>Times</vt:lpstr>
      <vt:lpstr>txtt</vt:lpstr>
      <vt:lpstr>Arial</vt:lpstr>
      <vt:lpstr>Calibri</vt:lpstr>
      <vt:lpstr>Calibri Light</vt:lpstr>
      <vt:lpstr>Courier</vt:lpstr>
      <vt:lpstr>Courier New</vt:lpstr>
      <vt:lpstr>Lucida Sans</vt:lpstr>
      <vt:lpstr>Tahoma</vt:lpstr>
      <vt:lpstr>Times New Roman</vt:lpstr>
      <vt:lpstr>Wingdings</vt:lpstr>
      <vt:lpstr>NLP-jurafsky</vt:lpstr>
      <vt:lpstr>Retrospect</vt:lpstr>
      <vt:lpstr>Minimum Edit Distance</vt:lpstr>
      <vt:lpstr>How similar are two strings?</vt:lpstr>
      <vt:lpstr>Similarity and Alignment in Computational Biology</vt:lpstr>
      <vt:lpstr>Evaluating Automatic Speech Recognition (ASR) and Machine Translation (MT)</vt:lpstr>
      <vt:lpstr>Edit Distance</vt:lpstr>
      <vt:lpstr>Minimum Edit Distance</vt:lpstr>
      <vt:lpstr>We can read off the edit distance from the alignment</vt:lpstr>
      <vt:lpstr>How to find the Min Edit Distance?</vt:lpstr>
      <vt:lpstr>Minimum Edit as Search</vt:lpstr>
      <vt:lpstr>Defining Min Edit Distance</vt:lpstr>
      <vt:lpstr>Minimum Edit Distance</vt:lpstr>
      <vt:lpstr>Minimum Edit Distance</vt:lpstr>
      <vt:lpstr>Dynamic Programming for Minimum Edit Distance</vt:lpstr>
      <vt:lpstr>Defining Min Edit Distance (Levenshtein)</vt:lpstr>
      <vt:lpstr>The Edit Distance Table</vt:lpstr>
      <vt:lpstr>PowerPoint Presentation</vt:lpstr>
      <vt:lpstr>Edit Distance</vt:lpstr>
      <vt:lpstr>PowerPoint Presentation</vt:lpstr>
      <vt:lpstr>Minimum Edit Distance</vt:lpstr>
      <vt:lpstr>Minimum Edit Distance</vt:lpstr>
      <vt:lpstr>Computing alignments</vt:lpstr>
      <vt:lpstr>Edit Distance</vt:lpstr>
      <vt:lpstr>MinEdit with Backtrace</vt:lpstr>
      <vt:lpstr>Adding Backtrace to Minimum Edit Distance</vt:lpstr>
      <vt:lpstr>The Distance Matrix</vt:lpstr>
      <vt:lpstr>Result of Backtrace</vt:lpstr>
      <vt:lpstr>Performance</vt:lpstr>
      <vt:lpstr>Minimum Edit Distance</vt:lpstr>
    </vt:vector>
  </TitlesOfParts>
  <Manager/>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Edit Distance</dc:title>
  <dc:subject>cs124</dc:subject>
  <dc:creator>Dan Jurafsky</dc:creator>
  <cp:keywords/>
  <dc:description/>
  <cp:lastModifiedBy>Dan Jurafsky</cp:lastModifiedBy>
  <cp:revision>116</cp:revision>
  <cp:lastPrinted>2009-04-20T16:46:08Z</cp:lastPrinted>
  <dcterms:created xsi:type="dcterms:W3CDTF">2010-04-19T15:31:24Z</dcterms:created>
  <dcterms:modified xsi:type="dcterms:W3CDTF">2025-01-03T21:43:25Z</dcterms:modified>
  <cp:category/>
</cp:coreProperties>
</file>