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0" r:id="rId2"/>
    <p:sldId id="284" r:id="rId3"/>
    <p:sldId id="272" r:id="rId4"/>
    <p:sldId id="273" r:id="rId5"/>
    <p:sldId id="274" r:id="rId6"/>
    <p:sldId id="285" r:id="rId7"/>
    <p:sldId id="276" r:id="rId8"/>
    <p:sldId id="258" r:id="rId9"/>
    <p:sldId id="257" r:id="rId10"/>
    <p:sldId id="259" r:id="rId11"/>
    <p:sldId id="286" r:id="rId12"/>
    <p:sldId id="277" r:id="rId13"/>
    <p:sldId id="287" r:id="rId14"/>
    <p:sldId id="288" r:id="rId15"/>
    <p:sldId id="289" r:id="rId16"/>
    <p:sldId id="290" r:id="rId17"/>
    <p:sldId id="281" r:id="rId18"/>
    <p:sldId id="282" r:id="rId19"/>
    <p:sldId id="260" r:id="rId20"/>
    <p:sldId id="261" r:id="rId21"/>
    <p:sldId id="262" r:id="rId22"/>
    <p:sldId id="264" r:id="rId23"/>
    <p:sldId id="263" r:id="rId24"/>
    <p:sldId id="265" r:id="rId25"/>
    <p:sldId id="266" r:id="rId26"/>
    <p:sldId id="283" r:id="rId27"/>
    <p:sldId id="267" r:id="rId28"/>
    <p:sldId id="269"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64" d="100"/>
          <a:sy n="64" d="100"/>
        </p:scale>
        <p:origin x="1382" y="77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A4A8C1D-2CB9-4A27-8C9E-00FA69D7AAC9}" type="datetimeFigureOut">
              <a:rPr lang="en-US" smtClean="0"/>
              <a:t>10/9/2023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C4D8A7-1ABB-41FC-A5F6-67BD07C8517B}" type="slidenum">
              <a:rPr lang="en-US" smtClean="0"/>
              <a:t>‹#›</a:t>
            </a:fld>
            <a:endParaRPr lang="en-US"/>
          </a:p>
        </p:txBody>
      </p:sp>
    </p:spTree>
    <p:extLst>
      <p:ext uri="{BB962C8B-B14F-4D97-AF65-F5344CB8AC3E}">
        <p14:creationId xmlns:p14="http://schemas.microsoft.com/office/powerpoint/2010/main" val="20415324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A4A8C1D-2CB9-4A27-8C9E-00FA69D7AAC9}" type="datetimeFigureOut">
              <a:rPr lang="en-US" smtClean="0"/>
              <a:t>10/9/2023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C4D8A7-1ABB-41FC-A5F6-67BD07C8517B}" type="slidenum">
              <a:rPr lang="en-US" smtClean="0"/>
              <a:t>‹#›</a:t>
            </a:fld>
            <a:endParaRPr lang="en-US"/>
          </a:p>
        </p:txBody>
      </p:sp>
    </p:spTree>
    <p:extLst>
      <p:ext uri="{BB962C8B-B14F-4D97-AF65-F5344CB8AC3E}">
        <p14:creationId xmlns:p14="http://schemas.microsoft.com/office/powerpoint/2010/main" val="37090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A4A8C1D-2CB9-4A27-8C9E-00FA69D7AAC9}" type="datetimeFigureOut">
              <a:rPr lang="en-US" smtClean="0"/>
              <a:t>10/9/2023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C4D8A7-1ABB-41FC-A5F6-67BD07C8517B}" type="slidenum">
              <a:rPr lang="en-US" smtClean="0"/>
              <a:t>‹#›</a:t>
            </a:fld>
            <a:endParaRPr lang="en-US"/>
          </a:p>
        </p:txBody>
      </p:sp>
    </p:spTree>
    <p:extLst>
      <p:ext uri="{BB962C8B-B14F-4D97-AF65-F5344CB8AC3E}">
        <p14:creationId xmlns:p14="http://schemas.microsoft.com/office/powerpoint/2010/main" val="28084663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A4A8C1D-2CB9-4A27-8C9E-00FA69D7AAC9}" type="datetimeFigureOut">
              <a:rPr lang="en-US" smtClean="0"/>
              <a:t>10/9/2023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C4D8A7-1ABB-41FC-A5F6-67BD07C8517B}"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3384652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4A8C1D-2CB9-4A27-8C9E-00FA69D7AAC9}" type="datetimeFigureOut">
              <a:rPr lang="en-US" smtClean="0"/>
              <a:t>10/9/2023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C4D8A7-1ABB-41FC-A5F6-67BD07C8517B}" type="slidenum">
              <a:rPr lang="en-US" smtClean="0"/>
              <a:t>‹#›</a:t>
            </a:fld>
            <a:endParaRPr lang="en-US"/>
          </a:p>
        </p:txBody>
      </p:sp>
    </p:spTree>
    <p:extLst>
      <p:ext uri="{BB962C8B-B14F-4D97-AF65-F5344CB8AC3E}">
        <p14:creationId xmlns:p14="http://schemas.microsoft.com/office/powerpoint/2010/main" val="20884853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A4A8C1D-2CB9-4A27-8C9E-00FA69D7AAC9}" type="datetimeFigureOut">
              <a:rPr lang="en-US" smtClean="0"/>
              <a:t>10/9/2023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C4D8A7-1ABB-41FC-A5F6-67BD07C8517B}" type="slidenum">
              <a:rPr lang="en-US" smtClean="0"/>
              <a:t>‹#›</a:t>
            </a:fld>
            <a:endParaRPr lang="en-US"/>
          </a:p>
        </p:txBody>
      </p:sp>
    </p:spTree>
    <p:extLst>
      <p:ext uri="{BB962C8B-B14F-4D97-AF65-F5344CB8AC3E}">
        <p14:creationId xmlns:p14="http://schemas.microsoft.com/office/powerpoint/2010/main" val="35127677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A4A8C1D-2CB9-4A27-8C9E-00FA69D7AAC9}" type="datetimeFigureOut">
              <a:rPr lang="en-US" smtClean="0"/>
              <a:t>10/9/2023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C4D8A7-1ABB-41FC-A5F6-67BD07C8517B}" type="slidenum">
              <a:rPr lang="en-US" smtClean="0"/>
              <a:t>‹#›</a:t>
            </a:fld>
            <a:endParaRPr lang="en-US"/>
          </a:p>
        </p:txBody>
      </p:sp>
    </p:spTree>
    <p:extLst>
      <p:ext uri="{BB962C8B-B14F-4D97-AF65-F5344CB8AC3E}">
        <p14:creationId xmlns:p14="http://schemas.microsoft.com/office/powerpoint/2010/main" val="22000419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4A8C1D-2CB9-4A27-8C9E-00FA69D7AAC9}" type="datetimeFigureOut">
              <a:rPr lang="en-US" smtClean="0"/>
              <a:t>10/9/2023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C4D8A7-1ABB-41FC-A5F6-67BD07C8517B}" type="slidenum">
              <a:rPr lang="en-US" smtClean="0"/>
              <a:t>‹#›</a:t>
            </a:fld>
            <a:endParaRPr lang="en-US"/>
          </a:p>
        </p:txBody>
      </p:sp>
    </p:spTree>
    <p:extLst>
      <p:ext uri="{BB962C8B-B14F-4D97-AF65-F5344CB8AC3E}">
        <p14:creationId xmlns:p14="http://schemas.microsoft.com/office/powerpoint/2010/main" val="8604074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4A8C1D-2CB9-4A27-8C9E-00FA69D7AAC9}" type="datetimeFigureOut">
              <a:rPr lang="en-US" smtClean="0"/>
              <a:t>10/9/2023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C4D8A7-1ABB-41FC-A5F6-67BD07C8517B}" type="slidenum">
              <a:rPr lang="en-US" smtClean="0"/>
              <a:t>‹#›</a:t>
            </a:fld>
            <a:endParaRPr lang="en-US"/>
          </a:p>
        </p:txBody>
      </p:sp>
    </p:spTree>
    <p:extLst>
      <p:ext uri="{BB962C8B-B14F-4D97-AF65-F5344CB8AC3E}">
        <p14:creationId xmlns:p14="http://schemas.microsoft.com/office/powerpoint/2010/main" val="30925652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CA4A8C1D-2CB9-4A27-8C9E-00FA69D7AAC9}" type="datetimeFigureOut">
              <a:rPr lang="en-US" smtClean="0"/>
              <a:t>10/9/2023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C4D8A7-1ABB-41FC-A5F6-67BD07C8517B}" type="slidenum">
              <a:rPr lang="en-US" smtClean="0"/>
              <a:t>‹#›</a:t>
            </a:fld>
            <a:endParaRPr lang="en-US"/>
          </a:p>
        </p:txBody>
      </p:sp>
    </p:spTree>
    <p:extLst>
      <p:ext uri="{BB962C8B-B14F-4D97-AF65-F5344CB8AC3E}">
        <p14:creationId xmlns:p14="http://schemas.microsoft.com/office/powerpoint/2010/main" val="3443133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4A8C1D-2CB9-4A27-8C9E-00FA69D7AAC9}" type="datetimeFigureOut">
              <a:rPr lang="en-US" smtClean="0"/>
              <a:t>10/9/2023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C4D8A7-1ABB-41FC-A5F6-67BD07C8517B}" type="slidenum">
              <a:rPr lang="en-US" smtClean="0"/>
              <a:t>‹#›</a:t>
            </a:fld>
            <a:endParaRPr lang="en-US"/>
          </a:p>
        </p:txBody>
      </p:sp>
    </p:spTree>
    <p:extLst>
      <p:ext uri="{BB962C8B-B14F-4D97-AF65-F5344CB8AC3E}">
        <p14:creationId xmlns:p14="http://schemas.microsoft.com/office/powerpoint/2010/main" val="41083275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4A8C1D-2CB9-4A27-8C9E-00FA69D7AAC9}" type="datetimeFigureOut">
              <a:rPr lang="en-US" smtClean="0"/>
              <a:t>10/9/2023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C4D8A7-1ABB-41FC-A5F6-67BD07C8517B}" type="slidenum">
              <a:rPr lang="en-US" smtClean="0"/>
              <a:t>‹#›</a:t>
            </a:fld>
            <a:endParaRPr lang="en-US"/>
          </a:p>
        </p:txBody>
      </p:sp>
    </p:spTree>
    <p:extLst>
      <p:ext uri="{BB962C8B-B14F-4D97-AF65-F5344CB8AC3E}">
        <p14:creationId xmlns:p14="http://schemas.microsoft.com/office/powerpoint/2010/main" val="8566820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A4A8C1D-2CB9-4A27-8C9E-00FA69D7AAC9}" type="datetimeFigureOut">
              <a:rPr lang="en-US" smtClean="0"/>
              <a:t>10/9/2023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DC4D8A7-1ABB-41FC-A5F6-67BD07C8517B}" type="slidenum">
              <a:rPr lang="en-US" smtClean="0"/>
              <a:t>‹#›</a:t>
            </a:fld>
            <a:endParaRPr lang="en-US"/>
          </a:p>
        </p:txBody>
      </p:sp>
    </p:spTree>
    <p:extLst>
      <p:ext uri="{BB962C8B-B14F-4D97-AF65-F5344CB8AC3E}">
        <p14:creationId xmlns:p14="http://schemas.microsoft.com/office/powerpoint/2010/main" val="8655440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CA4A8C1D-2CB9-4A27-8C9E-00FA69D7AAC9}" type="datetimeFigureOut">
              <a:rPr lang="en-US" smtClean="0"/>
              <a:t>10/9/2023</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3DC4D8A7-1ABB-41FC-A5F6-67BD07C8517B}" type="slidenum">
              <a:rPr lang="en-US" smtClean="0"/>
              <a:t>‹#›</a:t>
            </a:fld>
            <a:endParaRPr lang="en-US"/>
          </a:p>
        </p:txBody>
      </p:sp>
    </p:spTree>
    <p:extLst>
      <p:ext uri="{BB962C8B-B14F-4D97-AF65-F5344CB8AC3E}">
        <p14:creationId xmlns:p14="http://schemas.microsoft.com/office/powerpoint/2010/main" val="28362780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CA4A8C1D-2CB9-4A27-8C9E-00FA69D7AAC9}" type="datetimeFigureOut">
              <a:rPr lang="en-US" smtClean="0"/>
              <a:t>10/9/2023</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3DC4D8A7-1ABB-41FC-A5F6-67BD07C8517B}" type="slidenum">
              <a:rPr lang="en-US" smtClean="0"/>
              <a:t>‹#›</a:t>
            </a:fld>
            <a:endParaRPr lang="en-US"/>
          </a:p>
        </p:txBody>
      </p:sp>
    </p:spTree>
    <p:extLst>
      <p:ext uri="{BB962C8B-B14F-4D97-AF65-F5344CB8AC3E}">
        <p14:creationId xmlns:p14="http://schemas.microsoft.com/office/powerpoint/2010/main" val="21998771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CA4A8C1D-2CB9-4A27-8C9E-00FA69D7AAC9}" type="datetimeFigureOut">
              <a:rPr lang="en-US" smtClean="0"/>
              <a:t>10/9/2023</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3DC4D8A7-1ABB-41FC-A5F6-67BD07C8517B}" type="slidenum">
              <a:rPr lang="en-US" smtClean="0"/>
              <a:t>‹#›</a:t>
            </a:fld>
            <a:endParaRPr lang="en-US"/>
          </a:p>
        </p:txBody>
      </p:sp>
    </p:spTree>
    <p:extLst>
      <p:ext uri="{BB962C8B-B14F-4D97-AF65-F5344CB8AC3E}">
        <p14:creationId xmlns:p14="http://schemas.microsoft.com/office/powerpoint/2010/main" val="2656742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A4A8C1D-2CB9-4A27-8C9E-00FA69D7AAC9}" type="datetimeFigureOut">
              <a:rPr lang="en-US" smtClean="0"/>
              <a:t>10/9/2023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C4D8A7-1ABB-41FC-A5F6-67BD07C8517B}" type="slidenum">
              <a:rPr lang="en-US" smtClean="0"/>
              <a:t>‹#›</a:t>
            </a:fld>
            <a:endParaRPr lang="en-US"/>
          </a:p>
        </p:txBody>
      </p:sp>
    </p:spTree>
    <p:extLst>
      <p:ext uri="{BB962C8B-B14F-4D97-AF65-F5344CB8AC3E}">
        <p14:creationId xmlns:p14="http://schemas.microsoft.com/office/powerpoint/2010/main" val="42621136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CA4A8C1D-2CB9-4A27-8C9E-00FA69D7AAC9}" type="datetimeFigureOut">
              <a:rPr lang="en-US" smtClean="0"/>
              <a:t>10/9/2023</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DC4D8A7-1ABB-41FC-A5F6-67BD07C8517B}" type="slidenum">
              <a:rPr lang="en-US" smtClean="0"/>
              <a:t>‹#›</a:t>
            </a:fld>
            <a:endParaRPr lang="en-US"/>
          </a:p>
        </p:txBody>
      </p:sp>
    </p:spTree>
    <p:extLst>
      <p:ext uri="{BB962C8B-B14F-4D97-AF65-F5344CB8AC3E}">
        <p14:creationId xmlns:p14="http://schemas.microsoft.com/office/powerpoint/2010/main" val="203670130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4" name="Picture 13">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8" name="Picture 17">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0" name="Picture 19">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2" name="Rectangle 21">
            <a:extLst>
              <a:ext uri="{FF2B5EF4-FFF2-40B4-BE49-F238E27FC236}">
                <a16:creationId xmlns:a16="http://schemas.microsoft.com/office/drawing/2014/main" id="{D28BE0C3-2102-4820-B88B-A448B184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 name="Title 3">
            <a:extLst>
              <a:ext uri="{FF2B5EF4-FFF2-40B4-BE49-F238E27FC236}">
                <a16:creationId xmlns:a16="http://schemas.microsoft.com/office/drawing/2014/main" id="{BF04F575-6A58-6D74-2AC9-40256AB80E9D}"/>
              </a:ext>
            </a:extLst>
          </p:cNvPr>
          <p:cNvSpPr>
            <a:spLocks noGrp="1"/>
          </p:cNvSpPr>
          <p:nvPr>
            <p:ph type="title"/>
          </p:nvPr>
        </p:nvSpPr>
        <p:spPr>
          <a:xfrm>
            <a:off x="1154955" y="1364069"/>
            <a:ext cx="8825658" cy="3329581"/>
          </a:xfrm>
        </p:spPr>
        <p:txBody>
          <a:bodyPr vert="horz" lIns="91440" tIns="45720" rIns="91440" bIns="45720" rtlCol="0" anchor="b">
            <a:normAutofit/>
          </a:bodyPr>
          <a:lstStyle/>
          <a:p>
            <a:pPr>
              <a:lnSpc>
                <a:spcPct val="90000"/>
              </a:lnSpc>
            </a:pPr>
            <a:r>
              <a:rPr lang="en-US" sz="5600" dirty="0"/>
              <a:t>Examine EZ-Diffusion Parameters for Two Experimental Conditions</a:t>
            </a:r>
          </a:p>
        </p:txBody>
      </p:sp>
      <p:sp>
        <p:nvSpPr>
          <p:cNvPr id="5" name="Text Placeholder 4">
            <a:extLst>
              <a:ext uri="{FF2B5EF4-FFF2-40B4-BE49-F238E27FC236}">
                <a16:creationId xmlns:a16="http://schemas.microsoft.com/office/drawing/2014/main" id="{06AEDA04-25AA-47CB-68E8-124162190428}"/>
              </a:ext>
            </a:extLst>
          </p:cNvPr>
          <p:cNvSpPr>
            <a:spLocks noGrp="1"/>
          </p:cNvSpPr>
          <p:nvPr>
            <p:ph type="body" idx="1"/>
          </p:nvPr>
        </p:nvSpPr>
        <p:spPr>
          <a:xfrm>
            <a:off x="1154955" y="4777380"/>
            <a:ext cx="8825658" cy="861420"/>
          </a:xfrm>
        </p:spPr>
        <p:txBody>
          <a:bodyPr vert="horz" lIns="91440" tIns="45720" rIns="91440" bIns="45720" rtlCol="0" anchor="t">
            <a:normAutofit/>
          </a:bodyPr>
          <a:lstStyle/>
          <a:p>
            <a:r>
              <a:rPr lang="en-US"/>
              <a:t>By: Ekram Alvi</a:t>
            </a:r>
          </a:p>
        </p:txBody>
      </p:sp>
      <p:sp>
        <p:nvSpPr>
          <p:cNvPr id="24" name="Rectangle 23">
            <a:extLst>
              <a:ext uri="{FF2B5EF4-FFF2-40B4-BE49-F238E27FC236}">
                <a16:creationId xmlns:a16="http://schemas.microsoft.com/office/drawing/2014/main" id="{C885E190-58DD-42DD-A4A8-401E15C92A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34519260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60268-9C90-9922-A47D-259F4A90D38D}"/>
              </a:ext>
            </a:extLst>
          </p:cNvPr>
          <p:cNvSpPr>
            <a:spLocks noGrp="1"/>
          </p:cNvSpPr>
          <p:nvPr>
            <p:ph type="title"/>
          </p:nvPr>
        </p:nvSpPr>
        <p:spPr>
          <a:xfrm>
            <a:off x="477981" y="1122363"/>
            <a:ext cx="4023360" cy="3204134"/>
          </a:xfrm>
        </p:spPr>
        <p:txBody>
          <a:bodyPr vert="horz" lIns="91440" tIns="45720" rIns="91440" bIns="45720" rtlCol="0" anchor="b">
            <a:normAutofit fontScale="90000"/>
          </a:bodyPr>
          <a:lstStyle/>
          <a:p>
            <a:r>
              <a:rPr lang="en-US" sz="4800" kern="1200">
                <a:solidFill>
                  <a:schemeClr val="tx1"/>
                </a:solidFill>
                <a:latin typeface="+mj-lt"/>
                <a:ea typeface="+mj-ea"/>
                <a:cs typeface="+mj-cs"/>
              </a:rPr>
              <a:t>Item Performance – Response Accuracy</a:t>
            </a:r>
          </a:p>
        </p:txBody>
      </p:sp>
      <p:pic>
        <p:nvPicPr>
          <p:cNvPr id="5" name="Picture 4">
            <a:extLst>
              <a:ext uri="{FF2B5EF4-FFF2-40B4-BE49-F238E27FC236}">
                <a16:creationId xmlns:a16="http://schemas.microsoft.com/office/drawing/2014/main" id="{9798041D-E7C8-4ABE-9620-4E48424E0164}"/>
              </a:ext>
            </a:extLst>
          </p:cNvPr>
          <p:cNvPicPr>
            <a:picLocks noChangeAspect="1"/>
          </p:cNvPicPr>
          <p:nvPr/>
        </p:nvPicPr>
        <p:blipFill>
          <a:blip r:embed="rId2"/>
          <a:stretch>
            <a:fillRect/>
          </a:stretch>
        </p:blipFill>
        <p:spPr>
          <a:xfrm>
            <a:off x="4864608" y="768870"/>
            <a:ext cx="6846363" cy="5169005"/>
          </a:xfrm>
          <a:prstGeom prst="rect">
            <a:avLst/>
          </a:prstGeom>
        </p:spPr>
      </p:pic>
      <p:sp>
        <p:nvSpPr>
          <p:cNvPr id="16" name="Arrow: Up 15">
            <a:extLst>
              <a:ext uri="{FF2B5EF4-FFF2-40B4-BE49-F238E27FC236}">
                <a16:creationId xmlns:a16="http://schemas.microsoft.com/office/drawing/2014/main" id="{8B9959BD-AB6A-40A8-B998-A00641609BB5}"/>
              </a:ext>
            </a:extLst>
          </p:cNvPr>
          <p:cNvSpPr/>
          <p:nvPr/>
        </p:nvSpPr>
        <p:spPr>
          <a:xfrm>
            <a:off x="7461839" y="5670214"/>
            <a:ext cx="270018" cy="455631"/>
          </a:xfrm>
          <a:prstGeom prst="upArrow">
            <a:avLst/>
          </a:prstGeom>
          <a:solidFill>
            <a:schemeClr val="accent1"/>
          </a:solidFill>
          <a:ln w="126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nchorCtr="1"/>
          <a:lstStyle/>
          <a:p>
            <a:endParaRPr lang="it-IT">
              <a:solidFill>
                <a:srgbClr val="008C3A"/>
              </a:solidFill>
            </a:endParaRPr>
          </a:p>
        </p:txBody>
      </p:sp>
      <p:sp>
        <p:nvSpPr>
          <p:cNvPr id="14" name="Arrow: Up 13">
            <a:extLst>
              <a:ext uri="{FF2B5EF4-FFF2-40B4-BE49-F238E27FC236}">
                <a16:creationId xmlns:a16="http://schemas.microsoft.com/office/drawing/2014/main" id="{E35622EF-FA92-1CEE-3955-89F4906BFE3C}"/>
              </a:ext>
            </a:extLst>
          </p:cNvPr>
          <p:cNvSpPr/>
          <p:nvPr/>
        </p:nvSpPr>
        <p:spPr>
          <a:xfrm>
            <a:off x="11092514" y="5667613"/>
            <a:ext cx="270018" cy="455631"/>
          </a:xfrm>
          <a:prstGeom prst="upArrow">
            <a:avLst/>
          </a:prstGeom>
          <a:solidFill>
            <a:srgbClr val="008C3A"/>
          </a:solidFill>
          <a:ln w="1260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nchorCtr="1"/>
          <a:lstStyle/>
          <a:p>
            <a:endParaRPr lang="it-IT">
              <a:solidFill>
                <a:srgbClr val="008C3A"/>
              </a:solidFill>
            </a:endParaRPr>
          </a:p>
        </p:txBody>
      </p:sp>
    </p:spTree>
    <p:extLst>
      <p:ext uri="{BB962C8B-B14F-4D97-AF65-F5344CB8AC3E}">
        <p14:creationId xmlns:p14="http://schemas.microsoft.com/office/powerpoint/2010/main" val="24175686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5E8D27B-15F9-B3C2-6728-7E17F5725C77}"/>
              </a:ext>
            </a:extLst>
          </p:cNvPr>
          <p:cNvPicPr>
            <a:picLocks noChangeAspect="1"/>
          </p:cNvPicPr>
          <p:nvPr/>
        </p:nvPicPr>
        <p:blipFill>
          <a:blip r:embed="rId2"/>
          <a:stretch>
            <a:fillRect/>
          </a:stretch>
        </p:blipFill>
        <p:spPr>
          <a:xfrm>
            <a:off x="5008664" y="961271"/>
            <a:ext cx="6705355" cy="4935458"/>
          </a:xfrm>
          <a:prstGeom prst="rect">
            <a:avLst/>
          </a:prstGeom>
        </p:spPr>
      </p:pic>
      <p:sp>
        <p:nvSpPr>
          <p:cNvPr id="2" name="Title 1">
            <a:extLst>
              <a:ext uri="{FF2B5EF4-FFF2-40B4-BE49-F238E27FC236}">
                <a16:creationId xmlns:a16="http://schemas.microsoft.com/office/drawing/2014/main" id="{AA260268-9C90-9922-A47D-259F4A90D38D}"/>
              </a:ext>
            </a:extLst>
          </p:cNvPr>
          <p:cNvSpPr>
            <a:spLocks noGrp="1"/>
          </p:cNvSpPr>
          <p:nvPr>
            <p:ph type="title"/>
          </p:nvPr>
        </p:nvSpPr>
        <p:spPr>
          <a:xfrm>
            <a:off x="477981" y="1122363"/>
            <a:ext cx="4023360" cy="3204134"/>
          </a:xfrm>
        </p:spPr>
        <p:txBody>
          <a:bodyPr vert="horz" lIns="91440" tIns="45720" rIns="91440" bIns="45720" rtlCol="0" anchor="b">
            <a:normAutofit fontScale="90000"/>
          </a:bodyPr>
          <a:lstStyle/>
          <a:p>
            <a:r>
              <a:rPr lang="en-US" sz="4800" kern="1200" dirty="0">
                <a:solidFill>
                  <a:schemeClr val="tx1"/>
                </a:solidFill>
                <a:latin typeface="+mj-lt"/>
                <a:ea typeface="+mj-ea"/>
                <a:cs typeface="+mj-cs"/>
              </a:rPr>
              <a:t>Item Performance – Response Time</a:t>
            </a:r>
          </a:p>
        </p:txBody>
      </p:sp>
      <p:sp>
        <p:nvSpPr>
          <p:cNvPr id="16" name="Arrow: Up 15">
            <a:extLst>
              <a:ext uri="{FF2B5EF4-FFF2-40B4-BE49-F238E27FC236}">
                <a16:creationId xmlns:a16="http://schemas.microsoft.com/office/drawing/2014/main" id="{8B9959BD-AB6A-40A8-B998-A00641609BB5}"/>
              </a:ext>
            </a:extLst>
          </p:cNvPr>
          <p:cNvSpPr/>
          <p:nvPr/>
        </p:nvSpPr>
        <p:spPr>
          <a:xfrm>
            <a:off x="9476376" y="5608302"/>
            <a:ext cx="270018" cy="455631"/>
          </a:xfrm>
          <a:prstGeom prst="upArrow">
            <a:avLst/>
          </a:prstGeom>
          <a:solidFill>
            <a:schemeClr val="accent1"/>
          </a:solidFill>
          <a:ln w="126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nchorCtr="1"/>
          <a:lstStyle/>
          <a:p>
            <a:endParaRPr lang="it-IT">
              <a:solidFill>
                <a:srgbClr val="008C3A"/>
              </a:solidFill>
            </a:endParaRPr>
          </a:p>
        </p:txBody>
      </p:sp>
      <p:sp>
        <p:nvSpPr>
          <p:cNvPr id="14" name="Arrow: Up 13">
            <a:extLst>
              <a:ext uri="{FF2B5EF4-FFF2-40B4-BE49-F238E27FC236}">
                <a16:creationId xmlns:a16="http://schemas.microsoft.com/office/drawing/2014/main" id="{E35622EF-FA92-1CEE-3955-89F4906BFE3C}"/>
              </a:ext>
            </a:extLst>
          </p:cNvPr>
          <p:cNvSpPr/>
          <p:nvPr/>
        </p:nvSpPr>
        <p:spPr>
          <a:xfrm>
            <a:off x="7563501" y="5608301"/>
            <a:ext cx="270018" cy="455631"/>
          </a:xfrm>
          <a:prstGeom prst="upArrow">
            <a:avLst/>
          </a:prstGeom>
          <a:solidFill>
            <a:srgbClr val="008C3A"/>
          </a:solidFill>
          <a:ln w="1260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nchorCtr="1"/>
          <a:lstStyle/>
          <a:p>
            <a:endParaRPr lang="it-IT">
              <a:solidFill>
                <a:srgbClr val="008C3A"/>
              </a:solidFill>
            </a:endParaRPr>
          </a:p>
        </p:txBody>
      </p:sp>
    </p:spTree>
    <p:extLst>
      <p:ext uri="{BB962C8B-B14F-4D97-AF65-F5344CB8AC3E}">
        <p14:creationId xmlns:p14="http://schemas.microsoft.com/office/powerpoint/2010/main" val="14615412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3A4AAD7-403C-45C3-575E-149FFA2E291A}"/>
              </a:ext>
            </a:extLst>
          </p:cNvPr>
          <p:cNvSpPr>
            <a:spLocks noGrp="1"/>
          </p:cNvSpPr>
          <p:nvPr>
            <p:ph type="title"/>
          </p:nvPr>
        </p:nvSpPr>
        <p:spPr/>
        <p:txBody>
          <a:bodyPr/>
          <a:lstStyle/>
          <a:p>
            <a:r>
              <a:rPr lang="en-US" dirty="0"/>
              <a:t>Secondary Data Analysis</a:t>
            </a:r>
          </a:p>
        </p:txBody>
      </p:sp>
      <p:sp>
        <p:nvSpPr>
          <p:cNvPr id="5" name="Text Placeholder 4">
            <a:extLst>
              <a:ext uri="{FF2B5EF4-FFF2-40B4-BE49-F238E27FC236}">
                <a16:creationId xmlns:a16="http://schemas.microsoft.com/office/drawing/2014/main" id="{0B197DCE-9F01-3311-40D4-989189EF758A}"/>
              </a:ext>
            </a:extLst>
          </p:cNvPr>
          <p:cNvSpPr>
            <a:spLocks noGrp="1"/>
          </p:cNvSpPr>
          <p:nvPr>
            <p:ph type="body" idx="1"/>
          </p:nvPr>
        </p:nvSpPr>
        <p:spPr/>
        <p:txBody>
          <a:bodyPr/>
          <a:lstStyle/>
          <a:p>
            <a:r>
              <a:rPr lang="en-US" dirty="0"/>
              <a:t>Cognitive Model – EZ Diffusion Model</a:t>
            </a:r>
          </a:p>
        </p:txBody>
      </p:sp>
    </p:spTree>
    <p:extLst>
      <p:ext uri="{BB962C8B-B14F-4D97-AF65-F5344CB8AC3E}">
        <p14:creationId xmlns:p14="http://schemas.microsoft.com/office/powerpoint/2010/main" val="8318870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DB8064A5-E035-C0F0-5778-FC621C96D403}"/>
              </a:ext>
            </a:extLst>
          </p:cNvPr>
          <p:cNvSpPr>
            <a:spLocks noGrp="1"/>
          </p:cNvSpPr>
          <p:nvPr>
            <p:ph type="title"/>
          </p:nvPr>
        </p:nvSpPr>
        <p:spPr>
          <a:xfrm>
            <a:off x="645130" y="926354"/>
            <a:ext cx="9404723" cy="874058"/>
          </a:xfrm>
        </p:spPr>
        <p:txBody>
          <a:bodyPr/>
          <a:lstStyle/>
          <a:p>
            <a:r>
              <a:rPr lang="en-US" dirty="0"/>
              <a:t>EZ-Diffusion Model</a:t>
            </a:r>
          </a:p>
        </p:txBody>
      </p:sp>
      <p:sp>
        <p:nvSpPr>
          <p:cNvPr id="9" name="Content Placeholder 2">
            <a:extLst>
              <a:ext uri="{FF2B5EF4-FFF2-40B4-BE49-F238E27FC236}">
                <a16:creationId xmlns:a16="http://schemas.microsoft.com/office/drawing/2014/main" id="{533EED29-056C-75FB-4B5D-2E3443075329}"/>
              </a:ext>
            </a:extLst>
          </p:cNvPr>
          <p:cNvSpPr>
            <a:spLocks noGrp="1"/>
          </p:cNvSpPr>
          <p:nvPr>
            <p:ph idx="1"/>
          </p:nvPr>
        </p:nvSpPr>
        <p:spPr>
          <a:xfrm>
            <a:off x="1103312" y="2052918"/>
            <a:ext cx="8946541" cy="4195481"/>
          </a:xfrm>
        </p:spPr>
        <p:txBody>
          <a:bodyPr>
            <a:normAutofit/>
          </a:bodyPr>
          <a:lstStyle/>
          <a:p>
            <a:r>
              <a:rPr lang="en-US" dirty="0"/>
              <a:t>The beauty of this model is that it provides a way to separate out these different aspects of the decision-making process, which can be very useful in understanding the cognitive processes underlying performance in a task.</a:t>
            </a:r>
          </a:p>
          <a:p>
            <a:pPr lvl="1"/>
            <a:r>
              <a:rPr lang="en-US" dirty="0"/>
              <a:t>Boundary Separation: How much information is needed to make a decision. Higher values mean slower but more accurate decisions.</a:t>
            </a:r>
          </a:p>
          <a:p>
            <a:pPr lvl="1"/>
            <a:r>
              <a:rPr lang="en-US" dirty="0"/>
              <a:t>Drift Rate: The speed and direction at which evidence is being collected. Higher values mean faster decisions.</a:t>
            </a:r>
          </a:p>
          <a:p>
            <a:pPr lvl="1"/>
            <a:r>
              <a:rPr lang="en-US" dirty="0"/>
              <a:t>Non-decision Time: The time spent on processes other than decision-making, such as understanding the task or preparing the response.</a:t>
            </a:r>
          </a:p>
        </p:txBody>
      </p:sp>
    </p:spTree>
    <p:extLst>
      <p:ext uri="{BB962C8B-B14F-4D97-AF65-F5344CB8AC3E}">
        <p14:creationId xmlns:p14="http://schemas.microsoft.com/office/powerpoint/2010/main" val="30436832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290CA-6721-F1B2-F2D5-66BCC290FD7A}"/>
              </a:ext>
            </a:extLst>
          </p:cNvPr>
          <p:cNvSpPr>
            <a:spLocks noGrp="1"/>
          </p:cNvSpPr>
          <p:nvPr>
            <p:ph type="title"/>
          </p:nvPr>
        </p:nvSpPr>
        <p:spPr>
          <a:xfrm>
            <a:off x="645130" y="936812"/>
            <a:ext cx="9404723" cy="1400530"/>
          </a:xfrm>
        </p:spPr>
        <p:txBody>
          <a:bodyPr/>
          <a:lstStyle/>
          <a:p>
            <a:r>
              <a:rPr lang="en-US" dirty="0"/>
              <a:t>Parameter Estimation Method</a:t>
            </a:r>
          </a:p>
        </p:txBody>
      </p:sp>
      <p:sp>
        <p:nvSpPr>
          <p:cNvPr id="3" name="Content Placeholder 2">
            <a:extLst>
              <a:ext uri="{FF2B5EF4-FFF2-40B4-BE49-F238E27FC236}">
                <a16:creationId xmlns:a16="http://schemas.microsoft.com/office/drawing/2014/main" id="{62624935-B42E-E690-E2AD-223193959056}"/>
              </a:ext>
            </a:extLst>
          </p:cNvPr>
          <p:cNvSpPr>
            <a:spLocks noGrp="1"/>
          </p:cNvSpPr>
          <p:nvPr>
            <p:ph idx="1"/>
          </p:nvPr>
        </p:nvSpPr>
        <p:spPr>
          <a:xfrm>
            <a:off x="1103312" y="2052918"/>
            <a:ext cx="8946541" cy="4195481"/>
          </a:xfrm>
        </p:spPr>
        <p:txBody>
          <a:bodyPr/>
          <a:lstStyle/>
          <a:p>
            <a:r>
              <a:rPr lang="en-US" dirty="0"/>
              <a:t>Parameter Estimation: The process of using data to determine the values for parameters in a model that best represent the data. In Bayesian statistics, we compute a range of plausible values for the parameters (posterior distribution), rather than a single "best" value.</a:t>
            </a:r>
          </a:p>
          <a:p>
            <a:r>
              <a:rPr lang="en-US" dirty="0"/>
              <a:t>NUTS (No-U-Turn Sampler): A modern Markov chain Monte Carlo (MCMC) sampling method used in Bayesian statistics to estimate the posterior distribution of model parameters. It is efficient and requires fewer tuning parameters than older MCMC methods. It's named after its strategy to avoid making U-turns while sampling.</a:t>
            </a:r>
          </a:p>
        </p:txBody>
      </p:sp>
    </p:spTree>
    <p:extLst>
      <p:ext uri="{BB962C8B-B14F-4D97-AF65-F5344CB8AC3E}">
        <p14:creationId xmlns:p14="http://schemas.microsoft.com/office/powerpoint/2010/main" val="22478903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AE278-15AF-BE4B-8702-41BAC992C170}"/>
              </a:ext>
            </a:extLst>
          </p:cNvPr>
          <p:cNvSpPr>
            <a:spLocks noGrp="1"/>
          </p:cNvSpPr>
          <p:nvPr>
            <p:ph type="title"/>
          </p:nvPr>
        </p:nvSpPr>
        <p:spPr>
          <a:xfrm>
            <a:off x="645130" y="924859"/>
            <a:ext cx="9404723" cy="1400530"/>
          </a:xfrm>
        </p:spPr>
        <p:txBody>
          <a:bodyPr/>
          <a:lstStyle/>
          <a:p>
            <a:r>
              <a:rPr lang="en-US" dirty="0"/>
              <a:t>Current Study</a:t>
            </a:r>
          </a:p>
        </p:txBody>
      </p:sp>
      <p:sp>
        <p:nvSpPr>
          <p:cNvPr id="3" name="Content Placeholder 2">
            <a:extLst>
              <a:ext uri="{FF2B5EF4-FFF2-40B4-BE49-F238E27FC236}">
                <a16:creationId xmlns:a16="http://schemas.microsoft.com/office/drawing/2014/main" id="{3E3E56AA-CA03-D514-ECAB-00A309DD87E3}"/>
              </a:ext>
            </a:extLst>
          </p:cNvPr>
          <p:cNvSpPr>
            <a:spLocks noGrp="1"/>
          </p:cNvSpPr>
          <p:nvPr>
            <p:ph idx="1"/>
          </p:nvPr>
        </p:nvSpPr>
        <p:spPr>
          <a:xfrm>
            <a:off x="1103312" y="2052918"/>
            <a:ext cx="8946541" cy="4195481"/>
          </a:xfrm>
        </p:spPr>
        <p:txBody>
          <a:bodyPr/>
          <a:lstStyle/>
          <a:p>
            <a:r>
              <a:rPr lang="en-US" dirty="0"/>
              <a:t>For both reaction time and accuracy, the data was split based on item/task – to either easy or hard. </a:t>
            </a:r>
          </a:p>
          <a:p>
            <a:r>
              <a:rPr lang="en-US" dirty="0"/>
              <a:t>The original data frame is queried based on top correct or incorrect and then put into two separate datasets: </a:t>
            </a:r>
          </a:p>
          <a:p>
            <a:pPr lvl="1"/>
            <a:r>
              <a:rPr lang="en-US" dirty="0"/>
              <a:t>Dataset1_easy: Participants:20, items:11</a:t>
            </a:r>
          </a:p>
          <a:p>
            <a:pPr lvl="1"/>
            <a:r>
              <a:rPr lang="en-US" dirty="0"/>
              <a:t>Dataset2_hard: Participants:20, items:9</a:t>
            </a:r>
          </a:p>
          <a:p>
            <a:r>
              <a:rPr lang="en-US" dirty="0"/>
              <a:t>The new data frames were then separated and ran through the EZ-diffusion model with all steps repeated for each.</a:t>
            </a:r>
          </a:p>
        </p:txBody>
      </p:sp>
    </p:spTree>
    <p:extLst>
      <p:ext uri="{BB962C8B-B14F-4D97-AF65-F5344CB8AC3E}">
        <p14:creationId xmlns:p14="http://schemas.microsoft.com/office/powerpoint/2010/main" val="8811207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086110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198EF7B-8CB0-F0D7-CB0E-9A0226C5BD82}"/>
              </a:ext>
            </a:extLst>
          </p:cNvPr>
          <p:cNvSpPr>
            <a:spLocks noGrp="1"/>
          </p:cNvSpPr>
          <p:nvPr>
            <p:ph type="title"/>
          </p:nvPr>
        </p:nvSpPr>
        <p:spPr/>
        <p:txBody>
          <a:bodyPr/>
          <a:lstStyle/>
          <a:p>
            <a:r>
              <a:rPr lang="en-US" dirty="0"/>
              <a:t>Results</a:t>
            </a:r>
          </a:p>
        </p:txBody>
      </p:sp>
      <p:sp>
        <p:nvSpPr>
          <p:cNvPr id="5" name="Text Placeholder 4">
            <a:extLst>
              <a:ext uri="{FF2B5EF4-FFF2-40B4-BE49-F238E27FC236}">
                <a16:creationId xmlns:a16="http://schemas.microsoft.com/office/drawing/2014/main" id="{E2AEC716-0981-7623-8862-063D95F95E0B}"/>
              </a:ext>
            </a:extLst>
          </p:cNvPr>
          <p:cNvSpPr>
            <a:spLocks noGrp="1"/>
          </p:cNvSpPr>
          <p:nvPr>
            <p:ph type="body" idx="1"/>
          </p:nvPr>
        </p:nvSpPr>
        <p:spPr/>
        <p:txBody>
          <a:bodyPr/>
          <a:lstStyle/>
          <a:p>
            <a:r>
              <a:rPr lang="en-US" dirty="0"/>
              <a:t>Graphing from both easy and hard datasets</a:t>
            </a:r>
          </a:p>
        </p:txBody>
      </p:sp>
    </p:spTree>
    <p:extLst>
      <p:ext uri="{BB962C8B-B14F-4D97-AF65-F5344CB8AC3E}">
        <p14:creationId xmlns:p14="http://schemas.microsoft.com/office/powerpoint/2010/main" val="9352782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38357-4F38-E14F-FF16-EB93578EE702}"/>
              </a:ext>
            </a:extLst>
          </p:cNvPr>
          <p:cNvSpPr>
            <a:spLocks noGrp="1"/>
          </p:cNvSpPr>
          <p:nvPr>
            <p:ph type="title"/>
          </p:nvPr>
        </p:nvSpPr>
        <p:spPr/>
        <p:txBody>
          <a:bodyPr/>
          <a:lstStyle/>
          <a:p>
            <a:r>
              <a:rPr lang="en-US" dirty="0"/>
              <a:t>Evaluate Distributions of the Model</a:t>
            </a:r>
            <a:endParaRPr lang="en-US" b="1" dirty="0"/>
          </a:p>
        </p:txBody>
      </p:sp>
      <p:pic>
        <p:nvPicPr>
          <p:cNvPr id="5" name="Content Placeholder 4">
            <a:extLst>
              <a:ext uri="{FF2B5EF4-FFF2-40B4-BE49-F238E27FC236}">
                <a16:creationId xmlns:a16="http://schemas.microsoft.com/office/drawing/2014/main" id="{3079C47A-78E2-D6D4-1163-084705B5076D}"/>
              </a:ext>
            </a:extLst>
          </p:cNvPr>
          <p:cNvPicPr>
            <a:picLocks noGrp="1" noChangeAspect="1"/>
          </p:cNvPicPr>
          <p:nvPr>
            <p:ph idx="1"/>
          </p:nvPr>
        </p:nvPicPr>
        <p:blipFill>
          <a:blip r:embed="rId2"/>
          <a:stretch>
            <a:fillRect/>
          </a:stretch>
        </p:blipFill>
        <p:spPr>
          <a:xfrm>
            <a:off x="1233739" y="1365586"/>
            <a:ext cx="9724521" cy="5127289"/>
          </a:xfrm>
        </p:spPr>
      </p:pic>
    </p:spTree>
    <p:extLst>
      <p:ext uri="{BB962C8B-B14F-4D97-AF65-F5344CB8AC3E}">
        <p14:creationId xmlns:p14="http://schemas.microsoft.com/office/powerpoint/2010/main" val="13599817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3D795-5141-9A3E-B3CC-F6BEDA724A62}"/>
              </a:ext>
            </a:extLst>
          </p:cNvPr>
          <p:cNvSpPr>
            <a:spLocks noGrp="1"/>
          </p:cNvSpPr>
          <p:nvPr>
            <p:ph type="title"/>
          </p:nvPr>
        </p:nvSpPr>
        <p:spPr/>
        <p:txBody>
          <a:bodyPr/>
          <a:lstStyle/>
          <a:p>
            <a:r>
              <a:rPr lang="en-US" dirty="0"/>
              <a:t>Prior Predictive Check – Dataset (Easy)</a:t>
            </a:r>
          </a:p>
        </p:txBody>
      </p:sp>
      <p:pic>
        <p:nvPicPr>
          <p:cNvPr id="7" name="Picture 6">
            <a:extLst>
              <a:ext uri="{FF2B5EF4-FFF2-40B4-BE49-F238E27FC236}">
                <a16:creationId xmlns:a16="http://schemas.microsoft.com/office/drawing/2014/main" id="{4CB9F606-2A9D-F4D3-2AA3-F99469FA9234}"/>
              </a:ext>
            </a:extLst>
          </p:cNvPr>
          <p:cNvPicPr>
            <a:picLocks noChangeAspect="1"/>
          </p:cNvPicPr>
          <p:nvPr/>
        </p:nvPicPr>
        <p:blipFill>
          <a:blip r:embed="rId2"/>
          <a:stretch>
            <a:fillRect/>
          </a:stretch>
        </p:blipFill>
        <p:spPr>
          <a:xfrm>
            <a:off x="838200" y="1910841"/>
            <a:ext cx="10515600" cy="4582034"/>
          </a:xfrm>
          <a:prstGeom prst="rect">
            <a:avLst/>
          </a:prstGeom>
        </p:spPr>
      </p:pic>
    </p:spTree>
    <p:extLst>
      <p:ext uri="{BB962C8B-B14F-4D97-AF65-F5344CB8AC3E}">
        <p14:creationId xmlns:p14="http://schemas.microsoft.com/office/powerpoint/2010/main" val="10164011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3A4AAD7-403C-45C3-575E-149FFA2E291A}"/>
              </a:ext>
            </a:extLst>
          </p:cNvPr>
          <p:cNvSpPr>
            <a:spLocks noGrp="1"/>
          </p:cNvSpPr>
          <p:nvPr>
            <p:ph type="title"/>
          </p:nvPr>
        </p:nvSpPr>
        <p:spPr/>
        <p:txBody>
          <a:bodyPr/>
          <a:lstStyle/>
          <a:p>
            <a:r>
              <a:rPr lang="en-US" dirty="0"/>
              <a:t>Background</a:t>
            </a:r>
          </a:p>
        </p:txBody>
      </p:sp>
      <p:sp>
        <p:nvSpPr>
          <p:cNvPr id="5" name="Text Placeholder 4">
            <a:extLst>
              <a:ext uri="{FF2B5EF4-FFF2-40B4-BE49-F238E27FC236}">
                <a16:creationId xmlns:a16="http://schemas.microsoft.com/office/drawing/2014/main" id="{0B197DCE-9F01-3311-40D4-989189EF758A}"/>
              </a:ext>
            </a:extLst>
          </p:cNvPr>
          <p:cNvSpPr>
            <a:spLocks noGrp="1"/>
          </p:cNvSpPr>
          <p:nvPr>
            <p:ph type="body" idx="1"/>
          </p:nvPr>
        </p:nvSpPr>
        <p:spPr/>
        <p:txBody>
          <a:bodyPr/>
          <a:lstStyle/>
          <a:p>
            <a:r>
              <a:rPr lang="en-US" dirty="0"/>
              <a:t>Experiment &amp; Model</a:t>
            </a:r>
          </a:p>
        </p:txBody>
      </p:sp>
    </p:spTree>
    <p:extLst>
      <p:ext uri="{BB962C8B-B14F-4D97-AF65-F5344CB8AC3E}">
        <p14:creationId xmlns:p14="http://schemas.microsoft.com/office/powerpoint/2010/main" val="21281104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3D795-5141-9A3E-B3CC-F6BEDA724A62}"/>
              </a:ext>
            </a:extLst>
          </p:cNvPr>
          <p:cNvSpPr>
            <a:spLocks noGrp="1"/>
          </p:cNvSpPr>
          <p:nvPr>
            <p:ph type="title"/>
          </p:nvPr>
        </p:nvSpPr>
        <p:spPr/>
        <p:txBody>
          <a:bodyPr/>
          <a:lstStyle/>
          <a:p>
            <a:r>
              <a:rPr lang="en-US" dirty="0"/>
              <a:t>Prior Predictive Check – Dataset (Hard)</a:t>
            </a:r>
          </a:p>
        </p:txBody>
      </p:sp>
      <p:pic>
        <p:nvPicPr>
          <p:cNvPr id="7" name="Picture 6">
            <a:extLst>
              <a:ext uri="{FF2B5EF4-FFF2-40B4-BE49-F238E27FC236}">
                <a16:creationId xmlns:a16="http://schemas.microsoft.com/office/drawing/2014/main" id="{9929D58B-7996-6887-8F5A-2B1DE95C17D6}"/>
              </a:ext>
            </a:extLst>
          </p:cNvPr>
          <p:cNvPicPr>
            <a:picLocks noChangeAspect="1"/>
          </p:cNvPicPr>
          <p:nvPr/>
        </p:nvPicPr>
        <p:blipFill>
          <a:blip r:embed="rId2"/>
          <a:stretch>
            <a:fillRect/>
          </a:stretch>
        </p:blipFill>
        <p:spPr>
          <a:xfrm>
            <a:off x="838200" y="1824931"/>
            <a:ext cx="10620132" cy="4667944"/>
          </a:xfrm>
          <a:prstGeom prst="rect">
            <a:avLst/>
          </a:prstGeom>
        </p:spPr>
      </p:pic>
    </p:spTree>
    <p:extLst>
      <p:ext uri="{BB962C8B-B14F-4D97-AF65-F5344CB8AC3E}">
        <p14:creationId xmlns:p14="http://schemas.microsoft.com/office/powerpoint/2010/main" val="17144153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1B0E1-65E5-F18C-2421-4BBA82134E17}"/>
              </a:ext>
            </a:extLst>
          </p:cNvPr>
          <p:cNvSpPr>
            <a:spLocks noGrp="1"/>
          </p:cNvSpPr>
          <p:nvPr>
            <p:ph type="title"/>
          </p:nvPr>
        </p:nvSpPr>
        <p:spPr/>
        <p:txBody>
          <a:bodyPr/>
          <a:lstStyle/>
          <a:p>
            <a:r>
              <a:rPr lang="en-US" dirty="0"/>
              <a:t>Model Fit - 𝑅 (hat)</a:t>
            </a:r>
          </a:p>
        </p:txBody>
      </p:sp>
      <p:sp>
        <p:nvSpPr>
          <p:cNvPr id="8" name="Content Placeholder 7">
            <a:extLst>
              <a:ext uri="{FF2B5EF4-FFF2-40B4-BE49-F238E27FC236}">
                <a16:creationId xmlns:a16="http://schemas.microsoft.com/office/drawing/2014/main" id="{E8E2754F-9190-9979-572D-40F6DDFD9874}"/>
              </a:ext>
            </a:extLst>
          </p:cNvPr>
          <p:cNvSpPr>
            <a:spLocks noGrp="1"/>
          </p:cNvSpPr>
          <p:nvPr>
            <p:ph idx="1"/>
          </p:nvPr>
        </p:nvSpPr>
        <p:spPr/>
        <p:txBody>
          <a:bodyPr/>
          <a:lstStyle/>
          <a:p>
            <a:r>
              <a:rPr lang="en-US" dirty="0"/>
              <a:t>Easy</a:t>
            </a:r>
          </a:p>
          <a:p>
            <a:endParaRPr lang="en-US" dirty="0"/>
          </a:p>
          <a:p>
            <a:endParaRPr lang="en-US" dirty="0"/>
          </a:p>
          <a:p>
            <a:pPr marL="0" indent="0">
              <a:buNone/>
            </a:pPr>
            <a:endParaRPr lang="en-US" dirty="0"/>
          </a:p>
          <a:p>
            <a:endParaRPr lang="en-US" dirty="0"/>
          </a:p>
          <a:p>
            <a:r>
              <a:rPr lang="en-US" dirty="0"/>
              <a:t>Hard</a:t>
            </a:r>
          </a:p>
        </p:txBody>
      </p:sp>
      <p:pic>
        <p:nvPicPr>
          <p:cNvPr id="4" name="Picture 3">
            <a:extLst>
              <a:ext uri="{FF2B5EF4-FFF2-40B4-BE49-F238E27FC236}">
                <a16:creationId xmlns:a16="http://schemas.microsoft.com/office/drawing/2014/main" id="{3264073B-373A-6AA6-0948-72E1F29A88FE}"/>
              </a:ext>
            </a:extLst>
          </p:cNvPr>
          <p:cNvPicPr>
            <a:picLocks noChangeAspect="1"/>
          </p:cNvPicPr>
          <p:nvPr/>
        </p:nvPicPr>
        <p:blipFill>
          <a:blip r:embed="rId2"/>
          <a:stretch>
            <a:fillRect/>
          </a:stretch>
        </p:blipFill>
        <p:spPr>
          <a:xfrm>
            <a:off x="2148268" y="2563231"/>
            <a:ext cx="7901585" cy="1384624"/>
          </a:xfrm>
          <a:prstGeom prst="rect">
            <a:avLst/>
          </a:prstGeom>
        </p:spPr>
      </p:pic>
      <p:pic>
        <p:nvPicPr>
          <p:cNvPr id="9" name="Picture 8">
            <a:extLst>
              <a:ext uri="{FF2B5EF4-FFF2-40B4-BE49-F238E27FC236}">
                <a16:creationId xmlns:a16="http://schemas.microsoft.com/office/drawing/2014/main" id="{FB022D64-BB12-F54F-DC1F-14771E2BDAA0}"/>
              </a:ext>
            </a:extLst>
          </p:cNvPr>
          <p:cNvPicPr>
            <a:picLocks noChangeAspect="1"/>
          </p:cNvPicPr>
          <p:nvPr/>
        </p:nvPicPr>
        <p:blipFill>
          <a:blip r:embed="rId3"/>
          <a:stretch>
            <a:fillRect/>
          </a:stretch>
        </p:blipFill>
        <p:spPr>
          <a:xfrm>
            <a:off x="2142147" y="4794203"/>
            <a:ext cx="7901585" cy="1253927"/>
          </a:xfrm>
          <a:prstGeom prst="rect">
            <a:avLst/>
          </a:prstGeom>
        </p:spPr>
      </p:pic>
    </p:spTree>
    <p:extLst>
      <p:ext uri="{BB962C8B-B14F-4D97-AF65-F5344CB8AC3E}">
        <p14:creationId xmlns:p14="http://schemas.microsoft.com/office/powerpoint/2010/main" val="36878713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C0063-FC55-36B8-B23C-58E171CC4ADB}"/>
              </a:ext>
            </a:extLst>
          </p:cNvPr>
          <p:cNvSpPr>
            <a:spLocks noGrp="1"/>
          </p:cNvSpPr>
          <p:nvPr>
            <p:ph type="title"/>
          </p:nvPr>
        </p:nvSpPr>
        <p:spPr/>
        <p:txBody>
          <a:bodyPr/>
          <a:lstStyle/>
          <a:p>
            <a:r>
              <a:rPr lang="en-US" dirty="0"/>
              <a:t>Posterior Distribution – Easy Dataset</a:t>
            </a:r>
          </a:p>
        </p:txBody>
      </p:sp>
      <p:pic>
        <p:nvPicPr>
          <p:cNvPr id="5" name="Picture 4">
            <a:extLst>
              <a:ext uri="{FF2B5EF4-FFF2-40B4-BE49-F238E27FC236}">
                <a16:creationId xmlns:a16="http://schemas.microsoft.com/office/drawing/2014/main" id="{8C012C0E-E593-FD2B-4A90-08C934242A84}"/>
              </a:ext>
            </a:extLst>
          </p:cNvPr>
          <p:cNvPicPr>
            <a:picLocks noChangeAspect="1"/>
          </p:cNvPicPr>
          <p:nvPr/>
        </p:nvPicPr>
        <p:blipFill>
          <a:blip r:embed="rId2"/>
          <a:stretch>
            <a:fillRect/>
          </a:stretch>
        </p:blipFill>
        <p:spPr>
          <a:xfrm>
            <a:off x="427680" y="2464493"/>
            <a:ext cx="11336640" cy="2727434"/>
          </a:xfrm>
          <a:prstGeom prst="rect">
            <a:avLst/>
          </a:prstGeom>
        </p:spPr>
      </p:pic>
    </p:spTree>
    <p:extLst>
      <p:ext uri="{BB962C8B-B14F-4D97-AF65-F5344CB8AC3E}">
        <p14:creationId xmlns:p14="http://schemas.microsoft.com/office/powerpoint/2010/main" val="17757686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8138A-4B4A-890D-0F36-65E45D6453BD}"/>
              </a:ext>
            </a:extLst>
          </p:cNvPr>
          <p:cNvSpPr>
            <a:spLocks noGrp="1"/>
          </p:cNvSpPr>
          <p:nvPr>
            <p:ph type="title"/>
          </p:nvPr>
        </p:nvSpPr>
        <p:spPr/>
        <p:txBody>
          <a:bodyPr/>
          <a:lstStyle/>
          <a:p>
            <a:r>
              <a:rPr lang="en-US" dirty="0"/>
              <a:t>Posterior Distribution – Hard Dataset</a:t>
            </a:r>
          </a:p>
        </p:txBody>
      </p:sp>
      <p:pic>
        <p:nvPicPr>
          <p:cNvPr id="5" name="Picture 4">
            <a:extLst>
              <a:ext uri="{FF2B5EF4-FFF2-40B4-BE49-F238E27FC236}">
                <a16:creationId xmlns:a16="http://schemas.microsoft.com/office/drawing/2014/main" id="{ED9E2971-5010-1F08-AE73-1FB981824EC4}"/>
              </a:ext>
            </a:extLst>
          </p:cNvPr>
          <p:cNvPicPr>
            <a:picLocks noChangeAspect="1"/>
          </p:cNvPicPr>
          <p:nvPr/>
        </p:nvPicPr>
        <p:blipFill>
          <a:blip r:embed="rId2"/>
          <a:stretch>
            <a:fillRect/>
          </a:stretch>
        </p:blipFill>
        <p:spPr>
          <a:xfrm>
            <a:off x="595929" y="2485903"/>
            <a:ext cx="11119671" cy="2617076"/>
          </a:xfrm>
          <a:prstGeom prst="rect">
            <a:avLst/>
          </a:prstGeom>
        </p:spPr>
      </p:pic>
    </p:spTree>
    <p:extLst>
      <p:ext uri="{BB962C8B-B14F-4D97-AF65-F5344CB8AC3E}">
        <p14:creationId xmlns:p14="http://schemas.microsoft.com/office/powerpoint/2010/main" val="27976233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4AC43-114C-8351-F77D-6771D6AF0DB0}"/>
              </a:ext>
            </a:extLst>
          </p:cNvPr>
          <p:cNvSpPr>
            <a:spLocks noGrp="1"/>
          </p:cNvSpPr>
          <p:nvPr>
            <p:ph type="title"/>
          </p:nvPr>
        </p:nvSpPr>
        <p:spPr/>
        <p:txBody>
          <a:bodyPr/>
          <a:lstStyle/>
          <a:p>
            <a:r>
              <a:rPr lang="en-US" dirty="0"/>
              <a:t>Posterior Predictive Distribution – Easy Dataset</a:t>
            </a:r>
          </a:p>
        </p:txBody>
      </p:sp>
      <p:pic>
        <p:nvPicPr>
          <p:cNvPr id="7" name="Picture 6">
            <a:extLst>
              <a:ext uri="{FF2B5EF4-FFF2-40B4-BE49-F238E27FC236}">
                <a16:creationId xmlns:a16="http://schemas.microsoft.com/office/drawing/2014/main" id="{2F75D0BF-5BBC-A94B-649D-8DA67EF7F12F}"/>
              </a:ext>
            </a:extLst>
          </p:cNvPr>
          <p:cNvPicPr>
            <a:picLocks noChangeAspect="1"/>
          </p:cNvPicPr>
          <p:nvPr/>
        </p:nvPicPr>
        <p:blipFill>
          <a:blip r:embed="rId2"/>
          <a:stretch>
            <a:fillRect/>
          </a:stretch>
        </p:blipFill>
        <p:spPr>
          <a:xfrm>
            <a:off x="838201" y="1939048"/>
            <a:ext cx="10515599" cy="4553827"/>
          </a:xfrm>
          <a:prstGeom prst="rect">
            <a:avLst/>
          </a:prstGeom>
        </p:spPr>
      </p:pic>
    </p:spTree>
    <p:extLst>
      <p:ext uri="{BB962C8B-B14F-4D97-AF65-F5344CB8AC3E}">
        <p14:creationId xmlns:p14="http://schemas.microsoft.com/office/powerpoint/2010/main" val="4402361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4F6C2-5CEE-CCF4-9B35-DA91501195E9}"/>
              </a:ext>
            </a:extLst>
          </p:cNvPr>
          <p:cNvSpPr>
            <a:spLocks noGrp="1"/>
          </p:cNvSpPr>
          <p:nvPr>
            <p:ph type="title"/>
          </p:nvPr>
        </p:nvSpPr>
        <p:spPr/>
        <p:txBody>
          <a:bodyPr/>
          <a:lstStyle/>
          <a:p>
            <a:r>
              <a:rPr lang="en-US" dirty="0"/>
              <a:t>Posterior Predictive Distribution – Hard Dataset</a:t>
            </a:r>
          </a:p>
        </p:txBody>
      </p:sp>
      <p:pic>
        <p:nvPicPr>
          <p:cNvPr id="7" name="Picture 6">
            <a:extLst>
              <a:ext uri="{FF2B5EF4-FFF2-40B4-BE49-F238E27FC236}">
                <a16:creationId xmlns:a16="http://schemas.microsoft.com/office/drawing/2014/main" id="{86691EBF-51E9-82B3-75CA-B7005A41B504}"/>
              </a:ext>
            </a:extLst>
          </p:cNvPr>
          <p:cNvPicPr>
            <a:picLocks noChangeAspect="1"/>
          </p:cNvPicPr>
          <p:nvPr/>
        </p:nvPicPr>
        <p:blipFill>
          <a:blip r:embed="rId2"/>
          <a:stretch>
            <a:fillRect/>
          </a:stretch>
        </p:blipFill>
        <p:spPr>
          <a:xfrm>
            <a:off x="838200" y="1971582"/>
            <a:ext cx="10515600" cy="4580617"/>
          </a:xfrm>
          <a:prstGeom prst="rect">
            <a:avLst/>
          </a:prstGeom>
        </p:spPr>
      </p:pic>
    </p:spTree>
    <p:extLst>
      <p:ext uri="{BB962C8B-B14F-4D97-AF65-F5344CB8AC3E}">
        <p14:creationId xmlns:p14="http://schemas.microsoft.com/office/powerpoint/2010/main" val="38890804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DE8E6DF-1512-24CB-8587-174E5C2924F8}"/>
              </a:ext>
            </a:extLst>
          </p:cNvPr>
          <p:cNvSpPr>
            <a:spLocks noGrp="1"/>
          </p:cNvSpPr>
          <p:nvPr>
            <p:ph type="title"/>
          </p:nvPr>
        </p:nvSpPr>
        <p:spPr/>
        <p:txBody>
          <a:bodyPr/>
          <a:lstStyle/>
          <a:p>
            <a:r>
              <a:rPr lang="en-US" dirty="0"/>
              <a:t>Examine EZ-Diffusion model parameters</a:t>
            </a:r>
          </a:p>
        </p:txBody>
      </p:sp>
      <p:sp>
        <p:nvSpPr>
          <p:cNvPr id="5" name="Text Placeholder 4">
            <a:extLst>
              <a:ext uri="{FF2B5EF4-FFF2-40B4-BE49-F238E27FC236}">
                <a16:creationId xmlns:a16="http://schemas.microsoft.com/office/drawing/2014/main" id="{A04DCA0E-3724-9C50-4BF4-B44B4E0B6A2D}"/>
              </a:ext>
            </a:extLst>
          </p:cNvPr>
          <p:cNvSpPr>
            <a:spLocks noGrp="1"/>
          </p:cNvSpPr>
          <p:nvPr>
            <p:ph type="body" idx="1"/>
          </p:nvPr>
        </p:nvSpPr>
        <p:spPr/>
        <p:txBody>
          <a:bodyPr/>
          <a:lstStyle/>
          <a:p>
            <a:r>
              <a:rPr lang="en-US" dirty="0"/>
              <a:t>Comparing Easy &amp; Hard Datasets</a:t>
            </a:r>
          </a:p>
        </p:txBody>
      </p:sp>
    </p:spTree>
    <p:extLst>
      <p:ext uri="{BB962C8B-B14F-4D97-AF65-F5344CB8AC3E}">
        <p14:creationId xmlns:p14="http://schemas.microsoft.com/office/powerpoint/2010/main" val="26650052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C93EB-C02A-FBE2-B07D-E885709BE540}"/>
              </a:ext>
            </a:extLst>
          </p:cNvPr>
          <p:cNvSpPr>
            <a:spLocks noGrp="1"/>
          </p:cNvSpPr>
          <p:nvPr>
            <p:ph type="title"/>
          </p:nvPr>
        </p:nvSpPr>
        <p:spPr/>
        <p:txBody>
          <a:bodyPr/>
          <a:lstStyle/>
          <a:p>
            <a:r>
              <a:rPr lang="en-US" dirty="0"/>
              <a:t>EZ-Diffusion Parameter Estimates</a:t>
            </a:r>
          </a:p>
        </p:txBody>
      </p:sp>
      <p:pic>
        <p:nvPicPr>
          <p:cNvPr id="4" name="Picture 3">
            <a:extLst>
              <a:ext uri="{FF2B5EF4-FFF2-40B4-BE49-F238E27FC236}">
                <a16:creationId xmlns:a16="http://schemas.microsoft.com/office/drawing/2014/main" id="{A56882A9-1B79-ED52-7BFD-751BF327BA20}"/>
              </a:ext>
            </a:extLst>
          </p:cNvPr>
          <p:cNvPicPr>
            <a:picLocks noChangeAspect="1"/>
          </p:cNvPicPr>
          <p:nvPr/>
        </p:nvPicPr>
        <p:blipFill>
          <a:blip r:embed="rId2"/>
          <a:stretch>
            <a:fillRect/>
          </a:stretch>
        </p:blipFill>
        <p:spPr>
          <a:xfrm>
            <a:off x="394799" y="2317531"/>
            <a:ext cx="11402402" cy="3310759"/>
          </a:xfrm>
          <a:prstGeom prst="rect">
            <a:avLst/>
          </a:prstGeom>
        </p:spPr>
      </p:pic>
    </p:spTree>
    <p:extLst>
      <p:ext uri="{BB962C8B-B14F-4D97-AF65-F5344CB8AC3E}">
        <p14:creationId xmlns:p14="http://schemas.microsoft.com/office/powerpoint/2010/main" val="14591132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718F0-E149-37EC-F02D-CB1EA47F2CD2}"/>
              </a:ext>
            </a:extLst>
          </p:cNvPr>
          <p:cNvSpPr>
            <a:spLocks noGrp="1"/>
          </p:cNvSpPr>
          <p:nvPr>
            <p:ph type="title"/>
          </p:nvPr>
        </p:nvSpPr>
        <p:spPr/>
        <p:txBody>
          <a:bodyPr/>
          <a:lstStyle/>
          <a:p>
            <a:r>
              <a:rPr lang="en-US" dirty="0"/>
              <a:t>EZ-Diffusion Parameter Estimates</a:t>
            </a:r>
          </a:p>
        </p:txBody>
      </p:sp>
      <p:pic>
        <p:nvPicPr>
          <p:cNvPr id="7" name="Picture 6">
            <a:extLst>
              <a:ext uri="{FF2B5EF4-FFF2-40B4-BE49-F238E27FC236}">
                <a16:creationId xmlns:a16="http://schemas.microsoft.com/office/drawing/2014/main" id="{9B7D49C3-8AED-748A-A982-0DE6B8167D03}"/>
              </a:ext>
            </a:extLst>
          </p:cNvPr>
          <p:cNvPicPr>
            <a:picLocks noChangeAspect="1"/>
          </p:cNvPicPr>
          <p:nvPr/>
        </p:nvPicPr>
        <p:blipFill>
          <a:blip r:embed="rId2"/>
          <a:stretch>
            <a:fillRect/>
          </a:stretch>
        </p:blipFill>
        <p:spPr>
          <a:xfrm>
            <a:off x="305606" y="2170963"/>
            <a:ext cx="11580787" cy="3637944"/>
          </a:xfrm>
          <a:prstGeom prst="rect">
            <a:avLst/>
          </a:prstGeom>
        </p:spPr>
      </p:pic>
    </p:spTree>
    <p:extLst>
      <p:ext uri="{BB962C8B-B14F-4D97-AF65-F5344CB8AC3E}">
        <p14:creationId xmlns:p14="http://schemas.microsoft.com/office/powerpoint/2010/main" val="23917620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E885C-4D22-C0CB-8A8E-030219C16612}"/>
              </a:ext>
            </a:extLst>
          </p:cNvPr>
          <p:cNvSpPr>
            <a:spLocks noGrp="1"/>
          </p:cNvSpPr>
          <p:nvPr>
            <p:ph type="title"/>
          </p:nvPr>
        </p:nvSpPr>
        <p:spPr>
          <a:xfrm>
            <a:off x="578651" y="1841655"/>
            <a:ext cx="11034695" cy="3174690"/>
          </a:xfrm>
        </p:spPr>
        <p:txBody>
          <a:bodyPr vert="horz" lIns="91440" tIns="45720" rIns="91440" bIns="45720" rtlCol="0" anchor="b">
            <a:normAutofit fontScale="90000"/>
          </a:bodyPr>
          <a:lstStyle/>
          <a:p>
            <a:r>
              <a:rPr lang="en-US" sz="5600" b="0" i="0" kern="1200" dirty="0">
                <a:solidFill>
                  <a:schemeClr val="tx1"/>
                </a:solidFill>
                <a:effectLst/>
                <a:latin typeface="+mj-lt"/>
                <a:ea typeface="+mj-ea"/>
                <a:cs typeface="+mj-cs"/>
              </a:rPr>
              <a:t>Confidence in masked orientation judgments is informed by both evidence and visibility</a:t>
            </a:r>
            <a:br>
              <a:rPr lang="en-US" sz="5600" b="0" i="0" kern="1200" dirty="0">
                <a:solidFill>
                  <a:schemeClr val="tx1"/>
                </a:solidFill>
                <a:effectLst/>
                <a:latin typeface="+mj-lt"/>
                <a:ea typeface="+mj-ea"/>
                <a:cs typeface="+mj-cs"/>
              </a:rPr>
            </a:br>
            <a:endParaRPr lang="en-US" sz="5600" kern="1200" dirty="0">
              <a:solidFill>
                <a:schemeClr val="tx1"/>
              </a:solidFill>
              <a:latin typeface="+mj-lt"/>
              <a:ea typeface="+mj-ea"/>
              <a:cs typeface="+mj-cs"/>
            </a:endParaRPr>
          </a:p>
        </p:txBody>
      </p:sp>
      <p:sp>
        <p:nvSpPr>
          <p:cNvPr id="3" name="Text Placeholder 2">
            <a:extLst>
              <a:ext uri="{FF2B5EF4-FFF2-40B4-BE49-F238E27FC236}">
                <a16:creationId xmlns:a16="http://schemas.microsoft.com/office/drawing/2014/main" id="{63A74EEC-3A75-764F-A8B0-28FD8BB5BD4B}"/>
              </a:ext>
            </a:extLst>
          </p:cNvPr>
          <p:cNvSpPr>
            <a:spLocks noGrp="1"/>
          </p:cNvSpPr>
          <p:nvPr>
            <p:ph type="body" idx="1"/>
          </p:nvPr>
        </p:nvSpPr>
        <p:spPr>
          <a:xfrm>
            <a:off x="578650" y="4361687"/>
            <a:ext cx="11034695" cy="1481396"/>
          </a:xfrm>
        </p:spPr>
        <p:txBody>
          <a:bodyPr vert="horz" lIns="91440" tIns="45720" rIns="91440" bIns="45720" rtlCol="0">
            <a:normAutofit/>
          </a:bodyPr>
          <a:lstStyle/>
          <a:p>
            <a:r>
              <a:rPr lang="en-US" sz="2800" kern="1200" dirty="0">
                <a:solidFill>
                  <a:schemeClr val="tx1"/>
                </a:solidFill>
                <a:latin typeface="+mn-lt"/>
                <a:ea typeface="+mn-ea"/>
                <a:cs typeface="+mn-cs"/>
              </a:rPr>
              <a:t>Rausch et. al., 2018</a:t>
            </a:r>
          </a:p>
        </p:txBody>
      </p:sp>
    </p:spTree>
    <p:extLst>
      <p:ext uri="{BB962C8B-B14F-4D97-AF65-F5344CB8AC3E}">
        <p14:creationId xmlns:p14="http://schemas.microsoft.com/office/powerpoint/2010/main" val="35776183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04086AD-994F-0F1A-128F-8B029354F2D3}"/>
              </a:ext>
            </a:extLst>
          </p:cNvPr>
          <p:cNvSpPr>
            <a:spLocks noGrp="1"/>
          </p:cNvSpPr>
          <p:nvPr>
            <p:ph type="title"/>
          </p:nvPr>
        </p:nvSpPr>
        <p:spPr>
          <a:xfrm>
            <a:off x="1011936" y="915378"/>
            <a:ext cx="10168128" cy="1179576"/>
          </a:xfrm>
        </p:spPr>
        <p:txBody>
          <a:bodyPr>
            <a:normAutofit/>
          </a:bodyPr>
          <a:lstStyle/>
          <a:p>
            <a:r>
              <a:rPr lang="en-US" sz="4000" dirty="0"/>
              <a:t>Dataset – Rausch 2018 Exp1</a:t>
            </a:r>
          </a:p>
        </p:txBody>
      </p:sp>
      <p:sp>
        <p:nvSpPr>
          <p:cNvPr id="5" name="Content Placeholder 4">
            <a:extLst>
              <a:ext uri="{FF2B5EF4-FFF2-40B4-BE49-F238E27FC236}">
                <a16:creationId xmlns:a16="http://schemas.microsoft.com/office/drawing/2014/main" id="{3E0EB920-3CA1-1CA0-4320-ED4679445E79}"/>
              </a:ext>
            </a:extLst>
          </p:cNvPr>
          <p:cNvSpPr>
            <a:spLocks noGrp="1"/>
          </p:cNvSpPr>
          <p:nvPr>
            <p:ph idx="1"/>
          </p:nvPr>
        </p:nvSpPr>
        <p:spPr>
          <a:xfrm>
            <a:off x="1011936" y="1962831"/>
            <a:ext cx="10168128" cy="3695020"/>
          </a:xfrm>
        </p:spPr>
        <p:txBody>
          <a:bodyPr>
            <a:normAutofit lnSpcReduction="10000"/>
          </a:bodyPr>
          <a:lstStyle/>
          <a:p>
            <a:r>
              <a:rPr lang="en-US" sz="2200" b="0" i="0" dirty="0">
                <a:effectLst/>
                <a:latin typeface="Georgia" panose="02040502050405020303" pitchFamily="18" charset="0"/>
              </a:rPr>
              <a:t>The present study proposes a new model of confidence in visual decisions, the weighted-evidence-and-visibility model (WEV). The core idea is that confidence judgments are influenced by two internal variables: the evidence as well as the visibility of the stimulus</a:t>
            </a:r>
          </a:p>
          <a:p>
            <a:r>
              <a:rPr lang="en-US" sz="2200" b="0" i="0" dirty="0">
                <a:effectLst/>
                <a:latin typeface="Georgia" panose="02040502050405020303" pitchFamily="18" charset="0"/>
              </a:rPr>
              <a:t>A total of 20 participants (three male, 17 female) took part in the experiment. Participants were instructed to report the orientation of the grating and their confidence in being correct on the orientation judgment as accurately as possible without time pressure. The experiment consisted of one training block and nine experimental blocks of 60 trials each. The orientation of the target stimulus varied randomly across trials. In total, there were 20 different unique tasks.</a:t>
            </a:r>
            <a:endParaRPr lang="en-US" sz="2200" dirty="0"/>
          </a:p>
        </p:txBody>
      </p:sp>
    </p:spTree>
    <p:extLst>
      <p:ext uri="{BB962C8B-B14F-4D97-AF65-F5344CB8AC3E}">
        <p14:creationId xmlns:p14="http://schemas.microsoft.com/office/powerpoint/2010/main" val="29095114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le 3">
            <a:extLst>
              <a:ext uri="{FF2B5EF4-FFF2-40B4-BE49-F238E27FC236}">
                <a16:creationId xmlns:a16="http://schemas.microsoft.com/office/drawing/2014/main" id="{3A881D6E-D4AF-8197-A00E-AE92FFF77FAF}"/>
              </a:ext>
            </a:extLst>
          </p:cNvPr>
          <p:cNvSpPr txBox="1">
            <a:spLocks/>
          </p:cNvSpPr>
          <p:nvPr/>
        </p:nvSpPr>
        <p:spPr>
          <a:xfrm>
            <a:off x="1052965" y="1354892"/>
            <a:ext cx="8825658" cy="3329581"/>
          </a:xfrm>
          <a:prstGeom prst="rect">
            <a:avLst/>
          </a:prstGeom>
        </p:spPr>
        <p:txBody>
          <a:bodyPr vert="horz" lIns="91440" tIns="45720" rIns="91440" bIns="45720" rtlCol="0" anchor="b">
            <a:normAutofit/>
          </a:bodyPr>
          <a:lstStyle>
            <a:lvl1pPr algn="l" defTabSz="457200" rtl="0" eaLnBrk="1" latinLnBrk="0" hangingPunct="1">
              <a:spcBef>
                <a:spcPct val="0"/>
              </a:spcBef>
              <a:buNone/>
              <a:defRPr sz="4000" b="0" i="0" kern="1200" cap="none">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90000"/>
              </a:lnSpc>
            </a:pPr>
            <a:r>
              <a:rPr lang="en-US" sz="5600"/>
              <a:t>Computational Models of Response Time</a:t>
            </a:r>
            <a:endParaRPr lang="en-US" sz="5600" dirty="0"/>
          </a:p>
        </p:txBody>
      </p:sp>
      <p:sp>
        <p:nvSpPr>
          <p:cNvPr id="7" name="Text Placeholder 4">
            <a:extLst>
              <a:ext uri="{FF2B5EF4-FFF2-40B4-BE49-F238E27FC236}">
                <a16:creationId xmlns:a16="http://schemas.microsoft.com/office/drawing/2014/main" id="{04FBB3EA-C397-9BA8-7DDC-30CCD099B68E}"/>
              </a:ext>
            </a:extLst>
          </p:cNvPr>
          <p:cNvSpPr txBox="1">
            <a:spLocks/>
          </p:cNvSpPr>
          <p:nvPr/>
        </p:nvSpPr>
        <p:spPr>
          <a:xfrm>
            <a:off x="1052965" y="4694253"/>
            <a:ext cx="8825658" cy="861420"/>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0" i="0" kern="1200" cap="all">
                <a:solidFill>
                  <a:schemeClr val="bg2">
                    <a:lumMod val="40000"/>
                    <a:lumOff val="60000"/>
                  </a:schemeClr>
                </a:solidFill>
                <a:latin typeface="+mj-lt"/>
                <a:ea typeface="+mj-ea"/>
                <a:cs typeface="+mj-cs"/>
              </a:defRPr>
            </a:lvl1pPr>
            <a:lvl2pPr marL="457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800" b="0" i="0" kern="1200">
                <a:solidFill>
                  <a:schemeClr val="tx1">
                    <a:tint val="75000"/>
                  </a:schemeClr>
                </a:solidFill>
                <a:latin typeface="+mj-lt"/>
                <a:ea typeface="+mj-ea"/>
                <a:cs typeface="+mj-cs"/>
              </a:defRPr>
            </a:lvl2pPr>
            <a:lvl3pPr marL="914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0" i="0" kern="1200">
                <a:solidFill>
                  <a:schemeClr val="tx1">
                    <a:tint val="75000"/>
                  </a:schemeClr>
                </a:solidFill>
                <a:latin typeface="+mj-lt"/>
                <a:ea typeface="+mj-ea"/>
                <a:cs typeface="+mj-cs"/>
              </a:defRPr>
            </a:lvl3pPr>
            <a:lvl4pPr marL="1371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4pPr>
            <a:lvl5pPr marL="18288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5pPr>
            <a:lvl6pPr marL="22860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6pPr>
            <a:lvl7pPr marL="2743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7pPr>
            <a:lvl8pPr marL="3200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8pPr>
            <a:lvl9pPr marL="3657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9pPr>
          </a:lstStyle>
          <a:p>
            <a:r>
              <a:rPr lang="en-US"/>
              <a:t>EZ – Diffusion moDel</a:t>
            </a:r>
            <a:endParaRPr lang="en-US" dirty="0"/>
          </a:p>
        </p:txBody>
      </p:sp>
    </p:spTree>
    <p:extLst>
      <p:ext uri="{BB962C8B-B14F-4D97-AF65-F5344CB8AC3E}">
        <p14:creationId xmlns:p14="http://schemas.microsoft.com/office/powerpoint/2010/main" val="42923142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04086AD-994F-0F1A-128F-8B029354F2D3}"/>
              </a:ext>
            </a:extLst>
          </p:cNvPr>
          <p:cNvSpPr>
            <a:spLocks noGrp="1"/>
          </p:cNvSpPr>
          <p:nvPr>
            <p:ph type="title"/>
          </p:nvPr>
        </p:nvSpPr>
        <p:spPr>
          <a:xfrm>
            <a:off x="1011936" y="915378"/>
            <a:ext cx="10168128" cy="1179576"/>
          </a:xfrm>
        </p:spPr>
        <p:txBody>
          <a:bodyPr>
            <a:normAutofit/>
          </a:bodyPr>
          <a:lstStyle/>
          <a:p>
            <a:r>
              <a:rPr lang="en-US" sz="4000" dirty="0"/>
              <a:t>EZ Diffusion Model</a:t>
            </a:r>
          </a:p>
        </p:txBody>
      </p:sp>
      <p:sp>
        <p:nvSpPr>
          <p:cNvPr id="5" name="Content Placeholder 4">
            <a:extLst>
              <a:ext uri="{FF2B5EF4-FFF2-40B4-BE49-F238E27FC236}">
                <a16:creationId xmlns:a16="http://schemas.microsoft.com/office/drawing/2014/main" id="{3E0EB920-3CA1-1CA0-4320-ED4679445E79}"/>
              </a:ext>
            </a:extLst>
          </p:cNvPr>
          <p:cNvSpPr>
            <a:spLocks noGrp="1"/>
          </p:cNvSpPr>
          <p:nvPr>
            <p:ph idx="1"/>
          </p:nvPr>
        </p:nvSpPr>
        <p:spPr>
          <a:xfrm>
            <a:off x="1011936" y="1962831"/>
            <a:ext cx="10168128" cy="3695020"/>
          </a:xfrm>
        </p:spPr>
        <p:txBody>
          <a:bodyPr>
            <a:normAutofit/>
          </a:bodyPr>
          <a:lstStyle/>
          <a:p>
            <a:r>
              <a:rPr lang="en-US" sz="2200" b="0" i="0" dirty="0">
                <a:effectLst/>
                <a:latin typeface="Georgia" panose="02040502050405020303" pitchFamily="18" charset="0"/>
              </a:rPr>
              <a:t>The diffusion model is a model of the cognitive processes involved in simple two-choice decisions. </a:t>
            </a:r>
          </a:p>
          <a:p>
            <a:r>
              <a:rPr lang="en-US" sz="2200" b="0" i="0" dirty="0">
                <a:effectLst/>
                <a:latin typeface="Georgia" panose="02040502050405020303" pitchFamily="18" charset="0"/>
              </a:rPr>
              <a:t>It separates the quality of evidence entering the decision from decision criteria and from other, nondecision, processes such as stimulus encoding and response execution. </a:t>
            </a:r>
          </a:p>
          <a:p>
            <a:r>
              <a:rPr lang="en-US" sz="2200" b="0" i="0" dirty="0">
                <a:effectLst/>
                <a:latin typeface="Georgia" panose="02040502050405020303" pitchFamily="18" charset="0"/>
              </a:rPr>
              <a:t>The EZ diffusion model is a restricted version of the diffusion model with some parameter variability set to zero, allowing for quicker analyses.</a:t>
            </a:r>
          </a:p>
          <a:p>
            <a:r>
              <a:rPr lang="en-US" sz="2200" b="0" i="0" dirty="0">
                <a:effectLst/>
                <a:latin typeface="Georgia" panose="02040502050405020303" pitchFamily="18" charset="0"/>
              </a:rPr>
              <a:t>Parameters: Boundary, Drift, Non-Decision, Reaction Time, Reaction Accuracy</a:t>
            </a:r>
          </a:p>
        </p:txBody>
      </p:sp>
    </p:spTree>
    <p:extLst>
      <p:ext uri="{BB962C8B-B14F-4D97-AF65-F5344CB8AC3E}">
        <p14:creationId xmlns:p14="http://schemas.microsoft.com/office/powerpoint/2010/main" val="11961104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3A4AAD7-403C-45C3-575E-149FFA2E291A}"/>
              </a:ext>
            </a:extLst>
          </p:cNvPr>
          <p:cNvSpPr>
            <a:spLocks noGrp="1"/>
          </p:cNvSpPr>
          <p:nvPr>
            <p:ph type="title"/>
          </p:nvPr>
        </p:nvSpPr>
        <p:spPr/>
        <p:txBody>
          <a:bodyPr/>
          <a:lstStyle/>
          <a:p>
            <a:r>
              <a:rPr lang="en-US" dirty="0"/>
              <a:t>Secondary Data Analysis</a:t>
            </a:r>
          </a:p>
        </p:txBody>
      </p:sp>
      <p:sp>
        <p:nvSpPr>
          <p:cNvPr id="5" name="Text Placeholder 4">
            <a:extLst>
              <a:ext uri="{FF2B5EF4-FFF2-40B4-BE49-F238E27FC236}">
                <a16:creationId xmlns:a16="http://schemas.microsoft.com/office/drawing/2014/main" id="{0B197DCE-9F01-3311-40D4-989189EF758A}"/>
              </a:ext>
            </a:extLst>
          </p:cNvPr>
          <p:cNvSpPr>
            <a:spLocks noGrp="1"/>
          </p:cNvSpPr>
          <p:nvPr>
            <p:ph type="body" idx="1"/>
          </p:nvPr>
        </p:nvSpPr>
        <p:spPr/>
        <p:txBody>
          <a:bodyPr/>
          <a:lstStyle/>
          <a:p>
            <a:r>
              <a:rPr lang="en-US"/>
              <a:t>Exploratory Data Analysis</a:t>
            </a:r>
            <a:endParaRPr lang="en-US" dirty="0"/>
          </a:p>
        </p:txBody>
      </p:sp>
    </p:spTree>
    <p:extLst>
      <p:ext uri="{BB962C8B-B14F-4D97-AF65-F5344CB8AC3E}">
        <p14:creationId xmlns:p14="http://schemas.microsoft.com/office/powerpoint/2010/main" val="11285034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24456FA-0C5B-B06A-BF41-B47AAC53EBE8}"/>
              </a:ext>
            </a:extLst>
          </p:cNvPr>
          <p:cNvPicPr>
            <a:picLocks noChangeAspect="1"/>
          </p:cNvPicPr>
          <p:nvPr/>
        </p:nvPicPr>
        <p:blipFill>
          <a:blip r:embed="rId2"/>
          <a:stretch>
            <a:fillRect/>
          </a:stretch>
        </p:blipFill>
        <p:spPr>
          <a:xfrm>
            <a:off x="4745175" y="865060"/>
            <a:ext cx="6883765" cy="5072248"/>
          </a:xfrm>
          <a:prstGeom prst="rect">
            <a:avLst/>
          </a:prstGeom>
        </p:spPr>
      </p:pic>
      <p:sp>
        <p:nvSpPr>
          <p:cNvPr id="2" name="Title 1">
            <a:extLst>
              <a:ext uri="{FF2B5EF4-FFF2-40B4-BE49-F238E27FC236}">
                <a16:creationId xmlns:a16="http://schemas.microsoft.com/office/drawing/2014/main" id="{1BA0DDE0-9B4C-EDE3-3679-7469903ECF5E}"/>
              </a:ext>
            </a:extLst>
          </p:cNvPr>
          <p:cNvSpPr>
            <a:spLocks noGrp="1"/>
          </p:cNvSpPr>
          <p:nvPr>
            <p:ph type="title"/>
          </p:nvPr>
        </p:nvSpPr>
        <p:spPr>
          <a:xfrm>
            <a:off x="477981" y="1122363"/>
            <a:ext cx="4023360" cy="3204134"/>
          </a:xfrm>
        </p:spPr>
        <p:txBody>
          <a:bodyPr vert="horz" lIns="91440" tIns="45720" rIns="91440" bIns="45720" rtlCol="0" anchor="b">
            <a:normAutofit fontScale="90000"/>
          </a:bodyPr>
          <a:lstStyle/>
          <a:p>
            <a:r>
              <a:rPr lang="en-US" sz="4800" kern="1200">
                <a:solidFill>
                  <a:schemeClr val="tx1"/>
                </a:solidFill>
                <a:latin typeface="+mj-lt"/>
                <a:ea typeface="+mj-ea"/>
                <a:cs typeface="+mj-cs"/>
              </a:rPr>
              <a:t>Participant Performance – Response Accuracy</a:t>
            </a:r>
          </a:p>
        </p:txBody>
      </p:sp>
      <p:sp>
        <p:nvSpPr>
          <p:cNvPr id="10" name="Arrow: Up 9">
            <a:extLst>
              <a:ext uri="{FF2B5EF4-FFF2-40B4-BE49-F238E27FC236}">
                <a16:creationId xmlns:a16="http://schemas.microsoft.com/office/drawing/2014/main" id="{04F1FCEA-E48C-DFB3-7853-66376693D2F7}"/>
              </a:ext>
            </a:extLst>
          </p:cNvPr>
          <p:cNvSpPr/>
          <p:nvPr/>
        </p:nvSpPr>
        <p:spPr>
          <a:xfrm>
            <a:off x="7410060" y="5689836"/>
            <a:ext cx="270018" cy="455631"/>
          </a:xfrm>
          <a:prstGeom prst="upArrow">
            <a:avLst/>
          </a:prstGeom>
          <a:solidFill>
            <a:srgbClr val="008C3A">
              <a:alpha val="94000"/>
            </a:srgbClr>
          </a:solidFill>
          <a:ln w="1260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nchorCtr="1"/>
          <a:lstStyle/>
          <a:p>
            <a:endParaRPr lang="it-IT" dirty="0">
              <a:solidFill>
                <a:srgbClr val="008C3A"/>
              </a:solidFill>
            </a:endParaRPr>
          </a:p>
        </p:txBody>
      </p:sp>
      <p:sp>
        <p:nvSpPr>
          <p:cNvPr id="11" name="Arrow: Up 10">
            <a:extLst>
              <a:ext uri="{FF2B5EF4-FFF2-40B4-BE49-F238E27FC236}">
                <a16:creationId xmlns:a16="http://schemas.microsoft.com/office/drawing/2014/main" id="{07F19D1A-35CB-CDD7-4E8B-CFBDA2FA74B4}"/>
              </a:ext>
            </a:extLst>
          </p:cNvPr>
          <p:cNvSpPr/>
          <p:nvPr/>
        </p:nvSpPr>
        <p:spPr>
          <a:xfrm>
            <a:off x="11010163" y="5709492"/>
            <a:ext cx="270018" cy="455631"/>
          </a:xfrm>
          <a:prstGeom prst="upArrow">
            <a:avLst/>
          </a:prstGeom>
          <a:solidFill>
            <a:schemeClr val="accent1"/>
          </a:solidFill>
          <a:ln w="126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nchorCtr="1"/>
          <a:lstStyle/>
          <a:p>
            <a:endParaRPr lang="it-IT">
              <a:solidFill>
                <a:srgbClr val="008C3A"/>
              </a:solidFill>
            </a:endParaRPr>
          </a:p>
        </p:txBody>
      </p:sp>
    </p:spTree>
    <p:extLst>
      <p:ext uri="{BB962C8B-B14F-4D97-AF65-F5344CB8AC3E}">
        <p14:creationId xmlns:p14="http://schemas.microsoft.com/office/powerpoint/2010/main" val="19990053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8EC66A-6F45-027F-DEF5-082BD2DFC1AD}"/>
              </a:ext>
            </a:extLst>
          </p:cNvPr>
          <p:cNvSpPr>
            <a:spLocks noGrp="1"/>
          </p:cNvSpPr>
          <p:nvPr>
            <p:ph type="title"/>
          </p:nvPr>
        </p:nvSpPr>
        <p:spPr>
          <a:xfrm>
            <a:off x="477981" y="1122363"/>
            <a:ext cx="4023360" cy="3204134"/>
          </a:xfrm>
        </p:spPr>
        <p:txBody>
          <a:bodyPr vert="horz" lIns="91440" tIns="45720" rIns="91440" bIns="45720" rtlCol="0" anchor="b">
            <a:normAutofit fontScale="90000"/>
          </a:bodyPr>
          <a:lstStyle/>
          <a:p>
            <a:r>
              <a:rPr lang="en-US" sz="4800" kern="1200">
                <a:solidFill>
                  <a:schemeClr val="tx1"/>
                </a:solidFill>
                <a:latin typeface="+mj-lt"/>
                <a:ea typeface="+mj-ea"/>
                <a:cs typeface="+mj-cs"/>
              </a:rPr>
              <a:t>Participant Performance – Response Time</a:t>
            </a:r>
          </a:p>
        </p:txBody>
      </p:sp>
      <p:pic>
        <p:nvPicPr>
          <p:cNvPr id="5" name="Picture 4">
            <a:extLst>
              <a:ext uri="{FF2B5EF4-FFF2-40B4-BE49-F238E27FC236}">
                <a16:creationId xmlns:a16="http://schemas.microsoft.com/office/drawing/2014/main" id="{73914005-E2A7-B928-5126-FB6E5079C932}"/>
              </a:ext>
            </a:extLst>
          </p:cNvPr>
          <p:cNvPicPr>
            <a:picLocks noChangeAspect="1"/>
          </p:cNvPicPr>
          <p:nvPr/>
        </p:nvPicPr>
        <p:blipFill>
          <a:blip r:embed="rId2"/>
          <a:stretch>
            <a:fillRect/>
          </a:stretch>
        </p:blipFill>
        <p:spPr>
          <a:xfrm>
            <a:off x="4864608" y="845892"/>
            <a:ext cx="6846363" cy="5014962"/>
          </a:xfrm>
          <a:prstGeom prst="rect">
            <a:avLst/>
          </a:prstGeom>
        </p:spPr>
      </p:pic>
      <p:sp>
        <p:nvSpPr>
          <p:cNvPr id="6" name="Arrow: Up 5">
            <a:extLst>
              <a:ext uri="{FF2B5EF4-FFF2-40B4-BE49-F238E27FC236}">
                <a16:creationId xmlns:a16="http://schemas.microsoft.com/office/drawing/2014/main" id="{ED8C66AA-F248-34A2-29B7-8A5675D08638}"/>
              </a:ext>
            </a:extLst>
          </p:cNvPr>
          <p:cNvSpPr/>
          <p:nvPr/>
        </p:nvSpPr>
        <p:spPr>
          <a:xfrm>
            <a:off x="8096120" y="5809189"/>
            <a:ext cx="270018" cy="455631"/>
          </a:xfrm>
          <a:prstGeom prst="upArrow">
            <a:avLst/>
          </a:prstGeom>
          <a:solidFill>
            <a:srgbClr val="00B050"/>
          </a:solidFill>
          <a:ln w="1260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nchorCtr="1"/>
          <a:lstStyle/>
          <a:p>
            <a:endParaRPr lang="it-IT" dirty="0">
              <a:solidFill>
                <a:srgbClr val="008C3A"/>
              </a:solidFill>
            </a:endParaRPr>
          </a:p>
        </p:txBody>
      </p:sp>
      <p:sp>
        <p:nvSpPr>
          <p:cNvPr id="8" name="Arrow: Up 7">
            <a:extLst>
              <a:ext uri="{FF2B5EF4-FFF2-40B4-BE49-F238E27FC236}">
                <a16:creationId xmlns:a16="http://schemas.microsoft.com/office/drawing/2014/main" id="{2A6D9AB7-1984-A255-DEFF-DA0E3750D495}"/>
              </a:ext>
            </a:extLst>
          </p:cNvPr>
          <p:cNvSpPr/>
          <p:nvPr/>
        </p:nvSpPr>
        <p:spPr>
          <a:xfrm>
            <a:off x="8399452" y="5809189"/>
            <a:ext cx="270018" cy="455631"/>
          </a:xfrm>
          <a:prstGeom prst="upArrow">
            <a:avLst/>
          </a:prstGeom>
          <a:solidFill>
            <a:schemeClr val="accent1"/>
          </a:solidFill>
          <a:ln w="126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nchorCtr="1"/>
          <a:lstStyle/>
          <a:p>
            <a:endParaRPr lang="it-IT">
              <a:solidFill>
                <a:srgbClr val="008C3A"/>
              </a:solidFill>
            </a:endParaRPr>
          </a:p>
        </p:txBody>
      </p:sp>
      <p:sp>
        <p:nvSpPr>
          <p:cNvPr id="3" name="Arrow: Up 2">
            <a:extLst>
              <a:ext uri="{FF2B5EF4-FFF2-40B4-BE49-F238E27FC236}">
                <a16:creationId xmlns:a16="http://schemas.microsoft.com/office/drawing/2014/main" id="{D872901C-149A-9EE6-AFE9-ED08C1B2113E}"/>
              </a:ext>
            </a:extLst>
          </p:cNvPr>
          <p:cNvSpPr/>
          <p:nvPr/>
        </p:nvSpPr>
        <p:spPr>
          <a:xfrm>
            <a:off x="7582541" y="5809189"/>
            <a:ext cx="270018" cy="455631"/>
          </a:xfrm>
          <a:prstGeom prst="upArrow">
            <a:avLst/>
          </a:prstGeom>
          <a:solidFill>
            <a:srgbClr val="00B050"/>
          </a:solidFill>
          <a:ln w="1260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nchorCtr="1"/>
          <a:lstStyle/>
          <a:p>
            <a:endParaRPr lang="it-IT">
              <a:solidFill>
                <a:srgbClr val="008C3A"/>
              </a:solidFill>
            </a:endParaRPr>
          </a:p>
        </p:txBody>
      </p:sp>
    </p:spTree>
    <p:extLst>
      <p:ext uri="{BB962C8B-B14F-4D97-AF65-F5344CB8AC3E}">
        <p14:creationId xmlns:p14="http://schemas.microsoft.com/office/powerpoint/2010/main" val="64751062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365</TotalTime>
  <Words>666</Words>
  <Application>Microsoft Office PowerPoint</Application>
  <PresentationFormat>Widescreen</PresentationFormat>
  <Paragraphs>58</Paragraphs>
  <Slides>28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Century Gothic</vt:lpstr>
      <vt:lpstr>Georgia</vt:lpstr>
      <vt:lpstr>Wingdings 3</vt:lpstr>
      <vt:lpstr>Ion</vt:lpstr>
      <vt:lpstr>Examine EZ-Diffusion Parameters for Two Experimental Conditions</vt:lpstr>
      <vt:lpstr>Background</vt:lpstr>
      <vt:lpstr>Confidence in masked orientation judgments is informed by both evidence and visibility </vt:lpstr>
      <vt:lpstr>Dataset – Rausch 2018 Exp1</vt:lpstr>
      <vt:lpstr>PowerPoint Presentation</vt:lpstr>
      <vt:lpstr>EZ Diffusion Model</vt:lpstr>
      <vt:lpstr>Secondary Data Analysis</vt:lpstr>
      <vt:lpstr>Participant Performance – Response Accuracy</vt:lpstr>
      <vt:lpstr>Participant Performance – Response Time</vt:lpstr>
      <vt:lpstr>Item Performance – Response Accuracy</vt:lpstr>
      <vt:lpstr>Item Performance – Response Time</vt:lpstr>
      <vt:lpstr>Secondary Data Analysis</vt:lpstr>
      <vt:lpstr>EZ-Diffusion Model</vt:lpstr>
      <vt:lpstr>Parameter Estimation Method</vt:lpstr>
      <vt:lpstr>Current Study</vt:lpstr>
      <vt:lpstr>PowerPoint Presentation</vt:lpstr>
      <vt:lpstr>Results</vt:lpstr>
      <vt:lpstr>Evaluate Distributions of the Model</vt:lpstr>
      <vt:lpstr>Prior Predictive Check – Dataset (Easy)</vt:lpstr>
      <vt:lpstr>Prior Predictive Check – Dataset (Hard)</vt:lpstr>
      <vt:lpstr>Model Fit - 𝑅 (hat)</vt:lpstr>
      <vt:lpstr>Posterior Distribution – Easy Dataset</vt:lpstr>
      <vt:lpstr>Posterior Distribution – Hard Dataset</vt:lpstr>
      <vt:lpstr>Posterior Predictive Distribution – Easy Dataset</vt:lpstr>
      <vt:lpstr>Posterior Predictive Distribution – Hard Dataset</vt:lpstr>
      <vt:lpstr>Examine EZ-Diffusion model parameters</vt:lpstr>
      <vt:lpstr>EZ-Diffusion Parameter Estimates</vt:lpstr>
      <vt:lpstr>EZ-Diffusion Parameter Estimates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Examine EZ-Diffusion parameters for two experimental conditions</dc:title>
  <dc:creator>Alvi, Ekram Ekramullah</dc:creator>
  <cp:lastModifiedBy>ekram alvi</cp:lastModifiedBy>
  <cp:revision>8</cp:revision>
  <dcterms:created xsi:type="dcterms:W3CDTF">2023-08-02T06:23:59Z</dcterms:created>
  <dcterms:modified xsi:type="dcterms:W3CDTF">2023-10-09T18:54:52Z</dcterms:modified>
</cp:coreProperties>
</file>