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104100" cy="15081250"/>
  <p:notesSz cx="20104100" cy="15081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21" y="-19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675187"/>
            <a:ext cx="17088486" cy="3167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445500"/>
            <a:ext cx="14072870" cy="3770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603250"/>
            <a:ext cx="18093690" cy="241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468687"/>
            <a:ext cx="18093690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4025563"/>
            <a:ext cx="6433312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8668" y="881106"/>
            <a:ext cx="4893945" cy="824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70"/>
              </a:lnSpc>
              <a:spcBef>
                <a:spcPts val="95"/>
              </a:spcBef>
            </a:pPr>
            <a:r>
              <a:rPr sz="1650" i="1" spc="-10" dirty="0">
                <a:latin typeface="Arial"/>
                <a:cs typeface="Arial"/>
              </a:rPr>
              <a:t>Machine </a:t>
            </a:r>
            <a:r>
              <a:rPr sz="1650" i="1" spc="-5" dirty="0">
                <a:latin typeface="Arial"/>
                <a:cs typeface="Arial"/>
              </a:rPr>
              <a:t>Learning for </a:t>
            </a:r>
            <a:r>
              <a:rPr sz="1650" i="1" spc="-10" dirty="0">
                <a:latin typeface="Arial"/>
                <a:cs typeface="Arial"/>
              </a:rPr>
              <a:t>Small </a:t>
            </a:r>
            <a:r>
              <a:rPr sz="1650" i="1" spc="-5" dirty="0">
                <a:latin typeface="Arial"/>
                <a:cs typeface="Arial"/>
              </a:rPr>
              <a:t>Business</a:t>
            </a:r>
            <a:r>
              <a:rPr sz="1650" i="1" spc="-15" dirty="0">
                <a:latin typeface="Arial"/>
                <a:cs typeface="Arial"/>
              </a:rPr>
              <a:t> </a:t>
            </a:r>
            <a:r>
              <a:rPr sz="1650" i="1" spc="-5" dirty="0">
                <a:latin typeface="Arial"/>
                <a:cs typeface="Arial"/>
              </a:rPr>
              <a:t>Merchandising</a:t>
            </a:r>
            <a:endParaRPr sz="1650">
              <a:latin typeface="Arial"/>
              <a:cs typeface="Arial"/>
            </a:endParaRPr>
          </a:p>
          <a:p>
            <a:pPr marL="73025" algn="ctr">
              <a:lnSpc>
                <a:spcPts val="1430"/>
              </a:lnSpc>
            </a:pPr>
            <a:r>
              <a:rPr sz="1200" b="1" spc="-20" dirty="0">
                <a:solidFill>
                  <a:srgbClr val="081E3E"/>
                </a:solidFill>
                <a:latin typeface="Arial"/>
                <a:cs typeface="Arial"/>
              </a:rPr>
              <a:t>Sudents: </a:t>
            </a:r>
            <a:r>
              <a:rPr sz="1200" spc="-25" dirty="0">
                <a:latin typeface="Arial"/>
                <a:cs typeface="Arial"/>
              </a:rPr>
              <a:t>Sephora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Jean-Mary</a:t>
            </a:r>
            <a:endParaRPr sz="1200">
              <a:latin typeface="Arial"/>
              <a:cs typeface="Arial"/>
            </a:endParaRPr>
          </a:p>
          <a:p>
            <a:pPr marL="64135" algn="ctr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solidFill>
                  <a:srgbClr val="081E3E"/>
                </a:solidFill>
                <a:latin typeface="Arial"/>
                <a:cs typeface="Arial"/>
              </a:rPr>
              <a:t>Mentor: </a:t>
            </a:r>
            <a:r>
              <a:rPr sz="1200" spc="-15" dirty="0">
                <a:latin typeface="Arial"/>
                <a:cs typeface="Arial"/>
              </a:rPr>
              <a:t>Joe </a:t>
            </a:r>
            <a:r>
              <a:rPr sz="1200" spc="-30" dirty="0">
                <a:latin typeface="Arial"/>
                <a:cs typeface="Arial"/>
              </a:rPr>
              <a:t>Garner, </a:t>
            </a:r>
            <a:r>
              <a:rPr sz="1200" spc="-15" dirty="0">
                <a:latin typeface="Arial"/>
                <a:cs typeface="Arial"/>
              </a:rPr>
              <a:t>Ali </a:t>
            </a:r>
            <a:r>
              <a:rPr sz="1200" spc="-25" dirty="0">
                <a:latin typeface="Arial"/>
                <a:cs typeface="Arial"/>
              </a:rPr>
              <a:t>Zaidi</a:t>
            </a:r>
            <a:r>
              <a:rPr sz="1200" spc="-25" dirty="0">
                <a:solidFill>
                  <a:srgbClr val="081E3E"/>
                </a:solidFill>
                <a:latin typeface="Arial"/>
                <a:cs typeface="Arial"/>
              </a:rPr>
              <a:t>, </a:t>
            </a:r>
            <a:r>
              <a:rPr sz="1200" i="1" spc="-25" dirty="0">
                <a:solidFill>
                  <a:srgbClr val="081E3E"/>
                </a:solidFill>
                <a:latin typeface="Arial"/>
                <a:cs typeface="Arial"/>
              </a:rPr>
              <a:t>&lt;</a:t>
            </a:r>
            <a:r>
              <a:rPr sz="1200" spc="-25" dirty="0">
                <a:solidFill>
                  <a:srgbClr val="081E3E"/>
                </a:solidFill>
                <a:latin typeface="Arial"/>
                <a:cs typeface="Arial"/>
              </a:rPr>
              <a:t>Affiliation&gt; </a:t>
            </a:r>
            <a:r>
              <a:rPr sz="1200" spc="-15" dirty="0">
                <a:solidFill>
                  <a:srgbClr val="3333CC"/>
                </a:solidFill>
                <a:latin typeface="Arial"/>
                <a:cs typeface="Arial"/>
              </a:rPr>
              <a:t>Product</a:t>
            </a:r>
            <a:r>
              <a:rPr sz="1200" spc="-1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3333CC"/>
                </a:solidFill>
                <a:latin typeface="Arial"/>
                <a:cs typeface="Arial"/>
              </a:rPr>
              <a:t>Owners</a:t>
            </a:r>
            <a:endParaRPr sz="1200">
              <a:latin typeface="Arial"/>
              <a:cs typeface="Arial"/>
            </a:endParaRPr>
          </a:p>
          <a:p>
            <a:pPr marL="71120" algn="ctr">
              <a:lnSpc>
                <a:spcPct val="100000"/>
              </a:lnSpc>
              <a:spcBef>
                <a:spcPts val="5"/>
              </a:spcBef>
            </a:pPr>
            <a:r>
              <a:rPr sz="1200" b="1" spc="-15" dirty="0">
                <a:solidFill>
                  <a:srgbClr val="081E3E"/>
                </a:solidFill>
                <a:latin typeface="Arial"/>
                <a:cs typeface="Arial"/>
              </a:rPr>
              <a:t>Instructor: </a:t>
            </a:r>
            <a:r>
              <a:rPr sz="1200" i="1" spc="-15" dirty="0">
                <a:solidFill>
                  <a:srgbClr val="081E3E"/>
                </a:solidFill>
                <a:latin typeface="Arial"/>
                <a:cs typeface="Arial"/>
              </a:rPr>
              <a:t>Dr. Masoud </a:t>
            </a:r>
            <a:r>
              <a:rPr sz="1200" i="1" spc="-10" dirty="0">
                <a:solidFill>
                  <a:srgbClr val="081E3E"/>
                </a:solidFill>
                <a:latin typeface="Arial"/>
                <a:cs typeface="Arial"/>
              </a:rPr>
              <a:t>Sadjadi</a:t>
            </a:r>
            <a:r>
              <a:rPr sz="1200" spc="-10" dirty="0">
                <a:solidFill>
                  <a:srgbClr val="081E3E"/>
                </a:solidFill>
                <a:latin typeface="Arial"/>
                <a:cs typeface="Arial"/>
              </a:rPr>
              <a:t>, </a:t>
            </a:r>
            <a:r>
              <a:rPr sz="1200" spc="-15" dirty="0">
                <a:solidFill>
                  <a:srgbClr val="081E3E"/>
                </a:solidFill>
                <a:latin typeface="Arial"/>
                <a:cs typeface="Arial"/>
              </a:rPr>
              <a:t>Florida International</a:t>
            </a:r>
            <a:r>
              <a:rPr sz="1200" spc="-90" dirty="0">
                <a:solidFill>
                  <a:srgbClr val="081E3E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081E3E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3177" y="1886911"/>
            <a:ext cx="19057620" cy="12251055"/>
          </a:xfrm>
          <a:custGeom>
            <a:avLst/>
            <a:gdLst/>
            <a:ahLst/>
            <a:cxnLst/>
            <a:rect l="l" t="t" r="r" b="b"/>
            <a:pathLst>
              <a:path w="19057620" h="12251055">
                <a:moveTo>
                  <a:pt x="0" y="12250936"/>
                </a:moveTo>
                <a:lnTo>
                  <a:pt x="19057011" y="12250936"/>
                </a:lnTo>
                <a:lnTo>
                  <a:pt x="19057011" y="0"/>
                </a:lnTo>
                <a:lnTo>
                  <a:pt x="0" y="0"/>
                </a:lnTo>
                <a:lnTo>
                  <a:pt x="0" y="12250936"/>
                </a:lnTo>
                <a:close/>
              </a:path>
            </a:pathLst>
          </a:custGeom>
          <a:ln w="30540">
            <a:solidFill>
              <a:srgbClr val="081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4261" y="2102903"/>
            <a:ext cx="1885314" cy="2489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58547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B6852C"/>
                </a:solidFill>
                <a:latin typeface="Arial"/>
                <a:cs typeface="Arial"/>
              </a:rPr>
              <a:t>Problem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3177" y="14452003"/>
            <a:ext cx="19057620" cy="458470"/>
          </a:xfrm>
          <a:custGeom>
            <a:avLst/>
            <a:gdLst/>
            <a:ahLst/>
            <a:cxnLst/>
            <a:rect l="l" t="t" r="r" b="b"/>
            <a:pathLst>
              <a:path w="19057620" h="458469">
                <a:moveTo>
                  <a:pt x="0" y="458101"/>
                </a:moveTo>
                <a:lnTo>
                  <a:pt x="19057011" y="458101"/>
                </a:lnTo>
                <a:lnTo>
                  <a:pt x="19057011" y="0"/>
                </a:lnTo>
                <a:lnTo>
                  <a:pt x="0" y="0"/>
                </a:lnTo>
                <a:lnTo>
                  <a:pt x="0" y="458101"/>
                </a:lnTo>
                <a:close/>
              </a:path>
            </a:pathLst>
          </a:custGeom>
          <a:ln w="30540">
            <a:solidFill>
              <a:srgbClr val="081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1003" y="14325480"/>
            <a:ext cx="1710689" cy="253365"/>
          </a:xfrm>
          <a:custGeom>
            <a:avLst/>
            <a:gdLst/>
            <a:ahLst/>
            <a:cxnLst/>
            <a:rect l="l" t="t" r="r" b="b"/>
            <a:pathLst>
              <a:path w="1710689" h="253365">
                <a:moveTo>
                  <a:pt x="0" y="253046"/>
                </a:moveTo>
                <a:lnTo>
                  <a:pt x="1710244" y="253046"/>
                </a:lnTo>
                <a:lnTo>
                  <a:pt x="1710244" y="0"/>
                </a:lnTo>
                <a:lnTo>
                  <a:pt x="0" y="0"/>
                </a:lnTo>
                <a:lnTo>
                  <a:pt x="0" y="253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1003" y="14325480"/>
            <a:ext cx="1710689" cy="253365"/>
          </a:xfrm>
          <a:custGeom>
            <a:avLst/>
            <a:gdLst/>
            <a:ahLst/>
            <a:cxnLst/>
            <a:rect l="l" t="t" r="r" b="b"/>
            <a:pathLst>
              <a:path w="1710689" h="253365">
                <a:moveTo>
                  <a:pt x="0" y="253046"/>
                </a:moveTo>
                <a:lnTo>
                  <a:pt x="1710244" y="253046"/>
                </a:lnTo>
                <a:lnTo>
                  <a:pt x="1710244" y="0"/>
                </a:lnTo>
                <a:lnTo>
                  <a:pt x="0" y="0"/>
                </a:lnTo>
                <a:lnTo>
                  <a:pt x="0" y="253046"/>
                </a:lnTo>
                <a:close/>
              </a:path>
            </a:pathLst>
          </a:custGeom>
          <a:ln w="4367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1003" y="14307785"/>
            <a:ext cx="16918940" cy="460382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B6852C"/>
                </a:solidFill>
                <a:latin typeface="Arial"/>
                <a:cs typeface="Arial"/>
              </a:rPr>
              <a:t>Acknowledgement</a:t>
            </a:r>
            <a:endParaRPr sz="1400" dirty="0">
              <a:latin typeface="Arial"/>
              <a:cs typeface="Arial"/>
            </a:endParaRPr>
          </a:p>
          <a:p>
            <a:pPr marL="2025650">
              <a:lnSpc>
                <a:spcPct val="100000"/>
              </a:lnSpc>
              <a:spcBef>
                <a:spcPts val="155"/>
              </a:spcBef>
            </a:pPr>
            <a:r>
              <a:rPr lang="en-US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material presented in this poster is based upon the work supported by </a:t>
            </a:r>
            <a:r>
              <a:rPr lang="en-US" alt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FIU</a:t>
            </a:r>
            <a:r>
              <a:rPr lang="en-US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the </a:t>
            </a:r>
            <a:r>
              <a:rPr lang="en-US" altLang="en-US" sz="1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Mitre</a:t>
            </a:r>
            <a:r>
              <a:rPr lang="en-US" alt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Corporation</a:t>
            </a:r>
            <a:r>
              <a:rPr lang="en-US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. I would like to thank </a:t>
            </a:r>
            <a:r>
              <a:rPr lang="en-US" alt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Ali</a:t>
            </a:r>
            <a:r>
              <a:rPr lang="en-US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Zaidi</a:t>
            </a:r>
            <a:r>
              <a:rPr lang="en-US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alt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Joe</a:t>
            </a:r>
            <a:r>
              <a:rPr lang="en-US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Garner</a:t>
            </a:r>
            <a:r>
              <a:rPr lang="en-US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for assistance, cooperation and mentorship that I received throughout this process.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27121" y="2089814"/>
            <a:ext cx="1885314" cy="2533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397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110"/>
              </a:spcBef>
            </a:pPr>
            <a:r>
              <a:rPr sz="1400" b="1" spc="5" dirty="0">
                <a:solidFill>
                  <a:srgbClr val="B6852C"/>
                </a:solidFill>
                <a:latin typeface="Arial"/>
                <a:cs typeface="Arial"/>
              </a:rPr>
              <a:t>Current</a:t>
            </a:r>
            <a:r>
              <a:rPr sz="1400" b="1" spc="-55" dirty="0">
                <a:solidFill>
                  <a:srgbClr val="B6852C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B6852C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34581" y="2102903"/>
            <a:ext cx="1885314" cy="2489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B6852C"/>
                </a:solidFill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4261" y="6081839"/>
            <a:ext cx="1885314" cy="2489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3970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10"/>
              </a:spcBef>
            </a:pPr>
            <a:r>
              <a:rPr sz="1400" b="1" spc="5" dirty="0">
                <a:solidFill>
                  <a:srgbClr val="B6852C"/>
                </a:solidFill>
                <a:latin typeface="Arial"/>
                <a:cs typeface="Arial"/>
              </a:rPr>
              <a:t>System</a:t>
            </a:r>
            <a:r>
              <a:rPr sz="1400" b="1" spc="-45" dirty="0">
                <a:solidFill>
                  <a:srgbClr val="B6852C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B6852C"/>
                </a:solidFill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32868" y="4930042"/>
            <a:ext cx="1885314" cy="2489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4604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14"/>
              </a:spcBef>
            </a:pPr>
            <a:r>
              <a:rPr sz="1400" b="1" dirty="0">
                <a:solidFill>
                  <a:srgbClr val="B6852C"/>
                </a:solidFill>
                <a:latin typeface="Arial"/>
                <a:cs typeface="Arial"/>
              </a:rPr>
              <a:t>Object</a:t>
            </a:r>
            <a:r>
              <a:rPr sz="1400" b="1" spc="-15" dirty="0">
                <a:solidFill>
                  <a:srgbClr val="B6852C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B6852C"/>
                </a:solidFill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34581" y="5471037"/>
            <a:ext cx="1885314" cy="2533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87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B6852C"/>
                </a:solidFill>
                <a:latin typeface="Arial"/>
                <a:cs typeface="Arial"/>
              </a:rPr>
              <a:t>Implementation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4261" y="10165484"/>
            <a:ext cx="1885314" cy="2489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24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solidFill>
                  <a:srgbClr val="B6852C"/>
                </a:solidFill>
                <a:latin typeface="Arial"/>
                <a:cs typeface="Arial"/>
              </a:rPr>
              <a:t>Verification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09670" y="10169847"/>
            <a:ext cx="1885314" cy="2489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240" rIns="0" bIns="0" rtlCol="0">
            <a:spAutoFit/>
          </a:bodyPr>
          <a:lstStyle/>
          <a:p>
            <a:pPr marL="402590">
              <a:lnSpc>
                <a:spcPct val="100000"/>
              </a:lnSpc>
              <a:spcBef>
                <a:spcPts val="120"/>
              </a:spcBef>
            </a:pPr>
            <a:r>
              <a:rPr sz="1400" b="1" spc="5" dirty="0">
                <a:solidFill>
                  <a:srgbClr val="B6852C"/>
                </a:solidFill>
                <a:latin typeface="Arial"/>
                <a:cs typeface="Arial"/>
              </a:rPr>
              <a:t>Screenshots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34581" y="10165484"/>
            <a:ext cx="1885314" cy="2489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240" rIns="0" bIns="0" rtlCol="0">
            <a:spAutoFit/>
          </a:bodyPr>
          <a:lstStyle/>
          <a:p>
            <a:pPr marL="539115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solidFill>
                  <a:srgbClr val="B6852C"/>
                </a:solidFill>
                <a:latin typeface="Arial"/>
                <a:cs typeface="Arial"/>
              </a:rPr>
              <a:t>Summary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37864" y="0"/>
            <a:ext cx="11308715" cy="864235"/>
          </a:xfrm>
          <a:custGeom>
            <a:avLst/>
            <a:gdLst/>
            <a:ahLst/>
            <a:cxnLst/>
            <a:rect l="l" t="t" r="r" b="b"/>
            <a:pathLst>
              <a:path w="11308715" h="864235">
                <a:moveTo>
                  <a:pt x="0" y="863848"/>
                </a:moveTo>
                <a:lnTo>
                  <a:pt x="11308555" y="863848"/>
                </a:lnTo>
                <a:lnTo>
                  <a:pt x="11308555" y="0"/>
                </a:lnTo>
                <a:lnTo>
                  <a:pt x="0" y="0"/>
                </a:lnTo>
                <a:lnTo>
                  <a:pt x="0" y="863848"/>
                </a:lnTo>
                <a:close/>
              </a:path>
            </a:pathLst>
          </a:custGeom>
          <a:solidFill>
            <a:srgbClr val="081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446933" y="0"/>
            <a:ext cx="8284209" cy="865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000" b="1" spc="15" dirty="0">
                <a:solidFill>
                  <a:srgbClr val="B6852C"/>
                </a:solidFill>
                <a:latin typeface="Arial"/>
                <a:cs typeface="Arial"/>
              </a:rPr>
              <a:t>School </a:t>
            </a:r>
            <a:r>
              <a:rPr sz="3000" b="1" spc="10" dirty="0">
                <a:solidFill>
                  <a:srgbClr val="B6852C"/>
                </a:solidFill>
                <a:latin typeface="Arial"/>
                <a:cs typeface="Arial"/>
              </a:rPr>
              <a:t>of Computing </a:t>
            </a:r>
            <a:r>
              <a:rPr sz="3000" b="1" spc="15" dirty="0">
                <a:solidFill>
                  <a:srgbClr val="B6852C"/>
                </a:solidFill>
                <a:latin typeface="Arial"/>
                <a:cs typeface="Arial"/>
              </a:rPr>
              <a:t>&amp; </a:t>
            </a:r>
            <a:r>
              <a:rPr sz="3000" b="1" spc="5" dirty="0">
                <a:solidFill>
                  <a:srgbClr val="B6852C"/>
                </a:solidFill>
                <a:latin typeface="Arial"/>
                <a:cs typeface="Arial"/>
              </a:rPr>
              <a:t>Information</a:t>
            </a:r>
            <a:r>
              <a:rPr sz="3000" b="1" spc="-30" dirty="0">
                <a:solidFill>
                  <a:srgbClr val="B6852C"/>
                </a:solidFill>
                <a:latin typeface="Arial"/>
                <a:cs typeface="Arial"/>
              </a:rPr>
              <a:t> </a:t>
            </a:r>
            <a:r>
              <a:rPr sz="3000" b="1" spc="10" dirty="0">
                <a:solidFill>
                  <a:srgbClr val="B6852C"/>
                </a:solidFill>
                <a:latin typeface="Arial"/>
                <a:cs typeface="Arial"/>
              </a:rPr>
              <a:t>Sciences</a:t>
            </a:r>
            <a:endParaRPr sz="3000">
              <a:latin typeface="Arial"/>
              <a:cs typeface="Arial"/>
            </a:endParaRPr>
          </a:p>
          <a:p>
            <a:pPr marL="6350" algn="ctr">
              <a:lnSpc>
                <a:spcPct val="100000"/>
              </a:lnSpc>
              <a:spcBef>
                <a:spcPts val="40"/>
              </a:spcBef>
            </a:pPr>
            <a:r>
              <a:rPr sz="2450" i="1" spc="10" dirty="0">
                <a:solidFill>
                  <a:srgbClr val="B6852C"/>
                </a:solidFill>
                <a:latin typeface="Arial"/>
                <a:cs typeface="Arial"/>
              </a:rPr>
              <a:t>Spring 2020 </a:t>
            </a:r>
            <a:r>
              <a:rPr sz="2450" i="1" spc="5" dirty="0">
                <a:solidFill>
                  <a:srgbClr val="B6852C"/>
                </a:solidFill>
                <a:latin typeface="Arial"/>
                <a:cs typeface="Arial"/>
              </a:rPr>
              <a:t>Senior </a:t>
            </a:r>
            <a:r>
              <a:rPr sz="2450" i="1" spc="10" dirty="0">
                <a:solidFill>
                  <a:srgbClr val="B6852C"/>
                </a:solidFill>
                <a:latin typeface="Arial"/>
                <a:cs typeface="Arial"/>
              </a:rPr>
              <a:t>Design</a:t>
            </a:r>
            <a:r>
              <a:rPr sz="2450" i="1" spc="-25" dirty="0">
                <a:solidFill>
                  <a:srgbClr val="B6852C"/>
                </a:solidFill>
                <a:latin typeface="Arial"/>
                <a:cs typeface="Arial"/>
              </a:rPr>
              <a:t> </a:t>
            </a:r>
            <a:r>
              <a:rPr sz="2450" i="1" spc="10" dirty="0">
                <a:solidFill>
                  <a:srgbClr val="B6852C"/>
                </a:solidFill>
                <a:latin typeface="Arial"/>
                <a:cs typeface="Arial"/>
              </a:rPr>
              <a:t>Project</a:t>
            </a:r>
            <a:endParaRPr sz="2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0995" y="283586"/>
            <a:ext cx="3512109" cy="1208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467716" y="7484183"/>
            <a:ext cx="1161415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45"/>
              </a:lnSpc>
            </a:pPr>
            <a:r>
              <a:rPr sz="3300" spc="-10" dirty="0">
                <a:latin typeface="Arial"/>
                <a:cs typeface="Arial"/>
              </a:rPr>
              <a:t>Click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300" dirty="0">
                <a:latin typeface="Arial"/>
                <a:cs typeface="Arial"/>
              </a:rPr>
              <a:t>to</a:t>
            </a:r>
            <a:r>
              <a:rPr sz="3300" spc="-100" dirty="0">
                <a:latin typeface="Arial"/>
                <a:cs typeface="Arial"/>
              </a:rPr>
              <a:t> </a:t>
            </a:r>
            <a:r>
              <a:rPr sz="3300" spc="-15" dirty="0">
                <a:latin typeface="Arial"/>
                <a:cs typeface="Arial"/>
              </a:rPr>
              <a:t>add  text</a:t>
            </a:r>
            <a:endParaRPr sz="3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3813" y="2567519"/>
            <a:ext cx="6243320" cy="3342004"/>
          </a:xfrm>
          <a:prstGeom prst="rect">
            <a:avLst/>
          </a:prstGeom>
          <a:ln w="13088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0640" marR="44450">
              <a:lnSpc>
                <a:spcPts val="1960"/>
              </a:lnSpc>
              <a:spcBef>
                <a:spcPts val="204"/>
              </a:spcBef>
            </a:pPr>
            <a:r>
              <a:rPr sz="1650" spc="-10" dirty="0">
                <a:latin typeface="Arial"/>
                <a:cs typeface="Arial"/>
              </a:rPr>
              <a:t>Machine </a:t>
            </a:r>
            <a:r>
              <a:rPr sz="1650" spc="-5" dirty="0">
                <a:latin typeface="Arial"/>
                <a:cs typeface="Arial"/>
              </a:rPr>
              <a:t>Learning </a:t>
            </a:r>
            <a:r>
              <a:rPr sz="1650" dirty="0">
                <a:latin typeface="Arial"/>
                <a:cs typeface="Arial"/>
              </a:rPr>
              <a:t>and AI </a:t>
            </a:r>
            <a:r>
              <a:rPr sz="1650" spc="-15" dirty="0">
                <a:latin typeface="Arial"/>
                <a:cs typeface="Arial"/>
              </a:rPr>
              <a:t>is </a:t>
            </a:r>
            <a:r>
              <a:rPr sz="1650" dirty="0">
                <a:latin typeface="Arial"/>
                <a:cs typeface="Arial"/>
              </a:rPr>
              <a:t>best understood </a:t>
            </a:r>
            <a:r>
              <a:rPr sz="1650" spc="-15" dirty="0">
                <a:latin typeface="Arial"/>
                <a:cs typeface="Arial"/>
              </a:rPr>
              <a:t>when </a:t>
            </a:r>
            <a:r>
              <a:rPr sz="1650" spc="-5" dirty="0">
                <a:latin typeface="Arial"/>
                <a:cs typeface="Arial"/>
              </a:rPr>
              <a:t>there </a:t>
            </a:r>
            <a:r>
              <a:rPr sz="1650" spc="-15" dirty="0">
                <a:latin typeface="Arial"/>
                <a:cs typeface="Arial"/>
              </a:rPr>
              <a:t>is </a:t>
            </a:r>
            <a:r>
              <a:rPr sz="1650" spc="-5" dirty="0">
                <a:latin typeface="Arial"/>
                <a:cs typeface="Arial"/>
              </a:rPr>
              <a:t>a </a:t>
            </a:r>
            <a:r>
              <a:rPr sz="1650" dirty="0">
                <a:latin typeface="Arial"/>
                <a:cs typeface="Arial"/>
              </a:rPr>
              <a:t>visual  </a:t>
            </a:r>
            <a:r>
              <a:rPr sz="1650" spc="-5" dirty="0">
                <a:latin typeface="Arial"/>
                <a:cs typeface="Arial"/>
              </a:rPr>
              <a:t>representation.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40640" marR="233679">
              <a:lnSpc>
                <a:spcPct val="100099"/>
              </a:lnSpc>
            </a:pPr>
            <a:r>
              <a:rPr sz="1650" spc="-20" dirty="0">
                <a:latin typeface="Arial"/>
                <a:cs typeface="Arial"/>
              </a:rPr>
              <a:t>The </a:t>
            </a:r>
            <a:r>
              <a:rPr sz="1650" spc="-10" dirty="0">
                <a:latin typeface="Arial"/>
                <a:cs typeface="Arial"/>
              </a:rPr>
              <a:t>main </a:t>
            </a:r>
            <a:r>
              <a:rPr sz="1650" spc="-5" dirty="0">
                <a:latin typeface="Arial"/>
                <a:cs typeface="Arial"/>
              </a:rPr>
              <a:t>objective </a:t>
            </a:r>
            <a:r>
              <a:rPr sz="1650" dirty="0">
                <a:latin typeface="Arial"/>
                <a:cs typeface="Arial"/>
              </a:rPr>
              <a:t>of </a:t>
            </a:r>
            <a:r>
              <a:rPr sz="1650" spc="-10" dirty="0">
                <a:latin typeface="Arial"/>
                <a:cs typeface="Arial"/>
              </a:rPr>
              <a:t>this </a:t>
            </a:r>
            <a:r>
              <a:rPr sz="1650" spc="-20" dirty="0">
                <a:latin typeface="Arial"/>
                <a:cs typeface="Arial"/>
              </a:rPr>
              <a:t>web </a:t>
            </a:r>
            <a:r>
              <a:rPr sz="1650" dirty="0">
                <a:latin typeface="Arial"/>
                <a:cs typeface="Arial"/>
              </a:rPr>
              <a:t>app </a:t>
            </a:r>
            <a:r>
              <a:rPr sz="1650" spc="-15" dirty="0">
                <a:latin typeface="Arial"/>
                <a:cs typeface="Arial"/>
              </a:rPr>
              <a:t>is </a:t>
            </a:r>
            <a:r>
              <a:rPr sz="1650" spc="-10" dirty="0">
                <a:latin typeface="Arial"/>
                <a:cs typeface="Arial"/>
              </a:rPr>
              <a:t>to </a:t>
            </a:r>
            <a:r>
              <a:rPr sz="1650" dirty="0">
                <a:latin typeface="Arial"/>
                <a:cs typeface="Arial"/>
              </a:rPr>
              <a:t>connect provide </a:t>
            </a:r>
            <a:r>
              <a:rPr sz="1650" spc="-5" dirty="0">
                <a:latin typeface="Arial"/>
                <a:cs typeface="Arial"/>
              </a:rPr>
              <a:t>a front  </a:t>
            </a:r>
            <a:r>
              <a:rPr sz="1650" dirty="0">
                <a:latin typeface="Arial"/>
                <a:cs typeface="Arial"/>
              </a:rPr>
              <a:t>end </a:t>
            </a:r>
            <a:r>
              <a:rPr sz="1650" spc="-5" dirty="0">
                <a:latin typeface="Arial"/>
                <a:cs typeface="Arial"/>
              </a:rPr>
              <a:t>so that </a:t>
            </a:r>
            <a:r>
              <a:rPr sz="1650" dirty="0">
                <a:latin typeface="Arial"/>
                <a:cs typeface="Arial"/>
              </a:rPr>
              <a:t>users can </a:t>
            </a:r>
            <a:r>
              <a:rPr sz="1650" spc="-5" dirty="0">
                <a:latin typeface="Arial"/>
                <a:cs typeface="Arial"/>
              </a:rPr>
              <a:t>interact </a:t>
            </a:r>
            <a:r>
              <a:rPr sz="1650" spc="-30" dirty="0">
                <a:latin typeface="Arial"/>
                <a:cs typeface="Arial"/>
              </a:rPr>
              <a:t>with </a:t>
            </a:r>
            <a:r>
              <a:rPr sz="1650" spc="-5" dirty="0">
                <a:latin typeface="Arial"/>
                <a:cs typeface="Arial"/>
              </a:rPr>
              <a:t>the </a:t>
            </a:r>
            <a:r>
              <a:rPr sz="1650" spc="-20" dirty="0">
                <a:latin typeface="Arial"/>
                <a:cs typeface="Arial"/>
              </a:rPr>
              <a:t>web </a:t>
            </a:r>
            <a:r>
              <a:rPr sz="1650" spc="-15" dirty="0">
                <a:latin typeface="Arial"/>
                <a:cs typeface="Arial"/>
              </a:rPr>
              <a:t>scraper. </a:t>
            </a:r>
            <a:r>
              <a:rPr sz="1650" spc="-25" dirty="0">
                <a:latin typeface="Arial"/>
                <a:cs typeface="Arial"/>
              </a:rPr>
              <a:t>It </a:t>
            </a:r>
            <a:r>
              <a:rPr sz="1650" dirty="0">
                <a:latin typeface="Arial"/>
                <a:cs typeface="Arial"/>
              </a:rPr>
              <a:t>provides </a:t>
            </a:r>
            <a:r>
              <a:rPr sz="1650" spc="-5" dirty="0">
                <a:latin typeface="Arial"/>
                <a:cs typeface="Arial"/>
              </a:rPr>
              <a:t>a  connection </a:t>
            </a:r>
            <a:r>
              <a:rPr sz="1650" spc="-10" dirty="0">
                <a:latin typeface="Arial"/>
                <a:cs typeface="Arial"/>
              </a:rPr>
              <a:t>to </a:t>
            </a:r>
            <a:r>
              <a:rPr sz="1650" spc="-5" dirty="0">
                <a:latin typeface="Arial"/>
                <a:cs typeface="Arial"/>
              </a:rPr>
              <a:t>the </a:t>
            </a:r>
            <a:r>
              <a:rPr sz="1650" dirty="0">
                <a:latin typeface="Arial"/>
                <a:cs typeface="Arial"/>
              </a:rPr>
              <a:t>scraper </a:t>
            </a:r>
            <a:r>
              <a:rPr sz="1650" spc="-5" dirty="0">
                <a:latin typeface="Arial"/>
                <a:cs typeface="Arial"/>
              </a:rPr>
              <a:t>so that </a:t>
            </a:r>
            <a:r>
              <a:rPr sz="1650" dirty="0">
                <a:latin typeface="Arial"/>
                <a:cs typeface="Arial"/>
              </a:rPr>
              <a:t>users can </a:t>
            </a:r>
            <a:r>
              <a:rPr sz="1650" spc="-5" dirty="0">
                <a:latin typeface="Arial"/>
                <a:cs typeface="Arial"/>
              </a:rPr>
              <a:t>look </a:t>
            </a:r>
            <a:r>
              <a:rPr sz="1650" dirty="0">
                <a:latin typeface="Arial"/>
                <a:cs typeface="Arial"/>
              </a:rPr>
              <a:t>up </a:t>
            </a:r>
            <a:r>
              <a:rPr sz="1650" spc="-10" dirty="0">
                <a:latin typeface="Arial"/>
                <a:cs typeface="Arial"/>
              </a:rPr>
              <a:t>their </a:t>
            </a:r>
            <a:r>
              <a:rPr sz="1650" spc="-5" dirty="0">
                <a:latin typeface="Arial"/>
                <a:cs typeface="Arial"/>
              </a:rPr>
              <a:t>desired  </a:t>
            </a:r>
            <a:r>
              <a:rPr sz="1650" dirty="0">
                <a:latin typeface="Arial"/>
                <a:cs typeface="Arial"/>
              </a:rPr>
              <a:t>product and view </a:t>
            </a:r>
            <a:r>
              <a:rPr sz="1650" spc="-5" dirty="0">
                <a:latin typeface="Arial"/>
                <a:cs typeface="Arial"/>
              </a:rPr>
              <a:t>the data </a:t>
            </a:r>
            <a:r>
              <a:rPr sz="1650" spc="-10" dirty="0">
                <a:latin typeface="Arial"/>
                <a:cs typeface="Arial"/>
              </a:rPr>
              <a:t>attributes </a:t>
            </a:r>
            <a:r>
              <a:rPr sz="1650" dirty="0">
                <a:latin typeface="Arial"/>
                <a:cs typeface="Arial"/>
              </a:rPr>
              <a:t>scraped </a:t>
            </a:r>
            <a:r>
              <a:rPr sz="1650" spc="-5" dirty="0">
                <a:latin typeface="Arial"/>
                <a:cs typeface="Arial"/>
              </a:rPr>
              <a:t>from</a:t>
            </a:r>
            <a:r>
              <a:rPr sz="1650" spc="-12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that.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40640" marR="78740">
              <a:lnSpc>
                <a:spcPct val="100200"/>
              </a:lnSpc>
            </a:pPr>
            <a:r>
              <a:rPr sz="1650" spc="-20" dirty="0">
                <a:latin typeface="Arial"/>
                <a:cs typeface="Arial"/>
              </a:rPr>
              <a:t>The </a:t>
            </a:r>
            <a:r>
              <a:rPr sz="1650" dirty="0">
                <a:latin typeface="Arial"/>
                <a:cs typeface="Arial"/>
              </a:rPr>
              <a:t>Anvil App </a:t>
            </a:r>
            <a:r>
              <a:rPr sz="1650" spc="-10" dirty="0">
                <a:latin typeface="Arial"/>
                <a:cs typeface="Arial"/>
              </a:rPr>
              <a:t>also </a:t>
            </a:r>
            <a:r>
              <a:rPr sz="1650" spc="5" dirty="0">
                <a:latin typeface="Arial"/>
                <a:cs typeface="Arial"/>
              </a:rPr>
              <a:t>serves </a:t>
            </a:r>
            <a:r>
              <a:rPr sz="1650" dirty="0">
                <a:latin typeface="Arial"/>
                <a:cs typeface="Arial"/>
              </a:rPr>
              <a:t>as </a:t>
            </a:r>
            <a:r>
              <a:rPr sz="1650" spc="-5" dirty="0">
                <a:latin typeface="Arial"/>
                <a:cs typeface="Arial"/>
              </a:rPr>
              <a:t>a </a:t>
            </a:r>
            <a:r>
              <a:rPr sz="1650" spc="-10" dirty="0">
                <a:latin typeface="Arial"/>
                <a:cs typeface="Arial"/>
              </a:rPr>
              <a:t>dynamic visualization </a:t>
            </a:r>
            <a:r>
              <a:rPr sz="1650" spc="-5" dirty="0">
                <a:latin typeface="Arial"/>
                <a:cs typeface="Arial"/>
              </a:rPr>
              <a:t>tool </a:t>
            </a:r>
            <a:r>
              <a:rPr sz="1650" spc="-10" dirty="0">
                <a:latin typeface="Arial"/>
                <a:cs typeface="Arial"/>
              </a:rPr>
              <a:t>to </a:t>
            </a:r>
            <a:r>
              <a:rPr sz="1650" spc="-5" dirty="0">
                <a:latin typeface="Arial"/>
                <a:cs typeface="Arial"/>
              </a:rPr>
              <a:t>help  </a:t>
            </a:r>
            <a:r>
              <a:rPr sz="1650" dirty="0">
                <a:latin typeface="Arial"/>
                <a:cs typeface="Arial"/>
              </a:rPr>
              <a:t>users understand </a:t>
            </a:r>
            <a:r>
              <a:rPr sz="1650" spc="-5" dirty="0">
                <a:latin typeface="Arial"/>
                <a:cs typeface="Arial"/>
              </a:rPr>
              <a:t>machine learning. </a:t>
            </a:r>
            <a:r>
              <a:rPr sz="1650" spc="-20" dirty="0">
                <a:latin typeface="Arial"/>
                <a:cs typeface="Arial"/>
              </a:rPr>
              <a:t>The </a:t>
            </a:r>
            <a:r>
              <a:rPr sz="1650" dirty="0">
                <a:latin typeface="Arial"/>
                <a:cs typeface="Arial"/>
              </a:rPr>
              <a:t>App </a:t>
            </a:r>
            <a:r>
              <a:rPr sz="1650" spc="-5" dirty="0">
                <a:latin typeface="Arial"/>
                <a:cs typeface="Arial"/>
              </a:rPr>
              <a:t>creates </a:t>
            </a:r>
            <a:r>
              <a:rPr sz="1650" spc="5" dirty="0">
                <a:latin typeface="Arial"/>
                <a:cs typeface="Arial"/>
              </a:rPr>
              <a:t>several  </a:t>
            </a:r>
            <a:r>
              <a:rPr sz="1650" dirty="0">
                <a:latin typeface="Arial"/>
                <a:cs typeface="Arial"/>
              </a:rPr>
              <a:t>graphs, </a:t>
            </a:r>
            <a:r>
              <a:rPr sz="1650" spc="-5" dirty="0">
                <a:latin typeface="Arial"/>
                <a:cs typeface="Arial"/>
              </a:rPr>
              <a:t>plots, </a:t>
            </a:r>
            <a:r>
              <a:rPr sz="1650" dirty="0">
                <a:latin typeface="Arial"/>
                <a:cs typeface="Arial"/>
              </a:rPr>
              <a:t>and </a:t>
            </a:r>
            <a:r>
              <a:rPr sz="1650" spc="-5" dirty="0">
                <a:latin typeface="Arial"/>
                <a:cs typeface="Arial"/>
              </a:rPr>
              <a:t>charts, </a:t>
            </a:r>
            <a:r>
              <a:rPr sz="1650" dirty="0">
                <a:latin typeface="Arial"/>
                <a:cs typeface="Arial"/>
              </a:rPr>
              <a:t>as </a:t>
            </a:r>
            <a:r>
              <a:rPr sz="1650" spc="-25" dirty="0">
                <a:latin typeface="Arial"/>
                <a:cs typeface="Arial"/>
              </a:rPr>
              <a:t>well </a:t>
            </a:r>
            <a:r>
              <a:rPr sz="1650" dirty="0">
                <a:latin typeface="Arial"/>
                <a:cs typeface="Arial"/>
              </a:rPr>
              <a:t>as aggregated </a:t>
            </a:r>
            <a:r>
              <a:rPr sz="1650" spc="-5" dirty="0">
                <a:latin typeface="Arial"/>
                <a:cs typeface="Arial"/>
              </a:rPr>
              <a:t>data </a:t>
            </a:r>
            <a:r>
              <a:rPr sz="1650" spc="-10" dirty="0">
                <a:latin typeface="Arial"/>
                <a:cs typeface="Arial"/>
              </a:rPr>
              <a:t>statistics </a:t>
            </a:r>
            <a:r>
              <a:rPr sz="1650" dirty="0">
                <a:latin typeface="Arial"/>
                <a:cs typeface="Arial"/>
              </a:rPr>
              <a:t>out  of </a:t>
            </a:r>
            <a:r>
              <a:rPr sz="1650" spc="-5" dirty="0">
                <a:latin typeface="Arial"/>
                <a:cs typeface="Arial"/>
              </a:rPr>
              <a:t>the </a:t>
            </a:r>
            <a:r>
              <a:rPr sz="1650" dirty="0">
                <a:latin typeface="Arial"/>
                <a:cs typeface="Arial"/>
              </a:rPr>
              <a:t>scraped </a:t>
            </a:r>
            <a:r>
              <a:rPr sz="1650" spc="-5" dirty="0">
                <a:latin typeface="Arial"/>
                <a:cs typeface="Arial"/>
              </a:rPr>
              <a:t>data </a:t>
            </a:r>
            <a:r>
              <a:rPr sz="1650" spc="-10" dirty="0">
                <a:latin typeface="Arial"/>
                <a:cs typeface="Arial"/>
              </a:rPr>
              <a:t>to </a:t>
            </a:r>
            <a:r>
              <a:rPr sz="1650" spc="-5" dirty="0">
                <a:latin typeface="Arial"/>
                <a:cs typeface="Arial"/>
              </a:rPr>
              <a:t>demonstrate a </a:t>
            </a:r>
            <a:r>
              <a:rPr sz="1650" spc="-10" dirty="0">
                <a:latin typeface="Arial"/>
                <a:cs typeface="Arial"/>
              </a:rPr>
              <a:t>dynamic </a:t>
            </a:r>
            <a:r>
              <a:rPr sz="1650" dirty="0">
                <a:latin typeface="Arial"/>
                <a:cs typeface="Arial"/>
              </a:rPr>
              <a:t>version of </a:t>
            </a:r>
            <a:r>
              <a:rPr sz="1650" spc="-5" dirty="0">
                <a:latin typeface="Arial"/>
                <a:cs typeface="Arial"/>
              </a:rPr>
              <a:t>the </a:t>
            </a:r>
            <a:r>
              <a:rPr sz="1650" spc="-10" dirty="0">
                <a:latin typeface="Arial"/>
                <a:cs typeface="Arial"/>
              </a:rPr>
              <a:t>static  </a:t>
            </a:r>
            <a:r>
              <a:rPr sz="1650" spc="-5" dirty="0">
                <a:latin typeface="Arial"/>
                <a:cs typeface="Arial"/>
              </a:rPr>
              <a:t>visualizations </a:t>
            </a:r>
            <a:r>
              <a:rPr sz="1650" spc="-15" dirty="0">
                <a:latin typeface="Arial"/>
                <a:cs typeface="Arial"/>
              </a:rPr>
              <a:t>in </a:t>
            </a:r>
            <a:r>
              <a:rPr sz="1650" spc="-5" dirty="0">
                <a:latin typeface="Arial"/>
                <a:cs typeface="Arial"/>
              </a:rPr>
              <a:t>the </a:t>
            </a:r>
            <a:r>
              <a:rPr sz="1650" spc="-10" dirty="0">
                <a:latin typeface="Arial"/>
                <a:cs typeface="Arial"/>
              </a:rPr>
              <a:t>aiforall </a:t>
            </a:r>
            <a:r>
              <a:rPr sz="1650" spc="-20" dirty="0">
                <a:latin typeface="Arial"/>
                <a:cs typeface="Arial"/>
              </a:rPr>
              <a:t>web</a:t>
            </a:r>
            <a:r>
              <a:rPr sz="1650" spc="130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application.</a:t>
            </a:r>
            <a:endParaRPr sz="1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94986" y="2807476"/>
            <a:ext cx="4960620" cy="1819910"/>
          </a:xfrm>
          <a:prstGeom prst="rect">
            <a:avLst/>
          </a:prstGeom>
          <a:ln w="13088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43180" marR="802005" algn="just">
              <a:lnSpc>
                <a:spcPct val="99800"/>
              </a:lnSpc>
              <a:spcBef>
                <a:spcPts val="114"/>
              </a:spcBef>
            </a:pPr>
            <a:r>
              <a:rPr sz="1650" spc="-5" dirty="0">
                <a:latin typeface="Arial"/>
                <a:cs typeface="Arial"/>
              </a:rPr>
              <a:t>Generation AI contains a </a:t>
            </a:r>
            <a:r>
              <a:rPr sz="1650" spc="-10" dirty="0">
                <a:latin typeface="Arial"/>
                <a:cs typeface="Arial"/>
              </a:rPr>
              <a:t>collection </a:t>
            </a:r>
            <a:r>
              <a:rPr sz="1650" dirty="0">
                <a:latin typeface="Arial"/>
                <a:cs typeface="Arial"/>
              </a:rPr>
              <a:t>of </a:t>
            </a:r>
            <a:r>
              <a:rPr sz="1650" spc="-15" dirty="0">
                <a:latin typeface="Arial"/>
                <a:cs typeface="Arial"/>
              </a:rPr>
              <a:t>similar  </a:t>
            </a:r>
            <a:r>
              <a:rPr sz="1650" spc="-5" dirty="0">
                <a:latin typeface="Arial"/>
                <a:cs typeface="Arial"/>
              </a:rPr>
              <a:t>projects </a:t>
            </a:r>
            <a:r>
              <a:rPr sz="1650" spc="-20" dirty="0">
                <a:latin typeface="Arial"/>
                <a:cs typeface="Arial"/>
              </a:rPr>
              <a:t>which </a:t>
            </a:r>
            <a:r>
              <a:rPr sz="1650" spc="-10" dirty="0">
                <a:latin typeface="Arial"/>
                <a:cs typeface="Arial"/>
              </a:rPr>
              <a:t>all </a:t>
            </a:r>
            <a:r>
              <a:rPr sz="1650" spc="-5" dirty="0">
                <a:latin typeface="Arial"/>
                <a:cs typeface="Arial"/>
              </a:rPr>
              <a:t>help people </a:t>
            </a:r>
            <a:r>
              <a:rPr sz="1650" dirty="0">
                <a:latin typeface="Arial"/>
                <a:cs typeface="Arial"/>
              </a:rPr>
              <a:t>understand AI  </a:t>
            </a:r>
            <a:r>
              <a:rPr sz="1650" spc="5" dirty="0">
                <a:latin typeface="Arial"/>
                <a:cs typeface="Arial"/>
              </a:rPr>
              <a:t>and </a:t>
            </a:r>
            <a:r>
              <a:rPr sz="1650" spc="-10" dirty="0">
                <a:latin typeface="Arial"/>
                <a:cs typeface="Arial"/>
              </a:rPr>
              <a:t>Machine </a:t>
            </a:r>
            <a:r>
              <a:rPr sz="1650" spc="-5" dirty="0">
                <a:latin typeface="Arial"/>
                <a:cs typeface="Arial"/>
              </a:rPr>
              <a:t>Learning</a:t>
            </a:r>
            <a:r>
              <a:rPr sz="1650" spc="-45" dirty="0">
                <a:latin typeface="Arial"/>
                <a:cs typeface="Arial"/>
              </a:rPr>
              <a:t> </a:t>
            </a:r>
            <a:r>
              <a:rPr sz="1650" spc="-20" dirty="0">
                <a:latin typeface="Arial"/>
                <a:cs typeface="Arial"/>
              </a:rPr>
              <a:t>better.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43180" marR="120650">
              <a:lnSpc>
                <a:spcPct val="99800"/>
              </a:lnSpc>
            </a:pPr>
            <a:r>
              <a:rPr sz="1650" spc="-5" dirty="0">
                <a:latin typeface="Arial"/>
                <a:cs typeface="Arial"/>
              </a:rPr>
              <a:t>Our project </a:t>
            </a:r>
            <a:r>
              <a:rPr sz="1650" spc="-15" dirty="0">
                <a:latin typeface="Arial"/>
                <a:cs typeface="Arial"/>
              </a:rPr>
              <a:t>is </a:t>
            </a:r>
            <a:r>
              <a:rPr sz="1650" spc="-5" dirty="0">
                <a:latin typeface="Arial"/>
                <a:cs typeface="Arial"/>
              </a:rPr>
              <a:t>the </a:t>
            </a:r>
            <a:r>
              <a:rPr sz="1650" spc="-10" dirty="0">
                <a:latin typeface="Arial"/>
                <a:cs typeface="Arial"/>
              </a:rPr>
              <a:t>first </a:t>
            </a:r>
            <a:r>
              <a:rPr sz="1650" dirty="0">
                <a:latin typeface="Arial"/>
                <a:cs typeface="Arial"/>
              </a:rPr>
              <a:t>of </a:t>
            </a:r>
            <a:r>
              <a:rPr sz="1650" spc="-15" dirty="0">
                <a:latin typeface="Arial"/>
                <a:cs typeface="Arial"/>
              </a:rPr>
              <a:t>its </a:t>
            </a:r>
            <a:r>
              <a:rPr sz="1650" spc="-5" dirty="0">
                <a:latin typeface="Arial"/>
                <a:cs typeface="Arial"/>
              </a:rPr>
              <a:t>kind. </a:t>
            </a:r>
            <a:r>
              <a:rPr sz="1650" spc="-10" dirty="0">
                <a:latin typeface="Arial"/>
                <a:cs typeface="Arial"/>
              </a:rPr>
              <a:t>Though </a:t>
            </a:r>
            <a:r>
              <a:rPr sz="1650" spc="-5" dirty="0">
                <a:latin typeface="Arial"/>
                <a:cs typeface="Arial"/>
              </a:rPr>
              <a:t>the idea </a:t>
            </a:r>
            <a:r>
              <a:rPr sz="1650" dirty="0">
                <a:latin typeface="Arial"/>
                <a:cs typeface="Arial"/>
              </a:rPr>
              <a:t>of  </a:t>
            </a:r>
            <a:r>
              <a:rPr sz="1650" spc="-5" dirty="0">
                <a:latin typeface="Arial"/>
                <a:cs typeface="Arial"/>
              </a:rPr>
              <a:t>helping others </a:t>
            </a:r>
            <a:r>
              <a:rPr sz="1650" dirty="0">
                <a:latin typeface="Arial"/>
                <a:cs typeface="Arial"/>
              </a:rPr>
              <a:t>become more </a:t>
            </a:r>
            <a:r>
              <a:rPr sz="1650" spc="-15" dirty="0">
                <a:latin typeface="Arial"/>
                <a:cs typeface="Arial"/>
              </a:rPr>
              <a:t>familiar </a:t>
            </a:r>
            <a:r>
              <a:rPr sz="1650" spc="-30" dirty="0">
                <a:latin typeface="Arial"/>
                <a:cs typeface="Arial"/>
              </a:rPr>
              <a:t>with </a:t>
            </a:r>
            <a:r>
              <a:rPr sz="1650" dirty="0">
                <a:latin typeface="Arial"/>
                <a:cs typeface="Arial"/>
              </a:rPr>
              <a:t>AI </a:t>
            </a:r>
            <a:r>
              <a:rPr sz="1650" spc="-15" dirty="0">
                <a:latin typeface="Arial"/>
                <a:cs typeface="Arial"/>
              </a:rPr>
              <a:t>is </a:t>
            </a:r>
            <a:r>
              <a:rPr sz="1650" dirty="0">
                <a:latin typeface="Arial"/>
                <a:cs typeface="Arial"/>
              </a:rPr>
              <a:t>not  </a:t>
            </a:r>
            <a:r>
              <a:rPr sz="1650" spc="-40" dirty="0">
                <a:latin typeface="Arial"/>
                <a:cs typeface="Arial"/>
              </a:rPr>
              <a:t>new, </a:t>
            </a:r>
            <a:r>
              <a:rPr sz="1650" spc="-10" dirty="0">
                <a:latin typeface="Arial"/>
                <a:cs typeface="Arial"/>
              </a:rPr>
              <a:t>this </a:t>
            </a:r>
            <a:r>
              <a:rPr sz="1650" spc="-5" dirty="0">
                <a:latin typeface="Arial"/>
                <a:cs typeface="Arial"/>
              </a:rPr>
              <a:t>project </a:t>
            </a:r>
            <a:r>
              <a:rPr sz="1650" spc="-15" dirty="0">
                <a:latin typeface="Arial"/>
                <a:cs typeface="Arial"/>
              </a:rPr>
              <a:t>is</a:t>
            </a:r>
            <a:r>
              <a:rPr sz="1650" spc="170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original.</a:t>
            </a:r>
            <a:endParaRPr sz="1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79880" y="2925274"/>
            <a:ext cx="4010025" cy="2326005"/>
          </a:xfrm>
          <a:prstGeom prst="rect">
            <a:avLst/>
          </a:prstGeom>
          <a:ln w="13088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43180">
              <a:lnSpc>
                <a:spcPts val="1970"/>
              </a:lnSpc>
              <a:spcBef>
                <a:spcPts val="120"/>
              </a:spcBef>
            </a:pPr>
            <a:r>
              <a:rPr sz="1650" spc="-5" dirty="0">
                <a:latin typeface="Arial"/>
                <a:cs typeface="Arial"/>
              </a:rPr>
              <a:t>Hardware:</a:t>
            </a:r>
            <a:endParaRPr sz="1650">
              <a:latin typeface="Arial"/>
              <a:cs typeface="Arial"/>
            </a:endParaRPr>
          </a:p>
          <a:p>
            <a:pPr marL="43180">
              <a:lnSpc>
                <a:spcPts val="1970"/>
              </a:lnSpc>
            </a:pPr>
            <a:r>
              <a:rPr sz="1650" spc="-5" dirty="0">
                <a:latin typeface="Arial"/>
                <a:cs typeface="Arial"/>
              </a:rPr>
              <a:t>- </a:t>
            </a:r>
            <a:r>
              <a:rPr sz="1650" spc="-15" dirty="0">
                <a:latin typeface="Arial"/>
                <a:cs typeface="Arial"/>
              </a:rPr>
              <a:t>Computer, </a:t>
            </a:r>
            <a:r>
              <a:rPr sz="1650" dirty="0">
                <a:latin typeface="Arial"/>
                <a:cs typeface="Arial"/>
              </a:rPr>
              <a:t>Laptop, or</a:t>
            </a:r>
            <a:r>
              <a:rPr sz="1650" spc="-10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Phone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43180" marR="251460">
              <a:lnSpc>
                <a:spcPct val="100099"/>
              </a:lnSpc>
            </a:pPr>
            <a:r>
              <a:rPr sz="1650" spc="-15" dirty="0">
                <a:latin typeface="Arial"/>
                <a:cs typeface="Arial"/>
              </a:rPr>
              <a:t>The </a:t>
            </a:r>
            <a:r>
              <a:rPr sz="1650" dirty="0">
                <a:latin typeface="Arial"/>
                <a:cs typeface="Arial"/>
              </a:rPr>
              <a:t>Anvil requires </a:t>
            </a:r>
            <a:r>
              <a:rPr sz="1650" spc="-10" dirty="0">
                <a:latin typeface="Arial"/>
                <a:cs typeface="Arial"/>
              </a:rPr>
              <a:t>dynamic</a:t>
            </a:r>
            <a:r>
              <a:rPr sz="1650" spc="-15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visualization  </a:t>
            </a:r>
            <a:r>
              <a:rPr sz="1650" spc="-10" dirty="0">
                <a:latin typeface="Arial"/>
                <a:cs typeface="Arial"/>
              </a:rPr>
              <a:t>to </a:t>
            </a:r>
            <a:r>
              <a:rPr sz="1650" spc="-5" dirty="0">
                <a:latin typeface="Arial"/>
                <a:cs typeface="Arial"/>
              </a:rPr>
              <a:t>help </a:t>
            </a:r>
            <a:r>
              <a:rPr sz="1650" dirty="0">
                <a:latin typeface="Arial"/>
                <a:cs typeface="Arial"/>
              </a:rPr>
              <a:t>users </a:t>
            </a:r>
            <a:r>
              <a:rPr sz="1650" spc="-5" dirty="0">
                <a:latin typeface="Arial"/>
                <a:cs typeface="Arial"/>
              </a:rPr>
              <a:t>better </a:t>
            </a:r>
            <a:r>
              <a:rPr sz="1650" dirty="0">
                <a:latin typeface="Arial"/>
                <a:cs typeface="Arial"/>
              </a:rPr>
              <a:t>understand  </a:t>
            </a:r>
            <a:r>
              <a:rPr sz="1650" spc="-5" dirty="0">
                <a:latin typeface="Arial"/>
                <a:cs typeface="Arial"/>
              </a:rPr>
              <a:t>visualizations from </a:t>
            </a:r>
            <a:r>
              <a:rPr sz="1650" dirty="0">
                <a:latin typeface="Arial"/>
                <a:cs typeface="Arial"/>
              </a:rPr>
              <a:t>Amazon Scraped  Data.</a:t>
            </a:r>
            <a:endParaRPr sz="16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86700" y="6579206"/>
            <a:ext cx="6819164" cy="3163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46514" y="5405594"/>
            <a:ext cx="6269442" cy="46639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167485" y="6088354"/>
            <a:ext cx="4005579" cy="3791585"/>
          </a:xfrm>
          <a:prstGeom prst="rect">
            <a:avLst/>
          </a:prstGeom>
          <a:ln w="13088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40640" marR="35560">
              <a:lnSpc>
                <a:spcPct val="99500"/>
              </a:lnSpc>
              <a:spcBef>
                <a:spcPts val="120"/>
              </a:spcBef>
            </a:pPr>
            <a:r>
              <a:rPr sz="1650" spc="-20" dirty="0">
                <a:latin typeface="Arial"/>
                <a:cs typeface="Arial"/>
              </a:rPr>
              <a:t>This </a:t>
            </a:r>
            <a:r>
              <a:rPr sz="1650" spc="-10" dirty="0">
                <a:latin typeface="Arial"/>
                <a:cs typeface="Arial"/>
              </a:rPr>
              <a:t>client side </a:t>
            </a:r>
            <a:r>
              <a:rPr sz="1650" spc="-5" dirty="0">
                <a:latin typeface="Arial"/>
                <a:cs typeface="Arial"/>
              </a:rPr>
              <a:t>for the </a:t>
            </a:r>
            <a:r>
              <a:rPr sz="1650" spc="-20" dirty="0">
                <a:latin typeface="Arial"/>
                <a:cs typeface="Arial"/>
              </a:rPr>
              <a:t>web </a:t>
            </a:r>
            <a:r>
              <a:rPr sz="1650" dirty="0">
                <a:latin typeface="Arial"/>
                <a:cs typeface="Arial"/>
              </a:rPr>
              <a:t>scraper </a:t>
            </a:r>
            <a:r>
              <a:rPr sz="1650" spc="-20" dirty="0">
                <a:latin typeface="Arial"/>
                <a:cs typeface="Arial"/>
              </a:rPr>
              <a:t>was  </a:t>
            </a:r>
            <a:r>
              <a:rPr sz="1650" spc="-10" dirty="0">
                <a:latin typeface="Arial"/>
                <a:cs typeface="Arial"/>
              </a:rPr>
              <a:t>implented </a:t>
            </a:r>
            <a:r>
              <a:rPr sz="1650" spc="-30" dirty="0">
                <a:latin typeface="Arial"/>
                <a:cs typeface="Arial"/>
              </a:rPr>
              <a:t>with </a:t>
            </a:r>
            <a:r>
              <a:rPr sz="1650" spc="-5" dirty="0">
                <a:latin typeface="Arial"/>
                <a:cs typeface="Arial"/>
              </a:rPr>
              <a:t>the </a:t>
            </a:r>
            <a:r>
              <a:rPr sz="1650" dirty="0">
                <a:latin typeface="Arial"/>
                <a:cs typeface="Arial"/>
              </a:rPr>
              <a:t>drag-and-drop </a:t>
            </a:r>
            <a:r>
              <a:rPr sz="1650" spc="-20" dirty="0">
                <a:latin typeface="Arial"/>
                <a:cs typeface="Arial"/>
              </a:rPr>
              <a:t>web </a:t>
            </a:r>
            <a:r>
              <a:rPr sz="1650" spc="-10" dirty="0">
                <a:latin typeface="Arial"/>
                <a:cs typeface="Arial"/>
              </a:rPr>
              <a:t>app  </a:t>
            </a:r>
            <a:r>
              <a:rPr sz="1650" spc="-5" dirty="0">
                <a:latin typeface="Arial"/>
                <a:cs typeface="Arial"/>
              </a:rPr>
              <a:t>builder </a:t>
            </a:r>
            <a:r>
              <a:rPr sz="1650" spc="-10" dirty="0">
                <a:latin typeface="Arial"/>
                <a:cs typeface="Arial"/>
              </a:rPr>
              <a:t>ANVIL. </a:t>
            </a:r>
            <a:r>
              <a:rPr sz="1650" spc="-20" dirty="0">
                <a:latin typeface="Arial"/>
                <a:cs typeface="Arial"/>
              </a:rPr>
              <a:t>The </a:t>
            </a:r>
            <a:r>
              <a:rPr sz="1650" spc="-10" dirty="0">
                <a:latin typeface="Arial"/>
                <a:cs typeface="Arial"/>
              </a:rPr>
              <a:t>entire </a:t>
            </a:r>
            <a:r>
              <a:rPr sz="1650" dirty="0">
                <a:latin typeface="Arial"/>
                <a:cs typeface="Arial"/>
              </a:rPr>
              <a:t>app </a:t>
            </a:r>
            <a:r>
              <a:rPr sz="1650" spc="-20" dirty="0">
                <a:latin typeface="Arial"/>
                <a:cs typeface="Arial"/>
              </a:rPr>
              <a:t>was  </a:t>
            </a:r>
            <a:r>
              <a:rPr sz="1650" spc="-5" dirty="0">
                <a:latin typeface="Arial"/>
                <a:cs typeface="Arial"/>
              </a:rPr>
              <a:t>implemented using</a:t>
            </a:r>
            <a:r>
              <a:rPr sz="1650" spc="-10" dirty="0">
                <a:latin typeface="Arial"/>
                <a:cs typeface="Arial"/>
              </a:rPr>
              <a:t> Python.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40640" marR="219710">
              <a:lnSpc>
                <a:spcPct val="99500"/>
              </a:lnSpc>
            </a:pPr>
            <a:r>
              <a:rPr sz="1650" spc="-5" dirty="0">
                <a:latin typeface="Arial"/>
                <a:cs typeface="Arial"/>
              </a:rPr>
              <a:t>Data </a:t>
            </a:r>
            <a:r>
              <a:rPr sz="1650" spc="-10" dirty="0">
                <a:latin typeface="Arial"/>
                <a:cs typeface="Arial"/>
              </a:rPr>
              <a:t>attributes </a:t>
            </a:r>
            <a:r>
              <a:rPr sz="1650" spc="-15" dirty="0">
                <a:latin typeface="Arial"/>
                <a:cs typeface="Arial"/>
              </a:rPr>
              <a:t>were </a:t>
            </a:r>
            <a:r>
              <a:rPr sz="1650" spc="-5" dirty="0">
                <a:latin typeface="Arial"/>
                <a:cs typeface="Arial"/>
              </a:rPr>
              <a:t>uploaded </a:t>
            </a:r>
            <a:r>
              <a:rPr sz="1650" spc="-10" dirty="0">
                <a:latin typeface="Arial"/>
                <a:cs typeface="Arial"/>
              </a:rPr>
              <a:t>directly  </a:t>
            </a:r>
            <a:r>
              <a:rPr sz="1650" spc="-5" dirty="0">
                <a:latin typeface="Arial"/>
                <a:cs typeface="Arial"/>
              </a:rPr>
              <a:t>from the </a:t>
            </a:r>
            <a:r>
              <a:rPr sz="1650" dirty="0">
                <a:latin typeface="Arial"/>
                <a:cs typeface="Arial"/>
              </a:rPr>
              <a:t>scraper </a:t>
            </a:r>
            <a:r>
              <a:rPr sz="1650" spc="-10" dirty="0">
                <a:latin typeface="Arial"/>
                <a:cs typeface="Arial"/>
              </a:rPr>
              <a:t>to </a:t>
            </a:r>
            <a:r>
              <a:rPr sz="1650" spc="-5" dirty="0">
                <a:latin typeface="Arial"/>
                <a:cs typeface="Arial"/>
              </a:rPr>
              <a:t>the </a:t>
            </a:r>
            <a:r>
              <a:rPr sz="1650" spc="-10" dirty="0">
                <a:latin typeface="Arial"/>
                <a:cs typeface="Arial"/>
              </a:rPr>
              <a:t>built-in </a:t>
            </a:r>
            <a:r>
              <a:rPr sz="1650" dirty="0">
                <a:latin typeface="Arial"/>
                <a:cs typeface="Arial"/>
              </a:rPr>
              <a:t>anvil </a:t>
            </a:r>
            <a:r>
              <a:rPr sz="1650" spc="-5" dirty="0">
                <a:latin typeface="Arial"/>
                <a:cs typeface="Arial"/>
              </a:rPr>
              <a:t>data  tables </a:t>
            </a:r>
            <a:r>
              <a:rPr sz="1650" dirty="0">
                <a:latin typeface="Arial"/>
                <a:cs typeface="Arial"/>
              </a:rPr>
              <a:t>by </a:t>
            </a:r>
            <a:r>
              <a:rPr sz="1650" spc="-5" dirty="0">
                <a:latin typeface="Arial"/>
                <a:cs typeface="Arial"/>
              </a:rPr>
              <a:t>using the </a:t>
            </a:r>
            <a:r>
              <a:rPr sz="1650" spc="-10" dirty="0">
                <a:latin typeface="Arial"/>
                <a:cs typeface="Arial"/>
              </a:rPr>
              <a:t>Anvil.works </a:t>
            </a:r>
            <a:r>
              <a:rPr sz="1650" spc="-5" dirty="0">
                <a:latin typeface="Arial"/>
                <a:cs typeface="Arial"/>
              </a:rPr>
              <a:t>anvil-  </a:t>
            </a:r>
            <a:r>
              <a:rPr sz="1650" spc="-10" dirty="0">
                <a:latin typeface="Arial"/>
                <a:cs typeface="Arial"/>
              </a:rPr>
              <a:t>uplink </a:t>
            </a:r>
            <a:r>
              <a:rPr sz="1650" spc="-15" dirty="0">
                <a:latin typeface="Arial"/>
                <a:cs typeface="Arial"/>
              </a:rPr>
              <a:t>software</a:t>
            </a:r>
            <a:r>
              <a:rPr sz="1650" spc="5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package.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40640" marR="111760">
              <a:lnSpc>
                <a:spcPct val="99500"/>
              </a:lnSpc>
            </a:pPr>
            <a:r>
              <a:rPr sz="1650" spc="-20" dirty="0">
                <a:latin typeface="Arial"/>
                <a:cs typeface="Arial"/>
              </a:rPr>
              <a:t>The </a:t>
            </a:r>
            <a:r>
              <a:rPr sz="1650" spc="-5" dirty="0">
                <a:latin typeface="Arial"/>
                <a:cs typeface="Arial"/>
              </a:rPr>
              <a:t>visualizations </a:t>
            </a:r>
            <a:r>
              <a:rPr sz="1650" spc="-10" dirty="0">
                <a:latin typeface="Arial"/>
                <a:cs typeface="Arial"/>
              </a:rPr>
              <a:t>(including </a:t>
            </a:r>
            <a:r>
              <a:rPr sz="1650" dirty="0">
                <a:latin typeface="Arial"/>
                <a:cs typeface="Arial"/>
              </a:rPr>
              <a:t>bar </a:t>
            </a:r>
            <a:r>
              <a:rPr sz="1650" spc="-5" dirty="0">
                <a:latin typeface="Arial"/>
                <a:cs typeface="Arial"/>
              </a:rPr>
              <a:t>charts,  </a:t>
            </a:r>
            <a:r>
              <a:rPr sz="1650" dirty="0">
                <a:latin typeface="Arial"/>
                <a:cs typeface="Arial"/>
              </a:rPr>
              <a:t>heatmaps, </a:t>
            </a:r>
            <a:r>
              <a:rPr sz="1650" spc="-10" dirty="0">
                <a:latin typeface="Arial"/>
                <a:cs typeface="Arial"/>
              </a:rPr>
              <a:t>pie </a:t>
            </a:r>
            <a:r>
              <a:rPr sz="1650" spc="-5" dirty="0">
                <a:latin typeface="Arial"/>
                <a:cs typeface="Arial"/>
              </a:rPr>
              <a:t>charts, </a:t>
            </a:r>
            <a:r>
              <a:rPr sz="1650" dirty="0">
                <a:latin typeface="Arial"/>
                <a:cs typeface="Arial"/>
              </a:rPr>
              <a:t>and </a:t>
            </a:r>
            <a:r>
              <a:rPr sz="1650" spc="-10" dirty="0">
                <a:latin typeface="Arial"/>
                <a:cs typeface="Arial"/>
              </a:rPr>
              <a:t>statistics) </a:t>
            </a:r>
            <a:r>
              <a:rPr sz="1650" spc="-15" dirty="0">
                <a:latin typeface="Arial"/>
                <a:cs typeface="Arial"/>
              </a:rPr>
              <a:t>were  </a:t>
            </a:r>
            <a:r>
              <a:rPr sz="1650" spc="-5" dirty="0">
                <a:latin typeface="Arial"/>
                <a:cs typeface="Arial"/>
              </a:rPr>
              <a:t>implemented </a:t>
            </a:r>
            <a:r>
              <a:rPr sz="1650" spc="-15" dirty="0">
                <a:latin typeface="Arial"/>
                <a:cs typeface="Arial"/>
              </a:rPr>
              <a:t>in </a:t>
            </a:r>
            <a:r>
              <a:rPr sz="1650" spc="-5" dirty="0">
                <a:latin typeface="Arial"/>
                <a:cs typeface="Arial"/>
              </a:rPr>
              <a:t>the </a:t>
            </a:r>
            <a:r>
              <a:rPr sz="1650" spc="-10" dirty="0">
                <a:latin typeface="Arial"/>
                <a:cs typeface="Arial"/>
              </a:rPr>
              <a:t>client side </a:t>
            </a:r>
            <a:r>
              <a:rPr sz="1650" dirty="0">
                <a:latin typeface="Arial"/>
                <a:cs typeface="Arial"/>
              </a:rPr>
              <a:t>of </a:t>
            </a:r>
            <a:r>
              <a:rPr sz="1650" spc="-5" dirty="0">
                <a:latin typeface="Arial"/>
                <a:cs typeface="Arial"/>
              </a:rPr>
              <a:t>the </a:t>
            </a:r>
            <a:r>
              <a:rPr sz="1650" dirty="0">
                <a:latin typeface="Arial"/>
                <a:cs typeface="Arial"/>
              </a:rPr>
              <a:t>app  </a:t>
            </a:r>
            <a:r>
              <a:rPr sz="1650" spc="-5" dirty="0">
                <a:latin typeface="Arial"/>
                <a:cs typeface="Arial"/>
              </a:rPr>
              <a:t>using </a:t>
            </a:r>
            <a:r>
              <a:rPr sz="1650" spc="-35" dirty="0">
                <a:latin typeface="Arial"/>
                <a:cs typeface="Arial"/>
              </a:rPr>
              <a:t>plotly.</a:t>
            </a:r>
            <a:endParaRPr sz="16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17569" y="10732657"/>
            <a:ext cx="4668269" cy="27398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5122" y="10492699"/>
            <a:ext cx="5340151" cy="29013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9762" y="11454682"/>
            <a:ext cx="3241675" cy="2583180"/>
          </a:xfrm>
          <a:custGeom>
            <a:avLst/>
            <a:gdLst/>
            <a:ahLst/>
            <a:cxnLst/>
            <a:rect l="l" t="t" r="r" b="b"/>
            <a:pathLst>
              <a:path w="3241675" h="2583180">
                <a:moveTo>
                  <a:pt x="0" y="2582818"/>
                </a:moveTo>
                <a:lnTo>
                  <a:pt x="3241611" y="2582818"/>
                </a:lnTo>
                <a:lnTo>
                  <a:pt x="3241611" y="0"/>
                </a:lnTo>
                <a:lnTo>
                  <a:pt x="0" y="0"/>
                </a:lnTo>
                <a:lnTo>
                  <a:pt x="0" y="25828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79763" y="11454682"/>
            <a:ext cx="3241675" cy="2583180"/>
          </a:xfrm>
          <a:prstGeom prst="rect">
            <a:avLst/>
          </a:prstGeom>
          <a:ln w="13088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9370" marR="84455">
              <a:lnSpc>
                <a:spcPct val="99500"/>
              </a:lnSpc>
              <a:spcBef>
                <a:spcPts val="160"/>
              </a:spcBef>
            </a:pPr>
            <a:r>
              <a:rPr sz="1650" spc="-20" dirty="0">
                <a:latin typeface="Arial"/>
                <a:cs typeface="Arial"/>
              </a:rPr>
              <a:t>The </a:t>
            </a:r>
            <a:r>
              <a:rPr sz="1650" spc="-10" dirty="0">
                <a:latin typeface="Arial"/>
                <a:cs typeface="Arial"/>
              </a:rPr>
              <a:t>system </a:t>
            </a:r>
            <a:r>
              <a:rPr sz="1650" spc="-15" dirty="0">
                <a:latin typeface="Arial"/>
                <a:cs typeface="Arial"/>
              </a:rPr>
              <a:t>is </a:t>
            </a:r>
            <a:r>
              <a:rPr sz="1650" spc="-25" dirty="0">
                <a:latin typeface="Arial"/>
                <a:cs typeface="Arial"/>
              </a:rPr>
              <a:t>Validated </a:t>
            </a:r>
            <a:r>
              <a:rPr sz="1650" spc="-15" dirty="0">
                <a:latin typeface="Arial"/>
                <a:cs typeface="Arial"/>
              </a:rPr>
              <a:t>when </a:t>
            </a:r>
            <a:r>
              <a:rPr sz="1650" spc="-5" dirty="0">
                <a:latin typeface="Arial"/>
                <a:cs typeface="Arial"/>
              </a:rPr>
              <a:t>the  data from the </a:t>
            </a:r>
            <a:r>
              <a:rPr sz="1650" spc="-20" dirty="0">
                <a:latin typeface="Arial"/>
                <a:cs typeface="Arial"/>
              </a:rPr>
              <a:t>web </a:t>
            </a:r>
            <a:r>
              <a:rPr sz="1650" dirty="0">
                <a:latin typeface="Arial"/>
                <a:cs typeface="Arial"/>
              </a:rPr>
              <a:t>scraper </a:t>
            </a:r>
            <a:r>
              <a:rPr sz="1650" spc="5" dirty="0">
                <a:latin typeface="Arial"/>
                <a:cs typeface="Arial"/>
              </a:rPr>
              <a:t>server  </a:t>
            </a:r>
            <a:r>
              <a:rPr sz="1650" spc="-15" dirty="0">
                <a:latin typeface="Arial"/>
                <a:cs typeface="Arial"/>
              </a:rPr>
              <a:t>is </a:t>
            </a:r>
            <a:r>
              <a:rPr sz="1650" dirty="0">
                <a:latin typeface="Arial"/>
                <a:cs typeface="Arial"/>
              </a:rPr>
              <a:t>uploaded </a:t>
            </a:r>
            <a:r>
              <a:rPr sz="1650" spc="-10" dirty="0">
                <a:latin typeface="Arial"/>
                <a:cs typeface="Arial"/>
              </a:rPr>
              <a:t>into </a:t>
            </a:r>
            <a:r>
              <a:rPr sz="1650" spc="-5" dirty="0">
                <a:latin typeface="Arial"/>
                <a:cs typeface="Arial"/>
              </a:rPr>
              <a:t>the </a:t>
            </a:r>
            <a:r>
              <a:rPr sz="1650" dirty="0">
                <a:latin typeface="Arial"/>
                <a:cs typeface="Arial"/>
              </a:rPr>
              <a:t>Anvil </a:t>
            </a:r>
            <a:r>
              <a:rPr sz="1650" spc="-5" dirty="0">
                <a:latin typeface="Arial"/>
                <a:cs typeface="Arial"/>
              </a:rPr>
              <a:t>Data  </a:t>
            </a:r>
            <a:r>
              <a:rPr sz="1650" spc="-35" dirty="0">
                <a:latin typeface="Arial"/>
                <a:cs typeface="Arial"/>
              </a:rPr>
              <a:t>Tables.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39370" marR="152400">
              <a:lnSpc>
                <a:spcPct val="99800"/>
              </a:lnSpc>
            </a:pPr>
            <a:r>
              <a:rPr sz="1650" spc="-20" dirty="0">
                <a:latin typeface="Arial"/>
                <a:cs typeface="Arial"/>
              </a:rPr>
              <a:t>The web </a:t>
            </a:r>
            <a:r>
              <a:rPr sz="1650" dirty="0">
                <a:latin typeface="Arial"/>
                <a:cs typeface="Arial"/>
              </a:rPr>
              <a:t>scraper </a:t>
            </a:r>
            <a:r>
              <a:rPr sz="1650" spc="-5" dirty="0">
                <a:latin typeface="Arial"/>
                <a:cs typeface="Arial"/>
              </a:rPr>
              <a:t>tab </a:t>
            </a:r>
            <a:r>
              <a:rPr sz="1650" spc="-15" dirty="0">
                <a:latin typeface="Arial"/>
                <a:cs typeface="Arial"/>
              </a:rPr>
              <a:t>in </a:t>
            </a:r>
            <a:r>
              <a:rPr sz="1650" dirty="0">
                <a:latin typeface="Arial"/>
                <a:cs typeface="Arial"/>
              </a:rPr>
              <a:t>Anvil  </a:t>
            </a:r>
            <a:r>
              <a:rPr sz="1650" spc="-10" dirty="0">
                <a:latin typeface="Arial"/>
                <a:cs typeface="Arial"/>
              </a:rPr>
              <a:t>displays </a:t>
            </a:r>
            <a:r>
              <a:rPr sz="1650" dirty="0">
                <a:latin typeface="Arial"/>
                <a:cs typeface="Arial"/>
              </a:rPr>
              <a:t>new scraped </a:t>
            </a:r>
            <a:r>
              <a:rPr sz="1650" spc="-5" dirty="0">
                <a:latin typeface="Arial"/>
                <a:cs typeface="Arial"/>
              </a:rPr>
              <a:t>data </a:t>
            </a:r>
            <a:r>
              <a:rPr sz="1650" spc="5" dirty="0">
                <a:latin typeface="Arial"/>
                <a:cs typeface="Arial"/>
              </a:rPr>
              <a:t>every  </a:t>
            </a:r>
            <a:r>
              <a:rPr sz="1650" spc="-15" dirty="0">
                <a:latin typeface="Arial"/>
                <a:cs typeface="Arial"/>
              </a:rPr>
              <a:t>time </a:t>
            </a:r>
            <a:r>
              <a:rPr sz="1650" spc="-5" dirty="0">
                <a:latin typeface="Arial"/>
                <a:cs typeface="Arial"/>
              </a:rPr>
              <a:t>the 'Enter' </a:t>
            </a:r>
            <a:r>
              <a:rPr sz="1650" dirty="0">
                <a:latin typeface="Arial"/>
                <a:cs typeface="Arial"/>
              </a:rPr>
              <a:t>key </a:t>
            </a:r>
            <a:r>
              <a:rPr sz="1650" spc="-15" dirty="0">
                <a:latin typeface="Arial"/>
                <a:cs typeface="Arial"/>
              </a:rPr>
              <a:t>is </a:t>
            </a:r>
            <a:r>
              <a:rPr sz="1650" dirty="0">
                <a:latin typeface="Arial"/>
                <a:cs typeface="Arial"/>
              </a:rPr>
              <a:t>pushed  </a:t>
            </a:r>
            <a:r>
              <a:rPr sz="1650" spc="-20" dirty="0">
                <a:latin typeface="Arial"/>
                <a:cs typeface="Arial"/>
              </a:rPr>
              <a:t>which </a:t>
            </a:r>
            <a:r>
              <a:rPr sz="1650" dirty="0">
                <a:latin typeface="Arial"/>
                <a:cs typeface="Arial"/>
              </a:rPr>
              <a:t>means </a:t>
            </a:r>
            <a:r>
              <a:rPr sz="1650" spc="-15" dirty="0">
                <a:latin typeface="Arial"/>
                <a:cs typeface="Arial"/>
              </a:rPr>
              <a:t>it </a:t>
            </a:r>
            <a:r>
              <a:rPr sz="1650" dirty="0">
                <a:latin typeface="Arial"/>
                <a:cs typeface="Arial"/>
              </a:rPr>
              <a:t>has been  </a:t>
            </a:r>
            <a:r>
              <a:rPr sz="1650" spc="-5" dirty="0">
                <a:latin typeface="Arial"/>
                <a:cs typeface="Arial"/>
              </a:rPr>
              <a:t>validated.</a:t>
            </a:r>
            <a:endParaRPr sz="16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090412" y="10348724"/>
            <a:ext cx="4471940" cy="30060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6341097" y="10621374"/>
            <a:ext cx="2225675" cy="3342004"/>
          </a:xfrm>
          <a:prstGeom prst="rect">
            <a:avLst/>
          </a:prstGeom>
          <a:ln w="13088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4450" marR="80010">
              <a:lnSpc>
                <a:spcPct val="99800"/>
              </a:lnSpc>
              <a:spcBef>
                <a:spcPts val="155"/>
              </a:spcBef>
            </a:pPr>
            <a:r>
              <a:rPr sz="1650" spc="-20" dirty="0">
                <a:latin typeface="Arial"/>
                <a:cs typeface="Arial"/>
              </a:rPr>
              <a:t>This web </a:t>
            </a:r>
            <a:r>
              <a:rPr sz="1650" dirty="0">
                <a:latin typeface="Arial"/>
                <a:cs typeface="Arial"/>
              </a:rPr>
              <a:t>app </a:t>
            </a:r>
            <a:r>
              <a:rPr sz="1650" spc="-10" dirty="0">
                <a:latin typeface="Arial"/>
                <a:cs typeface="Arial"/>
              </a:rPr>
              <a:t>built  </a:t>
            </a:r>
            <a:r>
              <a:rPr sz="1650" spc="-5" dirty="0">
                <a:latin typeface="Arial"/>
                <a:cs typeface="Arial"/>
              </a:rPr>
              <a:t>using </a:t>
            </a:r>
            <a:r>
              <a:rPr sz="1650" b="1" spc="-20" dirty="0">
                <a:latin typeface="Arial"/>
                <a:cs typeface="Arial"/>
              </a:rPr>
              <a:t>Anvil </a:t>
            </a:r>
            <a:r>
              <a:rPr sz="1650" spc="5" dirty="0">
                <a:latin typeface="Arial"/>
                <a:cs typeface="Arial"/>
              </a:rPr>
              <a:t>serves </a:t>
            </a:r>
            <a:r>
              <a:rPr sz="1650" spc="-5" dirty="0">
                <a:latin typeface="Arial"/>
                <a:cs typeface="Arial"/>
              </a:rPr>
              <a:t>the  </a:t>
            </a:r>
            <a:r>
              <a:rPr sz="1650" spc="-10" dirty="0">
                <a:latin typeface="Arial"/>
                <a:cs typeface="Arial"/>
              </a:rPr>
              <a:t>function </a:t>
            </a:r>
            <a:r>
              <a:rPr sz="1650" dirty="0">
                <a:latin typeface="Arial"/>
                <a:cs typeface="Arial"/>
              </a:rPr>
              <a:t>of </a:t>
            </a:r>
            <a:r>
              <a:rPr sz="1650" spc="-20" dirty="0">
                <a:latin typeface="Arial"/>
                <a:cs typeface="Arial"/>
              </a:rPr>
              <a:t>allowing  </a:t>
            </a:r>
            <a:r>
              <a:rPr sz="1650" dirty="0">
                <a:latin typeface="Arial"/>
                <a:cs typeface="Arial"/>
              </a:rPr>
              <a:t>our </a:t>
            </a:r>
            <a:r>
              <a:rPr sz="1650" spc="-5" dirty="0">
                <a:latin typeface="Arial"/>
                <a:cs typeface="Arial"/>
              </a:rPr>
              <a:t>tool </a:t>
            </a:r>
            <a:r>
              <a:rPr sz="1650" spc="-10" dirty="0">
                <a:latin typeface="Arial"/>
                <a:cs typeface="Arial"/>
              </a:rPr>
              <a:t>to </a:t>
            </a:r>
            <a:r>
              <a:rPr sz="1650" dirty="0">
                <a:latin typeface="Arial"/>
                <a:cs typeface="Arial"/>
              </a:rPr>
              <a:t>be </a:t>
            </a:r>
            <a:r>
              <a:rPr sz="1650" i="1" spc="-10" dirty="0">
                <a:latin typeface="Arial"/>
                <a:cs typeface="Arial"/>
              </a:rPr>
              <a:t>dynamic  </a:t>
            </a:r>
            <a:r>
              <a:rPr sz="1650" dirty="0">
                <a:latin typeface="Arial"/>
                <a:cs typeface="Arial"/>
              </a:rPr>
              <a:t>and adapt </a:t>
            </a:r>
            <a:r>
              <a:rPr sz="1650" spc="-10" dirty="0">
                <a:latin typeface="Arial"/>
                <a:cs typeface="Arial"/>
              </a:rPr>
              <a:t>to </a:t>
            </a:r>
            <a:r>
              <a:rPr sz="1650" spc="-5" dirty="0">
                <a:latin typeface="Arial"/>
                <a:cs typeface="Arial"/>
              </a:rPr>
              <a:t>the  </a:t>
            </a:r>
            <a:r>
              <a:rPr sz="1650" dirty="0">
                <a:latin typeface="Arial"/>
                <a:cs typeface="Arial"/>
              </a:rPr>
              <a:t>needs of </a:t>
            </a:r>
            <a:r>
              <a:rPr sz="1650" spc="-5" dirty="0">
                <a:latin typeface="Arial"/>
                <a:cs typeface="Arial"/>
              </a:rPr>
              <a:t>individual  </a:t>
            </a:r>
            <a:r>
              <a:rPr sz="1650" dirty="0">
                <a:latin typeface="Arial"/>
                <a:cs typeface="Arial"/>
              </a:rPr>
              <a:t>users.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44450" marR="590550">
              <a:lnSpc>
                <a:spcPct val="100600"/>
              </a:lnSpc>
            </a:pPr>
            <a:r>
              <a:rPr sz="1650" spc="-20" dirty="0">
                <a:latin typeface="Arial"/>
                <a:cs typeface="Arial"/>
              </a:rPr>
              <a:t>The </a:t>
            </a:r>
            <a:r>
              <a:rPr sz="1650" dirty="0">
                <a:latin typeface="Arial"/>
                <a:cs typeface="Arial"/>
              </a:rPr>
              <a:t>goal of </a:t>
            </a:r>
            <a:r>
              <a:rPr sz="1650" spc="-10" dirty="0">
                <a:latin typeface="Arial"/>
                <a:cs typeface="Arial"/>
              </a:rPr>
              <a:t>this  </a:t>
            </a:r>
            <a:r>
              <a:rPr sz="1650" spc="-5" dirty="0">
                <a:latin typeface="Arial"/>
                <a:cs typeface="Arial"/>
              </a:rPr>
              <a:t>project </a:t>
            </a:r>
            <a:r>
              <a:rPr sz="1650" spc="-15" dirty="0">
                <a:latin typeface="Arial"/>
                <a:cs typeface="Arial"/>
              </a:rPr>
              <a:t>is </a:t>
            </a:r>
            <a:r>
              <a:rPr sz="1650" spc="-10" dirty="0">
                <a:latin typeface="Arial"/>
                <a:cs typeface="Arial"/>
              </a:rPr>
              <a:t>to</a:t>
            </a:r>
            <a:r>
              <a:rPr sz="1650" spc="-2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help</a:t>
            </a:r>
            <a:endParaRPr sz="1650">
              <a:latin typeface="Arial"/>
              <a:cs typeface="Arial"/>
            </a:endParaRPr>
          </a:p>
          <a:p>
            <a:pPr marL="44450" marR="41275">
              <a:lnSpc>
                <a:spcPct val="99800"/>
              </a:lnSpc>
              <a:spcBef>
                <a:spcPts val="20"/>
              </a:spcBef>
            </a:pPr>
            <a:r>
              <a:rPr sz="1650" spc="-5" dirty="0">
                <a:latin typeface="Arial"/>
                <a:cs typeface="Arial"/>
              </a:rPr>
              <a:t>students </a:t>
            </a:r>
            <a:r>
              <a:rPr sz="1650" dirty="0">
                <a:latin typeface="Arial"/>
                <a:cs typeface="Arial"/>
              </a:rPr>
              <a:t>become</a:t>
            </a:r>
            <a:r>
              <a:rPr sz="1650" spc="-1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more  </a:t>
            </a:r>
            <a:r>
              <a:rPr sz="1650" spc="-15" dirty="0">
                <a:latin typeface="Arial"/>
                <a:cs typeface="Arial"/>
              </a:rPr>
              <a:t>familiar </a:t>
            </a:r>
            <a:r>
              <a:rPr sz="1650" spc="-30" dirty="0">
                <a:latin typeface="Arial"/>
                <a:cs typeface="Arial"/>
              </a:rPr>
              <a:t>with </a:t>
            </a:r>
            <a:r>
              <a:rPr sz="1650" dirty="0">
                <a:latin typeface="Arial"/>
                <a:cs typeface="Arial"/>
              </a:rPr>
              <a:t>AI and  </a:t>
            </a:r>
            <a:r>
              <a:rPr sz="1650" spc="-10" dirty="0">
                <a:latin typeface="Arial"/>
                <a:cs typeface="Arial"/>
              </a:rPr>
              <a:t>Machine</a:t>
            </a:r>
            <a:r>
              <a:rPr sz="1650" spc="25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Learning.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458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JeanMary</dc:creator>
  <cp:lastModifiedBy>Charlie Ramirez</cp:lastModifiedBy>
  <cp:revision>2</cp:revision>
  <dcterms:created xsi:type="dcterms:W3CDTF">2020-04-28T03:03:31Z</dcterms:created>
  <dcterms:modified xsi:type="dcterms:W3CDTF">2020-04-28T03:08:19Z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2020-04-27T00:00:00Z</vt:filetime>
  </property>
  <property fmtid="{D5CDD505-2E9C-101B-9397-08002B2CF9AE}" pid="3" name="LastSaved">
    <vt:filetime>2020-04-28T00:00:00Z</vt:filetime>
  </property>
</Properties>
</file>