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5"/>
  </p:notesMasterIdLst>
  <p:sldIdLst>
    <p:sldId id="305" r:id="rId2"/>
    <p:sldId id="317" r:id="rId3"/>
    <p:sldId id="303" r:id="rId4"/>
    <p:sldId id="304" r:id="rId5"/>
    <p:sldId id="329" r:id="rId6"/>
    <p:sldId id="318" r:id="rId7"/>
    <p:sldId id="322" r:id="rId8"/>
    <p:sldId id="311" r:id="rId9"/>
    <p:sldId id="312" r:id="rId10"/>
    <p:sldId id="307" r:id="rId11"/>
    <p:sldId id="306" r:id="rId12"/>
    <p:sldId id="309" r:id="rId13"/>
    <p:sldId id="310" r:id="rId14"/>
    <p:sldId id="316" r:id="rId15"/>
    <p:sldId id="323" r:id="rId16"/>
    <p:sldId id="319" r:id="rId17"/>
    <p:sldId id="326" r:id="rId18"/>
    <p:sldId id="315" r:id="rId19"/>
    <p:sldId id="328" r:id="rId20"/>
    <p:sldId id="330" r:id="rId21"/>
    <p:sldId id="324" r:id="rId22"/>
    <p:sldId id="325" r:id="rId23"/>
    <p:sldId id="32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9"/>
    <p:restoredTop sz="83638" autoAdjust="0"/>
  </p:normalViewPr>
  <p:slideViewPr>
    <p:cSldViewPr snapToGrid="0" snapToObjects="1">
      <p:cViewPr>
        <p:scale>
          <a:sx n="56" d="100"/>
          <a:sy n="56" d="100"/>
        </p:scale>
        <p:origin x="190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44145-6C8A-704D-ADAF-70C26E74C34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4C73F-97EA-0D4C-931F-D5B979F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0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Pipeline! Explain, specifically focus on Modeling and Evaluation of data, using visualizations and statistical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0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could someone use this data to say whatever they want?</a:t>
            </a:r>
          </a:p>
          <a:p>
            <a:r>
              <a:rPr lang="en-US" dirty="0"/>
              <a:t>How are these variables related? Is the crime rate higher because it’s per capita and people are more spread out in less populous areas?</a:t>
            </a:r>
          </a:p>
          <a:p>
            <a:endParaRPr lang="en-US" dirty="0"/>
          </a:p>
          <a:p>
            <a:r>
              <a:rPr lang="en-US" dirty="0" err="1"/>
              <a:t>Maayyybe</a:t>
            </a:r>
            <a:r>
              <a:rPr lang="en-US" dirty="0"/>
              <a:t> also remind them of the null hypothesis of linear regression or ask it as a question on the polls if you want another interaction point!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7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Mention: Trying to use linear regression on seasonal data is difficult, maybe a time series would be more useful</a:t>
            </a:r>
          </a:p>
          <a:p>
            <a:r>
              <a:rPr lang="en-US" dirty="0"/>
              <a:t>If we had done some different feature engineering, it may fit better to a linear model</a:t>
            </a:r>
          </a:p>
          <a:p>
            <a:r>
              <a:rPr lang="en-US" dirty="0"/>
              <a:t>If we had played around more -&gt; data transformations -&gt; we may find a stronger relationship</a:t>
            </a:r>
          </a:p>
          <a:p>
            <a:r>
              <a:rPr lang="en-US" dirty="0"/>
              <a:t>Final Point: Lots of models would be evaluated, not just 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Just because a model doesn’t validate a theory, doesn’t mean that the model invalidates a theory</a:t>
            </a:r>
          </a:p>
          <a:p>
            <a:r>
              <a:rPr lang="en-US" b="1" dirty="0"/>
              <a:t>Once we have a more robust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Criminology is a science</a:t>
            </a:r>
          </a:p>
          <a:p>
            <a:r>
              <a:rPr lang="en-US" dirty="0"/>
              <a:t>Science requires quantifiable evidence</a:t>
            </a:r>
          </a:p>
          <a:p>
            <a:r>
              <a:rPr lang="en-US" dirty="0"/>
              <a:t>The data science pipeline can be used as scientific evidence for the theories that make up the basis of criminology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2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 Tool – Power BI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Check out this dashboard!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Forget to Explain Dashboard!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 Tool – Power BI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Check out this dashboard!</a:t>
            </a:r>
          </a:p>
          <a:p>
            <a:r>
              <a:rPr lang="en-US" dirty="0"/>
              <a:t>Other Ways: Real time crime reports in my neighborhood, larger area, etc.</a:t>
            </a:r>
          </a:p>
          <a:p>
            <a:r>
              <a:rPr lang="en-US" dirty="0"/>
              <a:t>If someone says ‘motivation’ or something like that, the data has to come from somewhere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 Tool – Power BI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Check out this dashboard!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policing during the summer months, creating neighborhood watches in the summer,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questions as thought questions: think about this?</a:t>
            </a:r>
          </a:p>
          <a:p>
            <a:r>
              <a:rPr lang="en-US" dirty="0"/>
              <a:t>Or add these questions if it looks like I’m running short 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Chose this theory to try and evaluate using statistical methods</a:t>
            </a:r>
          </a:p>
          <a:p>
            <a:endParaRPr lang="en-US" dirty="0"/>
          </a:p>
          <a:p>
            <a:r>
              <a:rPr lang="en-US" dirty="0"/>
              <a:t>Highlight theories, but don’t assume they have background on statistical elements</a:t>
            </a:r>
          </a:p>
          <a:p>
            <a:r>
              <a:rPr lang="en-US" dirty="0"/>
              <a:t>Spend more time talking about linear regression – currently, 60% theory 40% data science -&gt; switch to 25% theory 75% data science/linear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C73F-97EA-0D4C-931F-D5B979F230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2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9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9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2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57E10E-AF82-FA49-AFCE-1061D2916AD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0E3C73-5C65-884E-BF1B-97FFBEA9CE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6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2B62C33-B6F5-49FE-9B50-F7EB14510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3065"/>
          <a:stretch/>
        </p:blipFill>
        <p:spPr>
          <a:xfrm>
            <a:off x="1895868" y="656781"/>
            <a:ext cx="5352264" cy="518838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E22AD5-8489-43D2-BC91-66687A9D9CC3}"/>
              </a:ext>
            </a:extLst>
          </p:cNvPr>
          <p:cNvSpPr/>
          <p:nvPr/>
        </p:nvSpPr>
        <p:spPr>
          <a:xfrm>
            <a:off x="5227780" y="3751603"/>
            <a:ext cx="1386666" cy="606751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0F5A-2ADE-4644-BFC1-D05A2CA4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Rodney Stark’s Deviant Places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68B5-927E-4770-B626-D4038498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Theory that identifies five characteristics of neighborhoods that have high rates of crime:</a:t>
            </a:r>
          </a:p>
          <a:p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High Population Density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Poverty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Mixed Use of Buildings for Residential and Commercial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Transience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Dilapidation</a:t>
            </a:r>
          </a:p>
        </p:txBody>
      </p:sp>
    </p:spTree>
    <p:extLst>
      <p:ext uri="{BB962C8B-B14F-4D97-AF65-F5344CB8AC3E}">
        <p14:creationId xmlns:p14="http://schemas.microsoft.com/office/powerpoint/2010/main" val="220148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2A4320-BA39-4E7E-9AFE-4F4AA8BD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8076"/>
            <a:ext cx="9144000" cy="63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2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32D7D-81C3-47CC-ABF0-F5482AF2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39" y="111093"/>
            <a:ext cx="3467716" cy="6212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8040A-D761-4C85-B554-DF55E6FC9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05" y="111094"/>
            <a:ext cx="3467716" cy="62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7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EB7A08-5E84-4A55-8EF4-E013BD3A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84" y="854579"/>
            <a:ext cx="5431832" cy="2496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338FD-E3EE-46AA-8FD3-09D95F18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84" y="4132960"/>
            <a:ext cx="5538704" cy="1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5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4DA6-6867-4F17-97F9-188F8F1F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8FEA-2F23-425C-96BF-D4B844408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046356"/>
            <a:ext cx="7543801" cy="21065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Most common machine learning method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Used to evaluate linear relationships between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2CA72-C643-493E-A499-3E726AE968C6}"/>
              </a:ext>
            </a:extLst>
          </p:cNvPr>
          <p:cNvSpPr txBox="1"/>
          <p:nvPr/>
        </p:nvSpPr>
        <p:spPr>
          <a:xfrm>
            <a:off x="3345382" y="1995606"/>
            <a:ext cx="2498954" cy="769441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y = mx +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3836D-377E-447A-AF5E-DF879DA78915}"/>
              </a:ext>
            </a:extLst>
          </p:cNvPr>
          <p:cNvSpPr txBox="1"/>
          <p:nvPr/>
        </p:nvSpPr>
        <p:spPr>
          <a:xfrm>
            <a:off x="631962" y="3018670"/>
            <a:ext cx="8111067" cy="769441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crime = </a:t>
            </a:r>
            <a:r>
              <a:rPr lang="el-GR" sz="4400" dirty="0"/>
              <a:t>β</a:t>
            </a:r>
            <a:r>
              <a:rPr lang="en-US" sz="4400" baseline="-25000" dirty="0"/>
              <a:t>1</a:t>
            </a:r>
            <a:r>
              <a:rPr lang="en-US" sz="4400" dirty="0"/>
              <a:t>*population density + </a:t>
            </a:r>
            <a:r>
              <a:rPr lang="el-GR" sz="4400" dirty="0"/>
              <a:t>β</a:t>
            </a:r>
            <a:r>
              <a:rPr lang="en-US" sz="4400" baseline="-25000" dirty="0"/>
              <a:t>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664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ar Regression for an Outcome Variable with Boundaries - The Analysis  Factor">
            <a:extLst>
              <a:ext uri="{FF2B5EF4-FFF2-40B4-BE49-F238E27FC236}">
                <a16:creationId xmlns:a16="http://schemas.microsoft.com/office/drawing/2014/main" id="{5949A619-CAE5-4167-86BF-CEF8C65A2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77" y="599613"/>
            <a:ext cx="6544045" cy="52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4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4DA6-6867-4F17-97F9-188F8F1F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8FEA-2F23-425C-96BF-D4B844408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3221764"/>
            <a:ext cx="7543801" cy="2647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 value: significance of the relationship between two variables (&lt;0.05)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R</a:t>
            </a:r>
            <a:r>
              <a:rPr lang="en-US" sz="3200" baseline="30000" dirty="0"/>
              <a:t>2</a:t>
            </a:r>
            <a:r>
              <a:rPr lang="en-US" sz="3200" dirty="0"/>
              <a:t> value: strength of the correlation between the variables being examined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2CA72-C643-493E-A499-3E726AE968C6}"/>
              </a:ext>
            </a:extLst>
          </p:cNvPr>
          <p:cNvSpPr txBox="1"/>
          <p:nvPr/>
        </p:nvSpPr>
        <p:spPr>
          <a:xfrm>
            <a:off x="3322523" y="2033899"/>
            <a:ext cx="2498954" cy="769441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y = mx + b</a:t>
            </a:r>
          </a:p>
        </p:txBody>
      </p:sp>
    </p:spTree>
    <p:extLst>
      <p:ext uri="{BB962C8B-B14F-4D97-AF65-F5344CB8AC3E}">
        <p14:creationId xmlns:p14="http://schemas.microsoft.com/office/powerpoint/2010/main" val="196803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E49D3-B3C9-4692-8BF5-8E01E20A8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255"/>
          <a:stretch/>
        </p:blipFill>
        <p:spPr>
          <a:xfrm>
            <a:off x="0" y="1183113"/>
            <a:ext cx="9144000" cy="6456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700B82-1ECD-48A5-BBE7-72F7A698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995732"/>
            <a:ext cx="7543801" cy="1869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If both of these variables (population density and median income) have a significant relationship with crime, what would we expect the formula to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E1999-F405-440E-BC2D-F842E5B9EF2D}"/>
              </a:ext>
            </a:extLst>
          </p:cNvPr>
          <p:cNvSpPr txBox="1"/>
          <p:nvPr/>
        </p:nvSpPr>
        <p:spPr>
          <a:xfrm>
            <a:off x="784585" y="4305927"/>
            <a:ext cx="7620548" cy="14465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crime = </a:t>
            </a:r>
            <a:r>
              <a:rPr lang="el-GR" sz="4400" dirty="0"/>
              <a:t>β</a:t>
            </a:r>
            <a:r>
              <a:rPr lang="en-US" sz="4400" baseline="-25000" dirty="0"/>
              <a:t>2</a:t>
            </a:r>
            <a:r>
              <a:rPr lang="en-US" sz="4400" dirty="0"/>
              <a:t>*population density + </a:t>
            </a:r>
          </a:p>
          <a:p>
            <a:r>
              <a:rPr lang="en-US" sz="4400" dirty="0"/>
              <a:t>				</a:t>
            </a:r>
            <a:r>
              <a:rPr lang="el-GR" sz="4400" dirty="0"/>
              <a:t>β</a:t>
            </a:r>
            <a:r>
              <a:rPr lang="en-US" sz="4400" baseline="-25000" dirty="0"/>
              <a:t>1</a:t>
            </a:r>
            <a:r>
              <a:rPr lang="en-US" sz="4400" dirty="0"/>
              <a:t>*median income + </a:t>
            </a:r>
            <a:r>
              <a:rPr lang="el-GR" sz="4400" dirty="0"/>
              <a:t>β</a:t>
            </a:r>
            <a:r>
              <a:rPr lang="en-US" sz="4400" baseline="-25000" dirty="0"/>
              <a:t>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088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160FE-977E-4127-B83B-8D18A4624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104"/>
          <a:stretch/>
        </p:blipFill>
        <p:spPr>
          <a:xfrm>
            <a:off x="0" y="100038"/>
            <a:ext cx="9144000" cy="16666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BF1ED82-2D06-4ED5-A169-6F8BDC1A31ED}"/>
              </a:ext>
            </a:extLst>
          </p:cNvPr>
          <p:cNvGrpSpPr/>
          <p:nvPr/>
        </p:nvGrpSpPr>
        <p:grpSpPr>
          <a:xfrm>
            <a:off x="-2" y="3822225"/>
            <a:ext cx="9144000" cy="3892371"/>
            <a:chOff x="-2" y="3822225"/>
            <a:chExt cx="9144000" cy="3892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A68AB0-3F2F-4AA4-9364-E40D4C0B6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089" t="72646" r="1089" b="-49474"/>
            <a:stretch/>
          </p:blipFill>
          <p:spPr>
            <a:xfrm>
              <a:off x="-2" y="3822225"/>
              <a:ext cx="9144000" cy="389237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4C154E-5DED-4ACC-9580-6F7FFD0A3842}"/>
                </a:ext>
              </a:extLst>
            </p:cNvPr>
            <p:cNvSpPr/>
            <p:nvPr/>
          </p:nvSpPr>
          <p:spPr>
            <a:xfrm>
              <a:off x="4972329" y="4767127"/>
              <a:ext cx="2048041" cy="240710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47D719-C145-4E62-9FF6-B44D7C1C7FDB}"/>
                </a:ext>
              </a:extLst>
            </p:cNvPr>
            <p:cNvSpPr/>
            <p:nvPr/>
          </p:nvSpPr>
          <p:spPr>
            <a:xfrm>
              <a:off x="0" y="4502206"/>
              <a:ext cx="8343899" cy="240710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6EE3A-9A63-4EAC-85FA-13BF4FB989B5}"/>
              </a:ext>
            </a:extLst>
          </p:cNvPr>
          <p:cNvGrpSpPr/>
          <p:nvPr/>
        </p:nvGrpSpPr>
        <p:grpSpPr>
          <a:xfrm>
            <a:off x="0" y="1899399"/>
            <a:ext cx="9144000" cy="2030240"/>
            <a:chOff x="0" y="1899399"/>
            <a:chExt cx="9144000" cy="20302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FF6B0A3-0990-4B06-A4B6-578A27684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292" b="25635"/>
            <a:stretch/>
          </p:blipFill>
          <p:spPr>
            <a:xfrm>
              <a:off x="0" y="1899399"/>
              <a:ext cx="9144000" cy="203024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7382A4-4D87-4611-90A0-10824EACFDE2}"/>
                </a:ext>
              </a:extLst>
            </p:cNvPr>
            <p:cNvSpPr/>
            <p:nvPr/>
          </p:nvSpPr>
          <p:spPr>
            <a:xfrm>
              <a:off x="6264067" y="2077507"/>
              <a:ext cx="1512606" cy="1212624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78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700B82-1ECD-48A5-BBE7-72F7A698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180" y="3136451"/>
            <a:ext cx="6335639" cy="585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values of </a:t>
            </a:r>
            <a:r>
              <a:rPr lang="el-GR" sz="3200" dirty="0"/>
              <a:t>β</a:t>
            </a:r>
            <a:r>
              <a:rPr lang="en-US" sz="3200" baseline="-25000" dirty="0"/>
              <a:t>2, </a:t>
            </a:r>
            <a:r>
              <a:rPr lang="el-GR" sz="3200" dirty="0"/>
              <a:t>β</a:t>
            </a:r>
            <a:r>
              <a:rPr lang="en-US" sz="3200" baseline="-25000" dirty="0"/>
              <a:t>1,</a:t>
            </a:r>
            <a:r>
              <a:rPr lang="en-US" sz="3200" dirty="0"/>
              <a:t> and </a:t>
            </a:r>
            <a:r>
              <a:rPr lang="el-GR" sz="3200" dirty="0"/>
              <a:t>β</a:t>
            </a:r>
            <a:r>
              <a:rPr lang="en-US" sz="3200" baseline="-25000" dirty="0"/>
              <a:t>0</a:t>
            </a:r>
            <a:r>
              <a:rPr lang="en-US" sz="32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E1999-F405-440E-BC2D-F842E5B9EF2D}"/>
              </a:ext>
            </a:extLst>
          </p:cNvPr>
          <p:cNvSpPr txBox="1"/>
          <p:nvPr/>
        </p:nvSpPr>
        <p:spPr>
          <a:xfrm>
            <a:off x="761726" y="1212943"/>
            <a:ext cx="7620548" cy="14465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crime = </a:t>
            </a:r>
            <a:r>
              <a:rPr lang="el-GR" sz="4400" dirty="0"/>
              <a:t>β</a:t>
            </a:r>
            <a:r>
              <a:rPr lang="en-US" sz="4400" baseline="-25000" dirty="0"/>
              <a:t>2</a:t>
            </a:r>
            <a:r>
              <a:rPr lang="en-US" sz="4400" dirty="0"/>
              <a:t>*population density + </a:t>
            </a:r>
          </a:p>
          <a:p>
            <a:r>
              <a:rPr lang="en-US" sz="4400" dirty="0"/>
              <a:t>				</a:t>
            </a:r>
            <a:r>
              <a:rPr lang="el-GR" sz="4400" dirty="0"/>
              <a:t>β</a:t>
            </a:r>
            <a:r>
              <a:rPr lang="en-US" sz="4400" baseline="-25000" dirty="0"/>
              <a:t>1</a:t>
            </a:r>
            <a:r>
              <a:rPr lang="en-US" sz="4400" dirty="0"/>
              <a:t>*median income + </a:t>
            </a:r>
            <a:r>
              <a:rPr lang="el-GR" sz="4400" dirty="0"/>
              <a:t>β</a:t>
            </a:r>
            <a:r>
              <a:rPr lang="en-US" sz="4400" baseline="-25000" dirty="0"/>
              <a:t>0</a:t>
            </a:r>
            <a:endParaRPr lang="en-US" sz="4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E0ACC0-CD12-479B-AC64-B68FC95B7148}"/>
              </a:ext>
            </a:extLst>
          </p:cNvPr>
          <p:cNvSpPr txBox="1">
            <a:spLocks/>
          </p:cNvSpPr>
          <p:nvPr/>
        </p:nvSpPr>
        <p:spPr>
          <a:xfrm>
            <a:off x="864276" y="4107824"/>
            <a:ext cx="7779879" cy="10867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200" dirty="0"/>
              <a:t>Do either the Population Density or the Median Income have a significant effect on the Crime Rate?</a:t>
            </a:r>
          </a:p>
        </p:txBody>
      </p:sp>
    </p:spTree>
    <p:extLst>
      <p:ext uri="{BB962C8B-B14F-4D97-AF65-F5344CB8AC3E}">
        <p14:creationId xmlns:p14="http://schemas.microsoft.com/office/powerpoint/2010/main" val="340091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B6EB-B57B-44DF-B9E6-6DA4A81A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F29B-13B3-4A03-A9D7-3B0957EB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Goal of Data Science: Extract </a:t>
            </a:r>
            <a:r>
              <a:rPr lang="en-US" sz="3300" b="1" dirty="0"/>
              <a:t>knowledge</a:t>
            </a:r>
            <a:r>
              <a:rPr lang="en-US" sz="3300" dirty="0"/>
              <a:t> from </a:t>
            </a:r>
            <a:r>
              <a:rPr lang="en-US" sz="3300" b="1" dirty="0"/>
              <a:t>data</a:t>
            </a:r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r>
              <a:rPr lang="en-US" sz="3300" dirty="0"/>
              <a:t>Statistical methods are used to understand and interpret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277096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D5AA0E-1D44-4076-B978-E81C02DF65CB}"/>
              </a:ext>
            </a:extLst>
          </p:cNvPr>
          <p:cNvSpPr/>
          <p:nvPr/>
        </p:nvSpPr>
        <p:spPr>
          <a:xfrm>
            <a:off x="119641" y="1128045"/>
            <a:ext cx="8631252" cy="8460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D17E53-6505-4877-B6E8-61BE043B13BD}"/>
              </a:ext>
            </a:extLst>
          </p:cNvPr>
          <p:cNvSpPr txBox="1">
            <a:spLocks/>
          </p:cNvSpPr>
          <p:nvPr/>
        </p:nvSpPr>
        <p:spPr>
          <a:xfrm>
            <a:off x="1600733" y="984681"/>
            <a:ext cx="6335639" cy="1495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200" dirty="0"/>
              <a:t>If you only included the variables with a significant relationship, what would the crime formula look like?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3798B-BECD-4CB1-A3B9-23FA9938F248}"/>
              </a:ext>
            </a:extLst>
          </p:cNvPr>
          <p:cNvSpPr txBox="1"/>
          <p:nvPr/>
        </p:nvSpPr>
        <p:spPr>
          <a:xfrm>
            <a:off x="3180757" y="2791417"/>
            <a:ext cx="2509020" cy="769441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crime = </a:t>
            </a:r>
            <a:r>
              <a:rPr lang="el-GR" sz="4400" dirty="0"/>
              <a:t>β</a:t>
            </a:r>
            <a:r>
              <a:rPr lang="en-US" sz="4400" baseline="-25000" dirty="0"/>
              <a:t>0</a:t>
            </a:r>
            <a:endParaRPr lang="en-US" sz="4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A0559C-7262-497C-B3C3-E03EA0F5A3BC}"/>
              </a:ext>
            </a:extLst>
          </p:cNvPr>
          <p:cNvSpPr txBox="1">
            <a:spLocks/>
          </p:cNvSpPr>
          <p:nvPr/>
        </p:nvSpPr>
        <p:spPr>
          <a:xfrm>
            <a:off x="2218966" y="4118516"/>
            <a:ext cx="4706063" cy="10522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200" dirty="0"/>
              <a:t>Is this a good mathematical representation of crime?</a:t>
            </a:r>
          </a:p>
        </p:txBody>
      </p:sp>
    </p:spTree>
    <p:extLst>
      <p:ext uri="{BB962C8B-B14F-4D97-AF65-F5344CB8AC3E}">
        <p14:creationId xmlns:p14="http://schemas.microsoft.com/office/powerpoint/2010/main" val="38336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889C3-E848-46C3-A9E3-CC875565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168"/>
            <a:ext cx="9144000" cy="43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73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EF91D-7A93-42C4-B7EE-A66D547E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645"/>
            <a:ext cx="9009244" cy="43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3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0141-FDC9-4E10-A30C-95C010A7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36BD-0F42-48CF-A977-2074E22B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How can people use data to ‘validate’ any point?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How can the results of machine learning models be used to validate (or not) the Rodney-Stark Theory?</a:t>
            </a:r>
          </a:p>
        </p:txBody>
      </p:sp>
    </p:spTree>
    <p:extLst>
      <p:ext uri="{BB962C8B-B14F-4D97-AF65-F5344CB8AC3E}">
        <p14:creationId xmlns:p14="http://schemas.microsoft.com/office/powerpoint/2010/main" val="89218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B6EB-B57B-44DF-B9E6-6DA4A81A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Criminology?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F29B-13B3-4A03-A9D7-3B0957EB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“An interdisciplinary profession built around the </a:t>
            </a:r>
            <a:r>
              <a:rPr lang="en-US" sz="3300" b="1" dirty="0"/>
              <a:t>scientific study</a:t>
            </a:r>
            <a:r>
              <a:rPr lang="en-US" sz="3300" dirty="0"/>
              <a:t> of crime and criminal behavior, including their manifestations, causes, legal aspects, and control”</a:t>
            </a:r>
          </a:p>
        </p:txBody>
      </p:sp>
    </p:spTree>
    <p:extLst>
      <p:ext uri="{BB962C8B-B14F-4D97-AF65-F5344CB8AC3E}">
        <p14:creationId xmlns:p14="http://schemas.microsoft.com/office/powerpoint/2010/main" val="277365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E4F8-BE51-44A7-8C88-464673A5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2BA2-2190-4AA0-AB94-EC115232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dirty="0"/>
              <a:t>Data visualization tool that requires </a:t>
            </a:r>
            <a:r>
              <a:rPr lang="en-US" sz="3300" b="1" dirty="0"/>
              <a:t>no coding</a:t>
            </a:r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r>
              <a:rPr lang="en-US" sz="3300" dirty="0"/>
              <a:t>Exercise: On the dashboard, filter the data to see knife-based crime in the Northwest district</a:t>
            </a:r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https://app.powerbigov.us/view?r=eyJrIjoiNTM0NTQwMjctZmIwOC00M2JkLTkzNzAtNmExM2U2MzU2NzRlIiwidCI6IjMxMmNiMTI2LWM2YWUtNGZjMi04MDBkLTMxOGU2NzljZTZjNyJ9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962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8EE92-F74E-4EEC-AFB8-D3CC8A2B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585"/>
            <a:ext cx="9144000" cy="51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E4F8-BE51-44A7-8C88-464673A5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2BA2-2190-4AA0-AB94-EC115232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What other ways could interactive dashboards like this one be used to visualize data with respect to criminology?</a:t>
            </a:r>
            <a:br>
              <a:rPr lang="en-US" sz="3300" dirty="0"/>
            </a:br>
            <a:endParaRPr lang="en-US" sz="3300" dirty="0"/>
          </a:p>
          <a:p>
            <a:pPr marL="0" indent="0">
              <a:buNone/>
            </a:pPr>
            <a:r>
              <a:rPr lang="en-US" sz="3300" dirty="0"/>
              <a:t>How can data modeling be used to solve Criminology-based problems?</a:t>
            </a:r>
          </a:p>
        </p:txBody>
      </p:sp>
    </p:spTree>
    <p:extLst>
      <p:ext uri="{BB962C8B-B14F-4D97-AF65-F5344CB8AC3E}">
        <p14:creationId xmlns:p14="http://schemas.microsoft.com/office/powerpoint/2010/main" val="408338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E4F8-BE51-44A7-8C88-464673A5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2BA2-2190-4AA0-AB94-EC115232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How can data modeling be used to solve Criminology-based problems?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By creating data visualizations, it is easier to breakdown data and understand what effective measures can be taken</a:t>
            </a:r>
          </a:p>
        </p:txBody>
      </p:sp>
    </p:spTree>
    <p:extLst>
      <p:ext uri="{BB962C8B-B14F-4D97-AF65-F5344CB8AC3E}">
        <p14:creationId xmlns:p14="http://schemas.microsoft.com/office/powerpoint/2010/main" val="330264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788A05-6D9F-4CB4-A1D7-CACD5446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10" y="389323"/>
            <a:ext cx="7960905" cy="404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CF4F2A-04D7-4E58-85FA-B2FCD268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8" y="4767309"/>
            <a:ext cx="7543801" cy="1530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can be done with this knowledge to decrease crime?</a:t>
            </a:r>
          </a:p>
        </p:txBody>
      </p:sp>
    </p:spTree>
    <p:extLst>
      <p:ext uri="{BB962C8B-B14F-4D97-AF65-F5344CB8AC3E}">
        <p14:creationId xmlns:p14="http://schemas.microsoft.com/office/powerpoint/2010/main" val="42447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C67C-3F0E-4F4E-A9E1-1417D5BD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Criminology Theories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211F-0501-448B-A7D8-164095A7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Learning Theory: People learn from each other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How does seeing crime all around you affect your outlook?</a:t>
            </a:r>
          </a:p>
          <a:p>
            <a:r>
              <a:rPr lang="en-US" sz="2800" dirty="0"/>
              <a:t>Strain Theory: Certain factors or stressors can lead people to commit criminal 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What stressors would you expect that may cause individuals to commit crimes?</a:t>
            </a:r>
          </a:p>
        </p:txBody>
      </p:sp>
    </p:spTree>
    <p:extLst>
      <p:ext uri="{BB962C8B-B14F-4D97-AF65-F5344CB8AC3E}">
        <p14:creationId xmlns:p14="http://schemas.microsoft.com/office/powerpoint/2010/main" val="2051871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3662</TotalTime>
  <Words>870</Words>
  <Application>Microsoft Office PowerPoint</Application>
  <PresentationFormat>On-screen Show (4:3)</PresentationFormat>
  <Paragraphs>104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Wingdings</vt:lpstr>
      <vt:lpstr>Retrospect</vt:lpstr>
      <vt:lpstr>PowerPoint Presentation</vt:lpstr>
      <vt:lpstr>Data Science and Statistics</vt:lpstr>
      <vt:lpstr>What is Criminology?</vt:lpstr>
      <vt:lpstr>Power BI</vt:lpstr>
      <vt:lpstr>PowerPoint Presentation</vt:lpstr>
      <vt:lpstr>Importance of Modeling</vt:lpstr>
      <vt:lpstr>Importance of Modeling</vt:lpstr>
      <vt:lpstr>PowerPoint Presentation</vt:lpstr>
      <vt:lpstr>Criminology Theories</vt:lpstr>
      <vt:lpstr>Rodney Stark’s Deviant Places Theory</vt:lpstr>
      <vt:lpstr>PowerPoint Presentation</vt:lpstr>
      <vt:lpstr>PowerPoint Presentation</vt:lpstr>
      <vt:lpstr>PowerPoint Presentation</vt:lpstr>
      <vt:lpstr>Linear Regression</vt:lpstr>
      <vt:lpstr>PowerPoint Presentation</vt:lpstr>
      <vt:lpstr>Linear Regression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Relevance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Steffani A Silva</dc:creator>
  <cp:lastModifiedBy>Cortland H Johns</cp:lastModifiedBy>
  <cp:revision>47</cp:revision>
  <dcterms:created xsi:type="dcterms:W3CDTF">2020-11-09T23:08:44Z</dcterms:created>
  <dcterms:modified xsi:type="dcterms:W3CDTF">2020-11-17T21:33:48Z</dcterms:modified>
</cp:coreProperties>
</file>