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62" r:id="rId6"/>
    <p:sldId id="261" r:id="rId7"/>
    <p:sldId id="260" r:id="rId8"/>
    <p:sldId id="259" r:id="rId9"/>
    <p:sldId id="265" r:id="rId10"/>
    <p:sldId id="257" r:id="rId11"/>
    <p:sldId id="258"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2322A9-CF34-4B8A-B00F-A4CC384E85E5}" v="22" dt="2020-09-24T21:30:32.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fani A Silva" userId="S::ssilva@mitre.org::a90b4f71-1a3b-401b-bc20-e2b2114de3c7" providerId="AD" clId="Web-{A22322A9-CF34-4B8A-B00F-A4CC384E85E5}"/>
    <pc:docChg chg="modSld">
      <pc:chgData name="Steffani A Silva" userId="S::ssilva@mitre.org::a90b4f71-1a3b-401b-bc20-e2b2114de3c7" providerId="AD" clId="Web-{A22322A9-CF34-4B8A-B00F-A4CC384E85E5}" dt="2020-09-24T21:30:32.382" v="19" actId="20577"/>
      <pc:docMkLst>
        <pc:docMk/>
      </pc:docMkLst>
      <pc:sldChg chg="addSp delSp modSp">
        <pc:chgData name="Steffani A Silva" userId="S::ssilva@mitre.org::a90b4f71-1a3b-401b-bc20-e2b2114de3c7" providerId="AD" clId="Web-{A22322A9-CF34-4B8A-B00F-A4CC384E85E5}" dt="2020-09-24T21:30:32.382" v="18" actId="20577"/>
        <pc:sldMkLst>
          <pc:docMk/>
          <pc:sldMk cId="2187344243" sldId="258"/>
        </pc:sldMkLst>
        <pc:spChg chg="add mod">
          <ac:chgData name="Steffani A Silva" userId="S::ssilva@mitre.org::a90b4f71-1a3b-401b-bc20-e2b2114de3c7" providerId="AD" clId="Web-{A22322A9-CF34-4B8A-B00F-A4CC384E85E5}" dt="2020-09-24T21:30:32.382" v="18" actId="20577"/>
          <ac:spMkLst>
            <pc:docMk/>
            <pc:sldMk cId="2187344243" sldId="258"/>
            <ac:spMk id="2" creationId="{005644AE-DE11-4B16-A982-13B38E54861F}"/>
          </ac:spMkLst>
        </pc:spChg>
        <pc:spChg chg="del">
          <ac:chgData name="Steffani A Silva" userId="S::ssilva@mitre.org::a90b4f71-1a3b-401b-bc20-e2b2114de3c7" providerId="AD" clId="Web-{A22322A9-CF34-4B8A-B00F-A4CC384E85E5}" dt="2020-09-24T21:30:14.522" v="0"/>
          <ac:spMkLst>
            <pc:docMk/>
            <pc:sldMk cId="2187344243" sldId="258"/>
            <ac:spMk id="7" creationId="{DBFEBBD8-6BF8-2542-86C3-DF6475E3FF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32EA9-1E66-0048-B70C-96D9BFE4B8CE}"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54E85-609B-CC41-8E67-3658904C741D}" type="slidenum">
              <a:rPr lang="en-US" smtClean="0"/>
              <a:t>‹#›</a:t>
            </a:fld>
            <a:endParaRPr lang="en-US"/>
          </a:p>
        </p:txBody>
      </p:sp>
    </p:spTree>
    <p:extLst>
      <p:ext uri="{BB962C8B-B14F-4D97-AF65-F5344CB8AC3E}">
        <p14:creationId xmlns:p14="http://schemas.microsoft.com/office/powerpoint/2010/main" val="35689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154E85-609B-CC41-8E67-3658904C741D}" type="slidenum">
              <a:rPr lang="en-US" smtClean="0"/>
              <a:t>1</a:t>
            </a:fld>
            <a:endParaRPr lang="en-US"/>
          </a:p>
        </p:txBody>
      </p:sp>
    </p:spTree>
    <p:extLst>
      <p:ext uri="{BB962C8B-B14F-4D97-AF65-F5344CB8AC3E}">
        <p14:creationId xmlns:p14="http://schemas.microsoft.com/office/powerpoint/2010/main" val="54962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B0DA-D692-924F-AC40-BD92850125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25BD67-59BA-7D4F-9716-1D92ACB79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EF4074-4A7A-6C43-8612-0D4F91F31761}"/>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5" name="Footer Placeholder 4">
            <a:extLst>
              <a:ext uri="{FF2B5EF4-FFF2-40B4-BE49-F238E27FC236}">
                <a16:creationId xmlns:a16="http://schemas.microsoft.com/office/drawing/2014/main" id="{9717BD61-905E-9E49-ACFC-06AECDD5D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7C79-CEBC-7E47-860A-EE28406FBEA3}"/>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327281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3954-660D-A546-8F27-99B9BFE94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DBE211-316E-7B40-9508-F2191C564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2678F-2527-A647-905A-2087A8809009}"/>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5" name="Footer Placeholder 4">
            <a:extLst>
              <a:ext uri="{FF2B5EF4-FFF2-40B4-BE49-F238E27FC236}">
                <a16:creationId xmlns:a16="http://schemas.microsoft.com/office/drawing/2014/main" id="{A27EE861-1561-234A-85AC-48F97A0AF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FC031-5379-1A4A-902B-627ABB10826E}"/>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276343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958C7-E944-5C43-87C5-E6A10CFA9B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2ED44-27A6-DB4A-B358-2EBB7847D7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D9DE5-D973-1D43-87C8-8765C8424588}"/>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5" name="Footer Placeholder 4">
            <a:extLst>
              <a:ext uri="{FF2B5EF4-FFF2-40B4-BE49-F238E27FC236}">
                <a16:creationId xmlns:a16="http://schemas.microsoft.com/office/drawing/2014/main" id="{ED41BE3D-7C62-3749-A658-2920C915D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3286E-BFA2-F344-9A26-41C07A8D3563}"/>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275665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C9D9-9E19-9E46-8772-DF8CF9703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3A844-785C-654D-8FF2-E0EE3979F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9B30D-5C1E-F845-8E5B-6072D5D4DDB5}"/>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5" name="Footer Placeholder 4">
            <a:extLst>
              <a:ext uri="{FF2B5EF4-FFF2-40B4-BE49-F238E27FC236}">
                <a16:creationId xmlns:a16="http://schemas.microsoft.com/office/drawing/2014/main" id="{BDACBE86-122D-D144-B9AA-008C90948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307E7-6300-C74B-8879-8A30CFBBADB2}"/>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306477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99D9-92CB-464F-9EF4-D1EF70AA8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3EE3B2-3BEA-5A49-83F1-000048F23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9EEA1-B95B-634E-8746-03DBC38E782B}"/>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5" name="Footer Placeholder 4">
            <a:extLst>
              <a:ext uri="{FF2B5EF4-FFF2-40B4-BE49-F238E27FC236}">
                <a16:creationId xmlns:a16="http://schemas.microsoft.com/office/drawing/2014/main" id="{0DA63051-1ADE-9243-8D6F-03EB25F10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9F515-B2F0-4A46-9672-33C93D3BAB2E}"/>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242869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CE8F-C772-934E-B30E-FE4E50C46C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15532-FCF1-2D41-88F1-0969E8708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746EE-7DC4-CB42-A71A-6337DD0E9F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275799-CA1D-DB45-9C19-BAC588A14D98}"/>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6" name="Footer Placeholder 5">
            <a:extLst>
              <a:ext uri="{FF2B5EF4-FFF2-40B4-BE49-F238E27FC236}">
                <a16:creationId xmlns:a16="http://schemas.microsoft.com/office/drawing/2014/main" id="{E3C9951E-AE80-7045-B328-EA5AD77E1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0503F-CA9B-BD4E-AE27-2FBF8161AAAE}"/>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391126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8C1F-B074-DD4D-8BA3-E0C94D4F7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76FB0E-0D21-944D-A8BB-094C6347E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E0D31-0FDF-CF45-8BB9-F6BADF675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FD8BD-0F42-264D-8EB3-5BC8F176D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CDA36D-8A1D-E544-BD9F-D148B5E27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80BF7-A56D-874F-8AD5-DC10E4E625A6}"/>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8" name="Footer Placeholder 7">
            <a:extLst>
              <a:ext uri="{FF2B5EF4-FFF2-40B4-BE49-F238E27FC236}">
                <a16:creationId xmlns:a16="http://schemas.microsoft.com/office/drawing/2014/main" id="{8B26645B-3F41-7547-9878-D7FF625FE8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C57E50-339A-5545-8629-C1C2BCD5CFFC}"/>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217604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907B-DB2C-0A4C-A9EA-D12D9A9562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9C03E5-5488-AB40-9C42-AD4886C9DE0C}"/>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4" name="Footer Placeholder 3">
            <a:extLst>
              <a:ext uri="{FF2B5EF4-FFF2-40B4-BE49-F238E27FC236}">
                <a16:creationId xmlns:a16="http://schemas.microsoft.com/office/drawing/2014/main" id="{C3A3E68C-7ECD-5947-9BC9-8C23FF458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1E701-6DA6-0E49-8CDC-44D1E1882FDB}"/>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95060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F1724-F331-E548-8FF9-03D7DF8C00BD}"/>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3" name="Footer Placeholder 2">
            <a:extLst>
              <a:ext uri="{FF2B5EF4-FFF2-40B4-BE49-F238E27FC236}">
                <a16:creationId xmlns:a16="http://schemas.microsoft.com/office/drawing/2014/main" id="{FE71B3CE-11DC-1D49-A445-FA608890AF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07B4E-34A3-5841-AA33-0FF3051D378F}"/>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290369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49A4-FE51-844A-A071-5F05A4DDA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5D029-360F-7B45-A21A-EB757818D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A2A653-DEF7-9147-B84E-C7F841A52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499F2-D72A-A24D-BD76-5C29C8B236B3}"/>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6" name="Footer Placeholder 5">
            <a:extLst>
              <a:ext uri="{FF2B5EF4-FFF2-40B4-BE49-F238E27FC236}">
                <a16:creationId xmlns:a16="http://schemas.microsoft.com/office/drawing/2014/main" id="{255C5358-CB2D-0C4A-9303-96AFA13C4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9AFF0-1DB8-B044-B8C7-4A84E8A39666}"/>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13015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041A-B98C-A84A-A59F-CCFBDBFAE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CE531-5A32-EB4E-A022-0CAAC8F11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7D056-EDE3-4240-B49D-3AB319EBB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5BDF7-B897-3745-B87E-55A97633B9CE}"/>
              </a:ext>
            </a:extLst>
          </p:cNvPr>
          <p:cNvSpPr>
            <a:spLocks noGrp="1"/>
          </p:cNvSpPr>
          <p:nvPr>
            <p:ph type="dt" sz="half" idx="10"/>
          </p:nvPr>
        </p:nvSpPr>
        <p:spPr/>
        <p:txBody>
          <a:bodyPr/>
          <a:lstStyle/>
          <a:p>
            <a:fld id="{8D76F351-7F11-E347-897A-114081028E56}" type="datetimeFigureOut">
              <a:rPr lang="en-US" smtClean="0"/>
              <a:t>9/24/2020</a:t>
            </a:fld>
            <a:endParaRPr lang="en-US"/>
          </a:p>
        </p:txBody>
      </p:sp>
      <p:sp>
        <p:nvSpPr>
          <p:cNvPr id="6" name="Footer Placeholder 5">
            <a:extLst>
              <a:ext uri="{FF2B5EF4-FFF2-40B4-BE49-F238E27FC236}">
                <a16:creationId xmlns:a16="http://schemas.microsoft.com/office/drawing/2014/main" id="{2AD2B9D6-F183-6840-A031-7C36164A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A2D6F-FF1D-8D4E-8153-4BF9505B47C9}"/>
              </a:ext>
            </a:extLst>
          </p:cNvPr>
          <p:cNvSpPr>
            <a:spLocks noGrp="1"/>
          </p:cNvSpPr>
          <p:nvPr>
            <p:ph type="sldNum" sz="quarter" idx="12"/>
          </p:nvPr>
        </p:nvSpPr>
        <p:spPr/>
        <p:txBody>
          <a:bodyPr/>
          <a:lstStyle/>
          <a:p>
            <a:fld id="{552CAF98-EB3B-B748-8C2D-8957F866D6CF}" type="slidenum">
              <a:rPr lang="en-US" smtClean="0"/>
              <a:t>‹#›</a:t>
            </a:fld>
            <a:endParaRPr lang="en-US"/>
          </a:p>
        </p:txBody>
      </p:sp>
    </p:spTree>
    <p:extLst>
      <p:ext uri="{BB962C8B-B14F-4D97-AF65-F5344CB8AC3E}">
        <p14:creationId xmlns:p14="http://schemas.microsoft.com/office/powerpoint/2010/main" val="193676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42A38-8366-A04C-8FC7-3C6DB5BE9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FC331-87EA-DD40-94C9-304026C91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414B0-458A-044C-941B-800683934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6F351-7F11-E347-897A-114081028E56}" type="datetimeFigureOut">
              <a:rPr lang="en-US" smtClean="0"/>
              <a:t>9/24/2020</a:t>
            </a:fld>
            <a:endParaRPr lang="en-US"/>
          </a:p>
        </p:txBody>
      </p:sp>
      <p:sp>
        <p:nvSpPr>
          <p:cNvPr id="5" name="Footer Placeholder 4">
            <a:extLst>
              <a:ext uri="{FF2B5EF4-FFF2-40B4-BE49-F238E27FC236}">
                <a16:creationId xmlns:a16="http://schemas.microsoft.com/office/drawing/2014/main" id="{881123F1-9C6B-2645-88AA-C85D48DEE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FB96B-3192-734F-B813-B630C57CA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CAF98-EB3B-B748-8C2D-8957F866D6CF}" type="slidenum">
              <a:rPr lang="en-US" smtClean="0"/>
              <a:t>‹#›</a:t>
            </a:fld>
            <a:endParaRPr lang="en-US"/>
          </a:p>
        </p:txBody>
      </p:sp>
    </p:spTree>
    <p:extLst>
      <p:ext uri="{BB962C8B-B14F-4D97-AF65-F5344CB8AC3E}">
        <p14:creationId xmlns:p14="http://schemas.microsoft.com/office/powerpoint/2010/main" val="3468224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data-to-viz.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3131F1-13CC-524E-808F-6C72C07E7F60}"/>
              </a:ext>
            </a:extLst>
          </p:cNvPr>
          <p:cNvPicPr>
            <a:picLocks noChangeAspect="1"/>
          </p:cNvPicPr>
          <p:nvPr/>
        </p:nvPicPr>
        <p:blipFill>
          <a:blip r:embed="rId3"/>
          <a:stretch>
            <a:fillRect/>
          </a:stretch>
        </p:blipFill>
        <p:spPr>
          <a:xfrm>
            <a:off x="0" y="0"/>
            <a:ext cx="12192000" cy="4726954"/>
          </a:xfrm>
          <a:prstGeom prst="rect">
            <a:avLst/>
          </a:prstGeom>
        </p:spPr>
      </p:pic>
      <p:pic>
        <p:nvPicPr>
          <p:cNvPr id="12" name="Picture 11">
            <a:extLst>
              <a:ext uri="{FF2B5EF4-FFF2-40B4-BE49-F238E27FC236}">
                <a16:creationId xmlns:a16="http://schemas.microsoft.com/office/drawing/2014/main" id="{497317F5-2C84-6C4A-B214-DC43E9B5234B}"/>
              </a:ext>
            </a:extLst>
          </p:cNvPr>
          <p:cNvPicPr>
            <a:picLocks noChangeAspect="1"/>
          </p:cNvPicPr>
          <p:nvPr/>
        </p:nvPicPr>
        <p:blipFill>
          <a:blip r:embed="rId4"/>
          <a:stretch>
            <a:fillRect/>
          </a:stretch>
        </p:blipFill>
        <p:spPr>
          <a:xfrm>
            <a:off x="2461895" y="4500413"/>
            <a:ext cx="7268210" cy="2357587"/>
          </a:xfrm>
          <a:prstGeom prst="rect">
            <a:avLst/>
          </a:prstGeom>
        </p:spPr>
      </p:pic>
    </p:spTree>
    <p:extLst>
      <p:ext uri="{BB962C8B-B14F-4D97-AF65-F5344CB8AC3E}">
        <p14:creationId xmlns:p14="http://schemas.microsoft.com/office/powerpoint/2010/main" val="20006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AA61A2-09DA-7648-AB8F-1FF7ECE7F155}"/>
              </a:ext>
            </a:extLst>
          </p:cNvPr>
          <p:cNvSpPr/>
          <p:nvPr/>
        </p:nvSpPr>
        <p:spPr>
          <a:xfrm>
            <a:off x="135703" y="1101910"/>
            <a:ext cx="10410377" cy="3060838"/>
          </a:xfrm>
          <a:prstGeom prst="rect">
            <a:avLst/>
          </a:prstGeom>
        </p:spPr>
        <p:txBody>
          <a:bodyPr wrap="square">
            <a:spAutoFit/>
          </a:bodyPr>
          <a:lstStyle/>
          <a:p>
            <a:pPr marL="342900" lvl="0" indent="-342900">
              <a:buAutoNum type="arabicPeriod"/>
            </a:pPr>
            <a:r>
              <a:rPr lang="en-US" sz="2800">
                <a:latin typeface="Calibri" panose="020F0502020204030204" pitchFamily="34" charset="0"/>
                <a:cs typeface="Times New Roman" panose="02020603050405020304" pitchFamily="18" charset="0"/>
              </a:rPr>
              <a:t>Is Yelp’s data collection a violation of privacy, or is it necessary to provide the best possible service to its users?</a:t>
            </a:r>
          </a:p>
          <a:p>
            <a:pPr marL="342900" lvl="0" indent="-342900">
              <a:buAutoNum type="arabicPeriod"/>
            </a:pPr>
            <a:endParaRPr lang="en-US" sz="2800">
              <a:latin typeface="Calibri" panose="020F0502020204030204" pitchFamily="34" charset="0"/>
              <a:cs typeface="Times New Roman" panose="02020603050405020304" pitchFamily="18" charset="0"/>
            </a:endParaRPr>
          </a:p>
          <a:p>
            <a:pPr marL="342900" lvl="0" indent="-342900">
              <a:buAutoNum type="arabicPeriod"/>
            </a:pPr>
            <a:r>
              <a:rPr lang="en-US" sz="2800">
                <a:latin typeface="Calibri" panose="020F0502020204030204" pitchFamily="34" charset="0"/>
                <a:cs typeface="Times New Roman" panose="02020603050405020304" pitchFamily="18" charset="0"/>
              </a:rPr>
              <a:t>What other types of applications are keeping track of your data?</a:t>
            </a:r>
          </a:p>
          <a:p>
            <a:pPr lvl="0"/>
            <a:endParaRPr lang="en-US" sz="4000">
              <a:latin typeface="Calibri" panose="020F0502020204030204" pitchFamily="34" charset="0"/>
              <a:cs typeface="Times New Roman" panose="02020603050405020304" pitchFamily="18" charset="0"/>
            </a:endParaRPr>
          </a:p>
          <a:p>
            <a:pPr>
              <a:lnSpc>
                <a:spcPct val="107000"/>
              </a:lnSpc>
              <a:spcAft>
                <a:spcPts val="800"/>
              </a:spcAft>
            </a:pPr>
            <a:endParaRPr lang="en-US" sz="400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13EAACA6-1956-5F40-9304-E49EE42735A1}"/>
              </a:ext>
            </a:extLst>
          </p:cNvPr>
          <p:cNvSpPr/>
          <p:nvPr/>
        </p:nvSpPr>
        <p:spPr>
          <a:xfrm>
            <a:off x="135703" y="333658"/>
            <a:ext cx="3723327" cy="646331"/>
          </a:xfrm>
          <a:prstGeom prst="rect">
            <a:avLst/>
          </a:prstGeom>
        </p:spPr>
        <p:txBody>
          <a:bodyPr wrap="none">
            <a:spAutoFit/>
          </a:bodyPr>
          <a:lstStyle/>
          <a:p>
            <a:r>
              <a:rPr lang="en-US" sz="3600" b="1" u="sng">
                <a:latin typeface="Calibri" panose="020F0502020204030204" pitchFamily="34" charset="0"/>
                <a:ea typeface="Calibri" panose="020F0502020204030204" pitchFamily="34" charset="0"/>
                <a:cs typeface="Times New Roman" panose="02020603050405020304" pitchFamily="18" charset="0"/>
              </a:rPr>
              <a:t>Breakout Room 3:</a:t>
            </a:r>
            <a:r>
              <a:rPr lang="en-US" sz="3600">
                <a:effectLst/>
              </a:rPr>
              <a:t> </a:t>
            </a:r>
            <a:endParaRPr lang="en-US" sz="3600"/>
          </a:p>
        </p:txBody>
      </p:sp>
    </p:spTree>
    <p:extLst>
      <p:ext uri="{BB962C8B-B14F-4D97-AF65-F5344CB8AC3E}">
        <p14:creationId xmlns:p14="http://schemas.microsoft.com/office/powerpoint/2010/main" val="205730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95D187-CCFF-C548-B7B7-86EFC06EB212}"/>
              </a:ext>
            </a:extLst>
          </p:cNvPr>
          <p:cNvPicPr>
            <a:picLocks noChangeAspect="1"/>
          </p:cNvPicPr>
          <p:nvPr/>
        </p:nvPicPr>
        <p:blipFill>
          <a:blip r:embed="rId2"/>
          <a:stretch>
            <a:fillRect/>
          </a:stretch>
        </p:blipFill>
        <p:spPr>
          <a:xfrm>
            <a:off x="63311" y="0"/>
            <a:ext cx="12065378" cy="4885690"/>
          </a:xfrm>
          <a:prstGeom prst="rect">
            <a:avLst/>
          </a:prstGeom>
        </p:spPr>
      </p:pic>
    </p:spTree>
    <p:extLst>
      <p:ext uri="{BB962C8B-B14F-4D97-AF65-F5344CB8AC3E}">
        <p14:creationId xmlns:p14="http://schemas.microsoft.com/office/powerpoint/2010/main" val="127505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57C337-78FF-FD48-AEF4-18C70603D8AA}"/>
              </a:ext>
            </a:extLst>
          </p:cNvPr>
          <p:cNvPicPr>
            <a:picLocks noChangeAspect="1"/>
          </p:cNvPicPr>
          <p:nvPr/>
        </p:nvPicPr>
        <p:blipFill>
          <a:blip r:embed="rId2"/>
          <a:stretch>
            <a:fillRect/>
          </a:stretch>
        </p:blipFill>
        <p:spPr>
          <a:xfrm>
            <a:off x="377770" y="35560"/>
            <a:ext cx="11436460" cy="6822440"/>
          </a:xfrm>
          <a:prstGeom prst="rect">
            <a:avLst/>
          </a:prstGeom>
        </p:spPr>
      </p:pic>
    </p:spTree>
    <p:extLst>
      <p:ext uri="{BB962C8B-B14F-4D97-AF65-F5344CB8AC3E}">
        <p14:creationId xmlns:p14="http://schemas.microsoft.com/office/powerpoint/2010/main" val="410327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AA61A2-09DA-7648-AB8F-1FF7ECE7F155}"/>
              </a:ext>
            </a:extLst>
          </p:cNvPr>
          <p:cNvSpPr/>
          <p:nvPr/>
        </p:nvSpPr>
        <p:spPr>
          <a:xfrm>
            <a:off x="914400" y="524326"/>
            <a:ext cx="10363200" cy="5809347"/>
          </a:xfrm>
          <a:prstGeom prst="rect">
            <a:avLst/>
          </a:prstGeom>
        </p:spPr>
        <p:txBody>
          <a:bodyPr wrap="square">
            <a:spAutoFit/>
          </a:bodyPr>
          <a:lstStyle/>
          <a:p>
            <a:pPr>
              <a:lnSpc>
                <a:spcPct val="107000"/>
              </a:lnSpc>
              <a:spcAft>
                <a:spcPts val="800"/>
              </a:spcAft>
            </a:pPr>
            <a:r>
              <a:rPr lang="en-US" sz="2800" b="1" u="sng">
                <a:latin typeface="Calibri" panose="020F0502020204030204" pitchFamily="34" charset="0"/>
                <a:ea typeface="Calibri" panose="020F0502020204030204" pitchFamily="34" charset="0"/>
                <a:cs typeface="Times New Roman" panose="02020603050405020304" pitchFamily="18" charset="0"/>
              </a:rPr>
              <a:t>POLL 1:</a:t>
            </a:r>
            <a:r>
              <a:rPr lang="en-US" sz="2800">
                <a:latin typeface="Calibri" panose="020F0502020204030204" pitchFamily="34" charset="0"/>
                <a:ea typeface="Calibri" panose="020F0502020204030204" pitchFamily="34" charset="0"/>
                <a:cs typeface="Times New Roman" panose="02020603050405020304" pitchFamily="18" charset="0"/>
              </a:rPr>
              <a:t> Which of these problems could be avoided by understanding your data, perhaps by using a data dictionary? </a:t>
            </a:r>
          </a:p>
          <a:p>
            <a:pPr>
              <a:lnSpc>
                <a:spcPct val="107000"/>
              </a:lnSpc>
              <a:spcAft>
                <a:spcPts val="800"/>
              </a:spcAft>
            </a:pPr>
            <a:endParaRPr lang="en-US" sz="28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2800">
                <a:latin typeface="Calibri" panose="020F0502020204030204" pitchFamily="34" charset="0"/>
                <a:ea typeface="Calibri" panose="020F0502020204030204" pitchFamily="34" charset="0"/>
                <a:cs typeface="Times New Roman" panose="02020603050405020304" pitchFamily="18" charset="0"/>
              </a:rPr>
              <a:t>There is a sudden uptick in customers calling about problems with a specific unit your company makes. Your quality engineering team discovers a problem with a batch that was shipped out, and now you may have to consider a product recall. </a:t>
            </a:r>
          </a:p>
          <a:p>
            <a:pPr marL="342900" marR="0" lvl="0" indent="-342900">
              <a:lnSpc>
                <a:spcPct val="107000"/>
              </a:lnSpc>
              <a:spcBef>
                <a:spcPts val="0"/>
              </a:spcBef>
              <a:spcAft>
                <a:spcPts val="0"/>
              </a:spcAft>
              <a:buFont typeface="+mj-lt"/>
              <a:buAutoNum type="alphaLcPeriod"/>
            </a:pPr>
            <a:endParaRPr lang="en-US" sz="28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2800">
                <a:latin typeface="Calibri" panose="020F0502020204030204" pitchFamily="34" charset="0"/>
                <a:ea typeface="Calibri" panose="020F0502020204030204" pitchFamily="34" charset="0"/>
                <a:cs typeface="Times New Roman" panose="02020603050405020304" pitchFamily="18" charset="0"/>
              </a:rPr>
              <a:t>By analyzing historical data, you project that Betty’s Bakeries across the U.S. each go through roughly 60 eggs per day. After budgeting and placing orders for the next month, you realize the bakeries actually go through 60 </a:t>
            </a:r>
            <a:r>
              <a:rPr lang="en-US" sz="2800" i="1">
                <a:latin typeface="Calibri" panose="020F0502020204030204" pitchFamily="34" charset="0"/>
                <a:ea typeface="Calibri" panose="020F0502020204030204" pitchFamily="34" charset="0"/>
                <a:cs typeface="Times New Roman" panose="02020603050405020304" pitchFamily="18" charset="0"/>
              </a:rPr>
              <a:t>dozen </a:t>
            </a:r>
            <a:r>
              <a:rPr lang="en-US" sz="2800">
                <a:latin typeface="Calibri" panose="020F0502020204030204" pitchFamily="34" charset="0"/>
                <a:ea typeface="Calibri" panose="020F0502020204030204" pitchFamily="34" charset="0"/>
                <a:cs typeface="Times New Roman" panose="02020603050405020304" pitchFamily="18" charset="0"/>
              </a:rPr>
              <a:t>eggs each per day.</a:t>
            </a:r>
          </a:p>
        </p:txBody>
      </p:sp>
    </p:spTree>
    <p:extLst>
      <p:ext uri="{BB962C8B-B14F-4D97-AF65-F5344CB8AC3E}">
        <p14:creationId xmlns:p14="http://schemas.microsoft.com/office/powerpoint/2010/main" val="214448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61BFEB2-3F31-584B-938E-EA254AC72B39}"/>
              </a:ext>
            </a:extLst>
          </p:cNvPr>
          <p:cNvSpPr txBox="1"/>
          <p:nvPr/>
        </p:nvSpPr>
        <p:spPr>
          <a:xfrm>
            <a:off x="384100" y="612844"/>
            <a:ext cx="11487859" cy="5632311"/>
          </a:xfrm>
          <a:prstGeom prst="rect">
            <a:avLst/>
          </a:prstGeom>
          <a:noFill/>
        </p:spPr>
        <p:txBody>
          <a:bodyPr wrap="square" rtlCol="0">
            <a:spAutoFit/>
          </a:bodyPr>
          <a:lstStyle/>
          <a:p>
            <a:pPr marL="571500" indent="-571500">
              <a:buFont typeface="Arial" panose="020B0604020202020204" pitchFamily="34" charset="0"/>
              <a:buChar char="•"/>
            </a:pPr>
            <a:r>
              <a:rPr lang="en-US" sz="4000"/>
              <a:t>Be prepared to join your </a:t>
            </a:r>
            <a:r>
              <a:rPr lang="en-US" sz="4000" b="1"/>
              <a:t>breakout rooms </a:t>
            </a:r>
            <a:r>
              <a:rPr lang="en-US" sz="4000"/>
              <a:t>to answer questions in coming slides.</a:t>
            </a:r>
          </a:p>
          <a:p>
            <a:pPr marL="571500" indent="-571500">
              <a:buFont typeface="Arial" panose="020B0604020202020204" pitchFamily="34" charset="0"/>
              <a:buChar char="•"/>
            </a:pPr>
            <a:endParaRPr lang="en-US" sz="4000"/>
          </a:p>
          <a:p>
            <a:pPr marL="571500" indent="-571500">
              <a:buFont typeface="Arial" panose="020B0604020202020204" pitchFamily="34" charset="0"/>
              <a:buChar char="•"/>
            </a:pPr>
            <a:r>
              <a:rPr lang="en-US" sz="4000"/>
              <a:t>You will be asked to answer </a:t>
            </a:r>
            <a:r>
              <a:rPr lang="en-US" sz="4000" b="1"/>
              <a:t>one question per group</a:t>
            </a:r>
            <a:r>
              <a:rPr lang="en-US" sz="4000"/>
              <a:t>.</a:t>
            </a:r>
          </a:p>
          <a:p>
            <a:pPr marL="571500" indent="-571500">
              <a:buFont typeface="Arial" panose="020B0604020202020204" pitchFamily="34" charset="0"/>
              <a:buChar char="•"/>
            </a:pPr>
            <a:endParaRPr lang="en-US" sz="4000"/>
          </a:p>
          <a:p>
            <a:pPr marL="571500" indent="-571500">
              <a:buFont typeface="Arial" panose="020B0604020202020204" pitchFamily="34" charset="0"/>
              <a:buChar char="•"/>
            </a:pPr>
            <a:r>
              <a:rPr lang="en-US" sz="4000"/>
              <a:t>Select one person as </a:t>
            </a:r>
            <a:r>
              <a:rPr lang="en-US" sz="4000" b="1"/>
              <a:t>team liaison </a:t>
            </a:r>
            <a:r>
              <a:rPr lang="en-US" sz="4000"/>
              <a:t>who will answer on behalf of your group when we return to the main room.</a:t>
            </a:r>
          </a:p>
        </p:txBody>
      </p:sp>
    </p:spTree>
    <p:extLst>
      <p:ext uri="{BB962C8B-B14F-4D97-AF65-F5344CB8AC3E}">
        <p14:creationId xmlns:p14="http://schemas.microsoft.com/office/powerpoint/2010/main" val="405037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AA61A2-09DA-7648-AB8F-1FF7ECE7F155}"/>
              </a:ext>
            </a:extLst>
          </p:cNvPr>
          <p:cNvSpPr/>
          <p:nvPr/>
        </p:nvSpPr>
        <p:spPr>
          <a:xfrm>
            <a:off x="135703" y="1101910"/>
            <a:ext cx="6265097" cy="4841775"/>
          </a:xfrm>
          <a:prstGeom prst="rect">
            <a:avLst/>
          </a:prstGeom>
        </p:spPr>
        <p:txBody>
          <a:bodyPr wrap="square">
            <a:spAutoFit/>
          </a:bodyPr>
          <a:lstStyle/>
          <a:p>
            <a:pPr lvl="0"/>
            <a:r>
              <a:rPr lang="en-US" sz="2800">
                <a:latin typeface="Calibri" panose="020F0502020204030204" pitchFamily="34" charset="0"/>
                <a:cs typeface="Times New Roman" panose="02020603050405020304" pitchFamily="18" charset="0"/>
              </a:rPr>
              <a:t>1. What are some of the ways that you might group similar businesses, based on the columns in the data dictionary? </a:t>
            </a:r>
          </a:p>
          <a:p>
            <a:pPr lvl="0"/>
            <a:r>
              <a:rPr lang="en-US" sz="2800">
                <a:latin typeface="Calibri" panose="020F0502020204030204" pitchFamily="34" charset="0"/>
                <a:cs typeface="Times New Roman" panose="02020603050405020304" pitchFamily="18" charset="0"/>
              </a:rPr>
              <a:t> </a:t>
            </a:r>
          </a:p>
          <a:p>
            <a:pPr lvl="0"/>
            <a:r>
              <a:rPr lang="en-US" sz="2800">
                <a:latin typeface="Calibri" panose="020F0502020204030204" pitchFamily="34" charset="0"/>
                <a:cs typeface="Times New Roman" panose="02020603050405020304" pitchFamily="18" charset="0"/>
              </a:rPr>
              <a:t>2. How might businesses take advantage of the user data that Yelp collects? Try thinking about this question from a marketing perspective. </a:t>
            </a:r>
          </a:p>
          <a:p>
            <a:pPr lvl="0"/>
            <a:r>
              <a:rPr lang="en-US" sz="2800">
                <a:latin typeface="Calibri" panose="020F0502020204030204" pitchFamily="34" charset="0"/>
                <a:cs typeface="Times New Roman" panose="02020603050405020304" pitchFamily="18" charset="0"/>
              </a:rPr>
              <a:t> </a:t>
            </a:r>
          </a:p>
          <a:p>
            <a:pPr lvl="0"/>
            <a:endParaRPr lang="en-US" sz="2800">
              <a:latin typeface="Calibri" panose="020F0502020204030204" pitchFamily="34" charset="0"/>
              <a:cs typeface="Times New Roman" panose="02020603050405020304" pitchFamily="18" charset="0"/>
            </a:endParaRPr>
          </a:p>
          <a:p>
            <a:pPr>
              <a:lnSpc>
                <a:spcPct val="107000"/>
              </a:lnSpc>
              <a:spcAft>
                <a:spcPts val="800"/>
              </a:spcAft>
            </a:pPr>
            <a:endParaRPr lang="en-US" sz="280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13EAACA6-1956-5F40-9304-E49EE42735A1}"/>
              </a:ext>
            </a:extLst>
          </p:cNvPr>
          <p:cNvSpPr/>
          <p:nvPr/>
        </p:nvSpPr>
        <p:spPr>
          <a:xfrm>
            <a:off x="135703" y="333658"/>
            <a:ext cx="3723327" cy="646331"/>
          </a:xfrm>
          <a:prstGeom prst="rect">
            <a:avLst/>
          </a:prstGeom>
        </p:spPr>
        <p:txBody>
          <a:bodyPr wrap="none">
            <a:spAutoFit/>
          </a:bodyPr>
          <a:lstStyle/>
          <a:p>
            <a:r>
              <a:rPr lang="en-US" sz="3600" b="1" u="sng">
                <a:latin typeface="Calibri" panose="020F0502020204030204" pitchFamily="34" charset="0"/>
                <a:ea typeface="Calibri" panose="020F0502020204030204" pitchFamily="34" charset="0"/>
                <a:cs typeface="Times New Roman" panose="02020603050405020304" pitchFamily="18" charset="0"/>
              </a:rPr>
              <a:t>Breakout Room 1:</a:t>
            </a:r>
            <a:r>
              <a:rPr lang="en-US" sz="3600">
                <a:effectLst/>
              </a:rPr>
              <a:t> </a:t>
            </a:r>
            <a:endParaRPr lang="en-US" sz="3600"/>
          </a:p>
        </p:txBody>
      </p:sp>
      <p:pic>
        <p:nvPicPr>
          <p:cNvPr id="4" name="Picture 3">
            <a:extLst>
              <a:ext uri="{FF2B5EF4-FFF2-40B4-BE49-F238E27FC236}">
                <a16:creationId xmlns:a16="http://schemas.microsoft.com/office/drawing/2014/main" id="{FB0BCCBF-7B71-D24F-AC77-114ED6E92F18}"/>
              </a:ext>
            </a:extLst>
          </p:cNvPr>
          <p:cNvPicPr>
            <a:picLocks noChangeAspect="1"/>
          </p:cNvPicPr>
          <p:nvPr/>
        </p:nvPicPr>
        <p:blipFill rotWithShape="1">
          <a:blip r:embed="rId2"/>
          <a:srcRect r="15855"/>
          <a:stretch/>
        </p:blipFill>
        <p:spPr>
          <a:xfrm>
            <a:off x="6278117" y="656823"/>
            <a:ext cx="5610540" cy="3977640"/>
          </a:xfrm>
          <a:prstGeom prst="rect">
            <a:avLst/>
          </a:prstGeom>
        </p:spPr>
      </p:pic>
      <p:sp>
        <p:nvSpPr>
          <p:cNvPr id="7" name="Rectangle 6">
            <a:extLst>
              <a:ext uri="{FF2B5EF4-FFF2-40B4-BE49-F238E27FC236}">
                <a16:creationId xmlns:a16="http://schemas.microsoft.com/office/drawing/2014/main" id="{A025A60C-3244-D041-AC35-67BA0C216721}"/>
              </a:ext>
            </a:extLst>
          </p:cNvPr>
          <p:cNvSpPr/>
          <p:nvPr/>
        </p:nvSpPr>
        <p:spPr>
          <a:xfrm>
            <a:off x="135702" y="4832760"/>
            <a:ext cx="10014137" cy="1384995"/>
          </a:xfrm>
          <a:prstGeom prst="rect">
            <a:avLst/>
          </a:prstGeom>
        </p:spPr>
        <p:txBody>
          <a:bodyPr wrap="square">
            <a:spAutoFit/>
          </a:bodyPr>
          <a:lstStyle/>
          <a:p>
            <a:r>
              <a:rPr lang="en-US" sz="2800">
                <a:latin typeface="Calibri" panose="020F0502020204030204" pitchFamily="34" charset="0"/>
                <a:cs typeface="Times New Roman" panose="02020603050405020304" pitchFamily="18" charset="0"/>
              </a:rPr>
              <a:t>3. If you could collect any user data from Yelp, what new data might you want to collect? What kinds of questions could you answer with this data? </a:t>
            </a:r>
            <a:endParaRPr lang="en-US" sz="2800"/>
          </a:p>
        </p:txBody>
      </p:sp>
    </p:spTree>
    <p:extLst>
      <p:ext uri="{BB962C8B-B14F-4D97-AF65-F5344CB8AC3E}">
        <p14:creationId xmlns:p14="http://schemas.microsoft.com/office/powerpoint/2010/main" val="405368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34CCF14-EBD7-CF45-8D9D-64E1D83C518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137920"/>
            <a:ext cx="10607040" cy="5720080"/>
          </a:xfrm>
          <a:prstGeom prst="rect">
            <a:avLst/>
          </a:prstGeom>
        </p:spPr>
      </p:pic>
      <p:sp>
        <p:nvSpPr>
          <p:cNvPr id="5" name="Rectangle 4">
            <a:extLst>
              <a:ext uri="{FF2B5EF4-FFF2-40B4-BE49-F238E27FC236}">
                <a16:creationId xmlns:a16="http://schemas.microsoft.com/office/drawing/2014/main" id="{52963713-5058-6740-9123-9AB317CFA2F8}"/>
              </a:ext>
            </a:extLst>
          </p:cNvPr>
          <p:cNvSpPr/>
          <p:nvPr/>
        </p:nvSpPr>
        <p:spPr>
          <a:xfrm>
            <a:off x="4328160" y="955040"/>
            <a:ext cx="5547360" cy="32305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800"/>
              </a:spcAft>
            </a:pPr>
            <a:r>
              <a:rPr lang="en-US" sz="3200" b="1" u="sng">
                <a:latin typeface="Calibri" panose="020F0502020204030204" pitchFamily="34" charset="0"/>
                <a:ea typeface="Calibri" panose="020F0502020204030204" pitchFamily="34" charset="0"/>
                <a:cs typeface="Times New Roman" panose="02020603050405020304" pitchFamily="18" charset="0"/>
              </a:rPr>
              <a:t>POLL 2:</a:t>
            </a:r>
            <a:r>
              <a:rPr lang="en-US" sz="3200">
                <a:latin typeface="Calibri" panose="020F0502020204030204" pitchFamily="34" charset="0"/>
                <a:ea typeface="Calibri" panose="020F0502020204030204" pitchFamily="34" charset="0"/>
                <a:cs typeface="Times New Roman" panose="02020603050405020304" pitchFamily="18" charset="0"/>
              </a:rPr>
              <a:t> If you wanted to move to a state that seems to have the most saturated market (i.e., the most businesses) based purely on this graph, which state would you move to?</a:t>
            </a:r>
          </a:p>
        </p:txBody>
      </p:sp>
      <p:sp>
        <p:nvSpPr>
          <p:cNvPr id="3" name="TextBox 2">
            <a:extLst>
              <a:ext uri="{FF2B5EF4-FFF2-40B4-BE49-F238E27FC236}">
                <a16:creationId xmlns:a16="http://schemas.microsoft.com/office/drawing/2014/main" id="{FE83BA14-6055-E245-B151-E8D2B05CDB39}"/>
              </a:ext>
            </a:extLst>
          </p:cNvPr>
          <p:cNvSpPr txBox="1"/>
          <p:nvPr/>
        </p:nvSpPr>
        <p:spPr>
          <a:xfrm>
            <a:off x="4775200" y="6055360"/>
            <a:ext cx="184731" cy="369332"/>
          </a:xfrm>
          <a:prstGeom prst="rect">
            <a:avLst/>
          </a:prstGeom>
          <a:noFill/>
        </p:spPr>
        <p:txBody>
          <a:bodyPr wrap="none" rtlCol="0">
            <a:spAutoFit/>
          </a:bodyPr>
          <a:lstStyle/>
          <a:p>
            <a:endParaRPr lang="en-US"/>
          </a:p>
        </p:txBody>
      </p:sp>
      <p:sp>
        <p:nvSpPr>
          <p:cNvPr id="7" name="Rectangle 6">
            <a:extLst>
              <a:ext uri="{FF2B5EF4-FFF2-40B4-BE49-F238E27FC236}">
                <a16:creationId xmlns:a16="http://schemas.microsoft.com/office/drawing/2014/main" id="{DBFEBBD8-6BF8-2542-86C3-DF6475E3FF9D}"/>
              </a:ext>
            </a:extLst>
          </p:cNvPr>
          <p:cNvSpPr/>
          <p:nvPr/>
        </p:nvSpPr>
        <p:spPr>
          <a:xfrm>
            <a:off x="5403269" y="4388488"/>
            <a:ext cx="3088640" cy="2730043"/>
          </a:xfrm>
          <a:prstGeom prst="rect">
            <a:avLst/>
          </a:prstGeom>
        </p:spPr>
        <p:txBody>
          <a:bodyPr wrap="square" numCol="2">
            <a:spAutoFit/>
          </a:bodyPr>
          <a:lstStyle/>
          <a:p>
            <a:pPr marL="342900" marR="0" lvl="0" indent="-342900">
              <a:lnSpc>
                <a:spcPct val="107000"/>
              </a:lnSpc>
              <a:spcBef>
                <a:spcPts val="0"/>
              </a:spcBef>
              <a:spcAft>
                <a:spcPts val="0"/>
              </a:spcAft>
              <a:buFont typeface="+mj-lt"/>
              <a:buAutoNum type="alphaLcPeriod"/>
            </a:pPr>
            <a:r>
              <a:rPr lang="en-US" sz="3200">
                <a:latin typeface="Calibri" panose="020F0502020204030204" pitchFamily="34" charset="0"/>
                <a:ea typeface="Calibri" panose="020F0502020204030204" pitchFamily="34" charset="0"/>
                <a:cs typeface="Times New Roman" panose="02020603050405020304" pitchFamily="18" charset="0"/>
              </a:rPr>
              <a:t>ON</a:t>
            </a:r>
          </a:p>
          <a:p>
            <a:pPr marL="342900" marR="0" lvl="0" indent="-342900">
              <a:lnSpc>
                <a:spcPct val="107000"/>
              </a:lnSpc>
              <a:spcBef>
                <a:spcPts val="0"/>
              </a:spcBef>
              <a:spcAft>
                <a:spcPts val="0"/>
              </a:spcAft>
              <a:buFont typeface="+mj-lt"/>
              <a:buAutoNum type="alphaLcPeriod"/>
            </a:pPr>
            <a:r>
              <a:rPr lang="en-US" sz="3200">
                <a:latin typeface="Calibri" panose="020F0502020204030204" pitchFamily="34" charset="0"/>
                <a:ea typeface="Calibri" panose="020F0502020204030204" pitchFamily="34" charset="0"/>
                <a:cs typeface="Times New Roman" panose="02020603050405020304" pitchFamily="18" charset="0"/>
              </a:rPr>
              <a:t>NV</a:t>
            </a:r>
          </a:p>
          <a:p>
            <a:pPr marL="342900" marR="0" lvl="0" indent="-342900">
              <a:lnSpc>
                <a:spcPct val="107000"/>
              </a:lnSpc>
              <a:spcBef>
                <a:spcPts val="0"/>
              </a:spcBef>
              <a:spcAft>
                <a:spcPts val="0"/>
              </a:spcAft>
              <a:buFont typeface="+mj-lt"/>
              <a:buAutoNum type="alphaLcPeriod"/>
            </a:pPr>
            <a:endParaRPr lang="en-US" sz="32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endParaRPr lang="en-US" sz="32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endParaRPr lang="en-US" sz="32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3200">
                <a:latin typeface="Calibri" panose="020F0502020204030204" pitchFamily="34" charset="0"/>
                <a:ea typeface="Calibri" panose="020F0502020204030204" pitchFamily="34" charset="0"/>
                <a:cs typeface="Times New Roman" panose="02020603050405020304" pitchFamily="18" charset="0"/>
              </a:rPr>
              <a:t>AZ</a:t>
            </a:r>
          </a:p>
          <a:p>
            <a:pPr marL="342900" marR="0" lvl="0" indent="-342900">
              <a:lnSpc>
                <a:spcPct val="107000"/>
              </a:lnSpc>
              <a:spcBef>
                <a:spcPts val="0"/>
              </a:spcBef>
              <a:spcAft>
                <a:spcPts val="800"/>
              </a:spcAft>
              <a:buFont typeface="+mj-lt"/>
              <a:buAutoNum type="alphaLcPeriod"/>
            </a:pPr>
            <a:r>
              <a:rPr lang="en-US" sz="3200">
                <a:latin typeface="Calibri" panose="020F0502020204030204" pitchFamily="34" charset="0"/>
                <a:ea typeface="Calibri" panose="020F0502020204030204" pitchFamily="34" charset="0"/>
                <a:cs typeface="Times New Roman" panose="02020603050405020304" pitchFamily="18" charset="0"/>
              </a:rPr>
              <a:t>SC</a:t>
            </a:r>
          </a:p>
        </p:txBody>
      </p:sp>
      <p:sp>
        <p:nvSpPr>
          <p:cNvPr id="8" name="TextBox 7">
            <a:extLst>
              <a:ext uri="{FF2B5EF4-FFF2-40B4-BE49-F238E27FC236}">
                <a16:creationId xmlns:a16="http://schemas.microsoft.com/office/drawing/2014/main" id="{B512C62B-816B-BC47-819F-2E0DDFC8F58A}"/>
              </a:ext>
            </a:extLst>
          </p:cNvPr>
          <p:cNvSpPr txBox="1"/>
          <p:nvPr/>
        </p:nvSpPr>
        <p:spPr>
          <a:xfrm>
            <a:off x="528320" y="937865"/>
            <a:ext cx="4043680" cy="400110"/>
          </a:xfrm>
          <a:prstGeom prst="rect">
            <a:avLst/>
          </a:prstGeom>
          <a:noFill/>
        </p:spPr>
        <p:txBody>
          <a:bodyPr wrap="square" rtlCol="0">
            <a:spAutoFit/>
          </a:bodyPr>
          <a:lstStyle/>
          <a:p>
            <a:r>
              <a:rPr lang="en-US" sz="2000"/>
              <a:t>Number of Businesses per State </a:t>
            </a:r>
          </a:p>
        </p:txBody>
      </p:sp>
    </p:spTree>
    <p:extLst>
      <p:ext uri="{BB962C8B-B14F-4D97-AF65-F5344CB8AC3E}">
        <p14:creationId xmlns:p14="http://schemas.microsoft.com/office/powerpoint/2010/main" val="47912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867276EE-185E-044C-B0F9-51B4CCF86FA9}"/>
              </a:ext>
            </a:extLst>
          </p:cNvPr>
          <p:cNvPicPr/>
          <p:nvPr/>
        </p:nvPicPr>
        <p:blipFill>
          <a:blip r:embed="rId2">
            <a:extLst>
              <a:ext uri="{28A0092B-C50C-407E-A947-70E740481C1C}">
                <a14:useLocalDpi xmlns:a14="http://schemas.microsoft.com/office/drawing/2010/main" val="0"/>
              </a:ext>
            </a:extLst>
          </a:blip>
          <a:stretch>
            <a:fillRect/>
          </a:stretch>
        </p:blipFill>
        <p:spPr>
          <a:xfrm>
            <a:off x="121920" y="633363"/>
            <a:ext cx="8981440" cy="5920135"/>
          </a:xfrm>
          <a:prstGeom prst="rect">
            <a:avLst/>
          </a:prstGeom>
        </p:spPr>
      </p:pic>
      <p:sp>
        <p:nvSpPr>
          <p:cNvPr id="5" name="Rectangle 4">
            <a:extLst>
              <a:ext uri="{FF2B5EF4-FFF2-40B4-BE49-F238E27FC236}">
                <a16:creationId xmlns:a16="http://schemas.microsoft.com/office/drawing/2014/main" id="{52963713-5058-6740-9123-9AB317CFA2F8}"/>
              </a:ext>
            </a:extLst>
          </p:cNvPr>
          <p:cNvSpPr/>
          <p:nvPr/>
        </p:nvSpPr>
        <p:spPr>
          <a:xfrm>
            <a:off x="8981440" y="162560"/>
            <a:ext cx="3046149" cy="49998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800"/>
              </a:spcAft>
            </a:pPr>
            <a:r>
              <a:rPr lang="en-US" sz="3200" b="1" u="sng">
                <a:latin typeface="Calibri" panose="020F0502020204030204" pitchFamily="34" charset="0"/>
                <a:ea typeface="Calibri" panose="020F0502020204030204" pitchFamily="34" charset="0"/>
                <a:cs typeface="Times New Roman" panose="02020603050405020304" pitchFamily="18" charset="0"/>
              </a:rPr>
              <a:t>POLL 3:</a:t>
            </a:r>
            <a:r>
              <a:rPr lang="en-US" sz="3200">
                <a:latin typeface="Calibri" panose="020F0502020204030204" pitchFamily="34" charset="0"/>
                <a:ea typeface="Calibri" panose="020F0502020204030204" pitchFamily="34" charset="0"/>
                <a:cs typeface="Times New Roman" panose="02020603050405020304" pitchFamily="18" charset="0"/>
              </a:rPr>
              <a:t> </a:t>
            </a:r>
            <a:r>
              <a:rPr lang="en-US" sz="2800"/>
              <a:t>Which city on the heat map appears to have the highest concentration of businesses? Is this surprising given your answer to the last question (POLL 2)?</a:t>
            </a:r>
            <a:r>
              <a:rPr lang="en-US" sz="4400">
                <a:effectLst/>
              </a:rPr>
              <a:t> </a:t>
            </a:r>
            <a:endParaRPr lang="en-US" sz="320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E83BA14-6055-E245-B151-E8D2B05CDB39}"/>
              </a:ext>
            </a:extLst>
          </p:cNvPr>
          <p:cNvSpPr txBox="1"/>
          <p:nvPr/>
        </p:nvSpPr>
        <p:spPr>
          <a:xfrm>
            <a:off x="4775200" y="6055360"/>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B512C62B-816B-BC47-819F-2E0DDFC8F58A}"/>
              </a:ext>
            </a:extLst>
          </p:cNvPr>
          <p:cNvSpPr txBox="1"/>
          <p:nvPr/>
        </p:nvSpPr>
        <p:spPr>
          <a:xfrm>
            <a:off x="426720" y="304502"/>
            <a:ext cx="6035040" cy="400110"/>
          </a:xfrm>
          <a:prstGeom prst="rect">
            <a:avLst/>
          </a:prstGeom>
          <a:noFill/>
        </p:spPr>
        <p:txBody>
          <a:bodyPr wrap="square" rtlCol="0">
            <a:spAutoFit/>
          </a:bodyPr>
          <a:lstStyle/>
          <a:p>
            <a:r>
              <a:rPr lang="en-US" sz="2000"/>
              <a:t>Number of Businesses by City</a:t>
            </a:r>
          </a:p>
        </p:txBody>
      </p:sp>
      <p:sp>
        <p:nvSpPr>
          <p:cNvPr id="6" name="Rectangle 5">
            <a:extLst>
              <a:ext uri="{FF2B5EF4-FFF2-40B4-BE49-F238E27FC236}">
                <a16:creationId xmlns:a16="http://schemas.microsoft.com/office/drawing/2014/main" id="{8FA8D1B4-77D2-7648-8E88-423EE820FA42}"/>
              </a:ext>
            </a:extLst>
          </p:cNvPr>
          <p:cNvSpPr/>
          <p:nvPr/>
        </p:nvSpPr>
        <p:spPr>
          <a:xfrm>
            <a:off x="3488614" y="6209546"/>
            <a:ext cx="1124026" cy="369332"/>
          </a:xfrm>
          <a:prstGeom prst="rect">
            <a:avLst/>
          </a:prstGeom>
        </p:spPr>
        <p:txBody>
          <a:bodyPr wrap="none">
            <a:spAutoFit/>
          </a:bodyPr>
          <a:lstStyle/>
          <a:p>
            <a:r>
              <a:rPr lang="en-US"/>
              <a:t>Longitude</a:t>
            </a:r>
          </a:p>
        </p:txBody>
      </p:sp>
      <p:sp>
        <p:nvSpPr>
          <p:cNvPr id="11" name="Rectangle 10">
            <a:extLst>
              <a:ext uri="{FF2B5EF4-FFF2-40B4-BE49-F238E27FC236}">
                <a16:creationId xmlns:a16="http://schemas.microsoft.com/office/drawing/2014/main" id="{A1AB5E90-B1B3-FD4E-B3CA-D3BC424488D2}"/>
              </a:ext>
            </a:extLst>
          </p:cNvPr>
          <p:cNvSpPr/>
          <p:nvPr/>
        </p:nvSpPr>
        <p:spPr>
          <a:xfrm rot="16200000">
            <a:off x="-356480" y="3244334"/>
            <a:ext cx="956800" cy="369332"/>
          </a:xfrm>
          <a:prstGeom prst="rect">
            <a:avLst/>
          </a:prstGeom>
        </p:spPr>
        <p:txBody>
          <a:bodyPr wrap="none">
            <a:spAutoFit/>
          </a:bodyPr>
          <a:lstStyle/>
          <a:p>
            <a:r>
              <a:rPr lang="en-US"/>
              <a:t>Latitude</a:t>
            </a:r>
          </a:p>
        </p:txBody>
      </p:sp>
      <p:sp>
        <p:nvSpPr>
          <p:cNvPr id="2" name="TextBox 1">
            <a:extLst>
              <a:ext uri="{FF2B5EF4-FFF2-40B4-BE49-F238E27FC236}">
                <a16:creationId xmlns:a16="http://schemas.microsoft.com/office/drawing/2014/main" id="{005644AE-DE11-4B16-A982-13B38E54861F}"/>
              </a:ext>
            </a:extLst>
          </p:cNvPr>
          <p:cNvSpPr txBox="1"/>
          <p:nvPr/>
        </p:nvSpPr>
        <p:spPr>
          <a:xfrm>
            <a:off x="9205865" y="5380776"/>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imes New Roman"/>
              </a:rPr>
              <a:t>A. Las Vegas, NV</a:t>
            </a:r>
            <a:endParaRPr lang="en-US"/>
          </a:p>
          <a:p>
            <a:r>
              <a:rPr lang="en-US">
                <a:cs typeface="Times New Roman"/>
              </a:rPr>
              <a:t>B. Phoenix, AZ</a:t>
            </a:r>
          </a:p>
          <a:p>
            <a:r>
              <a:rPr lang="en-US">
                <a:cs typeface="Times New Roman"/>
              </a:rPr>
              <a:t>C. Ontario, ON</a:t>
            </a:r>
          </a:p>
          <a:p>
            <a:r>
              <a:rPr lang="en-US">
                <a:cs typeface="Times New Roman"/>
              </a:rPr>
              <a:t>D. Calgary, AB</a:t>
            </a:r>
          </a:p>
        </p:txBody>
      </p:sp>
    </p:spTree>
    <p:extLst>
      <p:ext uri="{BB962C8B-B14F-4D97-AF65-F5344CB8AC3E}">
        <p14:creationId xmlns:p14="http://schemas.microsoft.com/office/powerpoint/2010/main" val="218734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AA61A2-09DA-7648-AB8F-1FF7ECE7F155}"/>
              </a:ext>
            </a:extLst>
          </p:cNvPr>
          <p:cNvSpPr/>
          <p:nvPr/>
        </p:nvSpPr>
        <p:spPr>
          <a:xfrm>
            <a:off x="135703" y="1101910"/>
            <a:ext cx="10410377" cy="4841775"/>
          </a:xfrm>
          <a:prstGeom prst="rect">
            <a:avLst/>
          </a:prstGeom>
        </p:spPr>
        <p:txBody>
          <a:bodyPr wrap="square">
            <a:spAutoFit/>
          </a:bodyPr>
          <a:lstStyle/>
          <a:p>
            <a:pPr marL="514350" indent="-514350">
              <a:buFontTx/>
              <a:buAutoNum type="arabicPeriod"/>
            </a:pPr>
            <a:r>
              <a:rPr lang="en-US" sz="2800">
                <a:latin typeface="Calibri" panose="020F0502020204030204" pitchFamily="34" charset="0"/>
                <a:cs typeface="Times New Roman" panose="02020603050405020304" pitchFamily="18" charset="0"/>
              </a:rPr>
              <a:t>Think back to what new data might you want to collect, from question 3. If you had collected that kind of data, what kind of visual representation could you create to understand the results? </a:t>
            </a:r>
          </a:p>
          <a:p>
            <a:pPr marL="1371600" lvl="2" indent="-457200">
              <a:buFont typeface="Arial" panose="020B0604020202020204" pitchFamily="34" charset="0"/>
              <a:buChar char="•"/>
            </a:pPr>
            <a:r>
              <a:rPr lang="en-US" sz="2800">
                <a:latin typeface="Calibri" panose="020F0502020204030204" pitchFamily="34" charset="0"/>
                <a:cs typeface="Times New Roman" panose="02020603050405020304" pitchFamily="18" charset="0"/>
              </a:rPr>
              <a:t>For guidance and inspiration, check out: </a:t>
            </a:r>
            <a:r>
              <a:rPr lang="en-US" sz="2800">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https://www.data-to-viz.com/</a:t>
            </a:r>
            <a:r>
              <a:rPr lang="en-US" sz="2800">
                <a:latin typeface="Calibri" panose="020F0502020204030204" pitchFamily="34" charset="0"/>
                <a:cs typeface="Times New Roman" panose="02020603050405020304" pitchFamily="18" charset="0"/>
              </a:rPr>
              <a:t> </a:t>
            </a:r>
          </a:p>
          <a:p>
            <a:pPr marL="514350" indent="-514350">
              <a:buFontTx/>
              <a:buAutoNum type="arabicPeriod"/>
            </a:pPr>
            <a:endParaRPr lang="en-US" sz="2800">
              <a:latin typeface="Calibri" panose="020F0502020204030204" pitchFamily="34" charset="0"/>
              <a:cs typeface="Times New Roman" panose="02020603050405020304" pitchFamily="18" charset="0"/>
            </a:endParaRPr>
          </a:p>
          <a:p>
            <a:pPr marL="514350" indent="-514350">
              <a:buAutoNum type="arabicPeriod"/>
            </a:pPr>
            <a:r>
              <a:rPr lang="en-US" sz="2800">
                <a:latin typeface="Calibri" panose="020F0502020204030204" pitchFamily="34" charset="0"/>
                <a:cs typeface="Times New Roman" panose="02020603050405020304" pitchFamily="18" charset="0"/>
              </a:rPr>
              <a:t>What might you infer if you mistook this data set to be representative of all businesses in the US?</a:t>
            </a:r>
          </a:p>
          <a:p>
            <a:pPr lvl="0"/>
            <a:r>
              <a:rPr lang="en-US" sz="2800">
                <a:latin typeface="Calibri" panose="020F0502020204030204" pitchFamily="34" charset="0"/>
                <a:cs typeface="Times New Roman" panose="02020603050405020304" pitchFamily="18" charset="0"/>
              </a:rPr>
              <a:t> </a:t>
            </a:r>
          </a:p>
          <a:p>
            <a:pPr lvl="0"/>
            <a:endParaRPr lang="en-US" sz="2800">
              <a:latin typeface="Calibri" panose="020F0502020204030204" pitchFamily="34" charset="0"/>
              <a:cs typeface="Times New Roman" panose="02020603050405020304" pitchFamily="18" charset="0"/>
            </a:endParaRPr>
          </a:p>
          <a:p>
            <a:pPr>
              <a:lnSpc>
                <a:spcPct val="107000"/>
              </a:lnSpc>
              <a:spcAft>
                <a:spcPts val="800"/>
              </a:spcAft>
            </a:pPr>
            <a:endParaRPr lang="en-US" sz="280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13EAACA6-1956-5F40-9304-E49EE42735A1}"/>
              </a:ext>
            </a:extLst>
          </p:cNvPr>
          <p:cNvSpPr/>
          <p:nvPr/>
        </p:nvSpPr>
        <p:spPr>
          <a:xfrm>
            <a:off x="135703" y="333658"/>
            <a:ext cx="3723327" cy="646331"/>
          </a:xfrm>
          <a:prstGeom prst="rect">
            <a:avLst/>
          </a:prstGeom>
        </p:spPr>
        <p:txBody>
          <a:bodyPr wrap="none">
            <a:spAutoFit/>
          </a:bodyPr>
          <a:lstStyle/>
          <a:p>
            <a:r>
              <a:rPr lang="en-US" sz="3600" b="1" u="sng">
                <a:latin typeface="Calibri" panose="020F0502020204030204" pitchFamily="34" charset="0"/>
                <a:ea typeface="Calibri" panose="020F0502020204030204" pitchFamily="34" charset="0"/>
                <a:cs typeface="Times New Roman" panose="02020603050405020304" pitchFamily="18" charset="0"/>
              </a:rPr>
              <a:t>Breakout Room 2:</a:t>
            </a:r>
            <a:r>
              <a:rPr lang="en-US" sz="3600">
                <a:effectLst/>
              </a:rPr>
              <a:t> </a:t>
            </a:r>
            <a:endParaRPr lang="en-US" sz="3600"/>
          </a:p>
        </p:txBody>
      </p:sp>
    </p:spTree>
    <p:extLst>
      <p:ext uri="{BB962C8B-B14F-4D97-AF65-F5344CB8AC3E}">
        <p14:creationId xmlns:p14="http://schemas.microsoft.com/office/powerpoint/2010/main" val="881675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0" ma:contentTypeDescription="Create a new document." ma:contentTypeScope="" ma:versionID="99bca03efdffc3b561c9cd299574f27e">
  <xsd:schema xmlns:xsd="http://www.w3.org/2001/XMLSchema" xmlns:xs="http://www.w3.org/2001/XMLSchema" xmlns:p="http://schemas.microsoft.com/office/2006/metadata/properties" xmlns:ns2="aff8eeb6-53bf-44bf-a224-fac977cd228b" xmlns:ns3="f3e578be-7961-41e8-91c9-b742ecb60a74" targetNamespace="http://schemas.microsoft.com/office/2006/metadata/properties" ma:root="true" ma:fieldsID="49a752adb192e04927d212269dc48af2" ns2:_="" ns3:_="">
    <xsd:import namespace="aff8eeb6-53bf-44bf-a224-fac977cd228b"/>
    <xsd:import namespace="f3e578be-7961-41e8-91c9-b742ecb60a7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4D43B3-A083-44DE-8F4D-D4A89F17173A}">
  <ds:schemaRefs>
    <ds:schemaRef ds:uri="aff8eeb6-53bf-44bf-a224-fac977cd228b"/>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318316F-2E81-4E5B-BA57-2C9432348AA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3358BD3-CFA6-4ACF-8220-2095263C32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Steffani A Silva</dc:creator>
  <cp:revision>1</cp:revision>
  <dcterms:created xsi:type="dcterms:W3CDTF">2020-09-24T19:08:36Z</dcterms:created>
  <dcterms:modified xsi:type="dcterms:W3CDTF">2020-09-24T21:30:45Z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ies>
</file>