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37"/>
  </p:notesMasterIdLst>
  <p:handoutMasterIdLst>
    <p:handoutMasterId r:id="rId38"/>
  </p:handoutMasterIdLst>
  <p:sldIdLst>
    <p:sldId id="321" r:id="rId2"/>
    <p:sldId id="300" r:id="rId3"/>
    <p:sldId id="379" r:id="rId4"/>
    <p:sldId id="382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389" r:id="rId17"/>
    <p:sldId id="390" r:id="rId18"/>
    <p:sldId id="392" r:id="rId19"/>
    <p:sldId id="416" r:id="rId20"/>
    <p:sldId id="451" r:id="rId21"/>
    <p:sldId id="452" r:id="rId22"/>
    <p:sldId id="418" r:id="rId23"/>
    <p:sldId id="453" r:id="rId24"/>
    <p:sldId id="396" r:id="rId25"/>
    <p:sldId id="454" r:id="rId26"/>
    <p:sldId id="455" r:id="rId27"/>
    <p:sldId id="413" r:id="rId28"/>
    <p:sldId id="456" r:id="rId29"/>
    <p:sldId id="457" r:id="rId30"/>
    <p:sldId id="458" r:id="rId31"/>
    <p:sldId id="459" r:id="rId32"/>
    <p:sldId id="460" r:id="rId33"/>
    <p:sldId id="461" r:id="rId34"/>
    <p:sldId id="463" r:id="rId35"/>
    <p:sldId id="462" r:id="rId3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00"/>
    <a:srgbClr val="FFFF00"/>
    <a:srgbClr val="CC3300"/>
    <a:srgbClr val="00FF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73" autoAdjust="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5AB4946-5179-4AF5-AE50-78CE14E0C2F1}" type="datetimeFigureOut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2AFA751-381C-47E4-8B4C-0BB9E075CF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902C6FA6-7F8B-4FEE-A6FB-79F44889D726}" type="datetimeFigureOut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A207A05-ADDA-4396-AAE1-C868914E52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933387-D973-4C2E-83E2-A6098FCCC31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84ADD5-21A1-4D81-966E-77E83F6C119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A random variable is a variable that assumes numerical values associated with the random outcome of an experiment, where one (and only one) numerical value is assigned to each sample point.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BB2884-4003-4676-9B62-5B635AA17CF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0E78A5-7671-4383-AD0C-A1854DD217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6F19AF-4A43-48AF-ABCA-E7F18475C0D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831B3A-656F-42E3-A7B6-CAEC92C9931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3D9D51-BE99-4637-BAF6-CAD6397B70C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2E4007-7F9B-41F9-8AA9-706F81188E1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05582-F8E0-4726-BFA7-3D2208DC8664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AD2DC5B2-3557-4855-87D5-F87A1D4BE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311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1C7F7-6D4F-4DA7-AC4E-796EE0D071CE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06C94-BB09-42BA-8C2C-C5CBD97AAD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27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F7144-C5AE-4D1F-9C32-FCF73D038044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0B939-ED25-4DA5-AC95-E2A54D051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163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D009C-F89C-49CB-A702-7A6D96BC6F9C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40862-BDF9-4EE0-8ED6-3AC1B4C0A3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17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31863" y="96838"/>
            <a:ext cx="7678737" cy="599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8655B-976C-4AAD-96F1-929E8E82B67E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8A6CC-97BF-49DD-939A-74BB1A4380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05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E5778-4B5D-4D65-A1D9-5DF5728947E8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873F7-2B4B-4ADA-999F-C3C42B8846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01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A3B69-FB17-4119-A75F-193883E35E25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87C295D1-AB5D-4E7B-A3ED-A055357FF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808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21AFC-FFCF-4ABD-96EC-D227A25EC74E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9D142-B074-4FF3-8E66-A6C18B7427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63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D25D5-BEA4-43A4-B07A-31987FE68444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05C90-ED3E-4EB1-8D9A-28E1686948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16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07F70-12F5-4BA3-B698-B4CA963C526B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554E4-B856-4A7B-B4A9-432E89AA5D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05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B2788-ADC6-4A63-91A9-FE1DA896834B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A6CAD-60FE-464D-8159-4D049D656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20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67F4E-101B-4505-AD7A-428F88305DF2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F894E-D6E9-4F8A-ABB1-9E3286BD6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69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A8E9C-4488-4AF7-8BC4-120B55F76A0F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D15E1-39F0-4A9C-9600-A37606EADF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0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60F53DCB-7AA7-4382-A3ED-F9C6123281B2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648CFFBE-9074-4FEF-8239-4412472E69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6" r:id="rId2"/>
    <p:sldLayoutId id="2147483877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8" r:id="rId9"/>
    <p:sldLayoutId id="2147483872" r:id="rId10"/>
    <p:sldLayoutId id="2147483873" r:id="rId11"/>
    <p:sldLayoutId id="2147483874" r:id="rId12"/>
    <p:sldLayoutId id="2147483875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11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5B0AC5-516E-4492-B0BD-49BEDF742C49}" type="slidenum">
              <a:rPr lang="en-US" altLang="en-US" sz="1200" smtClean="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smtClean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389438"/>
          </a:xfrm>
        </p:spPr>
        <p:txBody>
          <a:bodyPr/>
          <a:lstStyle/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en-US" sz="3200" dirty="0" smtClean="0">
              <a:solidFill>
                <a:schemeClr val="tx2"/>
              </a:solidFill>
            </a:endParaRPr>
          </a:p>
          <a:p>
            <a:pPr marL="0" indent="0" algn="ctr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4000" dirty="0" smtClean="0">
                <a:latin typeface="+mj-lt"/>
              </a:rPr>
              <a:t>                   Discrete </a:t>
            </a:r>
            <a:r>
              <a:rPr lang="en-US" sz="4000" dirty="0">
                <a:latin typeface="+mj-lt"/>
              </a:rPr>
              <a:t>Random Variables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807A381-5E5F-4A48-8181-29C0D93BBFC5}" type="datetime1">
              <a:rPr lang="en-US"/>
              <a:pPr>
                <a:defRPr/>
              </a:pPr>
              <a:t>8/20/2024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1946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92CB7-B9FB-45E0-84CB-9964744AA4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40C8D6-306A-49B3-9FBB-B25D08B07757}" type="slidenum">
              <a:rPr lang="en-US" altLang="en-US" smtClean="0">
                <a:solidFill>
                  <a:srgbClr val="045C75"/>
                </a:solidFill>
              </a:rPr>
              <a:pPr/>
              <a:t>10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1946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0" y="549275"/>
            <a:ext cx="94996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2048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92CB7-B9FB-45E0-84CB-9964744AA4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1959B2-AF23-4352-8790-58480D84241A}" type="slidenum">
              <a:rPr lang="en-US" altLang="en-US" smtClean="0">
                <a:solidFill>
                  <a:srgbClr val="045C75"/>
                </a:solidFill>
              </a:rPr>
              <a:pPr/>
              <a:t>11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2048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549275"/>
            <a:ext cx="86995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920875"/>
            <a:ext cx="8507412" cy="44338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Given a random variable </a:t>
            </a:r>
            <a:r>
              <a:rPr lang="en-US" i="1" dirty="0">
                <a:latin typeface="+mj-lt"/>
              </a:rPr>
              <a:t>X </a:t>
            </a:r>
            <a:r>
              <a:rPr lang="en-US" dirty="0">
                <a:latin typeface="+mj-lt"/>
              </a:rPr>
              <a:t>along with its distribution function </a:t>
            </a:r>
            <a:r>
              <a:rPr lang="en-US" i="1" dirty="0">
                <a:latin typeface="+mj-lt"/>
              </a:rPr>
              <a:t>F</a:t>
            </a:r>
            <a:r>
              <a:rPr lang="en-US" dirty="0">
                <a:latin typeface="+mj-lt"/>
              </a:rPr>
              <a:t>, it would </a:t>
            </a:r>
            <a:r>
              <a:rPr lang="en-US" dirty="0" smtClean="0">
                <a:latin typeface="+mj-lt"/>
              </a:rPr>
              <a:t>be extremely </a:t>
            </a:r>
            <a:r>
              <a:rPr lang="en-US" dirty="0">
                <a:latin typeface="+mj-lt"/>
              </a:rPr>
              <a:t>useful if we were able to summarize the essential properties of </a:t>
            </a:r>
            <a:r>
              <a:rPr lang="en-US" i="1" dirty="0">
                <a:latin typeface="+mj-lt"/>
              </a:rPr>
              <a:t>F </a:t>
            </a:r>
            <a:r>
              <a:rPr lang="en-US" dirty="0">
                <a:latin typeface="+mj-lt"/>
              </a:rPr>
              <a:t>by certain suitably defined measures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One such measure would be </a:t>
            </a:r>
            <a:r>
              <a:rPr lang="en-US" i="1" dirty="0">
                <a:latin typeface="+mj-lt"/>
              </a:rPr>
              <a:t>E</a:t>
            </a:r>
            <a:r>
              <a:rPr lang="en-US" dirty="0">
                <a:latin typeface="+mj-lt"/>
              </a:rPr>
              <a:t>[</a:t>
            </a:r>
            <a:r>
              <a:rPr lang="en-US" i="1" dirty="0">
                <a:latin typeface="+mj-lt"/>
              </a:rPr>
              <a:t>X</a:t>
            </a:r>
            <a:r>
              <a:rPr lang="en-US" dirty="0">
                <a:latin typeface="+mj-lt"/>
              </a:rPr>
              <a:t>], the expected </a:t>
            </a:r>
            <a:r>
              <a:rPr lang="en-US" dirty="0" smtClean="0">
                <a:latin typeface="+mj-lt"/>
              </a:rPr>
              <a:t>value of </a:t>
            </a:r>
            <a:r>
              <a:rPr lang="en-US" i="1" dirty="0">
                <a:latin typeface="+mj-lt"/>
              </a:rPr>
              <a:t>X</a:t>
            </a:r>
            <a:r>
              <a:rPr lang="en-US" dirty="0">
                <a:latin typeface="+mj-lt"/>
              </a:rPr>
              <a:t>. </a:t>
            </a:r>
            <a:endParaRPr lang="en-US" dirty="0" smtClean="0">
              <a:latin typeface="+mj-lt"/>
            </a:endParaRPr>
          </a:p>
          <a:p>
            <a:pPr>
              <a:defRPr/>
            </a:pPr>
            <a:r>
              <a:rPr lang="en-US" dirty="0" smtClean="0">
                <a:latin typeface="+mj-lt"/>
              </a:rPr>
              <a:t>However</a:t>
            </a:r>
            <a:r>
              <a:rPr lang="en-US" dirty="0">
                <a:latin typeface="+mj-lt"/>
              </a:rPr>
              <a:t>, although </a:t>
            </a:r>
            <a:r>
              <a:rPr lang="en-US" i="1" dirty="0">
                <a:latin typeface="+mj-lt"/>
              </a:rPr>
              <a:t>E</a:t>
            </a:r>
            <a:r>
              <a:rPr lang="en-US" dirty="0">
                <a:latin typeface="+mj-lt"/>
              </a:rPr>
              <a:t>[</a:t>
            </a:r>
            <a:r>
              <a:rPr lang="en-US" i="1" dirty="0">
                <a:latin typeface="+mj-lt"/>
              </a:rPr>
              <a:t>X</a:t>
            </a:r>
            <a:r>
              <a:rPr lang="en-US" dirty="0">
                <a:latin typeface="+mj-lt"/>
              </a:rPr>
              <a:t>] yields the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weighted average </a:t>
            </a:r>
            <a:r>
              <a:rPr lang="en-US" dirty="0">
                <a:latin typeface="+mj-lt"/>
              </a:rPr>
              <a:t>of the possible values </a:t>
            </a:r>
            <a:r>
              <a:rPr lang="en-US" dirty="0" smtClean="0">
                <a:latin typeface="+mj-lt"/>
              </a:rPr>
              <a:t>of </a:t>
            </a:r>
            <a:r>
              <a:rPr lang="en-US" i="1" dirty="0" smtClean="0">
                <a:latin typeface="+mj-lt"/>
              </a:rPr>
              <a:t>X</a:t>
            </a:r>
            <a:r>
              <a:rPr lang="en-US" dirty="0">
                <a:latin typeface="+mj-lt"/>
              </a:rPr>
              <a:t>, it does not tell us anything about the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variation, or spread, of these values</a:t>
            </a:r>
            <a:r>
              <a:rPr lang="en-US" dirty="0">
                <a:latin typeface="+mj-lt"/>
              </a:rPr>
              <a:t>. </a:t>
            </a:r>
            <a:br>
              <a:rPr lang="en-US" dirty="0">
                <a:latin typeface="+mj-lt"/>
              </a:rPr>
            </a:br>
            <a:endParaRPr lang="en-IN" dirty="0"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92CB7-B9FB-45E0-84CB-9964744AA472}" type="datetime1">
              <a:rPr lang="en-US" smtClean="0"/>
              <a:pPr>
                <a:defRPr/>
              </a:pPr>
              <a:t>8/19/2024</a:t>
            </a:fld>
            <a:endParaRPr lang="en-US" dirty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56CF73-5DC7-46A7-8687-EF4979253F24}" type="slidenum">
              <a:rPr lang="en-US" altLang="en-US" smtClean="0">
                <a:solidFill>
                  <a:srgbClr val="045C75"/>
                </a:solidFill>
              </a:rPr>
              <a:pPr/>
              <a:t>12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315200" cy="762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Variance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2253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92CB7-B9FB-45E0-84CB-9964744AA4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F00899-9202-450C-8974-EBC1DFD6C1E1}" type="slidenum">
              <a:rPr lang="en-US" altLang="en-US" smtClean="0">
                <a:solidFill>
                  <a:srgbClr val="045C75"/>
                </a:solidFill>
              </a:rPr>
              <a:pPr/>
              <a:t>13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2253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6613"/>
            <a:ext cx="8308975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2708275"/>
            <a:ext cx="38830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2355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92CB7-B9FB-45E0-84CB-9964744AA4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960C15-1B2C-49DC-B949-7D5AC53A636A}" type="slidenum">
              <a:rPr lang="en-US" altLang="en-US" smtClean="0">
                <a:solidFill>
                  <a:srgbClr val="045C75"/>
                </a:solidFill>
              </a:rPr>
              <a:pPr/>
              <a:t>14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2355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704850"/>
            <a:ext cx="8836025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2458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92CB7-B9FB-45E0-84CB-9964744AA4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DAE47B-5184-4681-B23B-D79CF0C5A812}" type="slidenum">
              <a:rPr lang="en-US" altLang="en-US" smtClean="0">
                <a:solidFill>
                  <a:srgbClr val="045C75"/>
                </a:solidFill>
              </a:rPr>
              <a:pPr/>
              <a:t>15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2458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704850"/>
            <a:ext cx="87534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4137025"/>
            <a:ext cx="913288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315200" cy="762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Binomial Distribution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4017963" cy="4648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 Binomial Random Variable</a:t>
            </a:r>
          </a:p>
          <a:p>
            <a:pPr lvl="1" eaLnBrk="1" hangingPunct="1"/>
            <a:r>
              <a:rPr lang="en-US" altLang="en-US" sz="2000" i="1" smtClean="0"/>
              <a:t>n</a:t>
            </a:r>
            <a:r>
              <a:rPr lang="en-US" altLang="en-US" sz="2000" smtClean="0"/>
              <a:t> identical trials</a:t>
            </a:r>
          </a:p>
          <a:p>
            <a:pPr lvl="1" eaLnBrk="1" hangingPunct="1"/>
            <a:r>
              <a:rPr lang="en-US" altLang="en-US" sz="2000" smtClean="0"/>
              <a:t>Two outcomes: </a:t>
            </a:r>
            <a:r>
              <a:rPr lang="en-US" altLang="en-US" sz="2000" b="1" smtClean="0"/>
              <a:t>S</a:t>
            </a:r>
            <a:r>
              <a:rPr lang="en-US" altLang="en-US" sz="2000" smtClean="0"/>
              <a:t>uccess or </a:t>
            </a:r>
            <a:r>
              <a:rPr lang="en-US" altLang="en-US" sz="2000" b="1" smtClean="0"/>
              <a:t>F</a:t>
            </a:r>
            <a:r>
              <a:rPr lang="en-US" altLang="en-US" sz="2000" smtClean="0"/>
              <a:t>ailure</a:t>
            </a:r>
          </a:p>
          <a:p>
            <a:pPr lvl="1" eaLnBrk="1" hangingPunct="1"/>
            <a:r>
              <a:rPr lang="en-US" altLang="en-US" sz="2000" smtClean="0"/>
              <a:t>P(</a:t>
            </a:r>
            <a:r>
              <a:rPr lang="en-US" altLang="en-US" sz="2000" b="1" smtClean="0"/>
              <a:t>S</a:t>
            </a:r>
            <a:r>
              <a:rPr lang="en-US" altLang="en-US" sz="2000" smtClean="0"/>
              <a:t>) = </a:t>
            </a:r>
            <a:r>
              <a:rPr lang="en-US" altLang="en-US" sz="2000" i="1" smtClean="0"/>
              <a:t>p</a:t>
            </a:r>
            <a:r>
              <a:rPr lang="en-US" altLang="en-US" sz="2000" smtClean="0"/>
              <a:t>; P(</a:t>
            </a:r>
            <a:r>
              <a:rPr lang="en-US" altLang="en-US" sz="2000" b="1" smtClean="0"/>
              <a:t>F</a:t>
            </a:r>
            <a:r>
              <a:rPr lang="en-US" altLang="en-US" sz="2000" smtClean="0"/>
              <a:t>) = </a:t>
            </a:r>
            <a:r>
              <a:rPr lang="en-US" altLang="en-US" sz="2000" i="1" smtClean="0"/>
              <a:t>q</a:t>
            </a:r>
            <a:r>
              <a:rPr lang="en-US" altLang="en-US" sz="2000" smtClean="0"/>
              <a:t> = 1 – </a:t>
            </a:r>
            <a:r>
              <a:rPr lang="en-US" altLang="en-US" sz="2000" i="1" smtClean="0"/>
              <a:t>p</a:t>
            </a:r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Trials are independent</a:t>
            </a:r>
            <a:endParaRPr lang="en-US" altLang="en-US" sz="2000" i="1" smtClean="0"/>
          </a:p>
          <a:p>
            <a:pPr lvl="1" eaLnBrk="1" hangingPunct="1"/>
            <a:r>
              <a:rPr lang="en-US" altLang="en-US" sz="2000" i="1" smtClean="0"/>
              <a:t>x</a:t>
            </a:r>
            <a:r>
              <a:rPr lang="en-US" altLang="en-US" sz="2000" smtClean="0"/>
              <a:t> is the number of </a:t>
            </a:r>
            <a:r>
              <a:rPr lang="en-US" altLang="en-US" sz="2000" b="1" smtClean="0"/>
              <a:t>S</a:t>
            </a:r>
            <a:r>
              <a:rPr lang="en-US" altLang="en-US" sz="2000" smtClean="0"/>
              <a:t>’s in </a:t>
            </a:r>
            <a:r>
              <a:rPr lang="en-US" altLang="en-US" sz="2000" i="1" smtClean="0"/>
              <a:t>n </a:t>
            </a:r>
            <a:r>
              <a:rPr lang="en-US" altLang="en-US" sz="2000" smtClean="0"/>
              <a:t>trials </a:t>
            </a:r>
            <a:endParaRPr lang="en-US" altLang="en-US" sz="2000" i="1" smtClean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295400"/>
            <a:ext cx="3983038" cy="4267200"/>
          </a:xfrm>
        </p:spPr>
        <p:txBody>
          <a:bodyPr/>
          <a:lstStyle/>
          <a:p>
            <a:pPr eaLnBrk="1" hangingPunct="1"/>
            <a:endParaRPr lang="en-US" altLang="en-US" sz="2400" smtClean="0">
              <a:solidFill>
                <a:srgbClr val="003399"/>
              </a:solidFill>
            </a:endParaRPr>
          </a:p>
          <a:p>
            <a:pPr eaLnBrk="1" hangingPunct="1"/>
            <a:endParaRPr lang="en-US" altLang="en-US" sz="2400" smtClean="0">
              <a:solidFill>
                <a:srgbClr val="003399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3399"/>
                </a:solidFill>
              </a:rPr>
              <a:t>Flip a coin 3 times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3399"/>
                </a:solidFill>
              </a:rPr>
              <a:t>Outcomes are Heads or Tails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smtClean="0">
              <a:solidFill>
                <a:srgbClr val="003399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3399"/>
                </a:solidFill>
              </a:rPr>
              <a:t>P(H) = .5; P(F) = 1-.5 = .5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3399"/>
                </a:solidFill>
              </a:rPr>
              <a:t>A head on flip </a:t>
            </a:r>
            <a:r>
              <a:rPr lang="en-US" altLang="en-US" sz="2000" i="1" smtClean="0">
                <a:solidFill>
                  <a:srgbClr val="003399"/>
                </a:solidFill>
              </a:rPr>
              <a:t>i</a:t>
            </a:r>
            <a:r>
              <a:rPr lang="en-US" altLang="en-US" sz="2000" smtClean="0">
                <a:solidFill>
                  <a:srgbClr val="003399"/>
                </a:solidFill>
              </a:rPr>
              <a:t> doesn’t change P(H) of flip </a:t>
            </a:r>
            <a:r>
              <a:rPr lang="en-US" altLang="en-US" sz="2000" i="1" smtClean="0">
                <a:solidFill>
                  <a:srgbClr val="003399"/>
                </a:solidFill>
              </a:rPr>
              <a:t>i</a:t>
            </a:r>
            <a:r>
              <a:rPr lang="en-US" altLang="en-US" sz="2000" smtClean="0">
                <a:solidFill>
                  <a:srgbClr val="003399"/>
                </a:solidFill>
              </a:rPr>
              <a:t> + 1</a:t>
            </a:r>
          </a:p>
          <a:p>
            <a:pPr eaLnBrk="1" hangingPunct="1"/>
            <a:endParaRPr lang="en-US" altLang="en-US" sz="2400" smtClean="0">
              <a:solidFill>
                <a:srgbClr val="003399"/>
              </a:solidFill>
            </a:endParaRPr>
          </a:p>
          <a:p>
            <a:pPr eaLnBrk="1" hangingPunct="1"/>
            <a:endParaRPr lang="en-US" altLang="en-US" sz="2400" smtClean="0">
              <a:solidFill>
                <a:srgbClr val="003399"/>
              </a:solidFill>
            </a:endParaRP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B36941-B95B-480B-BB97-9EF3D6165873}" type="slidenum">
              <a:rPr lang="en-US" altLang="en-US" sz="1200" smtClean="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smtClean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cxnSp>
        <p:nvCxnSpPr>
          <p:cNvPr id="25606" name="Straight Arrow Connector 7"/>
          <p:cNvCxnSpPr>
            <a:cxnSpLocks noChangeShapeType="1"/>
          </p:cNvCxnSpPr>
          <p:nvPr/>
        </p:nvCxnSpPr>
        <p:spPr bwMode="auto">
          <a:xfrm>
            <a:off x="3200400" y="2362200"/>
            <a:ext cx="1828800" cy="1588"/>
          </a:xfrm>
          <a:prstGeom prst="straightConnector1">
            <a:avLst/>
          </a:prstGeom>
          <a:noFill/>
          <a:ln w="9525" algn="ctr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Straight Arrow Connector 9"/>
          <p:cNvCxnSpPr>
            <a:cxnSpLocks noChangeShapeType="1"/>
          </p:cNvCxnSpPr>
          <p:nvPr/>
        </p:nvCxnSpPr>
        <p:spPr bwMode="auto">
          <a:xfrm>
            <a:off x="4191000" y="2743200"/>
            <a:ext cx="838200" cy="1588"/>
          </a:xfrm>
          <a:prstGeom prst="straightConnector1">
            <a:avLst/>
          </a:prstGeom>
          <a:noFill/>
          <a:ln w="9525" algn="ctr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Straight Arrow Connector 12"/>
          <p:cNvCxnSpPr>
            <a:cxnSpLocks noChangeShapeType="1"/>
          </p:cNvCxnSpPr>
          <p:nvPr/>
        </p:nvCxnSpPr>
        <p:spPr bwMode="auto">
          <a:xfrm>
            <a:off x="4343400" y="3505200"/>
            <a:ext cx="685800" cy="1588"/>
          </a:xfrm>
          <a:prstGeom prst="straightConnector1">
            <a:avLst/>
          </a:prstGeom>
          <a:noFill/>
          <a:ln w="9525" algn="ctr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Straight Arrow Connector 14"/>
          <p:cNvCxnSpPr>
            <a:cxnSpLocks noChangeShapeType="1"/>
          </p:cNvCxnSpPr>
          <p:nvPr/>
        </p:nvCxnSpPr>
        <p:spPr bwMode="auto">
          <a:xfrm>
            <a:off x="4038600" y="3810000"/>
            <a:ext cx="990600" cy="1588"/>
          </a:xfrm>
          <a:prstGeom prst="straightConnector1">
            <a:avLst/>
          </a:prstGeom>
          <a:noFill/>
          <a:ln w="9525" algn="ctr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56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66800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1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42E5B3-7D94-407B-8A18-FF00E6CA4D7C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6858000" cy="8382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Binomial Distribution (Example 1)</a:t>
            </a:r>
          </a:p>
        </p:txBody>
      </p:sp>
      <p:graphicFrame>
        <p:nvGraphicFramePr>
          <p:cNvPr id="32876" name="Group 108"/>
          <p:cNvGraphicFramePr>
            <a:graphicFrameLocks noGrp="1"/>
          </p:cNvGraphicFramePr>
          <p:nvPr>
            <p:ph/>
          </p:nvPr>
        </p:nvGraphicFramePr>
        <p:xfrm>
          <a:off x="457200" y="1371600"/>
          <a:ext cx="7889875" cy="4286250"/>
        </p:xfrm>
        <a:graphic>
          <a:graphicData uri="http://schemas.openxmlformats.org/drawingml/2006/table">
            <a:tbl>
              <a:tblPr/>
              <a:tblGrid>
                <a:gridCol w="2503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Results of 3 flips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Probability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Combined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Summary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HHH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0C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(1)p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0C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HHT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HTH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(3)p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THH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HTT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pq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0C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THT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pq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(3)p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TTH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pq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0C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TTT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(1)p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6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A673A3-D553-4193-9772-B8F68F4FB683}" type="slidenum">
              <a:rPr lang="en-US" altLang="en-US" sz="1200" smtClean="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smtClean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0C82E1-20F1-4313-91CC-A4C09DCDFF26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Binomial Distribution Probability Distribution</a:t>
            </a:r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286000" y="3094038"/>
          <a:ext cx="32004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4" imgW="1104900" imgH="457200" progId="Equation.3">
                  <p:embed/>
                </p:oleObj>
              </mc:Choice>
              <mc:Fallback>
                <p:oleObj name="Equation" r:id="rId4" imgW="11049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94038"/>
                        <a:ext cx="3200400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03025B-9267-4D28-AEC1-297F4EFF628E}" type="slidenum">
              <a:rPr lang="en-US" altLang="en-US" sz="1200" smtClean="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smtClean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0" y="1342182"/>
            <a:ext cx="2514600" cy="1515979"/>
          </a:xfrm>
          <a:prstGeom prst="wedgeEllipseCallout">
            <a:avLst>
              <a:gd name="adj1" fmla="val 87746"/>
              <a:gd name="adj2" fmla="val 85906"/>
            </a:avLst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/>
                </a:solidFill>
              </a:rPr>
              <a:t>The number of ways of getting the desired results</a:t>
            </a:r>
          </a:p>
        </p:txBody>
      </p:sp>
      <p:sp>
        <p:nvSpPr>
          <p:cNvPr id="10" name="Oval Callout 9"/>
          <p:cNvSpPr/>
          <p:nvPr/>
        </p:nvSpPr>
        <p:spPr bwMode="auto">
          <a:xfrm>
            <a:off x="2743200" y="1189782"/>
            <a:ext cx="2514600" cy="1371600"/>
          </a:xfrm>
          <a:prstGeom prst="wedgeEllipseCallout">
            <a:avLst>
              <a:gd name="adj1" fmla="val 23839"/>
              <a:gd name="adj2" fmla="val 115056"/>
            </a:avLst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The probability of  getting the required number of successes</a:t>
            </a:r>
          </a:p>
        </p:txBody>
      </p:sp>
      <p:sp>
        <p:nvSpPr>
          <p:cNvPr id="11" name="Oval Callout 10"/>
          <p:cNvSpPr/>
          <p:nvPr/>
        </p:nvSpPr>
        <p:spPr bwMode="auto">
          <a:xfrm>
            <a:off x="5638800" y="1265982"/>
            <a:ext cx="2514600" cy="1371600"/>
          </a:xfrm>
          <a:prstGeom prst="wedgeEllipseCallout">
            <a:avLst>
              <a:gd name="adj1" fmla="val -59543"/>
              <a:gd name="adj2" fmla="val 109530"/>
            </a:avLst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The probability of  getting the required number of failures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9D41D5-9FE6-4862-96AB-3EDD35C6E5AA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27657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4572000"/>
            <a:ext cx="7620000" cy="1447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Find the mean and variance of Binomial RV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Binomial Distribution Probability Distribution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2DD0A7-A01C-40B1-A7D1-B1EA9661FA5B}" type="slidenum">
              <a:rPr lang="en-US" altLang="en-US" sz="1200" smtClean="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 smtClean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845B003-6685-4E62-8EF1-6C417DA34FAD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29701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077200" cy="1981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Example 2: Say 40% of the class is female.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smtClean="0"/>
              <a:t>    What is the probability that 6 of the first 10 students walking in will be female?</a:t>
            </a:r>
          </a:p>
        </p:txBody>
      </p:sp>
      <p:graphicFrame>
        <p:nvGraphicFramePr>
          <p:cNvPr id="29702" name="Object 3"/>
          <p:cNvGraphicFramePr>
            <a:graphicFrameLocks noChangeAspect="1"/>
          </p:cNvGraphicFramePr>
          <p:nvPr/>
        </p:nvGraphicFramePr>
        <p:xfrm>
          <a:off x="1295400" y="3048000"/>
          <a:ext cx="34290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4" imgW="1435100" imgH="1371600" progId="Equation.3">
                  <p:embed/>
                </p:oleObj>
              </mc:Choice>
              <mc:Fallback>
                <p:oleObj name="Equation" r:id="rId4" imgW="1435100" imgH="137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3429000" cy="24384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Outline</a:t>
            </a:r>
          </a:p>
        </p:txBody>
      </p:sp>
      <p:sp>
        <p:nvSpPr>
          <p:cNvPr id="20485" name="Content Placeholder 6"/>
          <p:cNvSpPr>
            <a:spLocks noGrp="1"/>
          </p:cNvSpPr>
          <p:nvPr>
            <p:ph idx="1"/>
          </p:nvPr>
        </p:nvSpPr>
        <p:spPr>
          <a:xfrm>
            <a:off x="914400" y="1752600"/>
            <a:ext cx="7661275" cy="4114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Definition of a Random </a:t>
            </a:r>
            <a:r>
              <a:rPr lang="en-US" dirty="0" smtClean="0"/>
              <a:t>Variable (RV)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Discrete Random </a:t>
            </a:r>
            <a:r>
              <a:rPr lang="en-US" dirty="0" smtClean="0"/>
              <a:t>Variables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Examples of Discrete RV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Bernoulli 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Binomial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Poisson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Geometric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Expectations</a:t>
            </a:r>
            <a:r>
              <a:rPr lang="en-US" dirty="0" smtClean="0"/>
              <a:t>, </a:t>
            </a:r>
            <a:r>
              <a:rPr lang="en-US" dirty="0" smtClean="0"/>
              <a:t>Variances</a:t>
            </a:r>
            <a:endParaRPr lang="en-US" dirty="0" smtClean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C500B0-DD96-4E62-83DC-5C89596CDC72}" type="slidenum">
              <a:rPr lang="en-US" altLang="en-US" sz="1200" smtClean="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06475B-12C6-4FFF-8C20-2A85472E4B97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 smtClean="0"/>
          </a:p>
        </p:txBody>
      </p:sp>
      <p:sp>
        <p:nvSpPr>
          <p:cNvPr id="31747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 altLang="en-US" smtClean="0"/>
          </a:p>
        </p:txBody>
      </p:sp>
      <p:sp>
        <p:nvSpPr>
          <p:cNvPr id="31748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257E3B-D886-470A-BD7D-A88F6396FA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359EE6-AAC8-46C3-9EA7-E97BA01C847F}" type="slidenum">
              <a:rPr lang="en-US" altLang="en-US" smtClean="0">
                <a:solidFill>
                  <a:srgbClr val="045C75"/>
                </a:solidFill>
              </a:rPr>
              <a:pPr/>
              <a:t>20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3175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50825"/>
            <a:ext cx="8212138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 smtClean="0"/>
          </a:p>
        </p:txBody>
      </p:sp>
      <p:sp>
        <p:nvSpPr>
          <p:cNvPr id="32771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 altLang="en-US" smtClean="0"/>
          </a:p>
        </p:txBody>
      </p:sp>
      <p:sp>
        <p:nvSpPr>
          <p:cNvPr id="32772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257E3B-D886-470A-BD7D-A88F6396FA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018DD4-F5BC-4F6B-9EE4-9182CE0D4BF5}" type="slidenum">
              <a:rPr lang="en-US" altLang="en-US" smtClean="0">
                <a:solidFill>
                  <a:srgbClr val="045C75"/>
                </a:solidFill>
              </a:rPr>
              <a:pPr/>
              <a:t>21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3277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0350"/>
            <a:ext cx="738505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7325"/>
            <a:ext cx="7696200" cy="879475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Mean and Variance of Binomial Distribution 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52E9AF-A627-4A7A-83D6-95C55C58751F}" type="slidenum">
              <a:rPr lang="en-US" altLang="en-US" sz="1200" smtClean="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 smtClean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8D269D6-0457-44F7-834F-5A8E239BCF4A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311150" y="1447800"/>
          <a:ext cx="52514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4" imgW="2146300" imgH="228600" progId="Equation.3">
                  <p:embed/>
                </p:oleObj>
              </mc:Choice>
              <mc:Fallback>
                <p:oleObj name="Equation" r:id="rId4" imgW="2146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1447800"/>
                        <a:ext cx="5251450" cy="6032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Poisson Random Variable</a:t>
            </a:r>
            <a:endParaRPr lang="en-IN" altLang="en-US" dirty="0" smtClean="0"/>
          </a:p>
        </p:txBody>
      </p:sp>
      <p:sp>
        <p:nvSpPr>
          <p:cNvPr id="3584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 altLang="en-US" dirty="0" smtClean="0"/>
          </a:p>
        </p:txBody>
      </p:sp>
      <p:sp>
        <p:nvSpPr>
          <p:cNvPr id="3584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257E3B-D886-470A-BD7D-A88F6396FA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A12F68-E940-4CB8-9A4F-CC805FEC0A3D}" type="slidenum">
              <a:rPr lang="en-US" altLang="en-US" smtClean="0">
                <a:solidFill>
                  <a:srgbClr val="045C75"/>
                </a:solidFill>
              </a:rPr>
              <a:pPr/>
              <a:t>23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18" y="1694419"/>
            <a:ext cx="8972489" cy="2568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6FE399-B2A2-400C-9712-0304F61F432C}" type="slidenum">
              <a:rPr lang="en-US" altLang="en-US" sz="1200" smtClean="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 smtClean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727FB0-4DA4-4C30-A069-4FED81A39619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9512" y="548680"/>
            <a:ext cx="87166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 smtClean="0">
                <a:solidFill>
                  <a:srgbClr val="231F20"/>
                </a:solidFill>
                <a:effectLst/>
                <a:latin typeface="TimesTen-Roman"/>
              </a:rPr>
              <a:t>The Poisson random variable has a tremendous range of applications in diverse</a:t>
            </a:r>
            <a:br>
              <a:rPr lang="en-US" sz="1800" b="0" i="0" dirty="0" smtClean="0">
                <a:solidFill>
                  <a:srgbClr val="231F20"/>
                </a:solidFill>
                <a:effectLst/>
                <a:latin typeface="TimesTen-Roman"/>
              </a:rPr>
            </a:br>
            <a:r>
              <a:rPr lang="en-US" sz="1800" b="0" i="0" dirty="0" smtClean="0">
                <a:solidFill>
                  <a:srgbClr val="231F20"/>
                </a:solidFill>
                <a:effectLst/>
                <a:latin typeface="TimesTen-Roman"/>
              </a:rPr>
              <a:t>areas because it may be used as an approximation for a binomial random variable with parameters (</a:t>
            </a:r>
            <a:r>
              <a:rPr lang="en-US" sz="1800" b="0" i="1" dirty="0" smtClean="0">
                <a:solidFill>
                  <a:srgbClr val="231F20"/>
                </a:solidFill>
                <a:effectLst/>
                <a:latin typeface="TimesTen-Italic"/>
              </a:rPr>
              <a:t>n</a:t>
            </a:r>
            <a:r>
              <a:rPr lang="en-US" sz="1800" b="0" i="0" dirty="0" smtClean="0">
                <a:solidFill>
                  <a:srgbClr val="231F20"/>
                </a:solidFill>
                <a:effectLst/>
                <a:latin typeface="TimesTen-Roman"/>
              </a:rPr>
              <a:t>, </a:t>
            </a:r>
            <a:r>
              <a:rPr lang="en-US" sz="1800" b="0" i="1" dirty="0" smtClean="0">
                <a:solidFill>
                  <a:srgbClr val="231F20"/>
                </a:solidFill>
                <a:effectLst/>
                <a:latin typeface="TimesTen-Italic"/>
              </a:rPr>
              <a:t>p</a:t>
            </a:r>
            <a:r>
              <a:rPr lang="en-US" sz="1800" b="0" i="0" dirty="0" smtClean="0">
                <a:solidFill>
                  <a:srgbClr val="231F20"/>
                </a:solidFill>
                <a:effectLst/>
                <a:latin typeface="TimesTen-Roman"/>
              </a:rPr>
              <a:t>) </a:t>
            </a:r>
            <a:endParaRPr lang="en-US" sz="1800" b="0" i="0" dirty="0" smtClean="0">
              <a:solidFill>
                <a:srgbClr val="FF0000"/>
              </a:solidFill>
              <a:effectLst/>
              <a:latin typeface="TimesTen-Roma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FF0000"/>
                </a:solidFill>
                <a:effectLst/>
                <a:latin typeface="TimesTen-Roman"/>
              </a:rPr>
              <a:t>when </a:t>
            </a:r>
            <a:r>
              <a:rPr lang="en-US" b="0" i="1" dirty="0" smtClean="0">
                <a:solidFill>
                  <a:srgbClr val="FF0000"/>
                </a:solidFill>
                <a:effectLst/>
                <a:latin typeface="TimesTen-Italic"/>
              </a:rPr>
              <a:t>n 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TimesTen-Roman"/>
              </a:rPr>
              <a:t>is large and </a:t>
            </a:r>
            <a:r>
              <a:rPr lang="en-US" b="0" i="1" dirty="0" smtClean="0">
                <a:solidFill>
                  <a:srgbClr val="FF0000"/>
                </a:solidFill>
                <a:effectLst/>
                <a:latin typeface="TimesTen-Italic"/>
              </a:rPr>
              <a:t>p 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TimesTen-Roman"/>
              </a:rPr>
              <a:t>is small enough so that </a:t>
            </a:r>
            <a:r>
              <a:rPr lang="en-US" b="0" i="1" dirty="0" smtClean="0">
                <a:solidFill>
                  <a:srgbClr val="7030A0"/>
                </a:solidFill>
                <a:effectLst/>
                <a:latin typeface="TimesTen-Italic"/>
              </a:rPr>
              <a:t>np </a:t>
            </a:r>
            <a:r>
              <a:rPr lang="en-US" b="0" i="0" dirty="0" smtClean="0">
                <a:solidFill>
                  <a:srgbClr val="7030A0"/>
                </a:solidFill>
                <a:effectLst/>
                <a:latin typeface="TimesTen-Roman"/>
              </a:rPr>
              <a:t>is of moderate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7030A0"/>
              </a:solidFill>
              <a:effectLst/>
              <a:latin typeface="TimesTen-Roman"/>
            </a:endParaRPr>
          </a:p>
          <a:p>
            <a:r>
              <a:rPr lang="en-US" dirty="0" smtClean="0">
                <a:solidFill>
                  <a:srgbClr val="231F20"/>
                </a:solidFill>
                <a:latin typeface="TimesTen-Roman"/>
              </a:rPr>
              <a:t>Prove it!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D009C-F89C-49CB-A702-7A6D96BC6F9C}" type="datetime1">
              <a:rPr lang="en-US" smtClean="0"/>
              <a:pPr>
                <a:defRPr/>
              </a:pPr>
              <a:t>8/20/2024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40862-BDF9-4EE0-8ED6-3AC1B4C0A37C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53" y="1268760"/>
            <a:ext cx="7354147" cy="443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1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58860" y="2516404"/>
            <a:ext cx="3754438" cy="4114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D009C-F89C-49CB-A702-7A6D96BC6F9C}" type="datetime1">
              <a:rPr lang="en-US" smtClean="0"/>
              <a:pPr>
                <a:defRPr/>
              </a:pPr>
              <a:t>8/20/2024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40862-BDF9-4EE0-8ED6-3AC1B4C0A37C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15" y="620688"/>
            <a:ext cx="8376732" cy="315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82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7325"/>
            <a:ext cx="8382000" cy="879475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Poisson RV (Mean and Variance)</a:t>
            </a:r>
            <a:endParaRPr lang="en-US" altLang="en-US" sz="3200" dirty="0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D0F0E9-8A55-4A58-884E-5A7EF9FBA392}" type="slidenum">
              <a:rPr lang="en-US" altLang="en-US" sz="1200" smtClean="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 smtClean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FA639F-F5D4-4E1B-8237-192C17C017D7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827584" y="1412776"/>
                <a:ext cx="7859216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We want to compute the expected value and variance of the Poisson random variable with parameter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RMTMI"/>
                  </a:rPr>
                  <a:t>λ</a:t>
                </a:r>
                <a:endParaRPr lang="en-US" sz="2400" dirty="0">
                  <a:solidFill>
                    <a:srgbClr val="231F20"/>
                  </a:solidFill>
                  <a:latin typeface="TimesTen-Roman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b="0" i="0" dirty="0" smtClean="0">
                  <a:solidFill>
                    <a:srgbClr val="231F20"/>
                  </a:solidFill>
                  <a:effectLst/>
                  <a:latin typeface="TimesTen-Roman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Note that this random variable approximates a binomial random</a:t>
                </a:r>
                <a:b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</a:b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variable with parameters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TimesTen-Italic"/>
                  </a:rPr>
                  <a:t>n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and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TimesTen-Italic"/>
                  </a:rPr>
                  <a:t>p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when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TimesTen-Italic"/>
                  </a:rPr>
                  <a:t>n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is large,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TimesTen-Italic"/>
                  </a:rPr>
                  <a:t>p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is small, and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RMTMI"/>
                  </a:rPr>
                  <a:t>λ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MTSY"/>
                  </a:rPr>
                  <a:t>=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TimesTen-Italic"/>
                  </a:rPr>
                  <a:t>np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231F20"/>
                  </a:solidFill>
                  <a:latin typeface="TimesTen-Roman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Since such a binomial random variable has expected value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TimesTen-Italic"/>
                  </a:rPr>
                  <a:t>np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MTSY"/>
                  </a:rPr>
                  <a:t>=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RMTMI"/>
                  </a:rPr>
                  <a:t>λ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and variance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TimesTen-Italic"/>
                  </a:rPr>
                  <a:t>np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RMTMI"/>
                  </a:rPr>
                  <a:t>(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1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MTSY"/>
                  </a:rPr>
                  <a:t>-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TimesTen-Italic"/>
                  </a:rPr>
                  <a:t>p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RMTMI"/>
                  </a:rPr>
                  <a:t>)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MTSY"/>
                  </a:rPr>
                  <a:t>=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RMTMI"/>
                  </a:rPr>
                  <a:t>λ(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1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MTSY"/>
                  </a:rPr>
                  <a:t>-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TimesTen-Italic"/>
                  </a:rPr>
                  <a:t>p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RMTMI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RMTMI"/>
                  </a:rPr>
                  <a:t>λ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(since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TimesTen-Italic"/>
                  </a:rPr>
                  <a:t>p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is small)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231F20"/>
                  </a:solidFill>
                  <a:latin typeface="TimesTen-Roman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Both the expected value and the variance of a Poisson random variable would equal its parameter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RMTMI"/>
                  </a:rPr>
                  <a:t>λ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. 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IN" sz="2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7859216" cy="5632311"/>
              </a:xfrm>
              <a:prstGeom prst="rect">
                <a:avLst/>
              </a:prstGeom>
              <a:blipFill>
                <a:blip r:embed="rId3"/>
                <a:stretch>
                  <a:fillRect l="-1086" t="-758" r="-20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for mean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D009C-F89C-49CB-A702-7A6D96BC6F9C}" type="datetime1">
              <a:rPr lang="en-US" smtClean="0"/>
              <a:pPr>
                <a:defRPr/>
              </a:pPr>
              <a:t>8/20/2024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40862-BDF9-4EE0-8ED6-3AC1B4C0A37C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87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D009C-F89C-49CB-A702-7A6D96BC6F9C}" type="datetime1">
              <a:rPr lang="en-US" smtClean="0"/>
              <a:pPr>
                <a:defRPr/>
              </a:pPr>
              <a:t>8/20/2024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40862-BDF9-4EE0-8ED6-3AC1B4C0A37C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57327"/>
            <a:ext cx="3956869" cy="364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3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59055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Definition of a Random Variable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389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 </a:t>
            </a:r>
            <a:r>
              <a:rPr lang="en-US" altLang="en-US" sz="2000" b="1" smtClean="0"/>
              <a:t>random variable</a:t>
            </a:r>
            <a:r>
              <a:rPr lang="en-US" altLang="en-US" sz="2000" smtClean="0"/>
              <a:t> is a real valued function defined on a sample space  S. In a particular experiment, a  random variable X would be some function that assigns a real number X(s) for each possible  outcome  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000" smtClean="0"/>
              <a:t>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 </a:t>
            </a:r>
            <a:r>
              <a:rPr lang="en-US" altLang="en-US" sz="2000" b="1" smtClean="0"/>
              <a:t>discrete</a:t>
            </a:r>
            <a:r>
              <a:rPr lang="en-US" altLang="en-US" sz="2000" smtClean="0"/>
              <a:t> </a:t>
            </a:r>
            <a:r>
              <a:rPr lang="en-US" altLang="en-US" sz="2000" b="1" smtClean="0"/>
              <a:t>random variable</a:t>
            </a:r>
            <a:r>
              <a:rPr lang="en-US" altLang="en-US" sz="2000" smtClean="0"/>
              <a:t> can take a countable number of values.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Number of steps to the top of the Eiffel Tower*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 </a:t>
            </a:r>
            <a:r>
              <a:rPr lang="en-US" altLang="en-US" sz="2000" b="1" smtClean="0"/>
              <a:t>continuous</a:t>
            </a:r>
            <a:r>
              <a:rPr lang="en-US" altLang="en-US" sz="2000" smtClean="0"/>
              <a:t> </a:t>
            </a:r>
            <a:r>
              <a:rPr lang="en-US" altLang="en-US" sz="2000" b="1" smtClean="0"/>
              <a:t>random variable</a:t>
            </a:r>
            <a:r>
              <a:rPr lang="en-US" altLang="en-US" sz="2000" smtClean="0"/>
              <a:t> can take any value along a given interval of a number line.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The time a tourist stays at the top 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000" smtClean="0"/>
              <a:t>	once s/he gets there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 sz="240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234AD2-F6B4-478B-84C8-3F822A9FA55F}" type="slidenum">
              <a:rPr lang="en-US" altLang="en-US" sz="1200" smtClean="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269" name="Object 2"/>
          <p:cNvGraphicFramePr>
            <a:graphicFrameLocks noChangeAspect="1"/>
          </p:cNvGraphicFramePr>
          <p:nvPr/>
        </p:nvGraphicFramePr>
        <p:xfrm>
          <a:off x="8229600" y="2209800"/>
          <a:ext cx="609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4" imgW="355138" imgH="177569" progId="Equation.3">
                  <p:embed/>
                </p:oleObj>
              </mc:Choice>
              <mc:Fallback>
                <p:oleObj name="Equation" r:id="rId4" imgW="355138" imgH="17756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209800"/>
                        <a:ext cx="6096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0B0C4E-98C6-4318-8703-60C4FAB46AFF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pic>
        <p:nvPicPr>
          <p:cNvPr id="11271" name="Picture 4" descr="j015776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91000"/>
            <a:ext cx="1795463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D009C-F89C-49CB-A702-7A6D96BC6F9C}" type="datetime1">
              <a:rPr lang="en-US" smtClean="0"/>
              <a:pPr>
                <a:defRPr/>
              </a:pPr>
              <a:t>8/20/2024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40862-BDF9-4EE0-8ED6-3AC1B4C0A37C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14007"/>
            <a:ext cx="5256445" cy="69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13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D009C-F89C-49CB-A702-7A6D96BC6F9C}" type="datetime1">
              <a:rPr lang="en-US" smtClean="0"/>
              <a:pPr>
                <a:defRPr/>
              </a:pPr>
              <a:t>8/20/2024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40862-BDF9-4EE0-8ED6-3AC1B4C0A37C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99" y="117442"/>
            <a:ext cx="6155939" cy="4641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532977"/>
            <a:ext cx="4887907" cy="118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RV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D009C-F89C-49CB-A702-7A6D96BC6F9C}" type="datetime1">
              <a:rPr lang="en-US" smtClean="0"/>
              <a:pPr>
                <a:defRPr/>
              </a:pPr>
              <a:t>8/20/2024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40862-BDF9-4EE0-8ED6-3AC1B4C0A37C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09" y="2276872"/>
            <a:ext cx="9128508" cy="1357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7" y="4932164"/>
            <a:ext cx="8717548" cy="129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D009C-F89C-49CB-A702-7A6D96BC6F9C}" type="datetime1">
              <a:rPr lang="en-US" smtClean="0"/>
              <a:pPr>
                <a:defRPr/>
              </a:pPr>
              <a:t>8/20/2024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40862-BDF9-4EE0-8ED6-3AC1B4C0A37C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5" y="563981"/>
            <a:ext cx="8254795" cy="189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5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D009C-F89C-49CB-A702-7A6D96BC6F9C}" type="datetime1">
              <a:rPr lang="en-US" smtClean="0"/>
              <a:pPr>
                <a:defRPr/>
              </a:pPr>
              <a:t>8/20/2024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40862-BDF9-4EE0-8ED6-3AC1B4C0A37C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48680"/>
            <a:ext cx="749991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70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and Variance of </a:t>
            </a:r>
            <a:r>
              <a:rPr lang="en-US" dirty="0" smtClean="0"/>
              <a:t>Geometric RV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D009C-F89C-49CB-A702-7A6D96BC6F9C}" type="datetime1">
              <a:rPr lang="en-US" smtClean="0"/>
              <a:pPr>
                <a:defRPr/>
              </a:pPr>
              <a:t>8/20/2024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40862-BDF9-4EE0-8ED6-3AC1B4C0A37C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18" y="2229611"/>
            <a:ext cx="1424663" cy="10270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47" y="3715605"/>
            <a:ext cx="4622132" cy="74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Probability Distributions, Mean and Variance for Discrete Random Variables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7696200" cy="4114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The </a:t>
            </a:r>
            <a:r>
              <a:rPr lang="en-US" altLang="en-US" sz="2000" b="1" smtClean="0"/>
              <a:t>probability distribution </a:t>
            </a:r>
            <a:r>
              <a:rPr lang="en-US" altLang="en-US" sz="2000" smtClean="0"/>
              <a:t>of a</a:t>
            </a:r>
            <a:r>
              <a:rPr lang="en-US" altLang="en-US" sz="2000" b="1" smtClean="0"/>
              <a:t> </a:t>
            </a:r>
            <a:r>
              <a:rPr lang="en-US" altLang="en-US" sz="2000" smtClean="0"/>
              <a:t>discrete random variable is defined as  a function that specifies the probability associated with each possible outcome the random variable can assume.</a:t>
            </a:r>
          </a:p>
          <a:p>
            <a:pPr lvl="1" eaLnBrk="1" hangingPunct="1"/>
            <a:r>
              <a:rPr lang="en-US" altLang="en-US" sz="2000" i="1" smtClean="0"/>
              <a:t>p(x)</a:t>
            </a:r>
            <a:r>
              <a:rPr lang="en-US" altLang="en-US" sz="2000" smtClean="0"/>
              <a:t> </a:t>
            </a:r>
            <a:r>
              <a:rPr lang="en-US" altLang="en-US" sz="2000" smtClean="0">
                <a:cs typeface="Arial" panose="020B0604020202020204" pitchFamily="34" charset="0"/>
              </a:rPr>
              <a:t>≥ 0 for all values of </a:t>
            </a:r>
            <a:r>
              <a:rPr lang="en-US" altLang="en-US" sz="2000" i="1" smtClean="0">
                <a:cs typeface="Arial" panose="020B0604020202020204" pitchFamily="34" charset="0"/>
              </a:rPr>
              <a:t>x</a:t>
            </a:r>
            <a:endParaRPr lang="en-US" altLang="en-US" sz="20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2000" smtClean="0">
                <a:cs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US" altLang="en-US" sz="2000" i="1" smtClean="0">
                <a:cs typeface="Arial" panose="020B0604020202020204" pitchFamily="34" charset="0"/>
                <a:sym typeface="Symbol" panose="05050102010706020507" pitchFamily="18" charset="2"/>
              </a:rPr>
              <a:t>p(x)</a:t>
            </a:r>
            <a:r>
              <a:rPr lang="en-US" altLang="en-US" sz="2000" smtClean="0">
                <a:cs typeface="Arial" panose="020B0604020202020204" pitchFamily="34" charset="0"/>
                <a:sym typeface="Symbol" panose="05050102010706020507" pitchFamily="18" charset="2"/>
              </a:rPr>
              <a:t> = 1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2000" i="1" smtClean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BB8696-5EE1-4A20-BACD-09B08C810167}" type="slidenum">
              <a:rPr lang="en-US" altLang="en-US" sz="1200" smtClean="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848CB4C-82D9-452F-A759-7B8211DE58ED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3200400"/>
            <a:ext cx="76962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>
                <a:latin typeface="+mn-lt"/>
              </a:rPr>
              <a:t>The </a:t>
            </a:r>
            <a:r>
              <a:rPr lang="en-US" sz="2000" b="1" dirty="0">
                <a:latin typeface="+mn-lt"/>
              </a:rPr>
              <a:t>mean</a:t>
            </a:r>
            <a:r>
              <a:rPr lang="en-US" sz="2000" dirty="0">
                <a:latin typeface="+mn-lt"/>
              </a:rPr>
              <a:t>, or</a:t>
            </a:r>
            <a:r>
              <a:rPr lang="en-US" sz="2000" b="1" dirty="0">
                <a:latin typeface="+mn-lt"/>
              </a:rPr>
              <a:t> expected value</a:t>
            </a:r>
            <a:r>
              <a:rPr lang="en-US" sz="2000" dirty="0">
                <a:latin typeface="+mn-lt"/>
              </a:rPr>
              <a:t>,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of a</a:t>
            </a:r>
            <a:r>
              <a:rPr lang="en-US" sz="2000" b="1" dirty="0">
                <a:latin typeface="+mn-lt"/>
              </a:rPr>
              <a:t> discrete random variable</a:t>
            </a:r>
            <a:r>
              <a:rPr lang="en-US" sz="2000" dirty="0">
                <a:latin typeface="+mn-lt"/>
              </a:rPr>
              <a:t> is</a:t>
            </a:r>
            <a:endParaRPr lang="en-US" sz="2800" i="1" dirty="0">
              <a:latin typeface="+mn-lt"/>
              <a:cs typeface="Arial" pitchFamily="34" charset="0"/>
              <a:sym typeface="Symbol" pitchFamily="18" charset="2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 i="1" dirty="0">
              <a:latin typeface="+mn-lt"/>
              <a:cs typeface="Arial" pitchFamily="34" charset="0"/>
              <a:sym typeface="Symbol" pitchFamily="18" charset="2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 i="1" dirty="0">
              <a:latin typeface="+mn-lt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13319" name="Object 4"/>
          <p:cNvGraphicFramePr>
            <a:graphicFrameLocks noChangeAspect="1"/>
          </p:cNvGraphicFramePr>
          <p:nvPr/>
        </p:nvGraphicFramePr>
        <p:xfrm>
          <a:off x="1752600" y="3581400"/>
          <a:ext cx="2286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3" imgW="1295400" imgH="254000" progId="Equation.DSMT4">
                  <p:embed/>
                </p:oleObj>
              </mc:Choice>
              <mc:Fallback>
                <p:oleObj name="Equation" r:id="rId3" imgW="12954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81400"/>
                        <a:ext cx="2286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4114800"/>
            <a:ext cx="7432675" cy="1219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>
                <a:latin typeface="+mn-lt"/>
                <a:cs typeface="Arial" pitchFamily="34" charset="0"/>
                <a:sym typeface="Symbol" pitchFamily="18" charset="2"/>
              </a:rPr>
              <a:t>The </a:t>
            </a:r>
            <a:r>
              <a:rPr lang="en-US" sz="2000" b="1" dirty="0">
                <a:latin typeface="+mn-lt"/>
                <a:cs typeface="Arial" pitchFamily="34" charset="0"/>
                <a:sym typeface="Symbol" pitchFamily="18" charset="2"/>
              </a:rPr>
              <a:t>variance</a:t>
            </a:r>
            <a:r>
              <a:rPr lang="en-US" sz="2000" dirty="0">
                <a:latin typeface="+mn-lt"/>
                <a:cs typeface="Arial" pitchFamily="34" charset="0"/>
                <a:sym typeface="Symbol" pitchFamily="18" charset="2"/>
              </a:rPr>
              <a:t> of a discrete random variable  x is</a:t>
            </a: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 i="1" dirty="0">
              <a:latin typeface="+mn-lt"/>
              <a:cs typeface="Arial" pitchFamily="34" charset="0"/>
              <a:sym typeface="Symbol" pitchFamily="18" charset="2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en-US" sz="2800" i="1" dirty="0">
              <a:latin typeface="+mn-lt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13321" name="Object 3"/>
          <p:cNvGraphicFramePr>
            <a:graphicFrameLocks noChangeAspect="1"/>
          </p:cNvGraphicFramePr>
          <p:nvPr/>
        </p:nvGraphicFramePr>
        <p:xfrm>
          <a:off x="1600200" y="4572000"/>
          <a:ext cx="3886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5" imgW="2184400" imgH="254000" progId="Equation.DSMT4">
                  <p:embed/>
                </p:oleObj>
              </mc:Choice>
              <mc:Fallback>
                <p:oleObj name="Equation" r:id="rId5" imgW="21844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72000"/>
                        <a:ext cx="38862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92CB7-B9FB-45E0-84CB-9964744AA4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436EA7-F230-4901-AFB3-C562D8B39187}" type="slidenum">
              <a:rPr lang="en-US" altLang="en-US" smtClean="0">
                <a:solidFill>
                  <a:srgbClr val="045C75"/>
                </a:solidFill>
              </a:rPr>
              <a:pPr/>
              <a:t>5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14340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888"/>
            <a:ext cx="8961438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1536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92CB7-B9FB-45E0-84CB-9964744AA4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B0CF04-3EE7-47F6-A4BE-32826B7CAA94}" type="slidenum">
              <a:rPr lang="en-US" altLang="en-US" smtClean="0">
                <a:solidFill>
                  <a:srgbClr val="045C75"/>
                </a:solidFill>
              </a:rPr>
              <a:pPr/>
              <a:t>6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1536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49275"/>
            <a:ext cx="8337550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altLang="en-US" smtClean="0"/>
              <a:t>CDF</a:t>
            </a:r>
            <a:endParaRPr lang="en-IN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1638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92CB7-B9FB-45E0-84CB-9964744AA4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B76BC9-4F3B-473E-936B-85BE7300279B}" type="slidenum">
              <a:rPr lang="en-US" altLang="en-US" smtClean="0">
                <a:solidFill>
                  <a:srgbClr val="045C75"/>
                </a:solidFill>
              </a:rPr>
              <a:pPr/>
              <a:t>7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1639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19288"/>
            <a:ext cx="87122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002088"/>
            <a:ext cx="81549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1741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92CB7-B9FB-45E0-84CB-9964744AA4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D84A3C-797F-41FB-9577-7FCCF2691931}" type="slidenum">
              <a:rPr lang="en-US" altLang="en-US" smtClean="0">
                <a:solidFill>
                  <a:srgbClr val="045C75"/>
                </a:solidFill>
              </a:rPr>
              <a:pPr/>
              <a:t>8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1741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113"/>
            <a:ext cx="9472613" cy="671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1843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92CB7-B9FB-45E0-84CB-9964744AA4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D9D578-9A03-45FE-BCD1-5FF791995723}" type="slidenum">
              <a:rPr lang="en-US" altLang="en-US" smtClean="0">
                <a:solidFill>
                  <a:srgbClr val="045C75"/>
                </a:solidFill>
              </a:rPr>
              <a:pPr/>
              <a:t>9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1843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260350"/>
            <a:ext cx="88392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4195763"/>
            <a:ext cx="776446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647700" y="2978150"/>
            <a:ext cx="66071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231F20"/>
                </a:solidFill>
                <a:latin typeface="TimesTen-Roman"/>
              </a:rPr>
              <a:t>weighted average of the possible values of </a:t>
            </a:r>
            <a:r>
              <a:rPr lang="en-US" altLang="en-US" i="1">
                <a:solidFill>
                  <a:srgbClr val="231F20"/>
                </a:solidFill>
                <a:latin typeface="TimesTen-Italic"/>
              </a:rPr>
              <a:t>X</a:t>
            </a:r>
            <a:r>
              <a:rPr lang="en-US" altLang="en-US">
                <a:solidFill>
                  <a:srgbClr val="231F20"/>
                </a:solidFill>
                <a:latin typeface="TimesTen-Roman"/>
              </a:rPr>
              <a:t> </a:t>
            </a:r>
            <a:r>
              <a:rPr lang="en-US" altLang="en-US"/>
              <a:t/>
            </a:r>
            <a:br>
              <a:rPr lang="en-US" altLang="en-US"/>
            </a:br>
            <a:endParaRPr lang="en-I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19628</TotalTime>
  <Words>712</Words>
  <Application>Microsoft Office PowerPoint</Application>
  <PresentationFormat>On-screen Show (4:3)</PresentationFormat>
  <Paragraphs>182</Paragraphs>
  <Slides>35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51" baseType="lpstr">
      <vt:lpstr>Arial</vt:lpstr>
      <vt:lpstr>Calibri</vt:lpstr>
      <vt:lpstr>Constantia</vt:lpstr>
      <vt:lpstr>Wingdings 2</vt:lpstr>
      <vt:lpstr>Symbol</vt:lpstr>
      <vt:lpstr>TimesTen-Roman</vt:lpstr>
      <vt:lpstr>TimesTen-Italic</vt:lpstr>
      <vt:lpstr>Wingdings</vt:lpstr>
      <vt:lpstr>Euclid Symbol</vt:lpstr>
      <vt:lpstr>Zapf Dingbats</vt:lpstr>
      <vt:lpstr>Times New Roman</vt:lpstr>
      <vt:lpstr>Arial Narrow</vt:lpstr>
      <vt:lpstr>Flow</vt:lpstr>
      <vt:lpstr>Microsoft Equation 3.0</vt:lpstr>
      <vt:lpstr>MathType 6.0 Equation</vt:lpstr>
      <vt:lpstr>Equation</vt:lpstr>
      <vt:lpstr>PowerPoint Presentation</vt:lpstr>
      <vt:lpstr>Outline</vt:lpstr>
      <vt:lpstr>Definition of a Random Variable</vt:lpstr>
      <vt:lpstr>Probability Distributions, Mean and Variance for Discrete Random Variables</vt:lpstr>
      <vt:lpstr>PowerPoint Presentation</vt:lpstr>
      <vt:lpstr>PowerPoint Presentation</vt:lpstr>
      <vt:lpstr>CDF</vt:lpstr>
      <vt:lpstr>PowerPoint Presentation</vt:lpstr>
      <vt:lpstr>PowerPoint Presentation</vt:lpstr>
      <vt:lpstr>PowerPoint Presentation</vt:lpstr>
      <vt:lpstr>PowerPoint Presentation</vt:lpstr>
      <vt:lpstr>Variance</vt:lpstr>
      <vt:lpstr>PowerPoint Presentation</vt:lpstr>
      <vt:lpstr>PowerPoint Presentation</vt:lpstr>
      <vt:lpstr>PowerPoint Presentation</vt:lpstr>
      <vt:lpstr>The Binomial Distribution</vt:lpstr>
      <vt:lpstr>The Binomial Distribution (Example 1)</vt:lpstr>
      <vt:lpstr>The Binomial Distribution Probability Distribution</vt:lpstr>
      <vt:lpstr>The Binomial Distribution Probability Distribution</vt:lpstr>
      <vt:lpstr>PowerPoint Presentation</vt:lpstr>
      <vt:lpstr>PowerPoint Presentation</vt:lpstr>
      <vt:lpstr>Mean and Variance of Binomial Distribution </vt:lpstr>
      <vt:lpstr>Poisson Random Variable</vt:lpstr>
      <vt:lpstr>PowerPoint Presentation</vt:lpstr>
      <vt:lpstr>PowerPoint Presentation</vt:lpstr>
      <vt:lpstr>PowerPoint Presentation</vt:lpstr>
      <vt:lpstr>Poisson RV (Mean and Variance)</vt:lpstr>
      <vt:lpstr>Proof for mean</vt:lpstr>
      <vt:lpstr>PowerPoint Presentation</vt:lpstr>
      <vt:lpstr>PowerPoint Presentation</vt:lpstr>
      <vt:lpstr>PowerPoint Presentation</vt:lpstr>
      <vt:lpstr>Geometric RV</vt:lpstr>
      <vt:lpstr>PowerPoint Presentation</vt:lpstr>
      <vt:lpstr>PowerPoint Presentation</vt:lpstr>
      <vt:lpstr>Mean and Variance of Geometric RV</vt:lpstr>
    </vt:vector>
  </TitlesOfParts>
  <Company>Muskingum Collge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Random Variables and Probability Distributions</dc:title>
  <dc:creator>Joe Nowakowski</dc:creator>
  <cp:lastModifiedBy>IIITB</cp:lastModifiedBy>
  <cp:revision>1241</cp:revision>
  <cp:lastPrinted>2010-08-31T21:57:27Z</cp:lastPrinted>
  <dcterms:created xsi:type="dcterms:W3CDTF">2007-07-26T11:27:32Z</dcterms:created>
  <dcterms:modified xsi:type="dcterms:W3CDTF">2024-08-20T04:14:45Z</dcterms:modified>
</cp:coreProperties>
</file>