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notesMasterIdLst>
    <p:notesMasterId r:id="rId30"/>
  </p:notesMasterIdLst>
  <p:sldIdLst>
    <p:sldId id="256" r:id="rId4"/>
    <p:sldId id="353" r:id="rId5"/>
    <p:sldId id="305" r:id="rId6"/>
    <p:sldId id="306" r:id="rId7"/>
    <p:sldId id="307" r:id="rId8"/>
    <p:sldId id="308" r:id="rId9"/>
    <p:sldId id="355" r:id="rId10"/>
    <p:sldId id="309" r:id="rId11"/>
    <p:sldId id="358" r:id="rId12"/>
    <p:sldId id="359" r:id="rId13"/>
    <p:sldId id="362" r:id="rId14"/>
    <p:sldId id="360" r:id="rId15"/>
    <p:sldId id="363" r:id="rId16"/>
    <p:sldId id="364" r:id="rId17"/>
    <p:sldId id="365" r:id="rId18"/>
    <p:sldId id="310" r:id="rId19"/>
    <p:sldId id="311" r:id="rId20"/>
    <p:sldId id="354" r:id="rId21"/>
    <p:sldId id="356" r:id="rId22"/>
    <p:sldId id="361" r:id="rId23"/>
    <p:sldId id="367" r:id="rId24"/>
    <p:sldId id="366" r:id="rId25"/>
    <p:sldId id="357" r:id="rId26"/>
    <p:sldId id="370" r:id="rId27"/>
    <p:sldId id="369" r:id="rId28"/>
    <p:sldId id="3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9168-4990-4896-8535-0326255CF278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DD51-9DA4-46B6-B1FD-E1AF66190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5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84ADD5-21A1-4D81-966E-77E83F6C11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407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/>
              <a:t>Closely approximates many situations</a:t>
            </a:r>
          </a:p>
          <a:p>
            <a:pPr lvl="1" eaLnBrk="1" hangingPunct="1"/>
            <a:r>
              <a:rPr lang="en-US" altLang="en-US" smtClean="0"/>
              <a:t>Perfectly symmetrical around its mean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739F23-8187-4562-89C6-AAE4A4CA05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4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/>
              <a:t>Closely approximates many situations</a:t>
            </a:r>
          </a:p>
          <a:p>
            <a:pPr lvl="1" eaLnBrk="1" hangingPunct="1"/>
            <a:r>
              <a:rPr lang="en-US" altLang="en-US" smtClean="0"/>
              <a:t>Perfectly symmetrical around its mean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A40B7-84D9-4E85-B1D7-816B257360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97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05582-F8E0-4726-BFA7-3D2208DC866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DC5B2-3557-4855-87D5-F87A1D4BE2D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1E5778-4B5D-4D65-A1D9-5DF5728947E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0873F7-2B4B-4ADA-999F-C3C42B88468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7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FA3B69-FB17-4119-A75F-193883E35E25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295D1-AB5D-4E7B-A3ED-A055357FF79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0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6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D25D5-BEA4-43A4-B07A-31987FE6844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05C90-ED3E-4EB1-8D9A-28E16869489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3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807F70-12F5-4BA3-B698-B4CA963C52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5554E4-B856-4A7B-B4A9-432E89AA5DD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49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B2788-ADC6-4A63-91A9-FE1DA896834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0A6CAD-60FE-464D-8159-4D049D656E7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11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67F4E-101B-4505-AD7A-428F88305DF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F894E-D6E9-4F8A-ABB1-9E3286BD67B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21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A8E9C-4488-4AF7-8BC4-120B55F76A0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D15E1-39F0-4A9C-9600-A37606EADF5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65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81C7F7-6D4F-4DA7-AC4E-796EE0D071C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06C94-BB09-42BA-8C2C-C5CBD97AAD4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95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BF7144-C5AE-4D1F-9C32-FCF73D03804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0B939-ED25-4DA5-AC95-E2A54D05119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38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9D009C-F89C-49CB-A702-7A6D96BC6F9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40862-BDF9-4EE0-8ED6-3AC1B4C0A37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43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42485" y="96838"/>
            <a:ext cx="10238316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8655B-976C-4AAD-96F1-929E8E82B6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E8A6CC-97BF-49DD-939A-74BB1A4380B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62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05582-F8E0-4726-BFA7-3D2208DC866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DC5B2-3557-4855-87D5-F87A1D4BE2D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5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1E5778-4B5D-4D65-A1D9-5DF5728947E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0873F7-2B4B-4ADA-999F-C3C42B88468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94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FA3B69-FB17-4119-A75F-193883E35E25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295D1-AB5D-4E7B-A3ED-A055357FF79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0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9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D25D5-BEA4-43A4-B07A-31987FE6844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05C90-ED3E-4EB1-8D9A-28E16869489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452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807F70-12F5-4BA3-B698-B4CA963C52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5554E4-B856-4A7B-B4A9-432E89AA5DD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05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B2788-ADC6-4A63-91A9-FE1DA896834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0A6CAD-60FE-464D-8159-4D049D656E7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49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67F4E-101B-4505-AD7A-428F88305DF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F894E-D6E9-4F8A-ABB1-9E3286BD67B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8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A8E9C-4488-4AF7-8BC4-120B55F76A0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D15E1-39F0-4A9C-9600-A37606EADF5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80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81C7F7-6D4F-4DA7-AC4E-796EE0D071C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06C94-BB09-42BA-8C2C-C5CBD97AAD4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45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BF7144-C5AE-4D1F-9C32-FCF73D03804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0B939-ED25-4DA5-AC95-E2A54D05119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0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9D009C-F89C-49CB-A702-7A6D96BC6F9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40862-BDF9-4EE0-8ED6-3AC1B4C0A37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13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242485" y="96838"/>
            <a:ext cx="10238316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8655B-976C-4AAD-96F1-929E8E82B6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E8A6CC-97BF-49DD-939A-74BB1A4380B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9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4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0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1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7B79-4E67-44C5-A2FD-92630E7F9C3E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E05D-154A-4114-A573-3DE2D8C9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5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53DCB-7AA7-4382-A3ED-F9C6123281B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CFFBE-9074-4FEF-8239-4412472E695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53DCB-7AA7-4382-A3ED-F9C6123281B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Fall 2010   Olin Business School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CFFBE-9074-4FEF-8239-4412472E695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2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jpeg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Continuous RV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Ch-5 Sheldon Ross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8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979305"/>
            <a:ext cx="9587319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Normal RV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0" y="1918659"/>
            <a:ext cx="10029897" cy="13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1" y="359661"/>
            <a:ext cx="8055842" cy="2693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57" y="3053141"/>
            <a:ext cx="6791143" cy="35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5" y="959661"/>
            <a:ext cx="11295654" cy="1404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5" y="2502276"/>
            <a:ext cx="728662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524" y="4304775"/>
            <a:ext cx="4143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4" y="654861"/>
            <a:ext cx="6949712" cy="52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1" y="1351188"/>
            <a:ext cx="9778939" cy="40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The Exponential Distribution</a:t>
            </a:r>
          </a:p>
        </p:txBody>
      </p:sp>
      <p:sp>
        <p:nvSpPr>
          <p:cNvPr id="48131" name="Content Placeholder 9"/>
          <p:cNvSpPr>
            <a:spLocks noGrp="1"/>
          </p:cNvSpPr>
          <p:nvPr>
            <p:ph sz="half" idx="1"/>
          </p:nvPr>
        </p:nvSpPr>
        <p:spPr>
          <a:xfrm>
            <a:off x="1635126" y="1219200"/>
            <a:ext cx="7966075" cy="2362200"/>
          </a:xfrm>
        </p:spPr>
        <p:txBody>
          <a:bodyPr/>
          <a:lstStyle/>
          <a:p>
            <a:pPr eaLnBrk="1" hangingPunct="1"/>
            <a:r>
              <a:rPr lang="en-US" altLang="en-US" sz="2000"/>
              <a:t>Probability Distribution for  an  Exponential Random Variable </a:t>
            </a:r>
            <a:r>
              <a:rPr lang="en-US" altLang="en-US" sz="2000" i="1"/>
              <a:t>x</a:t>
            </a:r>
          </a:p>
          <a:p>
            <a:pPr lvl="1" eaLnBrk="1" hangingPunct="1"/>
            <a:r>
              <a:rPr lang="en-US" altLang="en-US" sz="2000"/>
              <a:t>Probability Density Function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lvl="1" eaLnBrk="1" hangingPunct="1"/>
            <a:r>
              <a:rPr lang="en-US" altLang="en-US" sz="2000"/>
              <a:t>Mean:       	           Variance:  	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0F03E69-C75D-4DB3-A697-BBA86441444B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2895600" y="1873250"/>
          <a:ext cx="3048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511300" imgH="393700" progId="Equation.3">
                  <p:embed/>
                </p:oleObj>
              </mc:Choice>
              <mc:Fallback>
                <p:oleObj name="Equation" r:id="rId3" imgW="1511300" imgH="393700" progId="Equation.3">
                  <p:embed/>
                  <p:pic>
                    <p:nvPicPr>
                      <p:cNvPr id="481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73250"/>
                        <a:ext cx="3048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903503-F97E-44B4-A7EF-7C4382660A68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6629400" y="2667000"/>
          <a:ext cx="909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507780" imgH="203112" progId="Equation.3">
                  <p:embed/>
                </p:oleObj>
              </mc:Choice>
              <mc:Fallback>
                <p:oleObj name="Equation" r:id="rId5" imgW="507780" imgH="203112" progId="Equation.3">
                  <p:embed/>
                  <p:pic>
                    <p:nvPicPr>
                      <p:cNvPr id="481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9096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"/>
          <p:cNvGraphicFramePr>
            <a:graphicFrameLocks noChangeAspect="1"/>
          </p:cNvGraphicFramePr>
          <p:nvPr/>
        </p:nvGraphicFramePr>
        <p:xfrm>
          <a:off x="3179764" y="2736850"/>
          <a:ext cx="7064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393529" imgH="203112" progId="Equation.3">
                  <p:embed/>
                </p:oleObj>
              </mc:Choice>
              <mc:Fallback>
                <p:oleObj name="Equation" r:id="rId7" imgW="393529" imgH="203112" progId="Equation.3">
                  <p:embed/>
                  <p:pic>
                    <p:nvPicPr>
                      <p:cNvPr id="481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2736850"/>
                        <a:ext cx="7064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2"/>
          <p:cNvGraphicFramePr>
            <a:graphicFrameLocks noChangeAspect="1"/>
          </p:cNvGraphicFramePr>
          <p:nvPr/>
        </p:nvGraphicFramePr>
        <p:xfrm>
          <a:off x="2266951" y="3276600"/>
          <a:ext cx="73263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9" imgW="3492500" imgH="1447800" progId="Equation.3">
                  <p:embed/>
                </p:oleObj>
              </mc:Choice>
              <mc:Fallback>
                <p:oleObj name="Equation" r:id="rId9" imgW="3492500" imgH="1447800" progId="Equation.3">
                  <p:embed/>
                  <p:pic>
                    <p:nvPicPr>
                      <p:cNvPr id="481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1" y="3276600"/>
                        <a:ext cx="7326313" cy="29718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1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The Exponential Distribution (Example 5)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E057948-DD93-4E98-BF94-90933EF11207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B8E0-7988-482A-8B1E-FA4DF9E11FB9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12"/>
          <p:cNvSpPr>
            <a:spLocks noGrp="1"/>
          </p:cNvSpPr>
          <p:nvPr>
            <p:ph idx="1"/>
          </p:nvPr>
        </p:nvSpPr>
        <p:spPr>
          <a:xfrm>
            <a:off x="1828800" y="1600200"/>
            <a:ext cx="8382000" cy="1295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SzPct val="135000"/>
              <a:buFont typeface="Arial" pitchFamily="34" charset="0"/>
              <a:buChar char="•"/>
              <a:defRPr/>
            </a:pPr>
            <a:r>
              <a:rPr lang="en-US" sz="2000" dirty="0"/>
              <a:t>Example 5: Suppose the waiting time to see the nurse at the student health center is distributed exponentially with a mean of 45 minutes.  What is the probability that a student will wait more than an hour to get his or her generic pill?</a:t>
            </a: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37797"/>
              </p:ext>
            </p:extLst>
          </p:nvPr>
        </p:nvGraphicFramePr>
        <p:xfrm>
          <a:off x="2063931" y="3774282"/>
          <a:ext cx="16002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040948" imgH="901309" progId="Equation.3">
                  <p:embed/>
                </p:oleObj>
              </mc:Choice>
              <mc:Fallback>
                <p:oleObj name="Equation" r:id="rId3" imgW="1040948" imgH="901309" progId="Equation.3">
                  <p:embed/>
                  <p:pic>
                    <p:nvPicPr>
                      <p:cNvPr id="491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931" y="3774282"/>
                        <a:ext cx="16002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3760788"/>
            <a:ext cx="25146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2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6926"/>
            <a:ext cx="10650456" cy="34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14" y="267652"/>
            <a:ext cx="8703945" cy="62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Outline</a:t>
            </a:r>
          </a:p>
        </p:txBody>
      </p:sp>
      <p:sp>
        <p:nvSpPr>
          <p:cNvPr id="20485" name="Content Placeholder 6"/>
          <p:cNvSpPr>
            <a:spLocks noGrp="1"/>
          </p:cNvSpPr>
          <p:nvPr>
            <p:ph idx="1"/>
          </p:nvPr>
        </p:nvSpPr>
        <p:spPr>
          <a:xfrm>
            <a:off x="2438401" y="1752600"/>
            <a:ext cx="7661275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Continuous Random Variables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Expectations, Variances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Joint Probability Distributions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Marginal Probability Distributions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Covariance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Bivariate</a:t>
            </a:r>
            <a:r>
              <a:rPr lang="en-US" dirty="0" smtClean="0"/>
              <a:t> Normal Distributions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8C500B0-DD96-4E62-83DC-5C89596CDC72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06475B-12C6-4FFF-8C20-2A85472E4B97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Memoryless Property of Exponential RV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18659"/>
            <a:ext cx="10847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Ten-Roman"/>
              </a:rPr>
              <a:t>If we think of </a:t>
            </a:r>
            <a:r>
              <a:rPr lang="en-US" sz="2000" i="1" dirty="0">
                <a:solidFill>
                  <a:srgbClr val="FF0000"/>
                </a:solidFill>
                <a:latin typeface="TimesTen-Italic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as being the lifetime of some </a:t>
            </a:r>
            <a:r>
              <a:rPr lang="en-US" sz="2000" dirty="0" smtClean="0">
                <a:solidFill>
                  <a:srgbClr val="FF0000"/>
                </a:solidFill>
                <a:latin typeface="TimesTen-Roman"/>
              </a:rPr>
              <a:t>instrument</a:t>
            </a:r>
          </a:p>
          <a:p>
            <a:endParaRPr lang="en-US" sz="2000" dirty="0" smtClean="0">
              <a:solidFill>
                <a:srgbClr val="FF0000"/>
              </a:solidFill>
              <a:latin typeface="TimesTen-Roman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Ten-Roman"/>
              </a:rPr>
              <a:t>Find that the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probability that the instrument survives for at least </a:t>
            </a:r>
            <a:r>
              <a:rPr lang="en-US" sz="2000" i="1" dirty="0">
                <a:solidFill>
                  <a:srgbClr val="FF0000"/>
                </a:solidFill>
                <a:latin typeface="TimesTen-Italic"/>
              </a:rPr>
              <a:t>s </a:t>
            </a:r>
            <a:r>
              <a:rPr lang="en-US" sz="2000" dirty="0">
                <a:solidFill>
                  <a:srgbClr val="FF0000"/>
                </a:solidFill>
                <a:latin typeface="MTSY"/>
              </a:rPr>
              <a:t>+ </a:t>
            </a:r>
            <a:r>
              <a:rPr lang="en-US" sz="2000" i="1" dirty="0">
                <a:solidFill>
                  <a:srgbClr val="FF0000"/>
                </a:solidFill>
                <a:latin typeface="TimesTen-Italic"/>
              </a:rPr>
              <a:t>t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hours, given that it has</a:t>
            </a:r>
            <a:br>
              <a:rPr lang="en-US" sz="2000" dirty="0">
                <a:solidFill>
                  <a:srgbClr val="FF0000"/>
                </a:solidFill>
                <a:latin typeface="TimesTen-Roman"/>
              </a:rPr>
            </a:br>
            <a:r>
              <a:rPr lang="en-US" sz="2000" dirty="0">
                <a:solidFill>
                  <a:srgbClr val="FF0000"/>
                </a:solidFill>
                <a:latin typeface="TimesTen-Roman"/>
              </a:rPr>
              <a:t>survived </a:t>
            </a:r>
            <a:r>
              <a:rPr lang="en-US" sz="2000" i="1" dirty="0">
                <a:solidFill>
                  <a:srgbClr val="FF0000"/>
                </a:solidFill>
                <a:latin typeface="TimesTen-Italic"/>
              </a:rPr>
              <a:t>t </a:t>
            </a:r>
            <a:r>
              <a:rPr lang="en-US" sz="2000" dirty="0" smtClean="0">
                <a:solidFill>
                  <a:srgbClr val="FF0000"/>
                </a:solidFill>
                <a:latin typeface="TimesTen-Roman"/>
              </a:rPr>
              <a:t>hours?</a:t>
            </a:r>
          </a:p>
          <a:p>
            <a:endParaRPr lang="en-US" sz="2000" dirty="0">
              <a:solidFill>
                <a:srgbClr val="FF0000"/>
              </a:solidFill>
              <a:latin typeface="TimesTen-Roman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Ten-Roman"/>
              </a:rPr>
              <a:t> 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30" y="3614526"/>
            <a:ext cx="7565440" cy="1013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94" y="5278457"/>
            <a:ext cx="5452876" cy="10778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3123" y="4624655"/>
            <a:ext cx="9187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Ten-Roman"/>
              </a:rPr>
              <a:t>is the same as the initial probability that it survives for at least </a:t>
            </a:r>
            <a:r>
              <a:rPr lang="en-US" i="1" dirty="0" smtClean="0">
                <a:solidFill>
                  <a:srgbClr val="FF0000"/>
                </a:solidFill>
                <a:latin typeface="TimesTen-Italic"/>
              </a:rPr>
              <a:t>s </a:t>
            </a:r>
            <a:r>
              <a:rPr lang="en-US" dirty="0" smtClean="0">
                <a:solidFill>
                  <a:srgbClr val="FF0000"/>
                </a:solidFill>
                <a:latin typeface="TimesTen-Roman"/>
              </a:rPr>
              <a:t>hours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031" y="674076"/>
            <a:ext cx="8408969" cy="255869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995" y="3493343"/>
            <a:ext cx="10236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Ten-Roman"/>
              </a:rPr>
              <a:t>It can be shown that the exponential random variable is the only continuous random</a:t>
            </a:r>
            <a:br>
              <a:rPr lang="en-US" dirty="0">
                <a:solidFill>
                  <a:srgbClr val="000000"/>
                </a:solidFill>
                <a:latin typeface="TimesTen-Roman"/>
              </a:rPr>
            </a:br>
            <a:r>
              <a:rPr lang="en-US" dirty="0">
                <a:solidFill>
                  <a:srgbClr val="000000"/>
                </a:solidFill>
                <a:latin typeface="TimesTen-Roman"/>
              </a:rPr>
              <a:t>variable that satisfies the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memoryless property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5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0000"/>
                </a:solidFill>
                <a:latin typeface="TimesNewRomanPS-BoldMT"/>
              </a:rPr>
              <a:t>Mathematical Expectation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1746326"/>
              </p:ext>
            </p:extLst>
          </p:nvPr>
        </p:nvGraphicFramePr>
        <p:xfrm>
          <a:off x="938119" y="2612526"/>
          <a:ext cx="9147175" cy="2495408"/>
        </p:xfrm>
        <a:graphic>
          <a:graphicData uri="http://schemas.openxmlformats.org/drawingml/2006/table">
            <a:tbl>
              <a:tblPr/>
              <a:tblGrid>
                <a:gridCol w="9147175">
                  <a:extLst>
                    <a:ext uri="{9D8B030D-6E8A-4147-A177-3AD203B41FA5}">
                      <a16:colId xmlns:a16="http://schemas.microsoft.com/office/drawing/2014/main" val="3908637442"/>
                    </a:ext>
                  </a:extLst>
                </a:gridCol>
              </a:tblGrid>
              <a:tr h="249540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Mathematical Expectation-I: </a:t>
                      </a:r>
                      <a:endParaRPr lang="en-US" sz="2000" b="1" i="0" dirty="0" smtClean="0">
                        <a:solidFill>
                          <a:srgbClr val="000000"/>
                        </a:solidFill>
                        <a:effectLst/>
                        <a:latin typeface="TimesNewRomanPS-BoldM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Expectation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of a Continuous Function of a Single Random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Variable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Properties: Mean, Variance, SD, Moments, Skewness, &amp; Kurtosis of a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Distribution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Moment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Generating Function, Characteristic Function; Median, Quartiles and Mode.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05799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25389" y="-1659598"/>
            <a:ext cx="184714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of a function of RV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010099"/>
            <a:ext cx="10136032" cy="40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22" y="2305241"/>
            <a:ext cx="6942678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500" y="2104073"/>
            <a:ext cx="5384800" cy="4434840"/>
          </a:xfrm>
        </p:spPr>
        <p:txBody>
          <a:bodyPr/>
          <a:lstStyle/>
          <a:p>
            <a:r>
              <a:rPr lang="en-US" dirty="0" smtClean="0"/>
              <a:t>Find CDF and PDF of Y=</a:t>
            </a:r>
            <a:r>
              <a:rPr lang="en-US" dirty="0" err="1" smtClean="0"/>
              <a:t>exp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Then compute E[Y]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5" y="1847088"/>
            <a:ext cx="6633055" cy="23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3" y="2105351"/>
            <a:ext cx="9731157" cy="30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altLang="en-US" sz="3200"/>
              <a:t>Continuous Probability Distributions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229600" cy="2590800"/>
          </a:xfrm>
        </p:spPr>
        <p:txBody>
          <a:bodyPr/>
          <a:lstStyle/>
          <a:p>
            <a:pPr eaLnBrk="1" hangingPunct="1"/>
            <a:r>
              <a:rPr lang="en-US" altLang="en-US" sz="2000"/>
              <a:t>A </a:t>
            </a:r>
            <a:r>
              <a:rPr lang="en-US" altLang="en-US" sz="2000" b="1"/>
              <a:t>continuous</a:t>
            </a:r>
            <a:r>
              <a:rPr lang="en-US" altLang="en-US" sz="2000"/>
              <a:t> </a:t>
            </a:r>
            <a:r>
              <a:rPr lang="en-US" altLang="en-US" sz="2000" b="1"/>
              <a:t>random variable</a:t>
            </a:r>
            <a:r>
              <a:rPr lang="en-US" altLang="en-US" sz="2000"/>
              <a:t> can take any numerical value within some interval.</a:t>
            </a:r>
          </a:p>
          <a:p>
            <a:pPr eaLnBrk="1" hangingPunct="1"/>
            <a:r>
              <a:rPr lang="en-US" altLang="en-US" sz="2000"/>
              <a:t>A continuous distribution can be characterized by its probability density function</a:t>
            </a:r>
            <a:r>
              <a:rPr lang="en-US" altLang="en-US" sz="2000" i="1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i="1"/>
              <a:t>    For example: for an interval (a, b],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 smtClean="0"/>
              <a:t>     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91589B-6B05-4592-8DF3-E5B6210C0B8C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9459FE-499C-49D7-81C8-E5203FF16B04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40966" name="Object 2"/>
          <p:cNvGraphicFramePr>
            <a:graphicFrameLocks noChangeAspect="1"/>
          </p:cNvGraphicFramePr>
          <p:nvPr/>
        </p:nvGraphicFramePr>
        <p:xfrm>
          <a:off x="3200400" y="350520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548728" imgH="482391" progId="Equation.3">
                  <p:embed/>
                </p:oleObj>
              </mc:Choice>
              <mc:Fallback>
                <p:oleObj name="Equation" r:id="rId3" imgW="1548728" imgH="482391" progId="Equation.3">
                  <p:embed/>
                  <p:pic>
                    <p:nvPicPr>
                      <p:cNvPr id="409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3429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4419600"/>
            <a:ext cx="83820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rgbClr val="0BD0D9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onstantia"/>
              </a:rPr>
              <a:t>The function f (x) is called the probability density function of  X. Every </a:t>
            </a:r>
            <a:r>
              <a:rPr lang="en-US" sz="2000" dirty="0" err="1">
                <a:solidFill>
                  <a:prstClr val="black"/>
                </a:solidFill>
                <a:latin typeface="Constantia"/>
              </a:rPr>
              <a:t>p.d.f</a:t>
            </a:r>
            <a:r>
              <a:rPr lang="en-US" sz="2000" dirty="0">
                <a:solidFill>
                  <a:prstClr val="black"/>
                </a:solidFill>
                <a:latin typeface="Constantia"/>
              </a:rPr>
              <a:t>.  </a:t>
            </a:r>
            <a:r>
              <a:rPr lang="en-US" dirty="0">
                <a:solidFill>
                  <a:prstClr val="black"/>
                </a:solidFill>
                <a:latin typeface="Constantia"/>
              </a:rPr>
              <a:t>f (</a:t>
            </a:r>
            <a:r>
              <a:rPr lang="en-US" i="1" dirty="0">
                <a:solidFill>
                  <a:prstClr val="black"/>
                </a:solidFill>
                <a:latin typeface="Constantia"/>
              </a:rPr>
              <a:t>x</a:t>
            </a:r>
            <a:r>
              <a:rPr lang="en-US" dirty="0">
                <a:solidFill>
                  <a:prstClr val="black"/>
                </a:solidFill>
                <a:latin typeface="Constantia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tantia"/>
              </a:rPr>
              <a:t>must satisfy    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110000"/>
              <a:buFont typeface="Wingdings 2"/>
              <a:buChar char=""/>
              <a:defRPr/>
            </a:pPr>
            <a:endParaRPr lang="en-US" sz="2400" dirty="0">
              <a:solidFill>
                <a:prstClr val="black"/>
              </a:solidFill>
              <a:latin typeface="Constantia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200400" y="5257800"/>
          <a:ext cx="5672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2298700" imgH="469900" progId="Equation.3">
                  <p:embed/>
                </p:oleObj>
              </mc:Choice>
              <mc:Fallback>
                <p:oleObj name="Equation" r:id="rId5" imgW="2298700" imgH="4699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5672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7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7326"/>
            <a:ext cx="8382000" cy="955675"/>
          </a:xfrm>
        </p:spPr>
        <p:txBody>
          <a:bodyPr/>
          <a:lstStyle/>
          <a:p>
            <a:pPr eaLnBrk="1" hangingPunct="1"/>
            <a:r>
              <a:rPr lang="en-US" altLang="en-US" sz="3200"/>
              <a:t>Continuous Probability Distributions</a:t>
            </a:r>
          </a:p>
        </p:txBody>
      </p:sp>
      <p:sp>
        <p:nvSpPr>
          <p:cNvPr id="41987" name="Text Placeholder 6"/>
          <p:cNvSpPr>
            <a:spLocks noGrp="1"/>
          </p:cNvSpPr>
          <p:nvPr>
            <p:ph type="body" sz="half" idx="1"/>
          </p:nvPr>
        </p:nvSpPr>
        <p:spPr>
          <a:xfrm>
            <a:off x="1828801" y="1219200"/>
            <a:ext cx="4094163" cy="3810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There are an infinite number of possible outcomes </a:t>
            </a:r>
          </a:p>
          <a:p>
            <a:pPr lvl="1" eaLnBrk="1" hangingPunct="1"/>
            <a:r>
              <a:rPr lang="en-US" altLang="en-US" dirty="0" smtClean="0"/>
              <a:t>P(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= 0</a:t>
            </a:r>
          </a:p>
          <a:p>
            <a:pPr lvl="1" eaLnBrk="1" hangingPunct="1"/>
            <a:r>
              <a:rPr lang="en-US" altLang="en-US" dirty="0" smtClean="0"/>
              <a:t>Instead, find P(a&lt;</a:t>
            </a:r>
            <a:r>
              <a:rPr lang="en-US" altLang="en-US" i="1" dirty="0" err="1" smtClean="0"/>
              <a:t>x</a:t>
            </a:r>
            <a:r>
              <a:rPr lang="en-US" altLang="en-US" dirty="0" err="1" smtClean="0"/>
              <a:t>≤b</a:t>
            </a:r>
            <a:r>
              <a:rPr lang="en-US" altLang="en-US" dirty="0" smtClean="0"/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566400" y="6382477"/>
            <a:ext cx="101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21F00EE-E614-47FF-AFB1-5B95D5150549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419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63650"/>
            <a:ext cx="35814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99A4B1-08BA-43CC-8FD1-6D86787E4662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63726" y="4419600"/>
            <a:ext cx="7889875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solidFill>
                  <a:prstClr val="black"/>
                </a:solidFill>
                <a:latin typeface="Constantia"/>
              </a:rPr>
              <a:t>If a random variable X has a continuous distribution for which the </a:t>
            </a:r>
            <a:r>
              <a:rPr lang="en-US" sz="2000" dirty="0" err="1">
                <a:solidFill>
                  <a:prstClr val="black"/>
                </a:solidFill>
                <a:latin typeface="Constantia"/>
              </a:rPr>
              <a:t>p.d.f</a:t>
            </a:r>
            <a:r>
              <a:rPr lang="en-US" sz="2000" dirty="0">
                <a:solidFill>
                  <a:prstClr val="black"/>
                </a:solidFill>
                <a:latin typeface="Constantia"/>
              </a:rPr>
              <a:t>. is f(x), then the expectation E(X) and variance </a:t>
            </a:r>
            <a:r>
              <a:rPr lang="en-US" sz="2000" dirty="0" err="1">
                <a:solidFill>
                  <a:prstClr val="black"/>
                </a:solidFill>
                <a:latin typeface="Constantia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tantia"/>
              </a:rPr>
              <a:t>(X) are defined as follows:</a:t>
            </a:r>
          </a:p>
          <a:p>
            <a:pPr marL="274320" indent="-2743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2600" dirty="0">
              <a:solidFill>
                <a:prstClr val="black"/>
              </a:solidFill>
              <a:latin typeface="Constantia"/>
            </a:endParaRPr>
          </a:p>
        </p:txBody>
      </p:sp>
      <p:graphicFrame>
        <p:nvGraphicFramePr>
          <p:cNvPr id="419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1306"/>
              </p:ext>
            </p:extLst>
          </p:nvPr>
        </p:nvGraphicFramePr>
        <p:xfrm>
          <a:off x="2514600" y="5423263"/>
          <a:ext cx="655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971800" imgH="469900" progId="Equation.3">
                  <p:embed/>
                </p:oleObj>
              </mc:Choice>
              <mc:Fallback>
                <p:oleObj name="Equation" r:id="rId4" imgW="2971800" imgH="469900" progId="Equation.3">
                  <p:embed/>
                  <p:pic>
                    <p:nvPicPr>
                      <p:cNvPr id="419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23263"/>
                        <a:ext cx="6553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2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"/>
            <a:ext cx="8229600" cy="1046163"/>
          </a:xfrm>
        </p:spPr>
        <p:txBody>
          <a:bodyPr/>
          <a:lstStyle/>
          <a:p>
            <a:pPr eaLnBrk="1" hangingPunct="1"/>
            <a:r>
              <a:rPr lang="en-US" altLang="en-US" sz="3200"/>
              <a:t>The Uniform Distribution on an Interval</a:t>
            </a:r>
          </a:p>
        </p:txBody>
      </p:sp>
      <p:sp>
        <p:nvSpPr>
          <p:cNvPr id="43011" name="Text Placeholder 5"/>
          <p:cNvSpPr>
            <a:spLocks noGrp="1"/>
          </p:cNvSpPr>
          <p:nvPr>
            <p:ph type="body" sz="half" idx="1"/>
          </p:nvPr>
        </p:nvSpPr>
        <p:spPr>
          <a:xfrm>
            <a:off x="1752600" y="1752600"/>
            <a:ext cx="4724400" cy="4419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aseline="30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aseline="30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aseline="30000"/>
          </a:p>
          <a:p>
            <a:pPr eaLnBrk="1" hangingPunct="1"/>
            <a:r>
              <a:rPr lang="en-US" altLang="en-US" sz="2400"/>
              <a:t>For two values </a:t>
            </a:r>
            <a:r>
              <a:rPr lang="en-US" altLang="en-US" sz="2400" i="1"/>
              <a:t>a </a:t>
            </a:r>
            <a:r>
              <a:rPr lang="en-US" altLang="en-US" sz="2400"/>
              <a:t>and </a:t>
            </a:r>
            <a:r>
              <a:rPr lang="en-US" altLang="en-US" sz="2400" i="1"/>
              <a:t>b</a:t>
            </a:r>
          </a:p>
          <a:p>
            <a:pPr eaLnBrk="1" hangingPunct="1"/>
            <a:endParaRPr lang="en-US" altLang="en-US" sz="2800" i="1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 i="1"/>
          </a:p>
          <a:p>
            <a:pPr eaLnBrk="1" hangingPunct="1"/>
            <a:r>
              <a:rPr lang="en-US" altLang="en-US" sz="2400" i="1"/>
              <a:t>Mean and Variance</a:t>
            </a:r>
          </a:p>
        </p:txBody>
      </p:sp>
      <p:sp>
        <p:nvSpPr>
          <p:cNvPr id="43012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2ABB178-F41E-415B-B3BC-D9425BF9190D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2039938" y="3810001"/>
          <a:ext cx="49704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222500" imgH="393700" progId="Equation.3">
                  <p:embed/>
                </p:oleObj>
              </mc:Choice>
              <mc:Fallback>
                <p:oleObj name="Equation" r:id="rId3" imgW="2222500" imgH="393700" progId="Equation.3">
                  <p:embed/>
                  <p:pic>
                    <p:nvPicPr>
                      <p:cNvPr id="430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810001"/>
                        <a:ext cx="4970462" cy="881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219200"/>
            <a:ext cx="35687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9DB8DC-B653-4499-B56C-91A3DBEAD6A2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724026" y="1447800"/>
          <a:ext cx="39147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1752600" imgH="660400" progId="Equation.3">
                  <p:embed/>
                </p:oleObj>
              </mc:Choice>
              <mc:Fallback>
                <p:oleObj name="Equation" r:id="rId6" imgW="1752600" imgH="66040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1447800"/>
                        <a:ext cx="39147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3"/>
          <p:cNvGraphicFramePr>
            <a:graphicFrameLocks noChangeAspect="1"/>
          </p:cNvGraphicFramePr>
          <p:nvPr/>
        </p:nvGraphicFramePr>
        <p:xfrm>
          <a:off x="4876801" y="4800601"/>
          <a:ext cx="43148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8" imgW="2425700" imgH="838200" progId="Equation.3">
                  <p:embed/>
                </p:oleObj>
              </mc:Choice>
              <mc:Fallback>
                <p:oleObj name="Equation" r:id="rId8" imgW="2425700" imgH="838200" progId="Equation.3">
                  <p:embed/>
                  <p:pic>
                    <p:nvPicPr>
                      <p:cNvPr id="430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4800601"/>
                        <a:ext cx="431482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1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The Normal Distribution</a:t>
            </a:r>
          </a:p>
        </p:txBody>
      </p:sp>
      <p:sp>
        <p:nvSpPr>
          <p:cNvPr id="44035" name="Content Placeholder 10"/>
          <p:cNvSpPr>
            <a:spLocks noGrp="1"/>
          </p:cNvSpPr>
          <p:nvPr>
            <p:ph sz="half" idx="1"/>
          </p:nvPr>
        </p:nvSpPr>
        <p:spPr>
          <a:xfrm>
            <a:off x="1981200" y="1295400"/>
            <a:ext cx="7239000" cy="1752600"/>
          </a:xfrm>
        </p:spPr>
        <p:txBody>
          <a:bodyPr/>
          <a:lstStyle/>
          <a:p>
            <a:pPr eaLnBrk="1" hangingPunct="1"/>
            <a:r>
              <a:rPr lang="en-US" altLang="en-US" sz="2400"/>
              <a:t>The probability density function </a:t>
            </a:r>
            <a:r>
              <a:rPr lang="en-US" altLang="en-US" sz="2400" i="1"/>
              <a:t>f(x):</a:t>
            </a:r>
          </a:p>
          <a:p>
            <a:pPr eaLnBrk="1" hangingPunct="1"/>
            <a:endParaRPr lang="en-US" altLang="en-US" sz="2400" i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1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µ = </a:t>
            </a:r>
            <a:r>
              <a:rPr lang="en-US" altLang="en-US" sz="2000"/>
              <a:t>the mean of </a:t>
            </a:r>
            <a:r>
              <a:rPr lang="en-US" altLang="en-US" sz="2000" i="1"/>
              <a:t>x, </a:t>
            </a:r>
            <a:r>
              <a:rPr lang="en-US" altLang="en-US" sz="2000" b="1">
                <a:sym typeface="Euclid Symbol" pitchFamily="18" charset="2"/>
              </a:rPr>
              <a:t></a:t>
            </a:r>
            <a:r>
              <a:rPr lang="en-US" altLang="en-US" sz="2000">
                <a:sym typeface="Euclid Symbol" pitchFamily="18" charset="2"/>
              </a:rPr>
              <a:t> = the standard deviation of </a:t>
            </a:r>
            <a:r>
              <a:rPr lang="en-US" altLang="en-US" sz="2000" i="1">
                <a:sym typeface="Euclid Symbol" pitchFamily="18" charset="2"/>
              </a:rPr>
              <a:t>x</a:t>
            </a:r>
            <a:endParaRPr lang="en-US" altLang="en-US" sz="2000">
              <a:sym typeface="Euclid Symbol" pitchFamily="18" charset="2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8427E22-4819-4924-9117-E4D0F759FECE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3255964" y="1739901"/>
          <a:ext cx="26765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358310" imgH="482391" progId="Equation.3">
                  <p:embed/>
                </p:oleObj>
              </mc:Choice>
              <mc:Fallback>
                <p:oleObj name="Equation" r:id="rId4" imgW="1358310" imgH="482391" progId="Equation.3">
                  <p:embed/>
                  <p:pic>
                    <p:nvPicPr>
                      <p:cNvPr id="440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4" y="1739901"/>
                        <a:ext cx="26765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DC2B6-385F-4C63-B251-F660F1A2670E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440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430642"/>
              </p:ext>
            </p:extLst>
          </p:nvPr>
        </p:nvGraphicFramePr>
        <p:xfrm>
          <a:off x="1981200" y="4298951"/>
          <a:ext cx="83708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3111500" imgH="736600" progId="Equation.3">
                  <p:embed/>
                </p:oleObj>
              </mc:Choice>
              <mc:Fallback>
                <p:oleObj name="Equation" r:id="rId6" imgW="3111500" imgH="736600" progId="Equation.3">
                  <p:embed/>
                  <p:pic>
                    <p:nvPicPr>
                      <p:cNvPr id="440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98951"/>
                        <a:ext cx="8370888" cy="1981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0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319" y="926851"/>
            <a:ext cx="105460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Example 4: Say a toy car goes an average of 3,000 yards between recharges, with a standard deviation of 50 yards (i.e., µ = 3,000 and </a:t>
            </a:r>
            <a:r>
              <a:rPr lang="en-US" altLang="en-US" sz="3200" dirty="0">
                <a:sym typeface="Euclid Symbol" pitchFamily="18" charset="2"/>
              </a:rPr>
              <a:t> = 50)</a:t>
            </a:r>
            <a:r>
              <a:rPr lang="en-US" altLang="en-US" sz="3200" dirty="0"/>
              <a:t> . </a:t>
            </a:r>
          </a:p>
          <a:p>
            <a:r>
              <a:rPr lang="en-US" altLang="en-US" sz="3200" dirty="0"/>
              <a:t>    What is the probability that the car will go more than 3,100 yards without recharging?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8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The Normal Distribution (Cont.)</a:t>
            </a:r>
          </a:p>
        </p:txBody>
      </p:sp>
      <p:sp>
        <p:nvSpPr>
          <p:cNvPr id="46083" name="Content Placeholder 10"/>
          <p:cNvSpPr>
            <a:spLocks noGrp="1"/>
          </p:cNvSpPr>
          <p:nvPr>
            <p:ph sz="half" idx="1"/>
          </p:nvPr>
        </p:nvSpPr>
        <p:spPr>
          <a:xfrm>
            <a:off x="1981200" y="1524000"/>
            <a:ext cx="7239000" cy="1752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 i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1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4742621-8410-40C8-810E-D44A9FD21D3F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C0174-A96C-468F-A16F-25F264C8E98C}" type="datetime1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6026"/>
            <a:ext cx="2819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00977"/>
              </p:ext>
            </p:extLst>
          </p:nvPr>
        </p:nvGraphicFramePr>
        <p:xfrm>
          <a:off x="5829300" y="1598612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609336" imgH="393529" progId="Equation.3">
                  <p:embed/>
                </p:oleObj>
              </mc:Choice>
              <mc:Fallback>
                <p:oleObj name="Equation" r:id="rId5" imgW="609336" imgH="393529" progId="Equation.3">
                  <p:embed/>
                  <p:pic>
                    <p:nvPicPr>
                      <p:cNvPr id="460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598612"/>
                        <a:ext cx="1066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Content Placeholder 12"/>
          <p:cNvSpPr>
            <a:spLocks noGrp="1"/>
          </p:cNvSpPr>
          <p:nvPr>
            <p:ph sz="half" idx="2"/>
          </p:nvPr>
        </p:nvSpPr>
        <p:spPr>
          <a:xfrm>
            <a:off x="1676400" y="1447800"/>
            <a:ext cx="8153400" cy="1295400"/>
          </a:xfrm>
        </p:spPr>
        <p:txBody>
          <a:bodyPr/>
          <a:lstStyle/>
          <a:p>
            <a:pPr eaLnBrk="1" hangingPunct="1"/>
            <a:endParaRPr lang="en-US" altLang="en-US" sz="2000" dirty="0"/>
          </a:p>
        </p:txBody>
      </p:sp>
      <p:graphicFrame>
        <p:nvGraphicFramePr>
          <p:cNvPr id="460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84655"/>
              </p:ext>
            </p:extLst>
          </p:nvPr>
        </p:nvGraphicFramePr>
        <p:xfrm>
          <a:off x="2841172" y="2913022"/>
          <a:ext cx="5976256" cy="202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7" imgW="2286000" imgH="1092200" progId="Equation.3">
                  <p:embed/>
                </p:oleObj>
              </mc:Choice>
              <mc:Fallback>
                <p:oleObj name="Equation" r:id="rId7" imgW="2286000" imgH="1092200" progId="Equation.3">
                  <p:embed/>
                  <p:pic>
                    <p:nvPicPr>
                      <p:cNvPr id="460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72" y="2913022"/>
                        <a:ext cx="5976256" cy="202410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221AFC-FFCF-4ABD-96EC-D227A25EC74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8/25/2024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9D142-B074-4FF3-8E66-A6C18B7427A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8" y="222865"/>
            <a:ext cx="11135283" cy="39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481</Words>
  <Application>Microsoft Office PowerPoint</Application>
  <PresentationFormat>Widescreen</PresentationFormat>
  <Paragraphs>122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Calibri Light</vt:lpstr>
      <vt:lpstr>Constantia</vt:lpstr>
      <vt:lpstr>Euclid Symbol</vt:lpstr>
      <vt:lpstr>MTSY</vt:lpstr>
      <vt:lpstr>TimesNewRomanPS-BoldMT</vt:lpstr>
      <vt:lpstr>TimesNewRomanPSMT</vt:lpstr>
      <vt:lpstr>TimesTen-Italic</vt:lpstr>
      <vt:lpstr>TimesTen-Roman</vt:lpstr>
      <vt:lpstr>Wingdings</vt:lpstr>
      <vt:lpstr>Wingdings 2</vt:lpstr>
      <vt:lpstr>Office Theme</vt:lpstr>
      <vt:lpstr>Flow</vt:lpstr>
      <vt:lpstr>1_Flow</vt:lpstr>
      <vt:lpstr>Equation</vt:lpstr>
      <vt:lpstr>Continuous RV</vt:lpstr>
      <vt:lpstr>Outline</vt:lpstr>
      <vt:lpstr>Continuous Probability Distributions</vt:lpstr>
      <vt:lpstr>Continuous Probability Distributions</vt:lpstr>
      <vt:lpstr>The Uniform Distribution on an Interval</vt:lpstr>
      <vt:lpstr>The Normal Distribution</vt:lpstr>
      <vt:lpstr>PowerPoint Presentation</vt:lpstr>
      <vt:lpstr>The Normal Distribution (Cont.)</vt:lpstr>
      <vt:lpstr>PowerPoint Presentation</vt:lpstr>
      <vt:lpstr>PowerPoint Presentation</vt:lpstr>
      <vt:lpstr>Standard Normal RV</vt:lpstr>
      <vt:lpstr>PowerPoint Presentation</vt:lpstr>
      <vt:lpstr>PowerPoint Presentation</vt:lpstr>
      <vt:lpstr>PowerPoint Presentation</vt:lpstr>
      <vt:lpstr>PowerPoint Presentation</vt:lpstr>
      <vt:lpstr>The Exponential Distribution</vt:lpstr>
      <vt:lpstr>The Exponential Distribution (Example 5)</vt:lpstr>
      <vt:lpstr>PowerPoint Presentation</vt:lpstr>
      <vt:lpstr>PowerPoint Presentation</vt:lpstr>
      <vt:lpstr>Memoryless Property of Exponential RV</vt:lpstr>
      <vt:lpstr>PowerPoint Presentation</vt:lpstr>
      <vt:lpstr>Mathematical Expectation</vt:lpstr>
      <vt:lpstr>Mean of a function of RV</vt:lpstr>
      <vt:lpstr>Ex-1</vt:lpstr>
      <vt:lpstr>Ex-2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RV</dc:title>
  <dc:creator>IIITB</dc:creator>
  <cp:lastModifiedBy>IIITB</cp:lastModifiedBy>
  <cp:revision>15</cp:revision>
  <dcterms:created xsi:type="dcterms:W3CDTF">2024-08-20T04:02:18Z</dcterms:created>
  <dcterms:modified xsi:type="dcterms:W3CDTF">2024-08-25T13:26:55Z</dcterms:modified>
</cp:coreProperties>
</file>