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0" r:id="rId8"/>
    <p:sldId id="267" r:id="rId9"/>
    <p:sldId id="268" r:id="rId10"/>
    <p:sldId id="261" r:id="rId11"/>
    <p:sldId id="269" r:id="rId12"/>
    <p:sldId id="262" r:id="rId13"/>
    <p:sldId id="264" r:id="rId14"/>
    <p:sldId id="270" r:id="rId15"/>
    <p:sldId id="271" r:id="rId16"/>
    <p:sldId id="273" r:id="rId17"/>
    <p:sldId id="272" r:id="rId18"/>
    <p:sldId id="276" r:id="rId19"/>
    <p:sldId id="277" r:id="rId20"/>
    <p:sldId id="275"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BB30CF-F007-49B6-8662-E0103DC805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1E256-49E2-4B06-B08F-0582526824CA}" type="slidenum">
              <a:rPr lang="en-US" smtClean="0"/>
              <a:t>‹#›</a:t>
            </a:fld>
            <a:endParaRPr lang="en-US"/>
          </a:p>
        </p:txBody>
      </p:sp>
    </p:spTree>
    <p:extLst>
      <p:ext uri="{BB962C8B-B14F-4D97-AF65-F5344CB8AC3E}">
        <p14:creationId xmlns:p14="http://schemas.microsoft.com/office/powerpoint/2010/main" val="395168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BB30CF-F007-49B6-8662-E0103DC805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1E256-49E2-4B06-B08F-0582526824CA}" type="slidenum">
              <a:rPr lang="en-US" smtClean="0"/>
              <a:t>‹#›</a:t>
            </a:fld>
            <a:endParaRPr lang="en-US"/>
          </a:p>
        </p:txBody>
      </p:sp>
    </p:spTree>
    <p:extLst>
      <p:ext uri="{BB962C8B-B14F-4D97-AF65-F5344CB8AC3E}">
        <p14:creationId xmlns:p14="http://schemas.microsoft.com/office/powerpoint/2010/main" val="385930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BB30CF-F007-49B6-8662-E0103DC805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1E256-49E2-4B06-B08F-0582526824CA}" type="slidenum">
              <a:rPr lang="en-US" smtClean="0"/>
              <a:t>‹#›</a:t>
            </a:fld>
            <a:endParaRPr lang="en-US"/>
          </a:p>
        </p:txBody>
      </p:sp>
    </p:spTree>
    <p:extLst>
      <p:ext uri="{BB962C8B-B14F-4D97-AF65-F5344CB8AC3E}">
        <p14:creationId xmlns:p14="http://schemas.microsoft.com/office/powerpoint/2010/main" val="300006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BB30CF-F007-49B6-8662-E0103DC805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1E256-49E2-4B06-B08F-0582526824CA}" type="slidenum">
              <a:rPr lang="en-US" smtClean="0"/>
              <a:t>‹#›</a:t>
            </a:fld>
            <a:endParaRPr lang="en-US"/>
          </a:p>
        </p:txBody>
      </p:sp>
    </p:spTree>
    <p:extLst>
      <p:ext uri="{BB962C8B-B14F-4D97-AF65-F5344CB8AC3E}">
        <p14:creationId xmlns:p14="http://schemas.microsoft.com/office/powerpoint/2010/main" val="344100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BB30CF-F007-49B6-8662-E0103DC805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1E256-49E2-4B06-B08F-0582526824CA}" type="slidenum">
              <a:rPr lang="en-US" smtClean="0"/>
              <a:t>‹#›</a:t>
            </a:fld>
            <a:endParaRPr lang="en-US"/>
          </a:p>
        </p:txBody>
      </p:sp>
    </p:spTree>
    <p:extLst>
      <p:ext uri="{BB962C8B-B14F-4D97-AF65-F5344CB8AC3E}">
        <p14:creationId xmlns:p14="http://schemas.microsoft.com/office/powerpoint/2010/main" val="1646685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BB30CF-F007-49B6-8662-E0103DC8057F}"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1E256-49E2-4B06-B08F-0582526824CA}" type="slidenum">
              <a:rPr lang="en-US" smtClean="0"/>
              <a:t>‹#›</a:t>
            </a:fld>
            <a:endParaRPr lang="en-US"/>
          </a:p>
        </p:txBody>
      </p:sp>
    </p:spTree>
    <p:extLst>
      <p:ext uri="{BB962C8B-B14F-4D97-AF65-F5344CB8AC3E}">
        <p14:creationId xmlns:p14="http://schemas.microsoft.com/office/powerpoint/2010/main" val="100761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BB30CF-F007-49B6-8662-E0103DC8057F}"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C1E256-49E2-4B06-B08F-0582526824CA}" type="slidenum">
              <a:rPr lang="en-US" smtClean="0"/>
              <a:t>‹#›</a:t>
            </a:fld>
            <a:endParaRPr lang="en-US"/>
          </a:p>
        </p:txBody>
      </p:sp>
    </p:spTree>
    <p:extLst>
      <p:ext uri="{BB962C8B-B14F-4D97-AF65-F5344CB8AC3E}">
        <p14:creationId xmlns:p14="http://schemas.microsoft.com/office/powerpoint/2010/main" val="18614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BB30CF-F007-49B6-8662-E0103DC8057F}"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C1E256-49E2-4B06-B08F-0582526824CA}" type="slidenum">
              <a:rPr lang="en-US" smtClean="0"/>
              <a:t>‹#›</a:t>
            </a:fld>
            <a:endParaRPr lang="en-US"/>
          </a:p>
        </p:txBody>
      </p:sp>
    </p:spTree>
    <p:extLst>
      <p:ext uri="{BB962C8B-B14F-4D97-AF65-F5344CB8AC3E}">
        <p14:creationId xmlns:p14="http://schemas.microsoft.com/office/powerpoint/2010/main" val="165286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B30CF-F007-49B6-8662-E0103DC8057F}"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C1E256-49E2-4B06-B08F-0582526824CA}" type="slidenum">
              <a:rPr lang="en-US" smtClean="0"/>
              <a:t>‹#›</a:t>
            </a:fld>
            <a:endParaRPr lang="en-US"/>
          </a:p>
        </p:txBody>
      </p:sp>
    </p:spTree>
    <p:extLst>
      <p:ext uri="{BB962C8B-B14F-4D97-AF65-F5344CB8AC3E}">
        <p14:creationId xmlns:p14="http://schemas.microsoft.com/office/powerpoint/2010/main" val="43727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B30CF-F007-49B6-8662-E0103DC8057F}"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1E256-49E2-4B06-B08F-0582526824CA}" type="slidenum">
              <a:rPr lang="en-US" smtClean="0"/>
              <a:t>‹#›</a:t>
            </a:fld>
            <a:endParaRPr lang="en-US"/>
          </a:p>
        </p:txBody>
      </p:sp>
    </p:spTree>
    <p:extLst>
      <p:ext uri="{BB962C8B-B14F-4D97-AF65-F5344CB8AC3E}">
        <p14:creationId xmlns:p14="http://schemas.microsoft.com/office/powerpoint/2010/main" val="37235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BB30CF-F007-49B6-8662-E0103DC8057F}"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1E256-49E2-4B06-B08F-0582526824CA}" type="slidenum">
              <a:rPr lang="en-US" smtClean="0"/>
              <a:t>‹#›</a:t>
            </a:fld>
            <a:endParaRPr lang="en-US"/>
          </a:p>
        </p:txBody>
      </p:sp>
    </p:spTree>
    <p:extLst>
      <p:ext uri="{BB962C8B-B14F-4D97-AF65-F5344CB8AC3E}">
        <p14:creationId xmlns:p14="http://schemas.microsoft.com/office/powerpoint/2010/main" val="356453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B30CF-F007-49B6-8662-E0103DC8057F}" type="datetimeFigureOut">
              <a:rPr lang="en-US" smtClean="0"/>
              <a:t>8/6/2024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1E256-49E2-4B06-B08F-0582526824CA}" type="slidenum">
              <a:rPr lang="en-US" smtClean="0"/>
              <a:t>‹#›</a:t>
            </a:fld>
            <a:endParaRPr lang="en-US"/>
          </a:p>
        </p:txBody>
      </p:sp>
    </p:spTree>
    <p:extLst>
      <p:ext uri="{BB962C8B-B14F-4D97-AF65-F5344CB8AC3E}">
        <p14:creationId xmlns:p14="http://schemas.microsoft.com/office/powerpoint/2010/main" val="30634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Solutions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7886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623888"/>
            <a:ext cx="9237757" cy="4100512"/>
          </a:xfrm>
          <a:prstGeom prst="rect">
            <a:avLst/>
          </a:prstGeom>
        </p:spPr>
      </p:pic>
    </p:spTree>
    <p:extLst>
      <p:ext uri="{BB962C8B-B14F-4D97-AF65-F5344CB8AC3E}">
        <p14:creationId xmlns:p14="http://schemas.microsoft.com/office/powerpoint/2010/main" val="512341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buNone/>
            </a:pPr>
            <a:r>
              <a:rPr lang="en-US" dirty="0" smtClean="0"/>
              <a:t>9. Two </a:t>
            </a:r>
            <a:r>
              <a:rPr lang="en-US" dirty="0"/>
              <a:t>dice are rolled at the same time, a red die and a blue die.</a:t>
            </a:r>
          </a:p>
          <a:p>
            <a:pPr marL="0" indent="0">
              <a:buNone/>
            </a:pPr>
            <a:r>
              <a:rPr lang="en-US" dirty="0"/>
              <a:t>Let A be the event that the number </a:t>
            </a:r>
            <a:r>
              <a:rPr lang="en-US" dirty="0" smtClean="0"/>
              <a:t>on the red die is odd. Let B be the event that the number on the red die is either two, three or four. </a:t>
            </a:r>
            <a:r>
              <a:rPr lang="en-US" dirty="0"/>
              <a:t>Also, let C be </a:t>
            </a:r>
            <a:r>
              <a:rPr lang="en-US" dirty="0" smtClean="0"/>
              <a:t>the event </a:t>
            </a:r>
            <a:r>
              <a:rPr lang="en-US" dirty="0"/>
              <a:t>that the product of the two </a:t>
            </a:r>
            <a:r>
              <a:rPr lang="en-US" dirty="0" smtClean="0"/>
              <a:t>dice </a:t>
            </a:r>
            <a:r>
              <a:rPr lang="en-US" dirty="0"/>
              <a:t>is twelve</a:t>
            </a:r>
            <a:r>
              <a:rPr lang="en-US" dirty="0" smtClean="0"/>
              <a:t>.</a:t>
            </a:r>
          </a:p>
          <a:p>
            <a:pPr marL="0" indent="0">
              <a:buNone/>
            </a:pPr>
            <a:r>
              <a:rPr lang="en-US" dirty="0" smtClean="0"/>
              <a:t> </a:t>
            </a:r>
            <a:r>
              <a:rPr lang="en-US" dirty="0"/>
              <a:t>Are these events pair-wise independent</a:t>
            </a:r>
            <a:r>
              <a:rPr lang="en-US" dirty="0" smtClean="0"/>
              <a:t>?</a:t>
            </a:r>
          </a:p>
          <a:p>
            <a:pPr marL="0" indent="0">
              <a:buNone/>
            </a:pPr>
            <a:r>
              <a:rPr lang="en-US" dirty="0" smtClean="0"/>
              <a:t> </a:t>
            </a:r>
            <a:r>
              <a:rPr lang="en-US" dirty="0"/>
              <a:t>What about their independence in general?</a:t>
            </a:r>
          </a:p>
          <a:p>
            <a:endParaRPr lang="en-US" dirty="0"/>
          </a:p>
        </p:txBody>
      </p:sp>
    </p:spTree>
    <p:extLst>
      <p:ext uri="{BB962C8B-B14F-4D97-AF65-F5344CB8AC3E}">
        <p14:creationId xmlns:p14="http://schemas.microsoft.com/office/powerpoint/2010/main" val="132199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697487"/>
            <a:ext cx="10187422" cy="5093711"/>
          </a:xfrm>
          <a:prstGeom prst="rect">
            <a:avLst/>
          </a:prstGeom>
        </p:spPr>
      </p:pic>
    </p:spTree>
    <p:extLst>
      <p:ext uri="{BB962C8B-B14F-4D97-AF65-F5344CB8AC3E}">
        <p14:creationId xmlns:p14="http://schemas.microsoft.com/office/powerpoint/2010/main" val="300947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latin typeface="Calibri" panose="020F0502020204030204" pitchFamily="34" charset="0"/>
                <a:ea typeface="Calibri" panose="020F0502020204030204" pitchFamily="34" charset="0"/>
                <a:cs typeface="Calibri" panose="020F0502020204030204" pitchFamily="34" charset="0"/>
              </a:rPr>
              <a:t>Prove that if </a:t>
            </a:r>
            <a:r>
              <a:rPr lang="en-US" i="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A </a:t>
            </a:r>
            <a:r>
              <a:rPr lang="en-US" dirty="0" smtClean="0">
                <a:solidFill>
                  <a:srgbClr val="FF0000"/>
                </a:solidFill>
                <a:latin typeface="Cambria Math" panose="02040503050406030204" pitchFamily="18" charset="0"/>
                <a:ea typeface="MTSYN"/>
                <a:cs typeface="Cambria Math" panose="02040503050406030204" pitchFamily="18" charset="0"/>
              </a:rPr>
              <a:t>⊂</a:t>
            </a:r>
            <a:r>
              <a:rPr lang="en-US" dirty="0" smtClean="0">
                <a:solidFill>
                  <a:srgbClr val="FF0000"/>
                </a:solidFill>
                <a:latin typeface="Calibri" panose="020F0502020204030204" pitchFamily="34" charset="0"/>
                <a:ea typeface="MTSYN"/>
                <a:cs typeface="Calibri" panose="020F0502020204030204" pitchFamily="34" charset="0"/>
              </a:rPr>
              <a:t> </a:t>
            </a:r>
            <a:r>
              <a:rPr lang="en-US" i="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B </a:t>
            </a:r>
            <a:r>
              <a:rPr lang="en-US" dirty="0" smtClean="0">
                <a:solidFill>
                  <a:srgbClr val="FF0000"/>
                </a:solidFill>
                <a:latin typeface="Calibri" panose="020F0502020204030204" pitchFamily="34" charset="0"/>
                <a:ea typeface="Calibri" panose="020F0502020204030204" pitchFamily="34" charset="0"/>
                <a:cs typeface="Calibri" panose="020F0502020204030204" pitchFamily="34" charset="0"/>
              </a:rPr>
              <a:t>then </a:t>
            </a:r>
            <a:r>
              <a:rPr lang="en-US" dirty="0" err="1" smtClean="0">
                <a:solidFill>
                  <a:srgbClr val="FF0000"/>
                </a:solidFill>
                <a:latin typeface="Calibri" panose="020F0502020204030204" pitchFamily="34" charset="0"/>
                <a:ea typeface="Calibri" panose="020F0502020204030204" pitchFamily="34" charset="0"/>
                <a:cs typeface="Calibri" panose="020F0502020204030204" pitchFamily="34" charset="0"/>
              </a:rPr>
              <a:t>Pr</a:t>
            </a:r>
            <a:r>
              <a:rPr lang="en-US" dirty="0" smtClean="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US" i="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A</a:t>
            </a:r>
            <a:r>
              <a:rPr lang="en-US"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dirty="0" smtClean="0">
                <a:solidFill>
                  <a:srgbClr val="FF0000"/>
                </a:solidFill>
                <a:latin typeface="Calibri" panose="020F0502020204030204" pitchFamily="34" charset="0"/>
                <a:ea typeface="MTSYN"/>
                <a:cs typeface="Calibri" panose="020F0502020204030204" pitchFamily="34" charset="0"/>
              </a:rPr>
              <a:t>≤ </a:t>
            </a:r>
            <a:r>
              <a:rPr lang="en-US" dirty="0" err="1" smtClean="0">
                <a:solidFill>
                  <a:srgbClr val="FF0000"/>
                </a:solidFill>
                <a:latin typeface="Calibri" panose="020F0502020204030204" pitchFamily="34" charset="0"/>
                <a:ea typeface="Calibri" panose="020F0502020204030204" pitchFamily="34" charset="0"/>
                <a:cs typeface="Calibri" panose="020F0502020204030204" pitchFamily="34" charset="0"/>
              </a:rPr>
              <a:t>Pr</a:t>
            </a:r>
            <a:r>
              <a:rPr lang="en-US" dirty="0" smtClean="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US" i="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B</a:t>
            </a:r>
            <a:r>
              <a:rPr lang="en-US" dirty="0" smtClean="0">
                <a:solidFill>
                  <a:srgbClr val="FF0000"/>
                </a:solidFill>
                <a:latin typeface="Calibri" panose="020F0502020204030204" pitchFamily="34" charset="0"/>
                <a:ea typeface="Calibri" panose="020F0502020204030204" pitchFamily="34" charset="0"/>
                <a:cs typeface="Calibri" panose="020F0502020204030204" pitchFamily="34" charset="0"/>
              </a:rPr>
              <a:t>).</a:t>
            </a:r>
            <a:endParaRPr lang="en-US" sz="2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r>
              <a:rPr lang="en-IN" dirty="0" smtClean="0"/>
              <a:t>A is </a:t>
            </a:r>
            <a:r>
              <a:rPr lang="en-IN" dirty="0"/>
              <a:t>a </a:t>
            </a:r>
            <a:r>
              <a:rPr lang="en-IN" b="1" dirty="0"/>
              <a:t>subset </a:t>
            </a:r>
            <a:r>
              <a:rPr lang="en-IN" dirty="0"/>
              <a:t>of </a:t>
            </a:r>
            <a:r>
              <a:rPr lang="en-IN" i="1" dirty="0"/>
              <a:t>B </a:t>
            </a:r>
            <a:r>
              <a:rPr lang="en-IN" dirty="0"/>
              <a:t>if every element of </a:t>
            </a:r>
            <a:r>
              <a:rPr lang="en-IN" i="1" dirty="0"/>
              <a:t>A </a:t>
            </a:r>
            <a:r>
              <a:rPr lang="en-IN" dirty="0"/>
              <a:t>also belongs to </a:t>
            </a:r>
            <a:r>
              <a:rPr lang="en-IN" i="1" dirty="0"/>
              <a:t>B</a:t>
            </a:r>
            <a:r>
              <a:rPr lang="en-IN" dirty="0"/>
              <a:t>, that is, if</a:t>
            </a:r>
          </a:p>
          <a:p>
            <a:pPr marL="0" indent="0">
              <a:buNone/>
            </a:pPr>
            <a:r>
              <a:rPr lang="en-IN" dirty="0"/>
              <a:t>implies We say that “</a:t>
            </a:r>
            <a:r>
              <a:rPr lang="en-IN" i="1" dirty="0"/>
              <a:t>A </a:t>
            </a:r>
            <a:r>
              <a:rPr lang="en-IN" dirty="0"/>
              <a:t>is contained in </a:t>
            </a:r>
            <a:r>
              <a:rPr lang="en-IN" i="1" dirty="0"/>
              <a:t>B</a:t>
            </a:r>
            <a:r>
              <a:rPr lang="en-IN" dirty="0"/>
              <a:t>”</a:t>
            </a:r>
            <a:endParaRPr lang="en-US" dirty="0"/>
          </a:p>
        </p:txBody>
      </p:sp>
      <p:pic>
        <p:nvPicPr>
          <p:cNvPr id="4" name="Picture 3"/>
          <p:cNvPicPr>
            <a:picLocks noChangeAspect="1"/>
          </p:cNvPicPr>
          <p:nvPr/>
        </p:nvPicPr>
        <p:blipFill>
          <a:blip r:embed="rId2"/>
          <a:stretch>
            <a:fillRect/>
          </a:stretch>
        </p:blipFill>
        <p:spPr>
          <a:xfrm>
            <a:off x="7693169" y="3497407"/>
            <a:ext cx="1876425" cy="1581150"/>
          </a:xfrm>
          <a:prstGeom prst="rect">
            <a:avLst/>
          </a:prstGeom>
        </p:spPr>
      </p:pic>
    </p:spTree>
    <p:extLst>
      <p:ext uri="{BB962C8B-B14F-4D97-AF65-F5344CB8AC3E}">
        <p14:creationId xmlns:p14="http://schemas.microsoft.com/office/powerpoint/2010/main" val="433474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r>
              <a:rPr lang="en-IN" dirty="0"/>
              <a:t>Can two events are independent if they are disjoint? </a:t>
            </a:r>
          </a:p>
          <a:p>
            <a:endParaRPr lang="en-US" dirty="0"/>
          </a:p>
        </p:txBody>
      </p:sp>
    </p:spTree>
    <p:extLst>
      <p:ext uri="{BB962C8B-B14F-4D97-AF65-F5344CB8AC3E}">
        <p14:creationId xmlns:p14="http://schemas.microsoft.com/office/powerpoint/2010/main" val="1913896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An </a:t>
            </a:r>
            <a:r>
              <a:rPr lang="en-US" dirty="0"/>
              <a:t>urn contains two black balls and three white balls. Two balls are selected at random from the urn without replacement and the sequence of colors is noted. Find the probability that both balls </a:t>
            </a:r>
            <a:br>
              <a:rPr lang="en-US" dirty="0"/>
            </a:br>
            <a:r>
              <a:rPr lang="en-US" dirty="0"/>
              <a:t>are black.</a:t>
            </a:r>
            <a:endParaRPr lang="en-IN" dirty="0"/>
          </a:p>
          <a:p>
            <a:endParaRPr lang="en-IN" dirty="0"/>
          </a:p>
        </p:txBody>
      </p:sp>
    </p:spTree>
    <p:extLst>
      <p:ext uri="{BB962C8B-B14F-4D97-AF65-F5344CB8AC3E}">
        <p14:creationId xmlns:p14="http://schemas.microsoft.com/office/powerpoint/2010/main" val="3517114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334797" y="641701"/>
            <a:ext cx="8695893" cy="5364869"/>
          </a:xfrm>
          <a:prstGeom prst="rect">
            <a:avLst/>
          </a:prstGeom>
        </p:spPr>
      </p:pic>
    </p:spTree>
    <p:extLst>
      <p:ext uri="{BB962C8B-B14F-4D97-AF65-F5344CB8AC3E}">
        <p14:creationId xmlns:p14="http://schemas.microsoft.com/office/powerpoint/2010/main" val="1322262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965180" y="1027906"/>
            <a:ext cx="8821575" cy="4915694"/>
          </a:xfrm>
          <a:prstGeom prst="rect">
            <a:avLst/>
          </a:prstGeom>
        </p:spPr>
      </p:pic>
    </p:spTree>
    <p:extLst>
      <p:ext uri="{BB962C8B-B14F-4D97-AF65-F5344CB8AC3E}">
        <p14:creationId xmlns:p14="http://schemas.microsoft.com/office/powerpoint/2010/main" val="246899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245484" y="157307"/>
            <a:ext cx="9715934" cy="6365612"/>
          </a:xfrm>
          <a:prstGeom prst="rect">
            <a:avLst/>
          </a:prstGeom>
        </p:spPr>
      </p:pic>
      <p:pic>
        <p:nvPicPr>
          <p:cNvPr id="5" name="Picture 4"/>
          <p:cNvPicPr>
            <a:picLocks noChangeAspect="1"/>
          </p:cNvPicPr>
          <p:nvPr/>
        </p:nvPicPr>
        <p:blipFill>
          <a:blip r:embed="rId3"/>
          <a:stretch>
            <a:fillRect/>
          </a:stretch>
        </p:blipFill>
        <p:spPr>
          <a:xfrm>
            <a:off x="6148389" y="5555674"/>
            <a:ext cx="6115050" cy="1168884"/>
          </a:xfrm>
          <a:prstGeom prst="rect">
            <a:avLst/>
          </a:prstGeom>
        </p:spPr>
      </p:pic>
    </p:spTree>
    <p:extLst>
      <p:ext uri="{BB962C8B-B14F-4D97-AF65-F5344CB8AC3E}">
        <p14:creationId xmlns:p14="http://schemas.microsoft.com/office/powerpoint/2010/main" val="1198841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244186" y="365125"/>
            <a:ext cx="11282445" cy="5606184"/>
          </a:xfrm>
          <a:prstGeom prst="rect">
            <a:avLst/>
          </a:prstGeom>
        </p:spPr>
      </p:pic>
    </p:spTree>
    <p:extLst>
      <p:ext uri="{BB962C8B-B14F-4D97-AF65-F5344CB8AC3E}">
        <p14:creationId xmlns:p14="http://schemas.microsoft.com/office/powerpoint/2010/main" val="85030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endParaRPr lang="en-US" dirty="0"/>
          </a:p>
        </p:txBody>
      </p:sp>
      <p:pic>
        <p:nvPicPr>
          <p:cNvPr id="4" name="Content Placeholder 3"/>
          <p:cNvPicPr>
            <a:picLocks noGrp="1" noChangeAspect="1"/>
          </p:cNvPicPr>
          <p:nvPr>
            <p:ph idx="1"/>
          </p:nvPr>
        </p:nvPicPr>
        <p:blipFill>
          <a:blip r:embed="rId2"/>
          <a:stretch>
            <a:fillRect/>
          </a:stretch>
        </p:blipFill>
        <p:spPr>
          <a:xfrm>
            <a:off x="844363" y="1690688"/>
            <a:ext cx="10509437" cy="3440761"/>
          </a:xfrm>
          <a:prstGeom prst="rect">
            <a:avLst/>
          </a:prstGeom>
        </p:spPr>
      </p:pic>
    </p:spTree>
    <p:extLst>
      <p:ext uri="{BB962C8B-B14F-4D97-AF65-F5344CB8AC3E}">
        <p14:creationId xmlns:p14="http://schemas.microsoft.com/office/powerpoint/2010/main" val="62146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Consider </a:t>
            </a:r>
            <a:r>
              <a:rPr lang="en-US" dirty="0" smtClean="0"/>
              <a:t>a </a:t>
            </a:r>
            <a:r>
              <a:rPr lang="en-US" dirty="0"/>
              <a:t>memory chips </a:t>
            </a:r>
            <a:r>
              <a:rPr lang="en-US" dirty="0" smtClean="0"/>
              <a:t>problem. A </a:t>
            </a:r>
            <a:r>
              <a:rPr lang="en-US" dirty="0"/>
              <a:t>fraction </a:t>
            </a:r>
            <a:r>
              <a:rPr lang="en-US" i="1" dirty="0"/>
              <a:t>p </a:t>
            </a:r>
            <a:r>
              <a:rPr lang="en-US" dirty="0"/>
              <a:t>of the chips are bad and tend to fail much more quickly than good chips. Suppose that in order to “weed out” the bad chips, every chip is tested for </a:t>
            </a:r>
            <a:r>
              <a:rPr lang="en-US" i="1" dirty="0"/>
              <a:t>t </a:t>
            </a:r>
            <a:r>
              <a:rPr lang="en-US" dirty="0"/>
              <a:t>seconds prior to leaving the factory. The chips that fail are discarded and the remaining chips are sent out to customers. Find the value of </a:t>
            </a:r>
            <a:r>
              <a:rPr lang="en-US" i="1" dirty="0"/>
              <a:t>t </a:t>
            </a:r>
            <a:r>
              <a:rPr lang="en-US" dirty="0"/>
              <a:t>for which 99% of the chips sent out to customers are good.</a:t>
            </a:r>
            <a:endParaRPr lang="en-IN" dirty="0"/>
          </a:p>
          <a:p>
            <a:endParaRPr lang="en-IN" dirty="0"/>
          </a:p>
          <a:p>
            <a:endParaRPr lang="en-IN" dirty="0"/>
          </a:p>
        </p:txBody>
      </p:sp>
    </p:spTree>
    <p:extLst>
      <p:ext uri="{BB962C8B-B14F-4D97-AF65-F5344CB8AC3E}">
        <p14:creationId xmlns:p14="http://schemas.microsoft.com/office/powerpoint/2010/main" val="2173087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65080" y="467590"/>
            <a:ext cx="8962593" cy="6164317"/>
          </a:xfrm>
          <a:prstGeom prst="rect">
            <a:avLst/>
          </a:prstGeom>
        </p:spPr>
      </p:pic>
    </p:spTree>
    <p:extLst>
      <p:ext uri="{BB962C8B-B14F-4D97-AF65-F5344CB8AC3E}">
        <p14:creationId xmlns:p14="http://schemas.microsoft.com/office/powerpoint/2010/main" val="103111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endParaRPr lang="en-US" dirty="0"/>
          </a:p>
        </p:txBody>
      </p:sp>
      <p:sp>
        <p:nvSpPr>
          <p:cNvPr id="3" name="Content Placeholder 2"/>
          <p:cNvSpPr>
            <a:spLocks noGrp="1"/>
          </p:cNvSpPr>
          <p:nvPr>
            <p:ph idx="1"/>
          </p:nvPr>
        </p:nvSpPr>
        <p:spPr/>
        <p:txBody>
          <a:bodyPr/>
          <a:lstStyle/>
          <a:p>
            <a:r>
              <a:rPr lang="en-US" sz="2000" dirty="0"/>
              <a:t>We are given a number of darts. When we throw a dart at a target, we have a probability of 1/4 of hitting the target. What is the probability of obtaining at least one hit if three darts are thrown?</a:t>
            </a:r>
          </a:p>
          <a:p>
            <a:endParaRPr lang="en-US" dirty="0"/>
          </a:p>
        </p:txBody>
      </p:sp>
      <p:pic>
        <p:nvPicPr>
          <p:cNvPr id="4" name="Picture 3"/>
          <p:cNvPicPr>
            <a:picLocks noChangeAspect="1"/>
          </p:cNvPicPr>
          <p:nvPr/>
        </p:nvPicPr>
        <p:blipFill>
          <a:blip r:embed="rId2"/>
          <a:stretch>
            <a:fillRect/>
          </a:stretch>
        </p:blipFill>
        <p:spPr>
          <a:xfrm>
            <a:off x="1130012" y="2798711"/>
            <a:ext cx="7944716" cy="3378252"/>
          </a:xfrm>
          <a:prstGeom prst="rect">
            <a:avLst/>
          </a:prstGeom>
        </p:spPr>
      </p:pic>
    </p:spTree>
    <p:extLst>
      <p:ext uri="{BB962C8B-B14F-4D97-AF65-F5344CB8AC3E}">
        <p14:creationId xmlns:p14="http://schemas.microsoft.com/office/powerpoint/2010/main" val="23806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endParaRPr lang="en-US" dirty="0"/>
          </a:p>
        </p:txBody>
      </p:sp>
      <p:sp>
        <p:nvSpPr>
          <p:cNvPr id="3" name="Content Placeholder 2"/>
          <p:cNvSpPr>
            <a:spLocks noGrp="1"/>
          </p:cNvSpPr>
          <p:nvPr>
            <p:ph idx="1"/>
          </p:nvPr>
        </p:nvSpPr>
        <p:spPr/>
        <p:txBody>
          <a:bodyPr/>
          <a:lstStyle/>
          <a:p>
            <a:pPr lvl="0"/>
            <a:r>
              <a:rPr lang="en-US" dirty="0"/>
              <a:t>We have four boxes. Box 1 contains 2000 components of which 5% are defective. Box 2 contains 500 components of which 40% are defective. Box 3 and 4 contain 1000 each with 10% defective. We select at random of the boxes and we remove at random a single component.</a:t>
            </a:r>
          </a:p>
          <a:p>
            <a:pPr lvl="0"/>
            <a:r>
              <a:rPr lang="en-US" dirty="0"/>
              <a:t>What is the probability that the selected component is defective?</a:t>
            </a:r>
          </a:p>
          <a:p>
            <a:pPr lvl="0"/>
            <a:r>
              <a:rPr lang="en-US" dirty="0"/>
              <a:t>We saw that the selected component is defective. What is the probability that it came from Box 2?</a:t>
            </a:r>
          </a:p>
          <a:p>
            <a:endParaRPr lang="en-US" dirty="0"/>
          </a:p>
        </p:txBody>
      </p:sp>
    </p:spTree>
    <p:extLst>
      <p:ext uri="{BB962C8B-B14F-4D97-AF65-F5344CB8AC3E}">
        <p14:creationId xmlns:p14="http://schemas.microsoft.com/office/powerpoint/2010/main" val="3845721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72492" y="365125"/>
            <a:ext cx="8077200" cy="5613767"/>
          </a:xfrm>
          <a:prstGeom prst="rect">
            <a:avLst/>
          </a:prstGeom>
        </p:spPr>
      </p:pic>
    </p:spTree>
    <p:extLst>
      <p:ext uri="{BB962C8B-B14F-4D97-AF65-F5344CB8AC3E}">
        <p14:creationId xmlns:p14="http://schemas.microsoft.com/office/powerpoint/2010/main" val="137551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An experiment consists of selecting two integers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a14:m>
                <a:r>
                  <a:rPr lang="en-US" dirty="0"/>
                  <a:t> such that </a:t>
                </a:r>
                <a14:m>
                  <m:oMath xmlns:m="http://schemas.openxmlformats.org/officeDocument/2006/math">
                    <m:r>
                      <a:rPr lang="en-US" i="1">
                        <a:latin typeface="Cambria Math" panose="02040503050406030204" pitchFamily="18" charset="0"/>
                      </a:rPr>
                      <m:t>0≤</m:t>
                    </m:r>
                    <m:r>
                      <a:rPr lang="en-US" i="1">
                        <a:latin typeface="Cambria Math" panose="02040503050406030204" pitchFamily="18" charset="0"/>
                      </a:rPr>
                      <m:t>𝑛</m:t>
                    </m:r>
                    <m:r>
                      <a:rPr lang="en-US" i="1">
                        <a:latin typeface="Cambria Math" panose="02040503050406030204" pitchFamily="18" charset="0"/>
                      </a:rPr>
                      <m:t>&lt;5</m:t>
                    </m:r>
                  </m:oMath>
                </a14:m>
                <a:r>
                  <a:rPr lang="en-US" dirty="0"/>
                  <a:t> and </a:t>
                </a:r>
                <a14:m>
                  <m:oMath xmlns:m="http://schemas.openxmlformats.org/officeDocument/2006/math">
                    <m:r>
                      <a:rPr lang="en-US" i="1">
                        <a:latin typeface="Cambria Math" panose="02040503050406030204" pitchFamily="18" charset="0"/>
                      </a:rPr>
                      <m:t>0≤</m:t>
                    </m:r>
                    <m:r>
                      <a:rPr lang="en-US" i="1">
                        <a:latin typeface="Cambria Math" panose="02040503050406030204" pitchFamily="18" charset="0"/>
                      </a:rPr>
                      <m:t>𝑘</m:t>
                    </m:r>
                    <m:r>
                      <a:rPr lang="en-US" i="1">
                        <a:latin typeface="Cambria Math" panose="02040503050406030204" pitchFamily="18" charset="0"/>
                      </a:rPr>
                      <m:t>&lt;10</m:t>
                    </m:r>
                  </m:oMath>
                </a14:m>
                <a:r>
                  <a:rPr lang="en-US" dirty="0"/>
                  <a:t>. How many outcomes are in the sample space?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59586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p>
        </p:txBody>
      </p:sp>
      <p:sp>
        <p:nvSpPr>
          <p:cNvPr id="3" name="Content Placeholder 2"/>
          <p:cNvSpPr>
            <a:spLocks noGrp="1"/>
          </p:cNvSpPr>
          <p:nvPr>
            <p:ph idx="1"/>
          </p:nvPr>
        </p:nvSpPr>
        <p:spPr/>
        <p:txBody>
          <a:bodyPr/>
          <a:lstStyle/>
          <a:p>
            <a:r>
              <a:rPr lang="en-US" dirty="0"/>
              <a:t>An urn contains eight blue balls and four green balls. Three balls are drawn from this urn without replacement. We wish to compute the probability that all three balls are blue.</a:t>
            </a:r>
            <a:br>
              <a:rPr lang="en-US" dirty="0"/>
            </a:br>
            <a:endParaRPr lang="en-US" dirty="0"/>
          </a:p>
        </p:txBody>
      </p:sp>
    </p:spTree>
    <p:extLst>
      <p:ext uri="{BB962C8B-B14F-4D97-AF65-F5344CB8AC3E}">
        <p14:creationId xmlns:p14="http://schemas.microsoft.com/office/powerpoint/2010/main" val="246212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a:t>
            </a:r>
            <a:endParaRPr lang="en-US" dirty="0"/>
          </a:p>
        </p:txBody>
      </p:sp>
      <p:pic>
        <p:nvPicPr>
          <p:cNvPr id="4" name="Content Placeholder 3"/>
          <p:cNvPicPr>
            <a:picLocks noGrp="1" noChangeAspect="1"/>
          </p:cNvPicPr>
          <p:nvPr>
            <p:ph idx="1"/>
          </p:nvPr>
        </p:nvPicPr>
        <p:blipFill>
          <a:blip r:embed="rId2"/>
          <a:stretch>
            <a:fillRect/>
          </a:stretch>
        </p:blipFill>
        <p:spPr>
          <a:xfrm>
            <a:off x="1051646" y="2190245"/>
            <a:ext cx="8740998" cy="3296155"/>
          </a:xfrm>
          <a:prstGeom prst="rect">
            <a:avLst/>
          </a:prstGeom>
        </p:spPr>
      </p:pic>
    </p:spTree>
    <p:extLst>
      <p:ext uri="{BB962C8B-B14F-4D97-AF65-F5344CB8AC3E}">
        <p14:creationId xmlns:p14="http://schemas.microsoft.com/office/powerpoint/2010/main" val="162185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buNone/>
            </a:pPr>
            <a:r>
              <a:rPr lang="en-US" dirty="0" smtClean="0"/>
              <a:t>7. John</a:t>
            </a:r>
            <a:r>
              <a:rPr lang="en-US" dirty="0"/>
              <a:t>, a biochemist, designs a test for a latent disease. If a subject has the disease, the probability that the test results turn out positive is 0.95. Similarly, if a subject does not have the disease, the probability that </a:t>
            </a:r>
            <a:r>
              <a:rPr lang="en-US" dirty="0" smtClean="0"/>
              <a:t>the test </a:t>
            </a:r>
            <a:r>
              <a:rPr lang="en-US" dirty="0"/>
              <a:t>results come up negative is 0.95. Suppose that one percent of the population is infected by the disease. We wish to find the probability that a person who tested positive has the disease.</a:t>
            </a:r>
          </a:p>
          <a:p>
            <a:endParaRPr lang="en-US" dirty="0"/>
          </a:p>
        </p:txBody>
      </p:sp>
    </p:spTree>
    <p:extLst>
      <p:ext uri="{BB962C8B-B14F-4D97-AF65-F5344CB8AC3E}">
        <p14:creationId xmlns:p14="http://schemas.microsoft.com/office/powerpoint/2010/main" val="3030026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TotalTime>
  <Words>556</Words>
  <Application>Microsoft Office PowerPoint</Application>
  <PresentationFormat>Widescreen</PresentationFormat>
  <Paragraphs>23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MTSYN</vt:lpstr>
      <vt:lpstr>Times New Roman</vt:lpstr>
      <vt:lpstr>Office Theme</vt:lpstr>
      <vt:lpstr>Solutions</vt:lpstr>
      <vt:lpstr>1.</vt:lpstr>
      <vt:lpstr>3.</vt:lpstr>
      <vt:lpstr>4.</vt:lpstr>
      <vt:lpstr>PowerPoint Presentation</vt:lpstr>
      <vt:lpstr>PowerPoint Presentation</vt:lpstr>
      <vt:lpstr>PowerPoint Presentation</vt:lpstr>
      <vt:lpstr>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IIITB</dc:creator>
  <cp:lastModifiedBy>IIITB</cp:lastModifiedBy>
  <cp:revision>27</cp:revision>
  <dcterms:created xsi:type="dcterms:W3CDTF">2021-08-13T08:20:55Z</dcterms:created>
  <dcterms:modified xsi:type="dcterms:W3CDTF">2024-08-06T10:20:43Z</dcterms:modified>
</cp:coreProperties>
</file>