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1" r:id="rId4"/>
    <p:sldId id="282" r:id="rId5"/>
    <p:sldId id="259" r:id="rId6"/>
    <p:sldId id="277" r:id="rId7"/>
    <p:sldId id="260" r:id="rId8"/>
    <p:sldId id="278" r:id="rId9"/>
    <p:sldId id="283" r:id="rId10"/>
    <p:sldId id="261" r:id="rId11"/>
    <p:sldId id="279" r:id="rId12"/>
    <p:sldId id="262" r:id="rId13"/>
    <p:sldId id="263" r:id="rId14"/>
    <p:sldId id="265" r:id="rId15"/>
    <p:sldId id="264" r:id="rId16"/>
    <p:sldId id="284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BAA-8D90-4A27-AEC2-E158DFDBB5A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BFBB-FEBD-4EC2-B0A6-0A131ABA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BAA-8D90-4A27-AEC2-E158DFDBB5A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BFBB-FEBD-4EC2-B0A6-0A131ABA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28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BAA-8D90-4A27-AEC2-E158DFDBB5A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BFBB-FEBD-4EC2-B0A6-0A131ABA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BAA-8D90-4A27-AEC2-E158DFDBB5A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BFBB-FEBD-4EC2-B0A6-0A131ABA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0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BAA-8D90-4A27-AEC2-E158DFDBB5A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BFBB-FEBD-4EC2-B0A6-0A131ABA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6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BAA-8D90-4A27-AEC2-E158DFDBB5A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BFBB-FEBD-4EC2-B0A6-0A131ABA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02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BAA-8D90-4A27-AEC2-E158DFDBB5A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BFBB-FEBD-4EC2-B0A6-0A131ABA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1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BAA-8D90-4A27-AEC2-E158DFDBB5A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BFBB-FEBD-4EC2-B0A6-0A131ABA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BAA-8D90-4A27-AEC2-E158DFDBB5A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BFBB-FEBD-4EC2-B0A6-0A131ABA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1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BAA-8D90-4A27-AEC2-E158DFDBB5A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BFBB-FEBD-4EC2-B0A6-0A131ABA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5BAA-8D90-4A27-AEC2-E158DFDBB5A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BFBB-FEBD-4EC2-B0A6-0A131ABA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8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35BAA-8D90-4A27-AEC2-E158DFDBB5AB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9BFBB-FEBD-4EC2-B0A6-0A131ABA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8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Lecture-2: Conditional Probability</a:t>
            </a:r>
            <a:endParaRPr lang="en-US" sz="3600" dirty="0"/>
          </a:p>
          <a:p>
            <a:pPr algn="ctr"/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62" y="3463925"/>
            <a:ext cx="29622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0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3" y="1329237"/>
            <a:ext cx="9938657" cy="1632366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130300" y="11938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82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04" y="1690688"/>
            <a:ext cx="7504113" cy="13522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91" y="682218"/>
            <a:ext cx="6923088" cy="9873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704" y="3267869"/>
            <a:ext cx="7656513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8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8975" y="2275681"/>
            <a:ext cx="3645915" cy="2499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662" y="581818"/>
            <a:ext cx="5189538" cy="550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ree-based </a:t>
            </a:r>
            <a:r>
              <a:rPr lang="en-US" dirty="0"/>
              <a:t>sequential description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325" y="1516856"/>
            <a:ext cx="8156576" cy="23515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549" y="3605672"/>
            <a:ext cx="3552553" cy="31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99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75" y="365125"/>
            <a:ext cx="5044551" cy="57991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545580" y="499415"/>
            <a:ext cx="45709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MR8"/>
              </a:rPr>
              <a:t>We associate the branches of this path with the </a:t>
            </a:r>
            <a:r>
              <a:rPr lang="en-US" dirty="0" smtClean="0">
                <a:solidFill>
                  <a:srgbClr val="000000"/>
                </a:solidFill>
                <a:latin typeface="CMR8"/>
              </a:rPr>
              <a:t>events </a:t>
            </a:r>
            <a:r>
              <a:rPr lang="en-US" i="1" dirty="0" smtClean="0">
                <a:solidFill>
                  <a:srgbClr val="000000"/>
                </a:solidFill>
                <a:latin typeface="CMMI8"/>
              </a:rPr>
              <a:t>A, B, C</a:t>
            </a:r>
            <a:r>
              <a:rPr lang="en-US" dirty="0" smtClean="0">
                <a:solidFill>
                  <a:srgbClr val="000000"/>
                </a:solidFill>
                <a:latin typeface="CMR8"/>
              </a:rPr>
              <a:t>, </a:t>
            </a:r>
            <a:r>
              <a:rPr lang="en-US" dirty="0">
                <a:solidFill>
                  <a:srgbClr val="000000"/>
                </a:solidFill>
                <a:latin typeface="CMR8"/>
              </a:rPr>
              <a:t>and we record next to the branches the corresponding </a:t>
            </a:r>
            <a:r>
              <a:rPr lang="en-US" dirty="0" smtClean="0">
                <a:solidFill>
                  <a:srgbClr val="000000"/>
                </a:solidFill>
                <a:latin typeface="CMR8"/>
              </a:rPr>
              <a:t>conditional probabilities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9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32" y="102421"/>
            <a:ext cx="9655402" cy="23925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85053"/>
            <a:ext cx="9061063" cy="266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8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690688"/>
            <a:ext cx="9271809" cy="169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31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23137" y="1027906"/>
            <a:ext cx="3459163" cy="36345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0"/>
            <a:ext cx="5186363" cy="613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66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Visualization </a:t>
            </a:r>
            <a:r>
              <a:rPr lang="en-IN" sz="3200" dirty="0" smtClean="0"/>
              <a:t>of </a:t>
            </a:r>
            <a:r>
              <a:rPr lang="en-IN" sz="3200" dirty="0"/>
              <a:t>the </a:t>
            </a:r>
            <a:r>
              <a:rPr lang="en-IN" sz="3200" u="sng" dirty="0" smtClean="0"/>
              <a:t>Total </a:t>
            </a:r>
            <a:r>
              <a:rPr lang="en-IN" sz="3200" u="sng" dirty="0"/>
              <a:t>P</a:t>
            </a:r>
            <a:r>
              <a:rPr lang="en-IN" sz="3200" u="sng" dirty="0" smtClean="0"/>
              <a:t>robability </a:t>
            </a:r>
            <a:r>
              <a:rPr lang="en-IN" sz="3200" u="sng" dirty="0"/>
              <a:t>T</a:t>
            </a:r>
            <a:r>
              <a:rPr lang="en-IN" sz="3200" u="sng" dirty="0" smtClean="0"/>
              <a:t>heorem</a:t>
            </a:r>
            <a:endParaRPr lang="en-US" sz="32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062" y="1293224"/>
            <a:ext cx="9380538" cy="2971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637" y="4399826"/>
            <a:ext cx="9127717" cy="245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6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38163"/>
            <a:ext cx="10045700" cy="176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92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9" y="425450"/>
            <a:ext cx="6466478" cy="597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7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6908800" cy="9801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3450431"/>
            <a:ext cx="7307263" cy="247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861" y="198777"/>
            <a:ext cx="6800850" cy="2771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3235505"/>
            <a:ext cx="9492899" cy="321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14" y="341675"/>
            <a:ext cx="9491898" cy="5131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4112" y="1582850"/>
            <a:ext cx="2158699" cy="13246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299370" y="1983920"/>
            <a:ext cx="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0.25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77749" y="2261047"/>
            <a:ext cx="81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0.1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46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Baye’s</a:t>
            </a:r>
            <a:r>
              <a:rPr lang="en-US" dirty="0">
                <a:solidFill>
                  <a:srgbClr val="002060"/>
                </a:solidFill>
              </a:rPr>
              <a:t>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 smtClean="0"/>
                  <a:t>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ikelihood</m:t>
                    </m:r>
                    <m:r>
                      <a:rPr lang="en-US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functions</m:t>
                    </m: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and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</a:t>
                </a: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priori </a:t>
                </a:r>
                <a:r>
                  <a:rPr lang="en-US" sz="2400" dirty="0" smtClean="0">
                    <a:solidFill>
                      <a:srgbClr val="FF0000"/>
                    </a:solidFill>
                  </a:rPr>
                  <a:t>probabilities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smtClean="0"/>
                  <a:t>for 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 smtClean="0"/>
                  <a:t>, we can compute </a:t>
                </a:r>
                <a:r>
                  <a:rPr lang="en-US" sz="2400" b="1" dirty="0" smtClean="0"/>
                  <a:t>a posteriori probability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sz="2400" dirty="0" smtClean="0"/>
                  <a:t> by using </a:t>
                </a:r>
                <a:r>
                  <a:rPr lang="en-US" sz="2400" dirty="0" err="1" smtClean="0"/>
                  <a:t>Baye’s</a:t>
                </a:r>
                <a:r>
                  <a:rPr lang="en-US" sz="2400" dirty="0" smtClean="0"/>
                  <a:t> rule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7" y="2815212"/>
            <a:ext cx="8647113" cy="38110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385300" y="5148885"/>
            <a:ext cx="25527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2060"/>
                </a:solidFill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INFERENCE </a:t>
            </a:r>
            <a:r>
              <a:rPr lang="en-IN" dirty="0">
                <a:solidFill>
                  <a:srgbClr val="002060"/>
                </a:solidFill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problem</a:t>
            </a:r>
            <a:r>
              <a:rPr lang="en-IN" dirty="0">
                <a:solidFill>
                  <a:srgbClr val="FF0000"/>
                </a:solidFill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: a problem where we need to infer something that can’t be observed </a:t>
            </a:r>
            <a:r>
              <a:rPr lang="en-US" dirty="0" smtClean="0">
                <a:solidFill>
                  <a:srgbClr val="FF0000"/>
                </a:solidFill>
                <a:latin typeface="Arial" panose="020B0604020202020204" pitchFamily="34" charset="0"/>
                <a:ea typeface="Microsoft Yi Baiti" panose="03000500000000000000" pitchFamily="66" charset="0"/>
                <a:cs typeface="Arial" panose="020B0604020202020204" pitchFamily="34" charset="0"/>
              </a:rPr>
              <a:t>directly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ea typeface="Microsoft Yi Baiti" panose="03000500000000000000" pitchFamily="66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313" y="2830460"/>
            <a:ext cx="26193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9396"/>
            <a:ext cx="11019261" cy="1115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8815"/>
            <a:ext cx="10610986" cy="342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992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this </a:t>
            </a:r>
            <a:r>
              <a:rPr lang="en-US" dirty="0" smtClean="0"/>
              <a:t>probability P(A|B).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365125"/>
            <a:ext cx="8724900" cy="32955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15" y="1374939"/>
            <a:ext cx="3552553" cy="31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20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812165" cy="3546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823" y="251712"/>
            <a:ext cx="3552553" cy="31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7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24" y="378188"/>
            <a:ext cx="9827061" cy="261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0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446" y="365125"/>
            <a:ext cx="7503931" cy="62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45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687"/>
            <a:ext cx="10515600" cy="4351338"/>
          </a:xfrm>
        </p:spPr>
        <p:txBody>
          <a:bodyPr>
            <a:normAutofit/>
          </a:bodyPr>
          <a:lstStyle/>
          <a:p>
            <a:r>
              <a:rPr lang="en-IN" sz="2400" dirty="0"/>
              <a:t>Conditional probability provides us with a way to </a:t>
            </a:r>
            <a:r>
              <a:rPr lang="en-IN" sz="2400" dirty="0">
                <a:solidFill>
                  <a:srgbClr val="002060"/>
                </a:solidFill>
              </a:rPr>
              <a:t>reason about the </a:t>
            </a:r>
            <a:r>
              <a:rPr lang="en-IN" sz="2400" dirty="0" smtClean="0">
                <a:solidFill>
                  <a:srgbClr val="002060"/>
                </a:solidFill>
              </a:rPr>
              <a:t>outcome of </a:t>
            </a:r>
            <a:r>
              <a:rPr lang="en-IN" sz="2400" dirty="0">
                <a:solidFill>
                  <a:srgbClr val="002060"/>
                </a:solidFill>
              </a:rPr>
              <a:t>an experiment, based on </a:t>
            </a:r>
            <a:r>
              <a:rPr lang="en-IN" sz="2400" b="1" dirty="0">
                <a:solidFill>
                  <a:srgbClr val="002060"/>
                </a:solidFill>
              </a:rPr>
              <a:t>partial </a:t>
            </a:r>
            <a:r>
              <a:rPr lang="en-IN" sz="2400" b="1" dirty="0" smtClean="0">
                <a:solidFill>
                  <a:srgbClr val="002060"/>
                </a:solidFill>
              </a:rPr>
              <a:t>information</a:t>
            </a:r>
          </a:p>
          <a:p>
            <a:endParaRPr lang="en-IN" sz="2400" b="1" dirty="0"/>
          </a:p>
          <a:p>
            <a:r>
              <a:rPr lang="en-IN" sz="2400" b="1" dirty="0" smtClean="0"/>
              <a:t>Example:</a:t>
            </a:r>
          </a:p>
          <a:p>
            <a:pPr marL="0" indent="0">
              <a:buNone/>
            </a:pPr>
            <a:r>
              <a:rPr lang="en-US" sz="2400" dirty="0" smtClean="0"/>
              <a:t> Let </a:t>
            </a:r>
            <a:r>
              <a:rPr lang="en-IN" sz="2400" dirty="0" smtClean="0"/>
              <a:t>all 6 </a:t>
            </a:r>
            <a:r>
              <a:rPr lang="en-IN" sz="2400" dirty="0"/>
              <a:t>possible outcomes of a fair die roll are </a:t>
            </a:r>
            <a:r>
              <a:rPr lang="en-IN" sz="2400" dirty="0">
                <a:solidFill>
                  <a:srgbClr val="FF0000"/>
                </a:solidFill>
              </a:rPr>
              <a:t>equally likely</a:t>
            </a:r>
            <a:r>
              <a:rPr lang="en-IN" sz="2400" dirty="0" smtClean="0"/>
              <a:t>. What is the prob. that outcome is 6 </a:t>
            </a:r>
            <a:r>
              <a:rPr lang="en-IN" sz="2400" u="sng" dirty="0" smtClean="0"/>
              <a:t>when we are told that the outcome is even</a:t>
            </a:r>
            <a:r>
              <a:rPr lang="en-IN" sz="2400" dirty="0" smtClean="0"/>
              <a:t>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444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3697" y="1471983"/>
            <a:ext cx="10515600" cy="4351338"/>
          </a:xfrm>
        </p:spPr>
        <p:txBody>
          <a:bodyPr/>
          <a:lstStyle/>
          <a:p>
            <a:r>
              <a:rPr lang="en-US" sz="2400" dirty="0"/>
              <a:t>If we </a:t>
            </a:r>
            <a:r>
              <a:rPr lang="en-IN" sz="2400" dirty="0"/>
              <a:t>are told that the outcome is even, we are left with only three possible outcomes, namely, 2, 4, and 6. These </a:t>
            </a:r>
            <a:r>
              <a:rPr lang="en-IN" sz="2400" b="1" dirty="0"/>
              <a:t>three outcomes</a:t>
            </a:r>
            <a:r>
              <a:rPr lang="en-IN" sz="2400" dirty="0"/>
              <a:t> were </a:t>
            </a:r>
            <a:r>
              <a:rPr lang="en-IN" sz="2400" b="1" dirty="0"/>
              <a:t>equally likely to start with</a:t>
            </a:r>
            <a:r>
              <a:rPr lang="en-IN" sz="2400" dirty="0"/>
              <a:t>, and so they should remain equally likely given the additional knowledge that the </a:t>
            </a:r>
            <a:r>
              <a:rPr lang="en-US" sz="2400" dirty="0"/>
              <a:t>outcome was even.</a:t>
            </a:r>
            <a:endParaRPr lang="en-IN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543" y="3161366"/>
            <a:ext cx="5700160" cy="825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59" y="4379344"/>
            <a:ext cx="8424767" cy="1386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106" y="6011699"/>
            <a:ext cx="5304558" cy="6947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2926" y="2858260"/>
            <a:ext cx="3077610" cy="28502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71824" y="6174423"/>
                <a:ext cx="4702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824" y="6174423"/>
                <a:ext cx="4702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998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930" y="266309"/>
            <a:ext cx="10515600" cy="626548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solidFill>
                  <a:srgbClr val="FF0000"/>
                </a:solidFill>
              </a:rPr>
              <a:t>Conditional Probability-Definition</a:t>
            </a:r>
            <a:endParaRPr lang="en-US" sz="3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1674"/>
                <a:ext cx="10515600" cy="518528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Conditional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probability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of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A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given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B</m:t>
                    </m:r>
                    <m:r>
                      <m:rPr>
                        <m:nor/>
                      </m:rPr>
                      <a:rPr lang="en-US" sz="2400" dirty="0"/>
                      <m:t> (</m:t>
                    </m:r>
                    <m:r>
                      <m:rPr>
                        <m:nor/>
                      </m:rPr>
                      <a:rPr lang="en-US" sz="2400" b="1" dirty="0"/>
                      <m:t>given</m:t>
                    </m:r>
                    <m:r>
                      <m:rPr>
                        <m:nor/>
                      </m:rPr>
                      <a:rPr lang="en-US" sz="2400" b="1" dirty="0"/>
                      <m:t> </m:t>
                    </m:r>
                    <m:r>
                      <m:rPr>
                        <m:nor/>
                      </m:rPr>
                      <a:rPr lang="en-US" sz="2400" b="1" dirty="0"/>
                      <m:t>P</m:t>
                    </m:r>
                    <m:r>
                      <m:rPr>
                        <m:nor/>
                      </m:rPr>
                      <a:rPr lang="en-US" sz="2400" b="1" dirty="0"/>
                      <m:t>[</m:t>
                    </m:r>
                    <m:r>
                      <m:rPr>
                        <m:nor/>
                      </m:rPr>
                      <a:rPr lang="en-US" sz="2400" b="1" dirty="0"/>
                      <m:t>B</m:t>
                    </m:r>
                    <m:r>
                      <m:rPr>
                        <m:nor/>
                      </m:rPr>
                      <a:rPr lang="en-US" sz="2400" b="1" dirty="0"/>
                      <m:t>] &gt; 0</m:t>
                    </m:r>
                    <m:r>
                      <m:rPr>
                        <m:nor/>
                      </m:rPr>
                      <a:rPr lang="en-US" sz="2400" dirty="0"/>
                      <m:t>)</m:t>
                    </m:r>
                  </m:oMath>
                </a14:m>
                <a:r>
                  <a:rPr lang="en-US" sz="2400" dirty="0" smtClean="0"/>
                  <a:t>, a</a:t>
                </a:r>
                <a:r>
                  <a:rPr lang="en-IN" sz="2400" dirty="0" smtClean="0"/>
                  <a:t>ssuming </a:t>
                </a:r>
                <a:r>
                  <a:rPr lang="en-IN" sz="2400" dirty="0"/>
                  <a:t>that we already know </a:t>
                </a:r>
                <a:r>
                  <a:rPr lang="en-IN" sz="2400" dirty="0" smtClean="0"/>
                  <a:t>that </a:t>
                </a:r>
                <a:r>
                  <a:rPr lang="en-IN" sz="2400" b="1" dirty="0" smtClean="0">
                    <a:solidFill>
                      <a:srgbClr val="002060"/>
                    </a:solidFill>
                  </a:rPr>
                  <a:t>the </a:t>
                </a:r>
                <a:r>
                  <a:rPr lang="en-IN" sz="2400" b="1" dirty="0">
                    <a:solidFill>
                      <a:srgbClr val="002060"/>
                    </a:solidFill>
                  </a:rPr>
                  <a:t>outcome of the experiment is in </a:t>
                </a:r>
                <a:r>
                  <a:rPr lang="en-IN" sz="2400" b="1" dirty="0" smtClean="0">
                    <a:solidFill>
                      <a:srgbClr val="002060"/>
                    </a:solidFill>
                  </a:rPr>
                  <a:t>B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Outcomes corresponding to this probability must therefore belong to the intersection A∩B. </a:t>
                </a:r>
                <a:endParaRPr lang="en-IN" sz="2400" dirty="0" smtClean="0"/>
              </a:p>
              <a:p>
                <a:r>
                  <a:rPr lang="en-IN" sz="2400" dirty="0" smtClean="0"/>
                  <a:t>We </a:t>
                </a:r>
                <a:r>
                  <a:rPr lang="en-IN" sz="2400" dirty="0"/>
                  <a:t>therefore </a:t>
                </a:r>
                <a:r>
                  <a:rPr lang="en-IN" sz="2400" dirty="0" smtClean="0"/>
                  <a:t>define the </a:t>
                </a:r>
                <a:r>
                  <a:rPr lang="en-IN" sz="2400" dirty="0"/>
                  <a:t>conditional probability as </a:t>
                </a:r>
                <a:r>
                  <a:rPr lang="en-IN" sz="2400" dirty="0" smtClean="0"/>
                  <a:t> </a:t>
                </a:r>
              </a:p>
              <a:p>
                <a:r>
                  <a:rPr lang="en-IN" sz="2400" dirty="0"/>
                  <a:t/>
                </a:r>
                <a:br>
                  <a:rPr lang="en-IN" sz="2400" dirty="0"/>
                </a:br>
                <a:r>
                  <a:rPr lang="en-US" sz="2400" b="0" dirty="0" smtClean="0">
                    <a:solidFill>
                      <a:srgbClr val="002060"/>
                    </a:solidFill>
                  </a:rPr>
                  <a:t>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>
                    <a:solidFill>
                      <a:srgbClr val="00206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rgbClr val="002060"/>
                    </a:solidFill>
                  </a:rPr>
                  <a:t>]</a:t>
                </a:r>
                <a14:m>
                  <m:oMath xmlns:m="http://schemas.openxmlformats.org/officeDocument/2006/math">
                    <m:r>
                      <a:rPr lang="en-US" sz="2400" b="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2060"/>
                            </a:solidFill>
                          </a:rPr>
                          <m:t>∩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den>
                    </m:f>
                  </m:oMath>
                </a14:m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endParaRPr lang="en-US" sz="2400" dirty="0" smtClean="0">
                  <a:solidFill>
                    <a:srgbClr val="FF0000"/>
                  </a:solidFill>
                </a:endParaRPr>
              </a:p>
              <a:p>
                <a:endParaRPr lang="en-US" sz="2400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1674"/>
                <a:ext cx="10515600" cy="5185289"/>
              </a:xfrm>
              <a:blipFill>
                <a:blip r:embed="rId2"/>
                <a:stretch>
                  <a:fillRect l="-812" t="-16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62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FF0000"/>
                </a:solidFill>
              </a:rPr>
              <a:t>P(A|B) </a:t>
            </a:r>
            <a:r>
              <a:rPr lang="en-IN" sz="2600" b="1" dirty="0">
                <a:solidFill>
                  <a:srgbClr val="FF0000"/>
                </a:solidFill>
              </a:rPr>
              <a:t>form a legitimate probability law that satisfies the three </a:t>
            </a:r>
            <a:r>
              <a:rPr lang="en-IN" sz="2600" b="1" dirty="0" smtClean="0">
                <a:solidFill>
                  <a:srgbClr val="FF0000"/>
                </a:solidFill>
              </a:rPr>
              <a:t>axioms</a:t>
            </a:r>
            <a:r>
              <a:rPr lang="en-US" sz="2600" b="1" dirty="0">
                <a:solidFill>
                  <a:srgbClr val="FF0000"/>
                </a:solidFill>
              </a:rPr>
              <a:t/>
            </a:r>
            <a:br>
              <a:rPr lang="en-US" sz="2600" b="1" dirty="0">
                <a:solidFill>
                  <a:srgbClr val="FF0000"/>
                </a:solidFill>
              </a:rPr>
            </a:br>
            <a:endParaRPr lang="en-US" sz="2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US" sz="1800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Non-negativity property</a:t>
                </a:r>
                <a:r>
                  <a:rPr lang="en-US" sz="1800" dirty="0" smtClean="0">
                    <a:latin typeface="Cambria Math" panose="02040503050406030204" pitchFamily="18" charset="0"/>
                  </a:rPr>
                  <a:t> is obvious. </a:t>
                </a:r>
              </a:p>
              <a:p>
                <a:pPr lvl="1"/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sz="1800" i="1" dirty="0" smtClean="0">
                  <a:latin typeface="Cambria Math" panose="02040503050406030204" pitchFamily="18" charset="0"/>
                </a:endParaRPr>
              </a:p>
              <a:p>
                <a:pPr lvl="1"/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1800" i="1" dirty="0" smtClean="0">
                    <a:solidFill>
                      <a:srgbClr val="002060"/>
                    </a:solidFill>
                    <a:latin typeface="Cambria Math" panose="02040503050406030204" pitchFamily="18" charset="0"/>
                  </a:rPr>
                  <a:t>Additivity:</a:t>
                </a:r>
                <a:endParaRPr lang="en-US" sz="1800" i="1" dirty="0">
                  <a:solidFill>
                    <a:srgbClr val="00206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nor/>
                        </m:rPr>
                        <a:rPr lang="en-US" sz="1800" dirty="0"/>
                        <m:t>[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/>
                        <m:t>⋃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m:rPr>
                          <m:nor/>
                        </m:rPr>
                        <a:rPr lang="en-US" sz="1800" dirty="0"/>
                        <m:t>]</m:t>
                      </m:r>
                      <m:r>
                        <a:rPr lang="en-US" sz="18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1800" dirty="0"/>
                        <m:t>∩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 smtClean="0"/>
                  <a:t>Prove it!</a:t>
                </a:r>
                <a:endParaRPr lang="en-US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4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935" y="2103268"/>
            <a:ext cx="3747138" cy="8101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79715" y="5531276"/>
            <a:ext cx="9614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Conditional probabilities behave just the same as </a:t>
            </a:r>
            <a:r>
              <a:rPr lang="en-IN" dirty="0">
                <a:solidFill>
                  <a:srgbClr val="FF0000"/>
                </a:solidFill>
              </a:rPr>
              <a:t>regular probabilities</a:t>
            </a:r>
            <a:r>
              <a:rPr lang="en-IN" dirty="0"/>
              <a:t>, since all we are doing is </a:t>
            </a:r>
            <a:r>
              <a:rPr lang="en-IN" dirty="0">
                <a:solidFill>
                  <a:srgbClr val="7030A0"/>
                </a:solidFill>
              </a:rPr>
              <a:t>restricting the sample space </a:t>
            </a:r>
            <a:r>
              <a:rPr lang="en-IN" dirty="0"/>
              <a:t>to the </a:t>
            </a:r>
            <a:r>
              <a:rPr lang="en-IN" dirty="0">
                <a:solidFill>
                  <a:srgbClr val="7030A0"/>
                </a:solidFill>
              </a:rPr>
              <a:t>event being conditioned on </a:t>
            </a:r>
          </a:p>
          <a:p>
            <a:endParaRPr lang="en-US" i="1" dirty="0">
              <a:solidFill>
                <a:srgbClr val="7030A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30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25" y="870780"/>
            <a:ext cx="9534909" cy="366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52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2980</TotalTime>
  <Words>291</Words>
  <Application>Microsoft Office PowerPoint</Application>
  <PresentationFormat>Widescreen</PresentationFormat>
  <Paragraphs>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CMMI8</vt:lpstr>
      <vt:lpstr>CMR8</vt:lpstr>
      <vt:lpstr>Microsoft Yi Baiti</vt:lpstr>
      <vt:lpstr>Office Theme</vt:lpstr>
      <vt:lpstr>PowerPoint Presentation</vt:lpstr>
      <vt:lpstr>PowerPoint Presentation</vt:lpstr>
      <vt:lpstr>PowerPoint Presentation</vt:lpstr>
      <vt:lpstr>PowerPoint Presentation</vt:lpstr>
      <vt:lpstr>Conditional Probability</vt:lpstr>
      <vt:lpstr>Answer</vt:lpstr>
      <vt:lpstr>Conditional Probability-Definition</vt:lpstr>
      <vt:lpstr>P(A|B) form a legitimate probability law that satisfies the three axioms </vt:lpstr>
      <vt:lpstr>PowerPoint Presentation</vt:lpstr>
      <vt:lpstr>PowerPoint Presentation</vt:lpstr>
      <vt:lpstr>PowerPoint Presentation</vt:lpstr>
      <vt:lpstr>PowerPoint Presentation</vt:lpstr>
      <vt:lpstr>Tree-based sequential description</vt:lpstr>
      <vt:lpstr>PowerPoint Presentation</vt:lpstr>
      <vt:lpstr>PowerPoint Presentation</vt:lpstr>
      <vt:lpstr>Proof</vt:lpstr>
      <vt:lpstr>PowerPoint Presentation</vt:lpstr>
      <vt:lpstr>Visualization of the Total Probability Theorem</vt:lpstr>
      <vt:lpstr>Ex. </vt:lpstr>
      <vt:lpstr>Solution</vt:lpstr>
      <vt:lpstr>PowerPoint Presentation</vt:lpstr>
      <vt:lpstr>PowerPoint Presentation</vt:lpstr>
      <vt:lpstr>Baye’s Rule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IIITB</dc:creator>
  <cp:lastModifiedBy>IIITB</cp:lastModifiedBy>
  <cp:revision>27</cp:revision>
  <dcterms:created xsi:type="dcterms:W3CDTF">2021-08-11T11:08:34Z</dcterms:created>
  <dcterms:modified xsi:type="dcterms:W3CDTF">2024-08-06T05:26:29Z</dcterms:modified>
</cp:coreProperties>
</file>