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5"/>
  </p:notesMasterIdLst>
  <p:sldIdLst>
    <p:sldId id="256" r:id="rId3"/>
    <p:sldId id="297" r:id="rId4"/>
    <p:sldId id="300" r:id="rId5"/>
    <p:sldId id="298" r:id="rId6"/>
    <p:sldId id="299" r:id="rId7"/>
    <p:sldId id="302" r:id="rId8"/>
    <p:sldId id="303" r:id="rId9"/>
    <p:sldId id="312" r:id="rId10"/>
    <p:sldId id="324" r:id="rId11"/>
    <p:sldId id="313" r:id="rId12"/>
    <p:sldId id="314" r:id="rId13"/>
    <p:sldId id="315" r:id="rId14"/>
    <p:sldId id="316" r:id="rId15"/>
    <p:sldId id="317" r:id="rId16"/>
    <p:sldId id="318" r:id="rId17"/>
    <p:sldId id="319" r:id="rId18"/>
    <p:sldId id="320" r:id="rId19"/>
    <p:sldId id="321" r:id="rId20"/>
    <p:sldId id="322" r:id="rId21"/>
    <p:sldId id="323" r:id="rId22"/>
    <p:sldId id="306" r:id="rId23"/>
    <p:sldId id="307" r:id="rId24"/>
    <p:sldId id="308" r:id="rId25"/>
    <p:sldId id="309" r:id="rId26"/>
    <p:sldId id="310" r:id="rId27"/>
    <p:sldId id="311" r:id="rId28"/>
    <p:sldId id="327" r:id="rId29"/>
    <p:sldId id="326" r:id="rId30"/>
    <p:sldId id="328" r:id="rId31"/>
    <p:sldId id="329" r:id="rId32"/>
    <p:sldId id="330" r:id="rId33"/>
    <p:sldId id="331" r:id="rId34"/>
    <p:sldId id="325" r:id="rId35"/>
    <p:sldId id="257" r:id="rId36"/>
    <p:sldId id="258" r:id="rId37"/>
    <p:sldId id="301" r:id="rId38"/>
    <p:sldId id="304" r:id="rId39"/>
    <p:sldId id="305" r:id="rId40"/>
    <p:sldId id="259" r:id="rId41"/>
    <p:sldId id="260" r:id="rId42"/>
    <p:sldId id="261" r:id="rId43"/>
    <p:sldId id="264" r:id="rId44"/>
    <p:sldId id="265" r:id="rId45"/>
    <p:sldId id="266" r:id="rId46"/>
    <p:sldId id="267" r:id="rId47"/>
    <p:sldId id="268" r:id="rId48"/>
    <p:sldId id="269" r:id="rId49"/>
    <p:sldId id="270" r:id="rId50"/>
    <p:sldId id="271" r:id="rId51"/>
    <p:sldId id="272" r:id="rId52"/>
    <p:sldId id="273" r:id="rId53"/>
    <p:sldId id="274" r:id="rId54"/>
    <p:sldId id="287" r:id="rId55"/>
    <p:sldId id="288" r:id="rId56"/>
    <p:sldId id="289" r:id="rId57"/>
    <p:sldId id="290" r:id="rId58"/>
    <p:sldId id="291" r:id="rId59"/>
    <p:sldId id="292" r:id="rId60"/>
    <p:sldId id="293" r:id="rId61"/>
    <p:sldId id="294" r:id="rId62"/>
    <p:sldId id="295" r:id="rId63"/>
    <p:sldId id="296"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069C5-C5A2-46DD-B17E-1E1B7DF89F78}" type="datetimeFigureOut">
              <a:rPr lang="en-IN" smtClean="0"/>
              <a:t>08-09-2024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27BAA8-353D-4F7B-AF40-38BC76D7E3BD}" type="slidenum">
              <a:rPr lang="en-IN" smtClean="0"/>
              <a:t>‹#›</a:t>
            </a:fld>
            <a:endParaRPr lang="en-IN"/>
          </a:p>
        </p:txBody>
      </p:sp>
    </p:spTree>
    <p:extLst>
      <p:ext uri="{BB962C8B-B14F-4D97-AF65-F5344CB8AC3E}">
        <p14:creationId xmlns:p14="http://schemas.microsoft.com/office/powerpoint/2010/main" val="4005506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In other words, for every value x, the value of fX(x) is found by summing fXY(x,y) over all possible values y of Y. </a:t>
            </a:r>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6B581E1-2EE6-409D-8522-45921B2A3393}"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37</a:t>
            </a:fld>
            <a:endPar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665823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When we are interested in the joint distribution of two random variables, it is useful to have a summary of how much the two random variables depend on each other. The covariance and correlation are attempts to measure that dependence. </a:t>
            </a:r>
          </a:p>
        </p:txBody>
      </p:sp>
      <p:sp>
        <p:nvSpPr>
          <p:cNvPr id="839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06161B42-02B4-48A0-8EC6-839D43EA67DC}"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53</a:t>
            </a:fld>
            <a:endPar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688279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sym typeface="Symbol" panose="05050102010706020507" pitchFamily="18" charset="2"/>
              </a:rPr>
              <a:t>: </a:t>
            </a:r>
            <a:r>
              <a:rPr lang="en-US" altLang="en-US" i="1" u="sng" smtClean="0">
                <a:sym typeface="Symbol" panose="05050102010706020507" pitchFamily="18" charset="2"/>
              </a:rPr>
              <a:t>Correlation coefficient</a:t>
            </a:r>
            <a:r>
              <a:rPr lang="en-US" altLang="en-US" smtClean="0">
                <a:sym typeface="Symbol" panose="05050102010706020507" pitchFamily="18" charset="2"/>
              </a:rPr>
              <a:t> </a:t>
            </a:r>
            <a:r>
              <a:rPr lang="en-US" altLang="en-US" smtClean="0"/>
              <a:t>X, Y are independent if </a:t>
            </a:r>
            <a:r>
              <a:rPr lang="en-US" altLang="en-US" smtClean="0">
                <a:sym typeface="Symbol" panose="05050102010706020507" pitchFamily="18" charset="2"/>
              </a:rPr>
              <a:t> = 0</a:t>
            </a:r>
          </a:p>
          <a:p>
            <a:pPr eaLnBrk="1" hangingPunct="1"/>
            <a:endParaRPr lang="en-US" altLang="en-US" smtClean="0">
              <a:sym typeface="Symbol" panose="05050102010706020507" pitchFamily="18" charset="2"/>
            </a:endParaRPr>
          </a:p>
          <a:p>
            <a:pPr eaLnBrk="1" hangingPunct="1"/>
            <a:r>
              <a:rPr lang="en-US" altLang="en-US" smtClean="0">
                <a:sym typeface="Symbol" panose="05050102010706020507" pitchFamily="18" charset="2"/>
              </a:rPr>
              <a:t>The bivariate normal distribution is the joint distribution of certain linear combinations of independent random variables havign standard normal distributions. The bivariate normal distribution arises directly and naturally in many practical problems. For examle, the heights and the weights of the individuals in the population will be approximately a bivariate normal distribution. </a:t>
            </a:r>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A1E1832-2A5A-4DA0-933B-D2D6A9092AE4}"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59</a:t>
            </a:fld>
            <a:endPar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035011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Unfortunately, there is often no closed-form solution to probabilities involving bivariate normal distributions. In this case, the integration must be done numerically.</a:t>
            </a:r>
          </a:p>
        </p:txBody>
      </p:sp>
      <p:sp>
        <p:nvSpPr>
          <p:cNvPr id="93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B50D77C6-AB36-41E1-A82F-CB3A118FB0A0}"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60</a:t>
            </a:fld>
            <a:endPar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218514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42F849C-E441-4F32-8623-C4730280F68E}" type="datetimeFigureOut">
              <a:rPr lang="en-IN" smtClean="0"/>
              <a:t>08-09-2024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141B1E-853F-4A24-898A-1786D31EFCF1}" type="slidenum">
              <a:rPr lang="en-IN" smtClean="0"/>
              <a:t>‹#›</a:t>
            </a:fld>
            <a:endParaRPr lang="en-IN"/>
          </a:p>
        </p:txBody>
      </p:sp>
    </p:spTree>
    <p:extLst>
      <p:ext uri="{BB962C8B-B14F-4D97-AF65-F5344CB8AC3E}">
        <p14:creationId xmlns:p14="http://schemas.microsoft.com/office/powerpoint/2010/main" val="2532762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42F849C-E441-4F32-8623-C4730280F68E}" type="datetimeFigureOut">
              <a:rPr lang="en-IN" smtClean="0"/>
              <a:t>08-09-2024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141B1E-853F-4A24-898A-1786D31EFCF1}" type="slidenum">
              <a:rPr lang="en-IN" smtClean="0"/>
              <a:t>‹#›</a:t>
            </a:fld>
            <a:endParaRPr lang="en-IN"/>
          </a:p>
        </p:txBody>
      </p:sp>
    </p:spTree>
    <p:extLst>
      <p:ext uri="{BB962C8B-B14F-4D97-AF65-F5344CB8AC3E}">
        <p14:creationId xmlns:p14="http://schemas.microsoft.com/office/powerpoint/2010/main" val="2758999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42F849C-E441-4F32-8623-C4730280F68E}" type="datetimeFigureOut">
              <a:rPr lang="en-IN" smtClean="0"/>
              <a:t>08-09-2024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141B1E-853F-4A24-898A-1786D31EFCF1}" type="slidenum">
              <a:rPr lang="en-IN" smtClean="0"/>
              <a:t>‹#›</a:t>
            </a:fld>
            <a:endParaRPr lang="en-IN"/>
          </a:p>
        </p:txBody>
      </p:sp>
    </p:spTree>
    <p:extLst>
      <p:ext uri="{BB962C8B-B14F-4D97-AF65-F5344CB8AC3E}">
        <p14:creationId xmlns:p14="http://schemas.microsoft.com/office/powerpoint/2010/main" val="1090972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CB505582-F8E0-4726-BFA7-3D2208DC8664}" type="datetime1">
              <a:rPr kumimoji="0" lang="en-US" sz="1200" b="0" i="0" u="none" strike="noStrike" kern="1200" cap="none" spc="0" normalizeH="0" baseline="0" noProof="0" smtClean="0">
                <a:ln>
                  <a:noFill/>
                </a:ln>
                <a:solidFill>
                  <a:srgbClr val="DBF5F9">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9/8/2024</a:t>
            </a:fld>
            <a:endParaRPr kumimoji="0" lang="en-US" sz="1200" b="0" i="0" u="none" strike="noStrike" kern="1200" cap="none" spc="0" normalizeH="0" baseline="0" noProof="0">
              <a:ln>
                <a:noFill/>
              </a:ln>
              <a:solidFill>
                <a:srgbClr val="DBF5F9">
                  <a:shade val="90000"/>
                </a:srgbClr>
              </a:solidFill>
              <a:effectLst/>
              <a:uLnTx/>
              <a:uFillTx/>
              <a:latin typeface="Arial" charset="0"/>
              <a:ea typeface="+mn-ea"/>
              <a:cs typeface="+mn-cs"/>
            </a:endParaRPr>
          </a:p>
        </p:txBody>
      </p:sp>
      <p:sp>
        <p:nvSpPr>
          <p:cNvPr id="5" name="Footer Placeholder 18"/>
          <p:cNvSpPr>
            <a:spLocks noGrp="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srgbClr val="DBF5F9">
                    <a:shade val="90000"/>
                  </a:srgbClr>
                </a:solidFill>
                <a:effectLst/>
                <a:uLnTx/>
                <a:uFillTx/>
                <a:latin typeface="Arial" charset="0"/>
                <a:ea typeface="+mn-ea"/>
                <a:cs typeface="+mn-cs"/>
              </a:rPr>
              <a:t>Fall 2010   Olin Business School</a:t>
            </a:r>
            <a:endParaRPr kumimoji="0" lang="en-US" sz="1200" b="0" i="0" u="none" strike="noStrike" kern="1200" cap="none" spc="0" normalizeH="0" baseline="0" noProof="0">
              <a:ln>
                <a:noFill/>
              </a:ln>
              <a:solidFill>
                <a:srgbClr val="DBF5F9">
                  <a:shade val="90000"/>
                </a:srgbClr>
              </a:solidFill>
              <a:effectLst/>
              <a:uLnTx/>
              <a:uFillTx/>
              <a:latin typeface="Arial" charset="0"/>
              <a:ea typeface="+mn-ea"/>
              <a:cs typeface="+mn-cs"/>
            </a:endParaRPr>
          </a:p>
        </p:txBody>
      </p:sp>
      <p:sp>
        <p:nvSpPr>
          <p:cNvPr id="6" name="Slide Number Placeholder 26"/>
          <p:cNvSpPr>
            <a:spLocks noGrp="1"/>
          </p:cNvSpPr>
          <p:nvPr>
            <p:ph type="sldNum" sz="quarter" idx="12"/>
          </p:nvPr>
        </p:nvSpPr>
        <p:spPr/>
        <p:txBody>
          <a:bodyPr/>
          <a:lstStyle>
            <a:lvl1pPr>
              <a:defRPr>
                <a:solidFill>
                  <a:srgbClr val="D1EAEE"/>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D2DC5B2-3557-4855-87D5-F87A1D4BE2D4}" type="slidenum">
              <a:rPr kumimoji="0" lang="en-US" altLang="en-US" sz="1200" b="0" i="0" u="none" strike="noStrike" kern="1200" cap="none" spc="0" normalizeH="0" baseline="0" noProof="0" smtClean="0">
                <a:ln>
                  <a:noFill/>
                </a:ln>
                <a:solidFill>
                  <a:srgbClr val="D1EAEE"/>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a:ln>
                <a:noFill/>
              </a:ln>
              <a:solidFill>
                <a:srgbClr val="D1EAEE"/>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290876875"/>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BB1E5778-4B5D-4D65-A1D9-5DF5728947E8}"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9/8/2024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5" name="Footer Placeholder 21"/>
          <p:cNvSpPr>
            <a:spLocks noGrp="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t>Fall 2010   Olin Business School</a:t>
            </a:r>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6" name="Slide Number Placeholder 17"/>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10873F7-2B4B-4ADA-999F-C3C42B88468F}"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530802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62FA3B69-FB17-4119-A75F-193883E35E25}" type="datetime1">
              <a:rPr kumimoji="0" lang="en-US" sz="1200" b="0" i="0" u="none" strike="noStrike" kern="1200" cap="none" spc="0" normalizeH="0" baseline="0" noProof="0" smtClean="0">
                <a:ln>
                  <a:noFill/>
                </a:ln>
                <a:solidFill>
                  <a:srgbClr val="DBF5F9">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9/8/2024</a:t>
            </a:fld>
            <a:endParaRPr kumimoji="0" lang="en-US" sz="1200" b="0" i="0" u="none" strike="noStrike" kern="1200" cap="none" spc="0" normalizeH="0" baseline="0" noProof="0">
              <a:ln>
                <a:noFill/>
              </a:ln>
              <a:solidFill>
                <a:srgbClr val="DBF5F9">
                  <a:shade val="90000"/>
                </a:srgbClr>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srgbClr val="DBF5F9">
                    <a:shade val="90000"/>
                  </a:srgbClr>
                </a:solidFill>
                <a:effectLst/>
                <a:uLnTx/>
                <a:uFillTx/>
                <a:latin typeface="Arial" charset="0"/>
                <a:ea typeface="+mn-ea"/>
                <a:cs typeface="+mn-cs"/>
              </a:rPr>
              <a:t>Fall 2010   Olin Business School</a:t>
            </a:r>
            <a:endParaRPr kumimoji="0" lang="en-US" sz="1200" b="0" i="0" u="none" strike="noStrike" kern="1200" cap="none" spc="0" normalizeH="0" baseline="0" noProof="0">
              <a:ln>
                <a:noFill/>
              </a:ln>
              <a:solidFill>
                <a:srgbClr val="DBF5F9">
                  <a:shade val="90000"/>
                </a:srgbClr>
              </a:solidFill>
              <a:effectLst/>
              <a:uLnTx/>
              <a:uFillTx/>
              <a:latin typeface="Arial" charset="0"/>
              <a:ea typeface="+mn-ea"/>
              <a:cs typeface="+mn-cs"/>
            </a:endParaRPr>
          </a:p>
        </p:txBody>
      </p:sp>
      <p:sp>
        <p:nvSpPr>
          <p:cNvPr id="6" name="Slide Number Placeholder 5"/>
          <p:cNvSpPr>
            <a:spLocks noGrp="1"/>
          </p:cNvSpPr>
          <p:nvPr>
            <p:ph type="sldNum" sz="quarter" idx="12"/>
          </p:nvPr>
        </p:nvSpPr>
        <p:spPr/>
        <p:txBody>
          <a:bodyPr/>
          <a:lstStyle>
            <a:lvl1pPr>
              <a:defRPr>
                <a:solidFill>
                  <a:srgbClr val="D1EAEE"/>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7C295D1-AB5D-4E7B-A3ED-A055357FF793}" type="slidenum">
              <a:rPr kumimoji="0" lang="en-US" altLang="en-US" sz="1200" b="0" i="0" u="none" strike="noStrike" kern="1200" cap="none" spc="0" normalizeH="0" baseline="0" noProof="0" smtClean="0">
                <a:ln>
                  <a:noFill/>
                </a:ln>
                <a:solidFill>
                  <a:srgbClr val="D1EAEE"/>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a:ln>
                <a:noFill/>
              </a:ln>
              <a:solidFill>
                <a:srgbClr val="D1EAEE"/>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534994972"/>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51221AFC-FFCF-4ABD-96EC-D227A25EC74E}"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9/8/2024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6" name="Footer Placeholder 21"/>
          <p:cNvSpPr>
            <a:spLocks noGrp="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t>Fall 2010   Olin Business School</a:t>
            </a:r>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7" name="Slide Number Placeholder 17"/>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289D142-B074-4FF3-8E66-A6C18B7427A9}"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756905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E16D25D5-BEA4-43A4-B07A-31987FE68444}"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9/8/2024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8" name="Footer Placeholder 21"/>
          <p:cNvSpPr>
            <a:spLocks noGrp="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t>Fall 2010   Olin Business School</a:t>
            </a:r>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9" name="Slide Number Placeholder 17"/>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A105C90-ED3E-4EB1-8D9A-28E168694891}"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0742958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EF807F70-12F5-4BA3-B698-B4CA963C526B}"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9/8/2024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4" name="Footer Placeholder 21"/>
          <p:cNvSpPr>
            <a:spLocks noGrp="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t>Fall 2010   Olin Business School</a:t>
            </a:r>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5" name="Slide Number Placeholder 17"/>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05554E4-B856-4A7B-B4A9-432E89AA5DDC}"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6778395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258B2788-ADC6-4A63-91A9-FE1DA896834B}"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9/8/2024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3" name="Footer Placeholder 21"/>
          <p:cNvSpPr>
            <a:spLocks noGrp="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t>Fall 2010   Olin Business School</a:t>
            </a:r>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4" name="Slide Number Placeholder 17"/>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90A6CAD-60FE-464D-8159-4D049D656E7B}"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8980101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B4F67F4E-101B-4505-AD7A-428F88305DF2}"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9/8/2024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6" name="Footer Placeholder 21"/>
          <p:cNvSpPr>
            <a:spLocks noGrp="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t>Fall 2010   Olin Business School</a:t>
            </a:r>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7" name="Slide Number Placeholder 17"/>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40F894E-D6E9-4F8A-ABB1-9E3286BD67B2}"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45928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42F849C-E441-4F32-8623-C4730280F68E}" type="datetimeFigureOut">
              <a:rPr lang="en-IN" smtClean="0"/>
              <a:t>08-09-2024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141B1E-853F-4A24-898A-1786D31EFCF1}" type="slidenum">
              <a:rPr lang="en-IN" smtClean="0"/>
              <a:t>‹#›</a:t>
            </a:fld>
            <a:endParaRPr lang="en-IN"/>
          </a:p>
        </p:txBody>
      </p:sp>
    </p:spTree>
    <p:extLst>
      <p:ext uri="{BB962C8B-B14F-4D97-AF65-F5344CB8AC3E}">
        <p14:creationId xmlns:p14="http://schemas.microsoft.com/office/powerpoint/2010/main" val="9082559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422063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
        <p:nvSpPr>
          <p:cNvPr id="6" name="Right Triangle 5"/>
          <p:cNvSpPr/>
          <p:nvPr/>
        </p:nvSpPr>
        <p:spPr>
          <a:xfrm rot="420000" flipV="1">
            <a:off x="10672234" y="5359401"/>
            <a:ext cx="207433"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
        <p:nvSpPr>
          <p:cNvPr id="7" name="Freeform 6"/>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mn-cs"/>
            </a:endParaRPr>
          </a:p>
        </p:txBody>
      </p:sp>
      <p:sp>
        <p:nvSpPr>
          <p:cNvPr id="8" name="Freeform 7"/>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mn-cs"/>
            </a:endParaRPr>
          </a:p>
        </p:txBody>
      </p:sp>
      <p:sp>
        <p:nvSpPr>
          <p:cNvPr id="2"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40A8E9C-4488-4AF7-8BC4-120B55F76A0F}"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9/8/2024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10" name="Footer Placeholder 5"/>
          <p:cNvSpPr>
            <a:spLocks noGrp="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t>Fall 2010   Olin Business School</a:t>
            </a:r>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11" name="Slide Number Placeholder 6"/>
          <p:cNvSpPr>
            <a:spLocks noGrp="1"/>
          </p:cNvSpPr>
          <p:nvPr>
            <p:ph type="sldNum" sz="quarter" idx="12"/>
          </p:nvPr>
        </p:nvSpPr>
        <p:spPr>
          <a:xfrm>
            <a:off x="10769600" y="6356351"/>
            <a:ext cx="812800" cy="365125"/>
          </a:xfrm>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4BD15E1-39F0-4A9C-9600-A37606EADF52}"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0607741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B981C7F7-6D4F-4DA7-AC4E-796EE0D071CE}"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9/8/2024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5" name="Footer Placeholder 21"/>
          <p:cNvSpPr>
            <a:spLocks noGrp="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t>Fall 2010   Olin Business School</a:t>
            </a:r>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6" name="Slide Number Placeholder 17"/>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9406C94-BB09-42BA-8C2C-C5CBD97AAD43}"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853192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99BF7144-C5AE-4D1F-9C32-FCF73D038044}"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9/8/2024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5" name="Footer Placeholder 21"/>
          <p:cNvSpPr>
            <a:spLocks noGrp="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t>Fall 2010   Olin Business School</a:t>
            </a:r>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6" name="Slide Number Placeholder 17"/>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EE0B939-ED25-4DA5-AC95-E2A54D051194}"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7592977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42485" y="96839"/>
            <a:ext cx="9544049" cy="14128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265767" y="1981200"/>
            <a:ext cx="5005917"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474885" y="1981200"/>
            <a:ext cx="5005916"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C59D009C-F89C-49CB-A702-7A6D96BC6F9C}"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9/8/2024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6" name="Footer Placeholder 21"/>
          <p:cNvSpPr>
            <a:spLocks noGrp="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t>Fall 2010   Olin Business School</a:t>
            </a:r>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7" name="Slide Number Placeholder 17"/>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2340862-BDF9-4EE0-8ED6-3AC1B4C0A37C}"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8139926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242485" y="96838"/>
            <a:ext cx="10238316" cy="599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9"/>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4DF8655B-976C-4AAD-96F1-929E8E82B67E}"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9/8/2024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4" name="Footer Placeholder 21"/>
          <p:cNvSpPr>
            <a:spLocks noGrp="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t>Fall 2010   Olin Business School</a:t>
            </a:r>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5" name="Slide Number Placeholder 17"/>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9E8A6CC-97BF-49DD-939A-74BB1A4380BB}"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337586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42F849C-E441-4F32-8623-C4730280F68E}" type="datetimeFigureOut">
              <a:rPr lang="en-IN" smtClean="0"/>
              <a:t>08-09-2024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141B1E-853F-4A24-898A-1786D31EFCF1}" type="slidenum">
              <a:rPr lang="en-IN" smtClean="0"/>
              <a:t>‹#›</a:t>
            </a:fld>
            <a:endParaRPr lang="en-IN"/>
          </a:p>
        </p:txBody>
      </p:sp>
    </p:spTree>
    <p:extLst>
      <p:ext uri="{BB962C8B-B14F-4D97-AF65-F5344CB8AC3E}">
        <p14:creationId xmlns:p14="http://schemas.microsoft.com/office/powerpoint/2010/main" val="886618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42F849C-E441-4F32-8623-C4730280F68E}" type="datetimeFigureOut">
              <a:rPr lang="en-IN" smtClean="0"/>
              <a:t>08-09-2024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141B1E-853F-4A24-898A-1786D31EFCF1}" type="slidenum">
              <a:rPr lang="en-IN" smtClean="0"/>
              <a:t>‹#›</a:t>
            </a:fld>
            <a:endParaRPr lang="en-IN"/>
          </a:p>
        </p:txBody>
      </p:sp>
    </p:spTree>
    <p:extLst>
      <p:ext uri="{BB962C8B-B14F-4D97-AF65-F5344CB8AC3E}">
        <p14:creationId xmlns:p14="http://schemas.microsoft.com/office/powerpoint/2010/main" val="681076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42F849C-E441-4F32-8623-C4730280F68E}" type="datetimeFigureOut">
              <a:rPr lang="en-IN" smtClean="0"/>
              <a:t>08-09-2024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141B1E-853F-4A24-898A-1786D31EFCF1}" type="slidenum">
              <a:rPr lang="en-IN" smtClean="0"/>
              <a:t>‹#›</a:t>
            </a:fld>
            <a:endParaRPr lang="en-IN"/>
          </a:p>
        </p:txBody>
      </p:sp>
    </p:spTree>
    <p:extLst>
      <p:ext uri="{BB962C8B-B14F-4D97-AF65-F5344CB8AC3E}">
        <p14:creationId xmlns:p14="http://schemas.microsoft.com/office/powerpoint/2010/main" val="3871559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42F849C-E441-4F32-8623-C4730280F68E}" type="datetimeFigureOut">
              <a:rPr lang="en-IN" smtClean="0"/>
              <a:t>08-09-2024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141B1E-853F-4A24-898A-1786D31EFCF1}" type="slidenum">
              <a:rPr lang="en-IN" smtClean="0"/>
              <a:t>‹#›</a:t>
            </a:fld>
            <a:endParaRPr lang="en-IN"/>
          </a:p>
        </p:txBody>
      </p:sp>
    </p:spTree>
    <p:extLst>
      <p:ext uri="{BB962C8B-B14F-4D97-AF65-F5344CB8AC3E}">
        <p14:creationId xmlns:p14="http://schemas.microsoft.com/office/powerpoint/2010/main" val="1188086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2F849C-E441-4F32-8623-C4730280F68E}" type="datetimeFigureOut">
              <a:rPr lang="en-IN" smtClean="0"/>
              <a:t>08-09-2024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141B1E-853F-4A24-898A-1786D31EFCF1}" type="slidenum">
              <a:rPr lang="en-IN" smtClean="0"/>
              <a:t>‹#›</a:t>
            </a:fld>
            <a:endParaRPr lang="en-IN"/>
          </a:p>
        </p:txBody>
      </p:sp>
    </p:spTree>
    <p:extLst>
      <p:ext uri="{BB962C8B-B14F-4D97-AF65-F5344CB8AC3E}">
        <p14:creationId xmlns:p14="http://schemas.microsoft.com/office/powerpoint/2010/main" val="392077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2F849C-E441-4F32-8623-C4730280F68E}" type="datetimeFigureOut">
              <a:rPr lang="en-IN" smtClean="0"/>
              <a:t>08-09-2024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141B1E-853F-4A24-898A-1786D31EFCF1}" type="slidenum">
              <a:rPr lang="en-IN" smtClean="0"/>
              <a:t>‹#›</a:t>
            </a:fld>
            <a:endParaRPr lang="en-IN"/>
          </a:p>
        </p:txBody>
      </p:sp>
    </p:spTree>
    <p:extLst>
      <p:ext uri="{BB962C8B-B14F-4D97-AF65-F5344CB8AC3E}">
        <p14:creationId xmlns:p14="http://schemas.microsoft.com/office/powerpoint/2010/main" val="2232027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2F849C-E441-4F32-8623-C4730280F68E}" type="datetimeFigureOut">
              <a:rPr lang="en-IN" smtClean="0"/>
              <a:t>08-09-2024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141B1E-853F-4A24-898A-1786D31EFCF1}" type="slidenum">
              <a:rPr lang="en-IN" smtClean="0"/>
              <a:t>‹#›</a:t>
            </a:fld>
            <a:endParaRPr lang="en-IN"/>
          </a:p>
        </p:txBody>
      </p:sp>
    </p:spTree>
    <p:extLst>
      <p:ext uri="{BB962C8B-B14F-4D97-AF65-F5344CB8AC3E}">
        <p14:creationId xmlns:p14="http://schemas.microsoft.com/office/powerpoint/2010/main" val="3022081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2F849C-E441-4F32-8623-C4730280F68E}" type="datetimeFigureOut">
              <a:rPr lang="en-IN" smtClean="0"/>
              <a:t>08-09-2024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141B1E-853F-4A24-898A-1786D31EFCF1}" type="slidenum">
              <a:rPr lang="en-IN" smtClean="0"/>
              <a:t>‹#›</a:t>
            </a:fld>
            <a:endParaRPr lang="en-IN"/>
          </a:p>
        </p:txBody>
      </p:sp>
    </p:spTree>
    <p:extLst>
      <p:ext uri="{BB962C8B-B14F-4D97-AF65-F5344CB8AC3E}">
        <p14:creationId xmlns:p14="http://schemas.microsoft.com/office/powerpoint/2010/main" val="1625144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12700" y="-7938"/>
            <a:ext cx="1221740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mn-cs"/>
            </a:endParaRPr>
          </a:p>
        </p:txBody>
      </p:sp>
      <p:sp>
        <p:nvSpPr>
          <p:cNvPr id="8" name="Freeform 7"/>
          <p:cNvSpPr>
            <a:spLocks/>
          </p:cNvSpPr>
          <p:nvPr/>
        </p:nvSpPr>
        <p:spPr bwMode="auto">
          <a:xfrm>
            <a:off x="5842000" y="-7938"/>
            <a:ext cx="63500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mn-cs"/>
            </a:endParaRPr>
          </a:p>
        </p:txBody>
      </p:sp>
      <p:sp>
        <p:nvSpPr>
          <p:cNvPr id="1028" name="Title Placeholder 8"/>
          <p:cNvSpPr>
            <a:spLocks noGrp="1"/>
          </p:cNvSpPr>
          <p:nvPr>
            <p:ph type="title"/>
          </p:nvPr>
        </p:nvSpPr>
        <p:spPr bwMode="auto">
          <a:xfrm>
            <a:off x="609600" y="70485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smtClean="0"/>
              <a:t>Click to edit Master title style</a:t>
            </a:r>
          </a:p>
        </p:txBody>
      </p:sp>
      <p:sp>
        <p:nvSpPr>
          <p:cNvPr id="1029" name="Text Placeholder 29"/>
          <p:cNvSpPr>
            <a:spLocks noGrp="1"/>
          </p:cNvSpPr>
          <p:nvPr>
            <p:ph type="body" idx="1"/>
          </p:nvPr>
        </p:nvSpPr>
        <p:spPr bwMode="auto">
          <a:xfrm>
            <a:off x="609600" y="1935164"/>
            <a:ext cx="109728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60F53DCB-7AA7-4382-A3ED-F9C6123281B2}"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9/8/2024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t>Fall 2010   Olin Business School</a:t>
            </a:r>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wrap="square" lIns="0" tIns="0" rIns="0" bIns="0" numCol="1" anchor="b" anchorCtr="0" compatLnSpc="1">
            <a:prstTxWarp prst="textNoShape">
              <a:avLst/>
            </a:prstTxWarp>
          </a:bodyPr>
          <a:lstStyle>
            <a:lvl1pPr algn="r" eaLnBrk="1" hangingPunct="1">
              <a:defRPr sz="1200">
                <a:solidFill>
                  <a:srgbClr val="045C75"/>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48CFFBE-9074-4FEF-8239-4412472E6951}"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grpSp>
        <p:nvGrpSpPr>
          <p:cNvPr id="1033" name="Group 1"/>
          <p:cNvGrpSpPr>
            <a:grpSpLocks/>
          </p:cNvGrpSpPr>
          <p:nvPr/>
        </p:nvGrpSpPr>
        <p:grpSpPr bwMode="auto">
          <a:xfrm>
            <a:off x="-25399" y="203200"/>
            <a:ext cx="12240684"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mn-ea"/>
                <a:cs typeface="+mn-cs"/>
              </a:endParaRPr>
            </a:p>
          </p:txBody>
        </p:sp>
      </p:grpSp>
    </p:spTree>
    <p:extLst>
      <p:ext uri="{BB962C8B-B14F-4D97-AF65-F5344CB8AC3E}">
        <p14:creationId xmlns:p14="http://schemas.microsoft.com/office/powerpoint/2010/main" val="22866930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50.png"/><Relationship Id="rId4" Type="http://schemas.openxmlformats.org/officeDocument/2006/relationships/image" Target="../media/image49.wmf"/></Relationships>
</file>

<file path=ppt/slides/_rels/slide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52.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53.wmf"/><Relationship Id="rId5" Type="http://schemas.openxmlformats.org/officeDocument/2006/relationships/oleObject" Target="../embeddings/oleObject4.bin"/><Relationship Id="rId4" Type="http://schemas.openxmlformats.org/officeDocument/2006/relationships/image" Target="../media/image52.wmf"/></Relationships>
</file>

<file path=ppt/slides/_rels/slide4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55.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56.wmf"/></Relationships>
</file>

<file path=ppt/slides/_rels/slide4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2.xml"/><Relationship Id="rId7" Type="http://schemas.openxmlformats.org/officeDocument/2006/relationships/image" Target="../media/image66.wmf"/><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image" Target="../media/image65.wmf"/><Relationship Id="rId4" Type="http://schemas.openxmlformats.org/officeDocument/2006/relationships/oleObject" Target="../embeddings/oleObject7.bin"/><Relationship Id="rId9" Type="http://schemas.openxmlformats.org/officeDocument/2006/relationships/image" Target="../media/image67.wmf"/></Relationships>
</file>

<file path=ppt/slides/_rels/slide5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68.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image" Target="../media/image74.wmf"/><Relationship Id="rId5" Type="http://schemas.openxmlformats.org/officeDocument/2006/relationships/oleObject" Target="../embeddings/oleObject11.bin"/><Relationship Id="rId4" Type="http://schemas.openxmlformats.org/officeDocument/2006/relationships/image" Target="../media/image73.wmf"/></Relationships>
</file>

<file path=ppt/slides/_rels/slide5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76.wmf"/></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dirty="0"/>
              <a:t>Jointly Distributed Random Variables</a:t>
            </a:r>
            <a:r>
              <a:rPr lang="en-IN" dirty="0"/>
              <a:t> </a:t>
            </a:r>
            <a:br>
              <a:rPr lang="en-IN" dirty="0"/>
            </a:b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01297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endParaRPr lang="en-IN" altLang="en-US" smtClean="0"/>
          </a:p>
        </p:txBody>
      </p:sp>
      <p:sp>
        <p:nvSpPr>
          <p:cNvPr id="71683" name="Content Placeholder 2"/>
          <p:cNvSpPr>
            <a:spLocks noGrp="1"/>
          </p:cNvSpPr>
          <p:nvPr>
            <p:ph idx="1"/>
          </p:nvPr>
        </p:nvSpPr>
        <p:spPr/>
        <p:txBody>
          <a:bodyPr/>
          <a:lstStyle/>
          <a:p>
            <a:endParaRPr lang="en-IN" altLang="en-US" smtClean="0"/>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E112358B-B10A-4ACB-8BDB-BE6DD6A010A7}"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9/8/2024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7168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0425ED7-21AE-4156-B940-9AC822B19998}"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7168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201" y="681038"/>
            <a:ext cx="8093075" cy="239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7"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24114" y="3276601"/>
            <a:ext cx="6765925" cy="142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25921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endParaRPr lang="en-IN" altLang="en-US" smtClean="0"/>
          </a:p>
        </p:txBody>
      </p:sp>
      <p:sp>
        <p:nvSpPr>
          <p:cNvPr id="72707" name="Content Placeholder 2"/>
          <p:cNvSpPr>
            <a:spLocks noGrp="1"/>
          </p:cNvSpPr>
          <p:nvPr>
            <p:ph idx="1"/>
          </p:nvPr>
        </p:nvSpPr>
        <p:spPr/>
        <p:txBody>
          <a:bodyPr/>
          <a:lstStyle/>
          <a:p>
            <a:endParaRPr lang="en-IN" altLang="en-US" smtClean="0"/>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E112358B-B10A-4ACB-8BDB-BE6DD6A010A7}"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9/8/2024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7270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E76DFF5-6A6E-4A23-8C3B-D704B0EB7B49}"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72710"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510133"/>
            <a:ext cx="9730281" cy="508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0928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endParaRPr lang="en-IN" altLang="en-US" smtClean="0"/>
          </a:p>
        </p:txBody>
      </p:sp>
      <p:sp>
        <p:nvSpPr>
          <p:cNvPr id="73731" name="Content Placeholder 2"/>
          <p:cNvSpPr>
            <a:spLocks noGrp="1"/>
          </p:cNvSpPr>
          <p:nvPr>
            <p:ph idx="1"/>
          </p:nvPr>
        </p:nvSpPr>
        <p:spPr/>
        <p:txBody>
          <a:bodyPr/>
          <a:lstStyle/>
          <a:p>
            <a:endParaRPr lang="en-IN" altLang="en-US" smtClean="0"/>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E112358B-B10A-4ACB-8BDB-BE6DD6A010A7}"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9/8/2024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7373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C1DB81C-D013-4BEC-97A9-CEC6AB80F2B7}"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7373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10515600" cy="675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72695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endParaRPr lang="en-IN" altLang="en-US" smtClean="0"/>
          </a:p>
        </p:txBody>
      </p:sp>
      <p:sp>
        <p:nvSpPr>
          <p:cNvPr id="74755" name="Content Placeholder 2"/>
          <p:cNvSpPr>
            <a:spLocks noGrp="1"/>
          </p:cNvSpPr>
          <p:nvPr>
            <p:ph idx="1"/>
          </p:nvPr>
        </p:nvSpPr>
        <p:spPr/>
        <p:txBody>
          <a:bodyPr/>
          <a:lstStyle/>
          <a:p>
            <a:endParaRPr lang="en-IN" altLang="en-US" dirty="0" smtClean="0"/>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E112358B-B10A-4ACB-8BDB-BE6DD6A010A7}"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9/8/2024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7475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677685C-F5F9-4147-B297-66107F4E6D13}"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74758"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1971" y="673101"/>
            <a:ext cx="10896674" cy="396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3194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endParaRPr lang="en-IN" altLang="en-US" smtClean="0"/>
          </a:p>
        </p:txBody>
      </p:sp>
      <p:sp>
        <p:nvSpPr>
          <p:cNvPr id="75779" name="Content Placeholder 2"/>
          <p:cNvSpPr>
            <a:spLocks noGrp="1"/>
          </p:cNvSpPr>
          <p:nvPr>
            <p:ph idx="1"/>
          </p:nvPr>
        </p:nvSpPr>
        <p:spPr/>
        <p:txBody>
          <a:bodyPr/>
          <a:lstStyle/>
          <a:p>
            <a:endParaRPr lang="en-IN" altLang="en-US" smtClean="0"/>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E112358B-B10A-4ACB-8BDB-BE6DD6A010A7}"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9/8/2024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7578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AF7F743-E228-4732-95B6-6062ECBB759E}"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75782"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73919" y="411165"/>
            <a:ext cx="9746184" cy="2962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3"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09799" y="3553510"/>
            <a:ext cx="6620691" cy="2806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19728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endParaRPr lang="en-IN" altLang="en-US" smtClean="0"/>
          </a:p>
        </p:txBody>
      </p:sp>
      <p:sp>
        <p:nvSpPr>
          <p:cNvPr id="76803" name="Content Placeholder 2"/>
          <p:cNvSpPr>
            <a:spLocks noGrp="1"/>
          </p:cNvSpPr>
          <p:nvPr>
            <p:ph idx="1"/>
          </p:nvPr>
        </p:nvSpPr>
        <p:spPr/>
        <p:txBody>
          <a:bodyPr/>
          <a:lstStyle/>
          <a:p>
            <a:endParaRPr lang="en-IN" altLang="en-US" smtClean="0"/>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E112358B-B10A-4ACB-8BDB-BE6DD6A010A7}"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9/8/2024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7680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24A6E89-A9AA-44B7-98DD-41112315EDDD}"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7680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5214" y="463665"/>
            <a:ext cx="9547102" cy="3537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39632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endParaRPr lang="en-IN" altLang="en-US" smtClean="0"/>
          </a:p>
        </p:txBody>
      </p:sp>
      <p:sp>
        <p:nvSpPr>
          <p:cNvPr id="77827" name="Content Placeholder 2"/>
          <p:cNvSpPr>
            <a:spLocks noGrp="1"/>
          </p:cNvSpPr>
          <p:nvPr>
            <p:ph idx="1"/>
          </p:nvPr>
        </p:nvSpPr>
        <p:spPr/>
        <p:txBody>
          <a:bodyPr/>
          <a:lstStyle/>
          <a:p>
            <a:endParaRPr lang="en-US" altLang="en-US" smtClean="0"/>
          </a:p>
          <a:p>
            <a:endParaRPr lang="en-US" altLang="en-US" smtClean="0"/>
          </a:p>
          <a:p>
            <a:r>
              <a:rPr lang="en-US" altLang="en-US" smtClean="0"/>
              <a:t>Find mean and variance using MGF</a:t>
            </a:r>
            <a:endParaRPr lang="en-IN" altLang="en-US" smtClean="0"/>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E112358B-B10A-4ACB-8BDB-BE6DD6A010A7}"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9/8/2024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7782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3FEC43F-347C-4C59-AD05-287C573FC04F}"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77830"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2288" y="1"/>
            <a:ext cx="8050212"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53244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endParaRPr lang="en-IN" altLang="en-US" smtClean="0"/>
          </a:p>
        </p:txBody>
      </p:sp>
      <p:sp>
        <p:nvSpPr>
          <p:cNvPr id="78851" name="Content Placeholder 2"/>
          <p:cNvSpPr>
            <a:spLocks noGrp="1"/>
          </p:cNvSpPr>
          <p:nvPr>
            <p:ph idx="1"/>
          </p:nvPr>
        </p:nvSpPr>
        <p:spPr/>
        <p:txBody>
          <a:bodyPr/>
          <a:lstStyle/>
          <a:p>
            <a:endParaRPr lang="en-IN" altLang="en-US" smtClean="0"/>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E112358B-B10A-4ACB-8BDB-BE6DD6A010A7}"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9/8/2024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7885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15ECAB5-A32A-4F95-9005-B5669A1E271E}"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78854"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5189" y="1276350"/>
            <a:ext cx="3057525"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5"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51089" y="3709988"/>
            <a:ext cx="326707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2870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endParaRPr lang="en-IN" altLang="en-US" smtClean="0"/>
          </a:p>
        </p:txBody>
      </p:sp>
      <p:sp>
        <p:nvSpPr>
          <p:cNvPr id="79875" name="Content Placeholder 2"/>
          <p:cNvSpPr>
            <a:spLocks noGrp="1"/>
          </p:cNvSpPr>
          <p:nvPr>
            <p:ph idx="1"/>
          </p:nvPr>
        </p:nvSpPr>
        <p:spPr/>
        <p:txBody>
          <a:bodyPr/>
          <a:lstStyle/>
          <a:p>
            <a:endParaRPr lang="en-IN" altLang="en-US" smtClean="0"/>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E112358B-B10A-4ACB-8BDB-BE6DD6A010A7}"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9/8/2024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7987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71C00BE-F38F-45C0-AEAF-15ACEB9534AE}"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79878"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65300" y="333376"/>
            <a:ext cx="8661400"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92075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endParaRPr lang="en-IN" altLang="en-US" smtClean="0"/>
          </a:p>
        </p:txBody>
      </p:sp>
      <p:sp>
        <p:nvSpPr>
          <p:cNvPr id="80899" name="Content Placeholder 2"/>
          <p:cNvSpPr>
            <a:spLocks noGrp="1"/>
          </p:cNvSpPr>
          <p:nvPr>
            <p:ph idx="1"/>
          </p:nvPr>
        </p:nvSpPr>
        <p:spPr/>
        <p:txBody>
          <a:bodyPr/>
          <a:lstStyle/>
          <a:p>
            <a:endParaRPr lang="en-IN" altLang="en-US" smtClean="0"/>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E112358B-B10A-4ACB-8BDB-BE6DD6A010A7}"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9/8/2024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8090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9E69092-D599-4B8D-8D71-33667C2B1566}"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80902"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51089" y="476250"/>
            <a:ext cx="7959725" cy="568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22698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838200" y="1825625"/>
            <a:ext cx="9781009" cy="961436"/>
          </a:xfrm>
          <a:prstGeom prst="rect">
            <a:avLst/>
          </a:prstGeom>
        </p:spPr>
      </p:pic>
    </p:spTree>
    <p:extLst>
      <p:ext uri="{BB962C8B-B14F-4D97-AF65-F5344CB8AC3E}">
        <p14:creationId xmlns:p14="http://schemas.microsoft.com/office/powerpoint/2010/main" val="202564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endParaRPr lang="en-IN" altLang="en-US" smtClean="0"/>
          </a:p>
        </p:txBody>
      </p:sp>
      <p:sp>
        <p:nvSpPr>
          <p:cNvPr id="81923" name="Content Placeholder 2"/>
          <p:cNvSpPr>
            <a:spLocks noGrp="1"/>
          </p:cNvSpPr>
          <p:nvPr>
            <p:ph idx="1"/>
          </p:nvPr>
        </p:nvSpPr>
        <p:spPr/>
        <p:txBody>
          <a:bodyPr/>
          <a:lstStyle/>
          <a:p>
            <a:endParaRPr lang="en-IN" altLang="en-US" smtClean="0"/>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E112358B-B10A-4ACB-8BDB-BE6DD6A010A7}"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9/8/2024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8192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6EB8B62-AB2C-4464-B87F-D7C7BA9DE80A}"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8192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67692" y="-3175"/>
            <a:ext cx="7067550" cy="645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0007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BIVARIATE RANDOM </a:t>
            </a:r>
            <a:r>
              <a:rPr lang="en-IN" b="1" dirty="0" smtClean="0"/>
              <a:t>VARIABLES</a:t>
            </a:r>
            <a:br>
              <a:rPr lang="en-IN" b="1" dirty="0" smtClean="0"/>
            </a:br>
            <a:r>
              <a:rPr lang="en-IN" b="1" dirty="0" smtClean="0"/>
              <a:t>ch-5 Miller Book</a:t>
            </a:r>
            <a:r>
              <a:rPr lang="en-IN" dirty="0" smtClean="0"/>
              <a:t> </a:t>
            </a:r>
            <a:r>
              <a:rPr lang="en-IN" dirty="0"/>
              <a:t/>
            </a:r>
            <a:br>
              <a:rPr lang="en-IN" dirty="0"/>
            </a:b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433251" y="1451609"/>
            <a:ext cx="11158252" cy="3838848"/>
          </a:xfrm>
          <a:prstGeom prst="rect">
            <a:avLst/>
          </a:prstGeom>
        </p:spPr>
      </p:pic>
    </p:spTree>
    <p:extLst>
      <p:ext uri="{BB962C8B-B14F-4D97-AF65-F5344CB8AC3E}">
        <p14:creationId xmlns:p14="http://schemas.microsoft.com/office/powerpoint/2010/main" val="5239490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460727" y="472847"/>
            <a:ext cx="9607656" cy="5704116"/>
          </a:xfrm>
          <a:prstGeom prst="rect">
            <a:avLst/>
          </a:prstGeom>
        </p:spPr>
      </p:pic>
    </p:spTree>
    <p:extLst>
      <p:ext uri="{BB962C8B-B14F-4D97-AF65-F5344CB8AC3E}">
        <p14:creationId xmlns:p14="http://schemas.microsoft.com/office/powerpoint/2010/main" val="23899214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612940" y="365125"/>
            <a:ext cx="10259673" cy="4624886"/>
          </a:xfrm>
          <a:prstGeom prst="rect">
            <a:avLst/>
          </a:prstGeom>
        </p:spPr>
      </p:pic>
    </p:spTree>
    <p:extLst>
      <p:ext uri="{BB962C8B-B14F-4D97-AF65-F5344CB8AC3E}">
        <p14:creationId xmlns:p14="http://schemas.microsoft.com/office/powerpoint/2010/main" val="6303605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180420" y="882287"/>
            <a:ext cx="8543041" cy="2082982"/>
          </a:xfrm>
          <a:prstGeom prst="rect">
            <a:avLst/>
          </a:prstGeom>
        </p:spPr>
      </p:pic>
    </p:spTree>
    <p:extLst>
      <p:ext uri="{BB962C8B-B14F-4D97-AF65-F5344CB8AC3E}">
        <p14:creationId xmlns:p14="http://schemas.microsoft.com/office/powerpoint/2010/main" val="6205863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602388" y="753564"/>
            <a:ext cx="10420695" cy="4327888"/>
          </a:xfrm>
          <a:prstGeom prst="rect">
            <a:avLst/>
          </a:prstGeom>
        </p:spPr>
      </p:pic>
    </p:spTree>
    <p:extLst>
      <p:ext uri="{BB962C8B-B14F-4D97-AF65-F5344CB8AC3E}">
        <p14:creationId xmlns:p14="http://schemas.microsoft.com/office/powerpoint/2010/main" val="35177780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676644" y="562044"/>
            <a:ext cx="10191654" cy="2122530"/>
          </a:xfrm>
          <a:prstGeom prst="rect">
            <a:avLst/>
          </a:prstGeom>
        </p:spPr>
      </p:pic>
      <p:pic>
        <p:nvPicPr>
          <p:cNvPr id="5" name="Picture 4"/>
          <p:cNvPicPr>
            <a:picLocks noChangeAspect="1"/>
          </p:cNvPicPr>
          <p:nvPr/>
        </p:nvPicPr>
        <p:blipFill>
          <a:blip r:embed="rId3"/>
          <a:stretch>
            <a:fillRect/>
          </a:stretch>
        </p:blipFill>
        <p:spPr>
          <a:xfrm>
            <a:off x="996655" y="4271554"/>
            <a:ext cx="10198690" cy="1353974"/>
          </a:xfrm>
          <a:prstGeom prst="rect">
            <a:avLst/>
          </a:prstGeom>
        </p:spPr>
      </p:pic>
    </p:spTree>
    <p:extLst>
      <p:ext uri="{BB962C8B-B14F-4D97-AF65-F5344CB8AC3E}">
        <p14:creationId xmlns:p14="http://schemas.microsoft.com/office/powerpoint/2010/main" val="19005951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978342" y="522515"/>
            <a:ext cx="7643132" cy="5368834"/>
          </a:xfrm>
          <a:prstGeom prst="rect">
            <a:avLst/>
          </a:prstGeom>
        </p:spPr>
      </p:pic>
    </p:spTree>
    <p:extLst>
      <p:ext uri="{BB962C8B-B14F-4D97-AF65-F5344CB8AC3E}">
        <p14:creationId xmlns:p14="http://schemas.microsoft.com/office/powerpoint/2010/main" val="917452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a:t>
            </a:r>
            <a:endParaRPr lang="en-IN" dirty="0"/>
          </a:p>
        </p:txBody>
      </p:sp>
      <p:pic>
        <p:nvPicPr>
          <p:cNvPr id="4" name="Content Placeholder 3"/>
          <p:cNvPicPr>
            <a:picLocks noGrp="1" noChangeAspect="1"/>
          </p:cNvPicPr>
          <p:nvPr>
            <p:ph idx="1"/>
          </p:nvPr>
        </p:nvPicPr>
        <p:blipFill>
          <a:blip r:embed="rId2"/>
          <a:stretch>
            <a:fillRect/>
          </a:stretch>
        </p:blipFill>
        <p:spPr>
          <a:xfrm>
            <a:off x="838200" y="1690688"/>
            <a:ext cx="7620000" cy="2619375"/>
          </a:xfrm>
          <a:prstGeom prst="rect">
            <a:avLst/>
          </a:prstGeom>
        </p:spPr>
      </p:pic>
      <p:pic>
        <p:nvPicPr>
          <p:cNvPr id="5" name="Picture 4"/>
          <p:cNvPicPr>
            <a:picLocks noChangeAspect="1"/>
          </p:cNvPicPr>
          <p:nvPr/>
        </p:nvPicPr>
        <p:blipFill>
          <a:blip r:embed="rId3"/>
          <a:stretch>
            <a:fillRect/>
          </a:stretch>
        </p:blipFill>
        <p:spPr>
          <a:xfrm>
            <a:off x="790575" y="4141334"/>
            <a:ext cx="7667625" cy="1057275"/>
          </a:xfrm>
          <a:prstGeom prst="rect">
            <a:avLst/>
          </a:prstGeom>
        </p:spPr>
      </p:pic>
    </p:spTree>
    <p:extLst>
      <p:ext uri="{BB962C8B-B14F-4D97-AF65-F5344CB8AC3E}">
        <p14:creationId xmlns:p14="http://schemas.microsoft.com/office/powerpoint/2010/main" val="2045804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smtClean="0"/>
              <a:t>Verify </a:t>
            </a:r>
            <a:r>
              <a:rPr lang="en-US" dirty="0"/>
              <a:t>that this function </a:t>
            </a:r>
            <a:r>
              <a:rPr lang="en-US" dirty="0" smtClean="0"/>
              <a:t>does indeed </a:t>
            </a:r>
            <a:r>
              <a:rPr lang="en-US" dirty="0"/>
              <a:t>satisfy all the properties of a joint CDF</a:t>
            </a:r>
            <a:r>
              <a:rPr lang="en-US" dirty="0" smtClean="0"/>
              <a:t>.</a:t>
            </a:r>
          </a:p>
          <a:p>
            <a:r>
              <a:rPr lang="en-US" dirty="0" smtClean="0"/>
              <a:t> </a:t>
            </a:r>
            <a:r>
              <a:rPr lang="en-US" dirty="0"/>
              <a:t>From this joint CDF</a:t>
            </a:r>
            <a:r>
              <a:rPr lang="en-US" dirty="0" smtClean="0"/>
              <a:t>, find the </a:t>
            </a:r>
            <a:r>
              <a:rPr lang="en-US" dirty="0"/>
              <a:t>marginal CDF of </a:t>
            </a:r>
            <a:r>
              <a:rPr lang="en-US" i="1" dirty="0" smtClean="0"/>
              <a:t>X.</a:t>
            </a:r>
            <a:r>
              <a:rPr lang="en-US" dirty="0" smtClean="0"/>
              <a:t> </a:t>
            </a:r>
            <a:r>
              <a:rPr lang="en-US" dirty="0"/>
              <a:t/>
            </a:r>
            <a:br>
              <a:rPr lang="en-US" dirty="0"/>
            </a:br>
            <a:endParaRPr lang="en-IN" dirty="0"/>
          </a:p>
        </p:txBody>
      </p:sp>
      <p:pic>
        <p:nvPicPr>
          <p:cNvPr id="4" name="Picture 3"/>
          <p:cNvPicPr>
            <a:picLocks noChangeAspect="1"/>
          </p:cNvPicPr>
          <p:nvPr/>
        </p:nvPicPr>
        <p:blipFill>
          <a:blip r:embed="rId2"/>
          <a:stretch>
            <a:fillRect/>
          </a:stretch>
        </p:blipFill>
        <p:spPr>
          <a:xfrm>
            <a:off x="1587137" y="546735"/>
            <a:ext cx="7825776" cy="3555002"/>
          </a:xfrm>
          <a:prstGeom prst="rect">
            <a:avLst/>
          </a:prstGeom>
        </p:spPr>
      </p:pic>
    </p:spTree>
    <p:extLst>
      <p:ext uri="{BB962C8B-B14F-4D97-AF65-F5344CB8AC3E}">
        <p14:creationId xmlns:p14="http://schemas.microsoft.com/office/powerpoint/2010/main" val="3586445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842407" y="1825625"/>
            <a:ext cx="7223216" cy="4111086"/>
          </a:xfrm>
          <a:prstGeom prst="rect">
            <a:avLst/>
          </a:prstGeom>
        </p:spPr>
      </p:pic>
    </p:spTree>
    <p:extLst>
      <p:ext uri="{BB962C8B-B14F-4D97-AF65-F5344CB8AC3E}">
        <p14:creationId xmlns:p14="http://schemas.microsoft.com/office/powerpoint/2010/main" val="1116143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1549037" y="2461580"/>
            <a:ext cx="6324600" cy="1866900"/>
          </a:xfrm>
          <a:prstGeom prst="rect">
            <a:avLst/>
          </a:prstGeom>
        </p:spPr>
      </p:pic>
      <p:pic>
        <p:nvPicPr>
          <p:cNvPr id="5" name="Picture 4"/>
          <p:cNvPicPr>
            <a:picLocks noChangeAspect="1"/>
          </p:cNvPicPr>
          <p:nvPr/>
        </p:nvPicPr>
        <p:blipFill>
          <a:blip r:embed="rId3"/>
          <a:stretch>
            <a:fillRect/>
          </a:stretch>
        </p:blipFill>
        <p:spPr>
          <a:xfrm>
            <a:off x="1381125" y="640717"/>
            <a:ext cx="4714875" cy="866775"/>
          </a:xfrm>
          <a:prstGeom prst="rect">
            <a:avLst/>
          </a:prstGeom>
        </p:spPr>
      </p:pic>
      <p:pic>
        <p:nvPicPr>
          <p:cNvPr id="6" name="Picture 5"/>
          <p:cNvPicPr>
            <a:picLocks noChangeAspect="1"/>
          </p:cNvPicPr>
          <p:nvPr/>
        </p:nvPicPr>
        <p:blipFill>
          <a:blip r:embed="rId4"/>
          <a:stretch>
            <a:fillRect/>
          </a:stretch>
        </p:blipFill>
        <p:spPr>
          <a:xfrm>
            <a:off x="1381125" y="1411609"/>
            <a:ext cx="4019550" cy="742950"/>
          </a:xfrm>
          <a:prstGeom prst="rect">
            <a:avLst/>
          </a:prstGeom>
        </p:spPr>
      </p:pic>
    </p:spTree>
    <p:extLst>
      <p:ext uri="{BB962C8B-B14F-4D97-AF65-F5344CB8AC3E}">
        <p14:creationId xmlns:p14="http://schemas.microsoft.com/office/powerpoint/2010/main" val="42032922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Joint PDF</a:t>
            </a:r>
            <a:endParaRPr lang="en-IN"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243838" y="1851365"/>
            <a:ext cx="11384577" cy="3439091"/>
          </a:xfrm>
          <a:prstGeom prst="rect">
            <a:avLst/>
          </a:prstGeom>
        </p:spPr>
      </p:pic>
    </p:spTree>
    <p:extLst>
      <p:ext uri="{BB962C8B-B14F-4D97-AF65-F5344CB8AC3E}">
        <p14:creationId xmlns:p14="http://schemas.microsoft.com/office/powerpoint/2010/main" val="33422548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335415" y="723810"/>
            <a:ext cx="10800009" cy="2068694"/>
          </a:xfrm>
          <a:prstGeom prst="rect">
            <a:avLst/>
          </a:prstGeom>
        </p:spPr>
      </p:pic>
    </p:spTree>
    <p:extLst>
      <p:ext uri="{BB962C8B-B14F-4D97-AF65-F5344CB8AC3E}">
        <p14:creationId xmlns:p14="http://schemas.microsoft.com/office/powerpoint/2010/main" val="16451429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Joint PDF from joint CDF</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838200" y="1949359"/>
            <a:ext cx="9752105" cy="2635704"/>
          </a:xfrm>
          <a:prstGeom prst="rect">
            <a:avLst/>
          </a:prstGeom>
        </p:spPr>
      </p:pic>
    </p:spTree>
    <p:extLst>
      <p:ext uri="{BB962C8B-B14F-4D97-AF65-F5344CB8AC3E}">
        <p14:creationId xmlns:p14="http://schemas.microsoft.com/office/powerpoint/2010/main" val="30596318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2136776" y="228600"/>
            <a:ext cx="7769225" cy="914400"/>
          </a:xfrm>
        </p:spPr>
        <p:txBody>
          <a:bodyPr/>
          <a:lstStyle/>
          <a:p>
            <a:pPr eaLnBrk="1" hangingPunct="1"/>
            <a:r>
              <a:rPr lang="en-US" altLang="en-US" sz="3200" dirty="0" smtClean="0"/>
              <a:t>Jointly Distributed RVs</a:t>
            </a:r>
            <a:endParaRPr lang="en-US" altLang="en-US" sz="3200" dirty="0"/>
          </a:p>
        </p:txBody>
      </p:sp>
      <p:sp>
        <p:nvSpPr>
          <p:cNvPr id="51203" name="Content Placeholder 2"/>
          <p:cNvSpPr>
            <a:spLocks noGrp="1"/>
          </p:cNvSpPr>
          <p:nvPr>
            <p:ph sz="quarter" idx="1"/>
          </p:nvPr>
        </p:nvSpPr>
        <p:spPr>
          <a:xfrm>
            <a:off x="2136775" y="1600200"/>
            <a:ext cx="8153400" cy="4495800"/>
          </a:xfrm>
        </p:spPr>
        <p:txBody>
          <a:bodyPr/>
          <a:lstStyle/>
          <a:p>
            <a:pPr eaLnBrk="1" hangingPunct="1"/>
            <a:r>
              <a:rPr lang="en-US" altLang="en-US" sz="2000"/>
              <a:t>In general, if </a:t>
            </a:r>
            <a:r>
              <a:rPr lang="en-US" altLang="en-US" sz="2000" i="1"/>
              <a:t>X and Y are two random variables, the probability distribution that defines </a:t>
            </a:r>
            <a:r>
              <a:rPr lang="en-US" altLang="en-US" sz="2000"/>
              <a:t>their </a:t>
            </a:r>
            <a:r>
              <a:rPr lang="en-US" altLang="en-US" sz="2000">
                <a:solidFill>
                  <a:srgbClr val="B95B22"/>
                </a:solidFill>
              </a:rPr>
              <a:t>simultaneous behavior </a:t>
            </a:r>
            <a:r>
              <a:rPr lang="en-US" altLang="en-US" sz="2000"/>
              <a:t>is called a </a:t>
            </a:r>
            <a:r>
              <a:rPr lang="en-US" altLang="en-US" sz="2000" b="1">
                <a:solidFill>
                  <a:srgbClr val="B95B22"/>
                </a:solidFill>
              </a:rPr>
              <a:t>joint probability distribution</a:t>
            </a:r>
            <a:r>
              <a:rPr lang="en-US" altLang="en-US" sz="2000" b="1"/>
              <a:t>.</a:t>
            </a:r>
          </a:p>
          <a:p>
            <a:pPr eaLnBrk="1" hangingPunct="1"/>
            <a:r>
              <a:rPr lang="en-US" altLang="en-US" sz="2000">
                <a:solidFill>
                  <a:srgbClr val="B95B22"/>
                </a:solidFill>
              </a:rPr>
              <a:t>For example: </a:t>
            </a:r>
            <a:r>
              <a:rPr lang="en-US" altLang="en-US" sz="2000" i="1"/>
              <a:t>X : the length of one dimension </a:t>
            </a:r>
            <a:r>
              <a:rPr lang="en-US" altLang="en-US" sz="2000"/>
              <a:t>of an injection-molded part, and </a:t>
            </a:r>
            <a:r>
              <a:rPr lang="en-US" altLang="en-US" sz="2000" i="1"/>
              <a:t>Y : the </a:t>
            </a:r>
            <a:r>
              <a:rPr lang="en-US" altLang="en-US" sz="2000"/>
              <a:t>length of another dimension. We might be interested in </a:t>
            </a:r>
          </a:p>
          <a:p>
            <a:pPr eaLnBrk="1" hangingPunct="1"/>
            <a:r>
              <a:rPr lang="en-US" altLang="en-US" sz="2000" i="1"/>
              <a:t>P(2.95 </a:t>
            </a:r>
            <a:r>
              <a:rPr lang="en-US" altLang="en-US" sz="2000" i="1">
                <a:sym typeface="Symbol" panose="05050102010706020507" pitchFamily="18" charset="2"/>
              </a:rPr>
              <a:t></a:t>
            </a:r>
            <a:r>
              <a:rPr lang="en-US" altLang="en-US" sz="2000" i="1"/>
              <a:t> X </a:t>
            </a:r>
            <a:r>
              <a:rPr lang="en-US" altLang="en-US" sz="2000" i="1">
                <a:sym typeface="Symbol" panose="05050102010706020507" pitchFamily="18" charset="2"/>
              </a:rPr>
              <a:t></a:t>
            </a:r>
            <a:r>
              <a:rPr lang="en-US" altLang="en-US" sz="2000" i="1"/>
              <a:t> 3.05 and 7.60 </a:t>
            </a:r>
            <a:r>
              <a:rPr lang="en-US" altLang="en-US" sz="2000" i="1">
                <a:sym typeface="Symbol" panose="05050102010706020507" pitchFamily="18" charset="2"/>
              </a:rPr>
              <a:t></a:t>
            </a:r>
            <a:r>
              <a:rPr lang="en-US" altLang="en-US" sz="2000" i="1"/>
              <a:t> Y </a:t>
            </a:r>
            <a:r>
              <a:rPr lang="en-US" altLang="en-US" sz="2000" i="1">
                <a:sym typeface="Symbol" panose="05050102010706020507" pitchFamily="18" charset="2"/>
              </a:rPr>
              <a:t></a:t>
            </a:r>
            <a:r>
              <a:rPr lang="en-US" altLang="en-US" sz="2000" i="1"/>
              <a:t> 7.80).</a:t>
            </a:r>
            <a:endParaRPr lang="en-US" altLang="en-US" sz="2000"/>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624103F6-74F1-43E7-B12F-7AA0CF44A53B}"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9/8/2024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5120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fld id="{C2700744-4725-4269-9D14-D2E358445438}"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t>34</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8747912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1600200" y="76200"/>
            <a:ext cx="8991600" cy="990600"/>
          </a:xfrm>
        </p:spPr>
        <p:txBody>
          <a:bodyPr/>
          <a:lstStyle/>
          <a:p>
            <a:pPr eaLnBrk="1" hangingPunct="1"/>
            <a:r>
              <a:rPr lang="en-US" altLang="en-US" sz="3200"/>
              <a:t>Discrete Joint Probability Distributions</a:t>
            </a:r>
          </a:p>
        </p:txBody>
      </p:sp>
      <p:sp>
        <p:nvSpPr>
          <p:cNvPr id="52227" name="Content Placeholder 2"/>
          <p:cNvSpPr>
            <a:spLocks noGrp="1"/>
          </p:cNvSpPr>
          <p:nvPr>
            <p:ph sz="quarter" idx="1"/>
          </p:nvPr>
        </p:nvSpPr>
        <p:spPr>
          <a:xfrm>
            <a:off x="2136776" y="1600200"/>
            <a:ext cx="8302625" cy="4495800"/>
          </a:xfrm>
        </p:spPr>
        <p:txBody>
          <a:bodyPr/>
          <a:lstStyle/>
          <a:p>
            <a:pPr eaLnBrk="1" hangingPunct="1"/>
            <a:r>
              <a:rPr lang="en-US" altLang="en-US" sz="2000" dirty="0"/>
              <a:t>The joint probability distribution of two discrete random variables X,Y is usually written as </a:t>
            </a:r>
            <a:r>
              <a:rPr lang="en-US" altLang="en-US" sz="2000" dirty="0" err="1"/>
              <a:t>f</a:t>
            </a:r>
            <a:r>
              <a:rPr lang="en-US" altLang="en-US" sz="2000" baseline="-25000" dirty="0" err="1"/>
              <a:t>XY</a:t>
            </a:r>
            <a:r>
              <a:rPr lang="en-US" altLang="en-US" sz="2000" dirty="0"/>
              <a:t>(</a:t>
            </a:r>
            <a:r>
              <a:rPr lang="en-US" altLang="en-US" sz="2000" dirty="0" err="1"/>
              <a:t>x,y</a:t>
            </a:r>
            <a:r>
              <a:rPr lang="en-US" altLang="en-US" sz="2000" dirty="0"/>
              <a:t>)=  </a:t>
            </a:r>
            <a:r>
              <a:rPr lang="en-US" altLang="en-US" sz="2000" i="1" dirty="0" err="1"/>
              <a:t>Pr</a:t>
            </a:r>
            <a:r>
              <a:rPr lang="en-US" altLang="en-US" sz="2000" i="1" dirty="0"/>
              <a:t>(X=x, Y=y). </a:t>
            </a:r>
            <a:r>
              <a:rPr lang="en-US" altLang="en-US" sz="2000" dirty="0"/>
              <a:t>The joint probability function satisfies</a:t>
            </a:r>
          </a:p>
          <a:p>
            <a:pPr eaLnBrk="1" hangingPunct="1">
              <a:buFont typeface="Wingdings 2" panose="05020102010507070707" pitchFamily="18" charset="2"/>
              <a:buNone/>
            </a:pPr>
            <a:endParaRPr lang="en-US" altLang="en-US" dirty="0" smtClean="0"/>
          </a:p>
          <a:p>
            <a:pPr eaLnBrk="1" hangingPunct="1"/>
            <a:r>
              <a:rPr lang="en-US" altLang="en-US" sz="2000" dirty="0"/>
              <a:t>Example 6:  X can take only 1 and 3; Y can take only 1,2 and 3 ; and the joint probability function of X and Y is:</a:t>
            </a:r>
          </a:p>
          <a:p>
            <a:pPr eaLnBrk="1" hangingPunct="1">
              <a:buFont typeface="Wingdings 2" panose="05020102010507070707" pitchFamily="18" charset="2"/>
              <a:buNone/>
            </a:pPr>
            <a:r>
              <a:rPr lang="en-US" altLang="en-US" sz="2000" dirty="0"/>
              <a:t> </a:t>
            </a:r>
          </a:p>
          <a:p>
            <a:pPr eaLnBrk="1" hangingPunct="1">
              <a:buFont typeface="Wingdings 2" panose="05020102010507070707" pitchFamily="18" charset="2"/>
              <a:buNone/>
            </a:pPr>
            <a:endParaRPr lang="en-US" altLang="en-US" dirty="0" smtClean="0"/>
          </a:p>
          <a:p>
            <a:pPr eaLnBrk="1" hangingPunct="1">
              <a:buFont typeface="Wingdings 2" panose="05020102010507070707" pitchFamily="18" charset="2"/>
              <a:buNone/>
            </a:pPr>
            <a:endParaRPr lang="en-US" altLang="en-US" dirty="0" smtClean="0"/>
          </a:p>
        </p:txBody>
      </p:sp>
      <p:graphicFrame>
        <p:nvGraphicFramePr>
          <p:cNvPr id="52228" name="Object 2"/>
          <p:cNvGraphicFramePr>
            <a:graphicFrameLocks noChangeAspect="1"/>
          </p:cNvGraphicFramePr>
          <p:nvPr/>
        </p:nvGraphicFramePr>
        <p:xfrm>
          <a:off x="3581400" y="2514600"/>
          <a:ext cx="5638800" cy="609600"/>
        </p:xfrm>
        <a:graphic>
          <a:graphicData uri="http://schemas.openxmlformats.org/presentationml/2006/ole">
            <mc:AlternateContent xmlns:mc="http://schemas.openxmlformats.org/markup-compatibility/2006">
              <mc:Choice xmlns:v="urn:schemas-microsoft-com:vml" Requires="v">
                <p:oleObj spid="_x0000_s1040" name="Equation" r:id="rId3" imgW="2501900" imgH="355600" progId="Equation.3">
                  <p:embed/>
                </p:oleObj>
              </mc:Choice>
              <mc:Fallback>
                <p:oleObj name="Equation" r:id="rId3" imgW="2501900" imgH="355600" progId="Equation.3">
                  <p:embed/>
                  <p:pic>
                    <p:nvPicPr>
                      <p:cNvPr id="5222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2514600"/>
                        <a:ext cx="5638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2229"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3810000"/>
            <a:ext cx="2667000"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0" name="Rectangle 7"/>
          <p:cNvSpPr>
            <a:spLocks noChangeArrowheads="1"/>
          </p:cNvSpPr>
          <p:nvPr/>
        </p:nvSpPr>
        <p:spPr bwMode="auto">
          <a:xfrm>
            <a:off x="2057400" y="6096000"/>
            <a:ext cx="297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rPr>
              <a:t>Joint distribution of </a:t>
            </a:r>
            <a:r>
              <a:rPr kumimoji="0" lang="en-US" altLang="en-US" sz="1600" b="0" i="1" u="none" strike="noStrike" kern="1200" cap="none" spc="0" normalizeH="0" baseline="0" noProof="0">
                <a:ln>
                  <a:noFill/>
                </a:ln>
                <a:solidFill>
                  <a:srgbClr val="000000"/>
                </a:solidFill>
                <a:effectLst/>
                <a:uLnTx/>
                <a:uFillTx/>
                <a:latin typeface="Arial" panose="020B0604020202020204" pitchFamily="34" charset="0"/>
                <a:ea typeface="+mn-ea"/>
                <a:cs typeface="+mn-cs"/>
              </a:rPr>
              <a:t>X</a:t>
            </a: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and </a:t>
            </a:r>
            <a:r>
              <a:rPr kumimoji="0" lang="en-US" altLang="en-US" sz="1600" b="0" i="1" u="none" strike="noStrike" kern="1200" cap="none" spc="0" normalizeH="0" baseline="0" noProof="0">
                <a:ln>
                  <a:noFill/>
                </a:ln>
                <a:solidFill>
                  <a:srgbClr val="000000"/>
                </a:solidFill>
                <a:effectLst/>
                <a:uLnTx/>
                <a:uFillTx/>
                <a:latin typeface="Arial" panose="020B0604020202020204" pitchFamily="34" charset="0"/>
                <a:ea typeface="+mn-ea"/>
                <a:cs typeface="+mn-cs"/>
              </a:rPr>
              <a:t>Y</a:t>
            </a: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a:t>
            </a:r>
          </a:p>
        </p:txBody>
      </p:sp>
      <p:sp>
        <p:nvSpPr>
          <p:cNvPr id="52231" name="Rectangle 7"/>
          <p:cNvSpPr>
            <a:spLocks noChangeArrowheads="1"/>
          </p:cNvSpPr>
          <p:nvPr/>
        </p:nvSpPr>
        <p:spPr bwMode="auto">
          <a:xfrm>
            <a:off x="4724400" y="4114801"/>
            <a:ext cx="5943600" cy="78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lvl1pPr marL="342900" indent="-3429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342900" marR="0" lvl="0" indent="-342900" algn="l" defTabSz="914400" rtl="0" eaLnBrk="1" fontAlgn="base" latinLnBrk="0" hangingPunct="1">
              <a:lnSpc>
                <a:spcPct val="100000"/>
              </a:lnSpc>
              <a:spcBef>
                <a:spcPct val="50000"/>
              </a:spcBef>
              <a:spcAft>
                <a:spcPct val="0"/>
              </a:spcAft>
              <a:buClrTx/>
              <a:buSzTx/>
              <a:buFontTx/>
              <a:buAutoNum type="arabicParenBoth"/>
              <a:tabLst/>
              <a:defRPr/>
            </a:pPr>
            <a:r>
              <a:rPr kumimoji="0" lang="en-US" altLang="en-US" sz="1800" b="1" i="0" u="none" strike="noStrike" kern="1200" cap="none" spc="0" normalizeH="0" baseline="0" noProof="0" dirty="0">
                <a:ln>
                  <a:noFill/>
                </a:ln>
                <a:solidFill>
                  <a:srgbClr val="009900"/>
                </a:solidFill>
                <a:effectLst/>
                <a:uLnTx/>
                <a:uFillTx/>
                <a:latin typeface="Arial" panose="020B0604020202020204" pitchFamily="34" charset="0"/>
                <a:ea typeface="+mn-ea"/>
                <a:cs typeface="+mn-cs"/>
              </a:rPr>
              <a:t>Compute P(X</a:t>
            </a:r>
            <a:r>
              <a:rPr kumimoji="0" lang="en-US" altLang="en-US" sz="1800" b="1" i="0" u="none" strike="noStrike" kern="1200" cap="none" spc="0" normalizeH="0" baseline="0" noProof="0" dirty="0">
                <a:ln>
                  <a:noFill/>
                </a:ln>
                <a:solidFill>
                  <a:srgbClr val="009900"/>
                </a:solidFill>
                <a:effectLst/>
                <a:uLnTx/>
                <a:uFillTx/>
                <a:latin typeface="Calibri" panose="020F0502020204030204" pitchFamily="34" charset="0"/>
                <a:ea typeface="+mn-ea"/>
                <a:cs typeface="+mn-cs"/>
              </a:rPr>
              <a:t>≥2, Y≥2</a:t>
            </a:r>
            <a:r>
              <a:rPr kumimoji="0" lang="en-US" altLang="en-US" sz="1800" b="1" i="0" u="none" strike="noStrike" kern="1200" cap="none" spc="0" normalizeH="0" baseline="0" noProof="0" dirty="0">
                <a:ln>
                  <a:noFill/>
                </a:ln>
                <a:solidFill>
                  <a:srgbClr val="009900"/>
                </a:solidFill>
                <a:effectLst/>
                <a:uLnTx/>
                <a:uFillTx/>
                <a:latin typeface="Arial" panose="020B0604020202020204" pitchFamily="34" charset="0"/>
                <a:ea typeface="+mn-ea"/>
                <a:cs typeface="+mn-cs"/>
              </a:rPr>
              <a:t>)</a:t>
            </a:r>
          </a:p>
          <a:p>
            <a:pPr marL="342900" marR="0" lvl="0" indent="-342900" algn="l" defTabSz="914400" rtl="0" eaLnBrk="1" fontAlgn="base" latinLnBrk="0" hangingPunct="1">
              <a:lnSpc>
                <a:spcPct val="100000"/>
              </a:lnSpc>
              <a:spcBef>
                <a:spcPct val="50000"/>
              </a:spcBef>
              <a:spcAft>
                <a:spcPct val="0"/>
              </a:spcAft>
              <a:buClrTx/>
              <a:buSzTx/>
              <a:buFont typeface="Wingdings 2" panose="05020102010507070707" pitchFamily="18" charset="2"/>
              <a:buNone/>
              <a:tabLst/>
              <a:defRPr/>
            </a:pPr>
            <a:r>
              <a:rPr kumimoji="0" lang="en-US" altLang="en-US" sz="1800" b="1" i="0" u="none" strike="noStrike" kern="1200" cap="none" spc="0" normalizeH="0" baseline="0" noProof="0" dirty="0">
                <a:ln>
                  <a:noFill/>
                </a:ln>
                <a:solidFill>
                  <a:srgbClr val="009900"/>
                </a:solidFill>
                <a:effectLst/>
                <a:uLnTx/>
                <a:uFillTx/>
                <a:latin typeface="Arial" panose="020B0604020202020204" pitchFamily="34" charset="0"/>
                <a:ea typeface="+mn-ea"/>
                <a:cs typeface="+mn-cs"/>
              </a:rPr>
              <a:t> </a:t>
            </a:r>
            <a:r>
              <a:rPr kumimoji="0" lang="en-US" altLang="en-US" sz="1800" b="1" i="0" u="none" strike="noStrike" kern="1200" cap="none" spc="0" normalizeH="0" baseline="0" noProof="0" dirty="0" smtClean="0">
                <a:ln>
                  <a:noFill/>
                </a:ln>
                <a:solidFill>
                  <a:srgbClr val="009900"/>
                </a:solidFill>
                <a:effectLst/>
                <a:uLnTx/>
                <a:uFillTx/>
                <a:latin typeface="Arial" panose="020B0604020202020204" pitchFamily="34" charset="0"/>
                <a:ea typeface="+mn-ea"/>
                <a:cs typeface="+mn-cs"/>
              </a:rPr>
              <a:t>(</a:t>
            </a:r>
            <a:r>
              <a:rPr kumimoji="0" lang="en-US" altLang="en-US" sz="1800" b="1" i="0" u="none" strike="noStrike" kern="1200" cap="none" spc="0" normalizeH="0" baseline="0" noProof="0" dirty="0">
                <a:ln>
                  <a:noFill/>
                </a:ln>
                <a:solidFill>
                  <a:srgbClr val="009900"/>
                </a:solidFill>
                <a:effectLst/>
                <a:uLnTx/>
                <a:uFillTx/>
                <a:latin typeface="Arial" panose="020B0604020202020204" pitchFamily="34" charset="0"/>
                <a:ea typeface="+mn-ea"/>
                <a:cs typeface="+mn-cs"/>
              </a:rPr>
              <a:t>2) Compute </a:t>
            </a:r>
            <a:r>
              <a:rPr kumimoji="0" lang="en-US" altLang="en-US" sz="1800" b="1" i="0" u="none" strike="noStrike" kern="1200" cap="none" spc="0" normalizeH="0" baseline="0" noProof="0" dirty="0" smtClean="0">
                <a:ln>
                  <a:noFill/>
                </a:ln>
                <a:solidFill>
                  <a:srgbClr val="009900"/>
                </a:solidFill>
                <a:effectLst/>
                <a:uLnTx/>
                <a:uFillTx/>
                <a:latin typeface="Arial" panose="020B0604020202020204" pitchFamily="34" charset="0"/>
                <a:ea typeface="+mn-ea"/>
                <a:cs typeface="+mn-cs"/>
              </a:rPr>
              <a:t>P(X=3)</a:t>
            </a:r>
            <a:endParaRPr kumimoji="0" lang="en-US" altLang="en-US" sz="1800" b="1" i="0" u="none" strike="noStrike" kern="1200" cap="none" spc="0" normalizeH="0" baseline="0" noProof="0" dirty="0">
              <a:ln>
                <a:noFill/>
              </a:ln>
              <a:solidFill>
                <a:srgbClr val="009900"/>
              </a:solidFill>
              <a:effectLst/>
              <a:uLnTx/>
              <a:uFillTx/>
              <a:latin typeface="Arial" panose="020B0604020202020204" pitchFamily="34" charset="0"/>
              <a:ea typeface="+mn-ea"/>
              <a:cs typeface="+mn-cs"/>
            </a:endParaRPr>
          </a:p>
        </p:txBody>
      </p:sp>
      <p:sp>
        <p:nvSpPr>
          <p:cNvPr id="9" name="Date Placeholder 8"/>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473AE028-71C6-4BF1-B325-169672FFC375}"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9/8/2024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52233" name="Slide Number Placeholder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fld id="{A805014B-4044-40BA-AF61-8C7DB7B36EBE}"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t>35</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6230627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B1E5778-4B5D-4D65-A1D9-5DF5728947E8}"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9/8/2024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0873F7-2B4B-4ADA-999F-C3C42B88468F}"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
        <p:nvSpPr>
          <p:cNvPr id="6" name="Rectangle 7"/>
          <p:cNvSpPr>
            <a:spLocks noChangeArrowheads="1"/>
          </p:cNvSpPr>
          <p:nvPr/>
        </p:nvSpPr>
        <p:spPr bwMode="auto">
          <a:xfrm>
            <a:off x="3124199" y="3321973"/>
            <a:ext cx="6672943" cy="1615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9" tIns="45715" rIns="91429" bIns="45715">
            <a:spAutoFit/>
          </a:bodyPr>
          <a:lstStyle>
            <a:lvl1pPr marL="342900" indent="-3429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342900" marR="0" lvl="0" indent="-342900" algn="l" defTabSz="914400" rtl="0" eaLnBrk="1" fontAlgn="base" latinLnBrk="0" hangingPunct="1">
              <a:lnSpc>
                <a:spcPct val="100000"/>
              </a:lnSpc>
              <a:spcBef>
                <a:spcPct val="50000"/>
              </a:spcBef>
              <a:spcAft>
                <a:spcPct val="0"/>
              </a:spcAft>
              <a:buClrTx/>
              <a:buSzTx/>
              <a:buFontTx/>
              <a:buAutoNum type="arabicParenBoth"/>
              <a:tabLst/>
              <a:defRPr/>
            </a:pPr>
            <a:r>
              <a:rPr kumimoji="0" lang="en-US" altLang="en-US" sz="1800" b="1" i="0" u="none" strike="noStrike" kern="1200" cap="none" spc="0" normalizeH="0" baseline="0" noProof="0" dirty="0">
                <a:ln>
                  <a:noFill/>
                </a:ln>
                <a:solidFill>
                  <a:srgbClr val="009900"/>
                </a:solidFill>
                <a:effectLst/>
                <a:uLnTx/>
                <a:uFillTx/>
                <a:latin typeface="Arial" panose="020B0604020202020204" pitchFamily="34" charset="0"/>
                <a:ea typeface="+mn-ea"/>
                <a:cs typeface="+mn-cs"/>
              </a:rPr>
              <a:t>Compute P(X</a:t>
            </a:r>
            <a:r>
              <a:rPr kumimoji="0" lang="en-US" altLang="en-US" sz="1800" b="1" i="0" u="none" strike="noStrike" kern="1200" cap="none" spc="0" normalizeH="0" baseline="0" noProof="0" dirty="0">
                <a:ln>
                  <a:noFill/>
                </a:ln>
                <a:solidFill>
                  <a:srgbClr val="009900"/>
                </a:solidFill>
                <a:effectLst/>
                <a:uLnTx/>
                <a:uFillTx/>
                <a:latin typeface="Calibri" panose="020F0502020204030204" pitchFamily="34" charset="0"/>
                <a:ea typeface="+mn-ea"/>
                <a:cs typeface="+mn-cs"/>
              </a:rPr>
              <a:t>≥2, Y≥2</a:t>
            </a:r>
            <a:r>
              <a:rPr kumimoji="0" lang="en-US" altLang="en-US" sz="1800" b="1" i="0" u="none" strike="noStrike" kern="1200" cap="none" spc="0" normalizeH="0" baseline="0" noProof="0" dirty="0">
                <a:ln>
                  <a:noFill/>
                </a:ln>
                <a:solidFill>
                  <a:srgbClr val="009900"/>
                </a:solidFill>
                <a:effectLst/>
                <a:uLnTx/>
                <a:uFillTx/>
                <a:latin typeface="Arial" panose="020B0604020202020204" pitchFamily="34" charset="0"/>
                <a:ea typeface="+mn-ea"/>
                <a:cs typeface="+mn-cs"/>
              </a:rPr>
              <a:t>)</a:t>
            </a:r>
          </a:p>
          <a:p>
            <a:pPr marL="342900" marR="0" lvl="0" indent="-342900" algn="l" defTabSz="914400" rtl="0" eaLnBrk="1" fontAlgn="base" latinLnBrk="0" hangingPunct="1">
              <a:lnSpc>
                <a:spcPct val="100000"/>
              </a:lnSpc>
              <a:spcBef>
                <a:spcPct val="50000"/>
              </a:spcBef>
              <a:spcAft>
                <a:spcPct val="0"/>
              </a:spcAft>
              <a:buClrTx/>
              <a:buSzTx/>
              <a:buFont typeface="Wingdings 2" panose="05020102010507070707" pitchFamily="18" charset="2"/>
              <a:buNone/>
              <a:tabLst/>
              <a:defRPr/>
            </a:pPr>
            <a:r>
              <a:rPr kumimoji="0" lang="en-US" altLang="en-US" sz="1800" b="1" i="0" u="none" strike="noStrike" kern="1200" cap="none" spc="0" normalizeH="0" baseline="0" noProof="0" dirty="0">
                <a:ln>
                  <a:noFill/>
                </a:ln>
                <a:solidFill>
                  <a:srgbClr val="009900"/>
                </a:solidFill>
                <a:effectLst/>
                <a:uLnTx/>
                <a:uFillTx/>
                <a:latin typeface="Arial" panose="020B0604020202020204" pitchFamily="34" charset="0"/>
                <a:ea typeface="+mn-ea"/>
                <a:cs typeface="+mn-cs"/>
              </a:rPr>
              <a:t> </a:t>
            </a: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P(X</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≥2, Y≥2)=P(X=3,Y=2)+P(X=3,Y=3)=0.2+0.3=0.5</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342900" marR="0" lvl="0" indent="-342900" algn="l" defTabSz="914400" rtl="0" eaLnBrk="1" fontAlgn="base" latinLnBrk="0" hangingPunct="1">
              <a:lnSpc>
                <a:spcPct val="100000"/>
              </a:lnSpc>
              <a:spcBef>
                <a:spcPct val="50000"/>
              </a:spcBef>
              <a:spcAft>
                <a:spcPct val="0"/>
              </a:spcAft>
              <a:buClrTx/>
              <a:buSzTx/>
              <a:buFont typeface="Wingdings 2" panose="05020102010507070707" pitchFamily="18" charset="2"/>
              <a:buNone/>
              <a:tabLst/>
              <a:defRPr/>
            </a:pPr>
            <a:r>
              <a:rPr kumimoji="0" lang="en-US" altLang="en-US" sz="1800" b="1" i="0" u="none" strike="noStrike" kern="1200" cap="none" spc="0" normalizeH="0" baseline="0" noProof="0" dirty="0">
                <a:ln>
                  <a:noFill/>
                </a:ln>
                <a:solidFill>
                  <a:srgbClr val="009900"/>
                </a:solidFill>
                <a:effectLst/>
                <a:uLnTx/>
                <a:uFillTx/>
                <a:latin typeface="Arial" panose="020B0604020202020204" pitchFamily="34" charset="0"/>
                <a:ea typeface="+mn-ea"/>
                <a:cs typeface="+mn-cs"/>
              </a:rPr>
              <a:t>(2) Compute </a:t>
            </a:r>
            <a:r>
              <a:rPr kumimoji="0" lang="en-US" altLang="en-US" sz="1800" b="1" i="0" u="none" strike="noStrike" kern="1200" cap="none" spc="0" normalizeH="0" baseline="0" noProof="0" dirty="0" err="1">
                <a:ln>
                  <a:noFill/>
                </a:ln>
                <a:solidFill>
                  <a:srgbClr val="009900"/>
                </a:solidFill>
                <a:effectLst/>
                <a:uLnTx/>
                <a:uFillTx/>
                <a:latin typeface="Arial" panose="020B0604020202020204" pitchFamily="34" charset="0"/>
                <a:ea typeface="+mn-ea"/>
                <a:cs typeface="+mn-cs"/>
              </a:rPr>
              <a:t>Pr</a:t>
            </a:r>
            <a:r>
              <a:rPr kumimoji="0" lang="en-US" altLang="en-US" sz="1800" b="1" i="0" u="none" strike="noStrike" kern="1200" cap="none" spc="0" normalizeH="0" baseline="0" noProof="0" dirty="0">
                <a:ln>
                  <a:noFill/>
                </a:ln>
                <a:solidFill>
                  <a:srgbClr val="009900"/>
                </a:solidFill>
                <a:effectLst/>
                <a:uLnTx/>
                <a:uFillTx/>
                <a:latin typeface="Arial" panose="020B0604020202020204" pitchFamily="34" charset="0"/>
                <a:ea typeface="+mn-ea"/>
                <a:cs typeface="+mn-cs"/>
              </a:rPr>
              <a:t>(X=3)</a:t>
            </a:r>
          </a:p>
          <a:p>
            <a:pPr marL="342900" marR="0" lvl="0" indent="-342900" algn="l" defTabSz="914400" rtl="0" eaLnBrk="1" fontAlgn="base" latinLnBrk="0" hangingPunct="1">
              <a:lnSpc>
                <a:spcPct val="100000"/>
              </a:lnSpc>
              <a:spcBef>
                <a:spcPct val="50000"/>
              </a:spcBef>
              <a:spcAft>
                <a:spcPct val="0"/>
              </a:spcAft>
              <a:buClrTx/>
              <a:buSzTx/>
              <a:buFont typeface="Wingdings 2" panose="05020102010507070707" pitchFamily="18" charset="2"/>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P(X</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=3)=P(X=3,Y=1)+P(X=3,Y=2)+P(X=3,Y=3)=0.2+0.2+0.3=0.7</a:t>
            </a:r>
            <a:endPar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9263" y="763089"/>
            <a:ext cx="2667000"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02746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1981200" y="304800"/>
            <a:ext cx="8305800" cy="990600"/>
          </a:xfrm>
        </p:spPr>
        <p:txBody>
          <a:bodyPr/>
          <a:lstStyle/>
          <a:p>
            <a:pPr eaLnBrk="1" hangingPunct="1"/>
            <a:r>
              <a:rPr lang="en-US" altLang="en-US" sz="3600"/>
              <a:t>Marginal Probability Distributions (Discrete)</a:t>
            </a:r>
          </a:p>
        </p:txBody>
      </p:sp>
      <p:sp>
        <p:nvSpPr>
          <p:cNvPr id="3" name="Content Placeholder 2"/>
          <p:cNvSpPr>
            <a:spLocks noGrp="1"/>
          </p:cNvSpPr>
          <p:nvPr>
            <p:ph sz="quarter" idx="1"/>
          </p:nvPr>
        </p:nvSpPr>
        <p:spPr>
          <a:xfrm>
            <a:off x="1981200" y="1371600"/>
            <a:ext cx="8153400" cy="4495800"/>
          </a:xfrm>
        </p:spPr>
        <p:txBody>
          <a:bodyPr>
            <a:normAutofit/>
          </a:bodyPr>
          <a:lstStyle/>
          <a:p>
            <a:pPr marL="320040" indent="-320040" eaLnBrk="1" fontAlgn="auto" hangingPunct="1">
              <a:spcAft>
                <a:spcPts val="0"/>
              </a:spcAft>
              <a:buClr>
                <a:schemeClr val="accent3"/>
              </a:buClr>
              <a:buNone/>
              <a:defRPr/>
            </a:pPr>
            <a:r>
              <a:rPr lang="en-US" dirty="0" smtClean="0">
                <a:solidFill>
                  <a:schemeClr val="accent2">
                    <a:lumMod val="75000"/>
                  </a:schemeClr>
                </a:solidFill>
              </a:rPr>
              <a:t>   </a:t>
            </a:r>
            <a:r>
              <a:rPr lang="en-US" sz="2400" dirty="0">
                <a:solidFill>
                  <a:schemeClr val="accent2">
                    <a:lumMod val="75000"/>
                  </a:schemeClr>
                </a:solidFill>
              </a:rPr>
              <a:t>Marginal Probability Distribution</a:t>
            </a:r>
            <a:r>
              <a:rPr lang="en-US" sz="2400" dirty="0"/>
              <a:t>: the individual probability distribution of a random variable computed from a joint distribution.</a:t>
            </a:r>
          </a:p>
          <a:p>
            <a:pPr marL="320040" indent="-320040" eaLnBrk="1" fontAlgn="auto" hangingPunct="1">
              <a:spcAft>
                <a:spcPts val="0"/>
              </a:spcAft>
              <a:buClr>
                <a:schemeClr val="accent3"/>
              </a:buClr>
              <a:buNone/>
              <a:defRPr/>
            </a:pPr>
            <a:endParaRPr lang="en-US" sz="2400" dirty="0"/>
          </a:p>
          <a:p>
            <a:pPr marL="320040" indent="-320040" eaLnBrk="1" fontAlgn="auto" hangingPunct="1">
              <a:spcAft>
                <a:spcPts val="0"/>
              </a:spcAft>
              <a:buClr>
                <a:schemeClr val="accent3"/>
              </a:buClr>
              <a:buNone/>
              <a:defRPr/>
            </a:pPr>
            <a:endParaRPr lang="en-US" sz="2400" dirty="0"/>
          </a:p>
          <a:p>
            <a:pPr marL="320040" indent="-320040" eaLnBrk="1" fontAlgn="auto" hangingPunct="1">
              <a:spcAft>
                <a:spcPts val="0"/>
              </a:spcAft>
              <a:buClr>
                <a:schemeClr val="accent3"/>
              </a:buClr>
              <a:buNone/>
              <a:defRPr/>
            </a:pPr>
            <a:endParaRPr lang="en-US" sz="2400" dirty="0"/>
          </a:p>
          <a:p>
            <a:pPr marL="320040" indent="-320040" eaLnBrk="1" fontAlgn="auto" hangingPunct="1">
              <a:spcAft>
                <a:spcPts val="0"/>
              </a:spcAft>
              <a:buClr>
                <a:schemeClr val="accent3"/>
              </a:buClr>
              <a:buNone/>
              <a:defRPr/>
            </a:pPr>
            <a:endParaRPr lang="en-US" sz="2400" dirty="0"/>
          </a:p>
          <a:p>
            <a:pPr marL="320040" indent="-320040" eaLnBrk="1" fontAlgn="auto" hangingPunct="1">
              <a:spcAft>
                <a:spcPts val="0"/>
              </a:spcAft>
              <a:buClr>
                <a:schemeClr val="accent3"/>
              </a:buClr>
              <a:buNone/>
              <a:defRPr/>
            </a:pPr>
            <a:endParaRPr lang="en-US" sz="2400" dirty="0"/>
          </a:p>
          <a:p>
            <a:pPr marL="320040" indent="-320040" eaLnBrk="1" fontAlgn="auto" hangingPunct="1">
              <a:spcAft>
                <a:spcPts val="0"/>
              </a:spcAft>
              <a:buClr>
                <a:schemeClr val="accent3"/>
              </a:buClr>
              <a:buNone/>
              <a:defRPr/>
            </a:pPr>
            <a:endParaRPr lang="en-US" sz="2400" dirty="0"/>
          </a:p>
        </p:txBody>
      </p:sp>
      <p:sp>
        <p:nvSpPr>
          <p:cNvPr id="6" name="Date Placeholder 5"/>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6EC8F5F1-CA17-45D3-A8DB-666BC6391D12}"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9/8/2024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56327"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fld id="{4956511E-90CC-40DF-9160-1A5D8BB8F564}"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t>37</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0580288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ntent Placeholder 2"/>
          <p:cNvSpPr>
            <a:spLocks noGrp="1"/>
          </p:cNvSpPr>
          <p:nvPr>
            <p:ph idx="1"/>
          </p:nvPr>
        </p:nvSpPr>
        <p:spPr>
          <a:xfrm>
            <a:off x="1981200" y="1447800"/>
            <a:ext cx="8229600" cy="4389438"/>
          </a:xfrm>
        </p:spPr>
        <p:txBody>
          <a:bodyPr/>
          <a:lstStyle/>
          <a:p>
            <a:pPr marL="319088" indent="-319088" eaLnBrk="1" hangingPunct="1">
              <a:buNone/>
            </a:pPr>
            <a:r>
              <a:rPr lang="en-US" altLang="en-US" sz="2000"/>
              <a:t>Compute f</a:t>
            </a:r>
            <a:r>
              <a:rPr lang="en-US" altLang="en-US" sz="2000" baseline="-25000"/>
              <a:t>X</a:t>
            </a:r>
            <a:r>
              <a:rPr lang="en-US" altLang="en-US" sz="2000"/>
              <a:t>(1), f</a:t>
            </a:r>
            <a:r>
              <a:rPr lang="en-US" altLang="en-US" sz="2000" baseline="-25000"/>
              <a:t>X</a:t>
            </a:r>
            <a:r>
              <a:rPr lang="en-US" altLang="en-US" sz="2000"/>
              <a:t>(3), f</a:t>
            </a:r>
            <a:r>
              <a:rPr lang="en-US" altLang="en-US" sz="2000" baseline="-25000"/>
              <a:t>Y</a:t>
            </a:r>
            <a:r>
              <a:rPr lang="en-US" altLang="en-US" sz="2000"/>
              <a:t>(1), f</a:t>
            </a:r>
            <a:r>
              <a:rPr lang="en-US" altLang="en-US" sz="2000" baseline="-25000"/>
              <a:t>Y</a:t>
            </a:r>
            <a:r>
              <a:rPr lang="en-US" altLang="en-US" sz="2000"/>
              <a:t>(2) and f</a:t>
            </a:r>
            <a:r>
              <a:rPr lang="en-US" altLang="en-US" sz="2000" baseline="-25000"/>
              <a:t>Y</a:t>
            </a:r>
            <a:r>
              <a:rPr lang="en-US" altLang="en-US" sz="2000"/>
              <a:t>(3) in Example 6 . </a:t>
            </a:r>
          </a:p>
          <a:p>
            <a:pPr marL="319088" indent="-319088" eaLnBrk="1" hangingPunct="1">
              <a:buNone/>
            </a:pPr>
            <a:endParaRPr lang="en-US" altLang="en-US" sz="2000"/>
          </a:p>
          <a:p>
            <a:pPr marL="319088" indent="-319088" eaLnBrk="1" hangingPunct="1">
              <a:buNone/>
            </a:pPr>
            <a:r>
              <a:rPr lang="en-US" altLang="en-US" sz="2000"/>
              <a:t>f</a:t>
            </a:r>
            <a:r>
              <a:rPr lang="en-US" altLang="en-US" sz="2000" baseline="-25000"/>
              <a:t>X</a:t>
            </a:r>
            <a:r>
              <a:rPr lang="en-US" altLang="en-US" sz="2000"/>
              <a:t>(1)=P(X=1,Y=1)+P(X=1,Y=2)=0.1+0.2=0.3</a:t>
            </a:r>
          </a:p>
          <a:p>
            <a:pPr marL="319088" indent="-319088" eaLnBrk="1" hangingPunct="1">
              <a:buNone/>
            </a:pPr>
            <a:r>
              <a:rPr lang="en-US" altLang="en-US" sz="2000"/>
              <a:t>f</a:t>
            </a:r>
            <a:r>
              <a:rPr lang="en-US" altLang="en-US" sz="2000" baseline="-25000"/>
              <a:t>X</a:t>
            </a:r>
            <a:r>
              <a:rPr lang="en-US" altLang="en-US" sz="2000"/>
              <a:t>(3)= P(X=3,Y=1)+P(X=3,Y=2)+ P(X=3,Y=3)=0.2+0.2+0.3=0.7 </a:t>
            </a:r>
          </a:p>
          <a:p>
            <a:pPr marL="319088" indent="-319088" eaLnBrk="1" hangingPunct="1">
              <a:buNone/>
            </a:pPr>
            <a:endParaRPr lang="en-US" altLang="en-US" sz="2000"/>
          </a:p>
          <a:p>
            <a:pPr marL="319088" indent="-319088" eaLnBrk="1" hangingPunct="1">
              <a:buNone/>
            </a:pPr>
            <a:r>
              <a:rPr lang="en-US" altLang="en-US" sz="2000"/>
              <a:t>f</a:t>
            </a:r>
            <a:r>
              <a:rPr lang="en-US" altLang="en-US" sz="2000" baseline="-25000"/>
              <a:t>Y</a:t>
            </a:r>
            <a:r>
              <a:rPr lang="en-US" altLang="en-US" sz="2000"/>
              <a:t>(1)= P(X=1,Y=1)+P(X=3,Y=1)=0.1+0.2=0.3</a:t>
            </a:r>
          </a:p>
          <a:p>
            <a:pPr marL="319088" indent="-319088" eaLnBrk="1" hangingPunct="1">
              <a:buNone/>
            </a:pPr>
            <a:r>
              <a:rPr lang="en-US" altLang="en-US" sz="2000"/>
              <a:t>f</a:t>
            </a:r>
            <a:r>
              <a:rPr lang="en-US" altLang="en-US" sz="2000" baseline="-25000"/>
              <a:t>Y</a:t>
            </a:r>
            <a:r>
              <a:rPr lang="en-US" altLang="en-US" sz="2000"/>
              <a:t>(2)=P(X=1,Y=2)+P(X=3,Y=2)=0.2+0.2=0.4</a:t>
            </a:r>
          </a:p>
          <a:p>
            <a:pPr marL="319088" indent="-319088" eaLnBrk="1" hangingPunct="1">
              <a:buNone/>
            </a:pPr>
            <a:r>
              <a:rPr lang="en-US" altLang="en-US" sz="2000"/>
              <a:t>f</a:t>
            </a:r>
            <a:r>
              <a:rPr lang="en-US" altLang="en-US" sz="2000" baseline="-25000"/>
              <a:t>Y</a:t>
            </a:r>
            <a:r>
              <a:rPr lang="en-US" altLang="en-US" sz="2000"/>
              <a:t>(3)= P(X=3,Y=3)=0.3</a:t>
            </a:r>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617CD6A1-3D13-4215-9897-369BE7317825}"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9/8/2024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5837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fld id="{7D72F604-A213-45CB-BC7D-9A7720728905}"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t>38</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
        <p:nvSpPr>
          <p:cNvPr id="58373" name="Title 1"/>
          <p:cNvSpPr>
            <a:spLocks noGrp="1"/>
          </p:cNvSpPr>
          <p:nvPr>
            <p:ph type="title"/>
          </p:nvPr>
        </p:nvSpPr>
        <p:spPr>
          <a:xfrm>
            <a:off x="1676400" y="-76200"/>
            <a:ext cx="8305800" cy="990600"/>
          </a:xfrm>
        </p:spPr>
        <p:txBody>
          <a:bodyPr/>
          <a:lstStyle/>
          <a:p>
            <a:pPr eaLnBrk="1" hangingPunct="1"/>
            <a:r>
              <a:rPr lang="en-US" altLang="en-US" sz="2800"/>
              <a:t>Marginal Probability Distributions (Discrete, Example)</a:t>
            </a:r>
          </a:p>
        </p:txBody>
      </p:sp>
    </p:spTree>
    <p:extLst>
      <p:ext uri="{BB962C8B-B14F-4D97-AF65-F5344CB8AC3E}">
        <p14:creationId xmlns:p14="http://schemas.microsoft.com/office/powerpoint/2010/main" val="26664270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600200" y="228600"/>
            <a:ext cx="6629400" cy="762000"/>
          </a:xfrm>
        </p:spPr>
        <p:txBody>
          <a:bodyPr vert="horz" wrap="square" lIns="0" tIns="45898" rIns="0" bIns="0" numCol="1" anchor="b" anchorCtr="0" compatLnSpc="1">
            <a:prstTxWarp prst="textNoShape">
              <a:avLst/>
            </a:prstTxWarp>
          </a:bodyPr>
          <a:lstStyle/>
          <a:p>
            <a:pPr eaLnBrk="1" hangingPunct="1"/>
            <a:r>
              <a:rPr lang="en-US" altLang="en-US" sz="3200"/>
              <a:t>Continuous Joint Distributions</a:t>
            </a:r>
          </a:p>
        </p:txBody>
      </p:sp>
      <p:sp>
        <p:nvSpPr>
          <p:cNvPr id="53251" name="Rectangle 3"/>
          <p:cNvSpPr>
            <a:spLocks noGrp="1" noChangeArrowheads="1"/>
          </p:cNvSpPr>
          <p:nvPr>
            <p:ph type="body" idx="1"/>
          </p:nvPr>
        </p:nvSpPr>
        <p:spPr>
          <a:xfrm>
            <a:off x="2133600" y="2590800"/>
            <a:ext cx="7772400" cy="3124200"/>
          </a:xfrm>
        </p:spPr>
        <p:txBody>
          <a:bodyPr vert="horz" wrap="square" lIns="91797" tIns="45898" rIns="91797" bIns="45898" numCol="1" anchor="t" anchorCtr="0" compatLnSpc="1">
            <a:prstTxWarp prst="textNoShape">
              <a:avLst/>
            </a:prstTxWarp>
          </a:bodyPr>
          <a:lstStyle/>
          <a:p>
            <a:pPr eaLnBrk="1" hangingPunct="1">
              <a:buFont typeface="Zapf Dingbats" pitchFamily="80" charset="2"/>
              <a:buNone/>
            </a:pPr>
            <a:endParaRPr lang="en-US" altLang="en-US" b="1" smtClean="0"/>
          </a:p>
          <a:p>
            <a:pPr eaLnBrk="1" hangingPunct="1">
              <a:buFont typeface="Zapf Dingbats" pitchFamily="80" charset="2"/>
              <a:buNone/>
            </a:pPr>
            <a:endParaRPr lang="en-US" altLang="en-US" smtClean="0"/>
          </a:p>
        </p:txBody>
      </p:sp>
      <p:pic>
        <p:nvPicPr>
          <p:cNvPr id="431110" name="Picture 6"/>
          <p:cNvPicPr>
            <a:picLocks noChangeAspect="1" noChangeArrowheads="1"/>
          </p:cNvPicPr>
          <p:nvPr/>
        </p:nvPicPr>
        <p:blipFill>
          <a:blip r:embed="rId2"/>
          <a:srcRect t="23939" r="15000"/>
          <a:stretch>
            <a:fillRect/>
          </a:stretch>
        </p:blipFill>
        <p:spPr bwMode="auto">
          <a:xfrm>
            <a:off x="2133600" y="2947988"/>
            <a:ext cx="7772400" cy="3071812"/>
          </a:xfrm>
          <a:prstGeom prst="rect">
            <a:avLst/>
          </a:prstGeom>
          <a:solidFill>
            <a:schemeClr val="accent3"/>
          </a:solidFill>
          <a:ln w="9525">
            <a:noFill/>
            <a:miter lim="800000"/>
            <a:headEnd/>
            <a:tailEnd/>
          </a:ln>
          <a:effectLst/>
        </p:spPr>
      </p:pic>
      <p:sp>
        <p:nvSpPr>
          <p:cNvPr id="6" name="Date Placeholder 5"/>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3D15C26B-1A63-4995-A712-4C00D29819B5}"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9/8/2024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53254"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fld id="{5CF518F3-CE19-4340-8510-B2A7295BBEE8}"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t>39</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
        <p:nvSpPr>
          <p:cNvPr id="11" name="Content Placeholder 2"/>
          <p:cNvSpPr txBox="1">
            <a:spLocks/>
          </p:cNvSpPr>
          <p:nvPr/>
        </p:nvSpPr>
        <p:spPr>
          <a:xfrm>
            <a:off x="1831976" y="1447800"/>
            <a:ext cx="8302625" cy="1219200"/>
          </a:xfrm>
          <a:prstGeom prst="rect">
            <a:avLst/>
          </a:prstGeom>
        </p:spPr>
        <p:txBody>
          <a:bodyPr>
            <a:normAutofit/>
          </a:bodyPr>
          <a:lstStyle/>
          <a:p>
            <a:pPr marL="274320" marR="0" lvl="0" indent="-274320" algn="l" defTabSz="914400" rtl="0" eaLnBrk="1" fontAlgn="auto" latinLnBrk="0" hangingPunct="1">
              <a:lnSpc>
                <a:spcPct val="100000"/>
              </a:lnSpc>
              <a:spcBef>
                <a:spcPct val="20000"/>
              </a:spcBef>
              <a:spcAft>
                <a:spcPts val="0"/>
              </a:spcAft>
              <a:buClr>
                <a:srgbClr val="0BD0D9"/>
              </a:buClr>
              <a:buSzPct val="95000"/>
              <a:buFont typeface="Wingdings 2"/>
              <a:buChar char=""/>
              <a:tabLst/>
              <a:defRPr/>
            </a:pPr>
            <a:r>
              <a:rPr kumimoji="0" lang="en-US" sz="2400" b="0" i="0" u="none" strike="noStrike" kern="1200" cap="none" spc="0" normalizeH="0" baseline="0" noProof="0" dirty="0">
                <a:ln>
                  <a:noFill/>
                </a:ln>
                <a:solidFill>
                  <a:prstClr val="black"/>
                </a:solidFill>
                <a:effectLst/>
                <a:uLnTx/>
                <a:uFillTx/>
                <a:latin typeface="Constantia"/>
                <a:ea typeface="+mn-ea"/>
                <a:cs typeface="+mn-cs"/>
              </a:rPr>
              <a:t>A joint probability density function for the continuous random variables X and Y, denotes as </a:t>
            </a:r>
            <a:r>
              <a:rPr kumimoji="0" lang="en-US" sz="2400" b="0" i="0" u="none" strike="noStrike" kern="1200" cap="none" spc="0" normalizeH="0" baseline="0" noProof="0" dirty="0" err="1">
                <a:ln>
                  <a:noFill/>
                </a:ln>
                <a:solidFill>
                  <a:prstClr val="black"/>
                </a:solidFill>
                <a:effectLst/>
                <a:uLnTx/>
                <a:uFillTx/>
                <a:latin typeface="Constantia"/>
                <a:ea typeface="+mn-ea"/>
                <a:cs typeface="+mn-cs"/>
              </a:rPr>
              <a:t>f</a:t>
            </a:r>
            <a:r>
              <a:rPr kumimoji="0" lang="en-US" sz="2400" b="0" i="0" u="none" strike="noStrike" kern="1200" cap="none" spc="0" normalizeH="0" baseline="-25000" noProof="0" dirty="0" err="1">
                <a:ln>
                  <a:noFill/>
                </a:ln>
                <a:solidFill>
                  <a:prstClr val="black"/>
                </a:solidFill>
                <a:effectLst/>
                <a:uLnTx/>
                <a:uFillTx/>
                <a:latin typeface="Constantia"/>
                <a:ea typeface="+mn-ea"/>
                <a:cs typeface="+mn-cs"/>
              </a:rPr>
              <a:t>XY</a:t>
            </a:r>
            <a:r>
              <a:rPr kumimoji="0" lang="en-US" sz="2400" b="0" i="0" u="none" strike="noStrike" kern="1200" cap="none" spc="0" normalizeH="0" baseline="0" noProof="0" dirty="0">
                <a:ln>
                  <a:noFill/>
                </a:ln>
                <a:solidFill>
                  <a:prstClr val="black"/>
                </a:solidFill>
                <a:effectLst/>
                <a:uLnTx/>
                <a:uFillTx/>
                <a:latin typeface="Constantia"/>
                <a:ea typeface="+mn-ea"/>
                <a:cs typeface="+mn-cs"/>
              </a:rPr>
              <a:t>(</a:t>
            </a:r>
            <a:r>
              <a:rPr kumimoji="0" lang="en-US" sz="2400" b="0" i="0" u="none" strike="noStrike" kern="1200" cap="none" spc="0" normalizeH="0" baseline="0" noProof="0" dirty="0" err="1">
                <a:ln>
                  <a:noFill/>
                </a:ln>
                <a:solidFill>
                  <a:prstClr val="black"/>
                </a:solidFill>
                <a:effectLst/>
                <a:uLnTx/>
                <a:uFillTx/>
                <a:latin typeface="Constantia"/>
                <a:ea typeface="+mn-ea"/>
                <a:cs typeface="+mn-cs"/>
              </a:rPr>
              <a:t>x,y</a:t>
            </a:r>
            <a:r>
              <a:rPr kumimoji="0" lang="en-US" sz="2400" b="0" i="0" u="none" strike="noStrike" kern="1200" cap="none" spc="0" normalizeH="0" baseline="0" noProof="0" dirty="0">
                <a:ln>
                  <a:noFill/>
                </a:ln>
                <a:solidFill>
                  <a:prstClr val="black"/>
                </a:solidFill>
                <a:effectLst/>
                <a:uLnTx/>
                <a:uFillTx/>
                <a:latin typeface="Constantia"/>
                <a:ea typeface="+mn-ea"/>
                <a:cs typeface="+mn-cs"/>
              </a:rPr>
              <a:t>), satisfies the following properties: </a:t>
            </a:r>
          </a:p>
          <a:p>
            <a:pPr marL="274320" marR="0" lvl="0" indent="-274320" algn="l" defTabSz="914400" rtl="0" eaLnBrk="1" fontAlgn="auto" latinLnBrk="0" hangingPunct="1">
              <a:lnSpc>
                <a:spcPct val="100000"/>
              </a:lnSpc>
              <a:spcBef>
                <a:spcPct val="20000"/>
              </a:spcBef>
              <a:spcAft>
                <a:spcPts val="0"/>
              </a:spcAft>
              <a:buClr>
                <a:srgbClr val="0BD0D9"/>
              </a:buClr>
              <a:buSzPct val="95000"/>
              <a:buFontTx/>
              <a:buNone/>
              <a:tabLst/>
              <a:defRPr/>
            </a:pPr>
            <a:endParaRPr kumimoji="0" lang="en-US" sz="2600" b="0" i="0" u="none" strike="noStrike" kern="1200" cap="none" spc="0" normalizeH="0" baseline="0" noProof="0" dirty="0">
              <a:ln>
                <a:noFill/>
              </a:ln>
              <a:solidFill>
                <a:prstClr val="black"/>
              </a:solidFill>
              <a:effectLst/>
              <a:uLnTx/>
              <a:uFillTx/>
              <a:latin typeface="Constantia"/>
              <a:ea typeface="+mn-ea"/>
              <a:cs typeface="+mn-cs"/>
            </a:endParaRPr>
          </a:p>
          <a:p>
            <a:pPr marL="274320" marR="0" lvl="0" indent="-274320" algn="l" defTabSz="914400" rtl="0" eaLnBrk="1" fontAlgn="auto" latinLnBrk="0" hangingPunct="1">
              <a:lnSpc>
                <a:spcPct val="100000"/>
              </a:lnSpc>
              <a:spcBef>
                <a:spcPct val="20000"/>
              </a:spcBef>
              <a:spcAft>
                <a:spcPts val="0"/>
              </a:spcAft>
              <a:buClr>
                <a:srgbClr val="0BD0D9"/>
              </a:buClr>
              <a:buSzPct val="95000"/>
              <a:buFontTx/>
              <a:buNone/>
              <a:tabLst/>
              <a:defRPr/>
            </a:pPr>
            <a:endParaRPr kumimoji="0" lang="en-US" sz="2600" b="0" i="0" u="none" strike="noStrike" kern="1200" cap="none" spc="0" normalizeH="0" baseline="0" noProof="0" dirty="0">
              <a:ln>
                <a:noFill/>
              </a:ln>
              <a:solidFill>
                <a:prstClr val="black"/>
              </a:solidFill>
              <a:effectLst/>
              <a:uLnTx/>
              <a:uFillTx/>
              <a:latin typeface="Constantia"/>
              <a:ea typeface="+mn-ea"/>
              <a:cs typeface="+mn-cs"/>
            </a:endParaRPr>
          </a:p>
        </p:txBody>
      </p:sp>
    </p:spTree>
    <p:extLst>
      <p:ext uri="{BB962C8B-B14F-4D97-AF65-F5344CB8AC3E}">
        <p14:creationId xmlns:p14="http://schemas.microsoft.com/office/powerpoint/2010/main" val="1855184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660898" y="92369"/>
            <a:ext cx="9726860" cy="3908925"/>
          </a:xfrm>
          <a:prstGeom prst="rect">
            <a:avLst/>
          </a:prstGeom>
        </p:spPr>
      </p:pic>
    </p:spTree>
    <p:extLst>
      <p:ext uri="{BB962C8B-B14F-4D97-AF65-F5344CB8AC3E}">
        <p14:creationId xmlns:p14="http://schemas.microsoft.com/office/powerpoint/2010/main" val="41680912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endParaRPr lang="en-IN" altLang="en-US" smtClean="0"/>
          </a:p>
        </p:txBody>
      </p:sp>
      <p:sp>
        <p:nvSpPr>
          <p:cNvPr id="54275" name="Content Placeholder 2"/>
          <p:cNvSpPr>
            <a:spLocks noGrp="1"/>
          </p:cNvSpPr>
          <p:nvPr>
            <p:ph idx="1"/>
          </p:nvPr>
        </p:nvSpPr>
        <p:spPr/>
        <p:txBody>
          <a:bodyPr/>
          <a:lstStyle/>
          <a:p>
            <a:endParaRPr lang="en-IN" altLang="en-US" smtClean="0"/>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AF7C56F1-9480-4852-AD6D-06A570A61BCC}"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9/8/2024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5427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E2BA1D3-090F-4E45-ACF7-4F44C48B8F1B}"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graphicFrame>
        <p:nvGraphicFramePr>
          <p:cNvPr id="54278" name="Object 2"/>
          <p:cNvGraphicFramePr>
            <a:graphicFrameLocks noChangeAspect="1"/>
          </p:cNvGraphicFramePr>
          <p:nvPr/>
        </p:nvGraphicFramePr>
        <p:xfrm>
          <a:off x="2133601" y="2286000"/>
          <a:ext cx="4505325" cy="1905000"/>
        </p:xfrm>
        <a:graphic>
          <a:graphicData uri="http://schemas.openxmlformats.org/presentationml/2006/ole">
            <mc:AlternateContent xmlns:mc="http://schemas.openxmlformats.org/markup-compatibility/2006">
              <mc:Choice xmlns:v="urn:schemas-microsoft-com:vml" Requires="v">
                <p:oleObj spid="_x0000_s2062" name="Equation" r:id="rId3" imgW="2222500" imgH="939800" progId="Equation.3">
                  <p:embed/>
                </p:oleObj>
              </mc:Choice>
              <mc:Fallback>
                <p:oleObj name="Equation" r:id="rId3" imgW="2222500" imgH="939800" progId="Equation.3">
                  <p:embed/>
                  <p:pic>
                    <p:nvPicPr>
                      <p:cNvPr id="5427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1" y="2286000"/>
                        <a:ext cx="450532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305974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1752600" y="76200"/>
            <a:ext cx="8229600" cy="1143000"/>
          </a:xfrm>
        </p:spPr>
        <p:txBody>
          <a:bodyPr/>
          <a:lstStyle/>
          <a:p>
            <a:pPr eaLnBrk="1" hangingPunct="1"/>
            <a:r>
              <a:rPr lang="en-US" altLang="en-US" sz="3200"/>
              <a:t>Continuous Joint Distributions (Example 7)</a:t>
            </a:r>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57C3D8BC-BE5A-4529-8F87-A45E4E950FD9}"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9/8/2024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5530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fld id="{8C24994E-2040-4057-8E00-B767FD26CF6C}"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t>41</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graphicFrame>
        <p:nvGraphicFramePr>
          <p:cNvPr id="55301" name="Object 2"/>
          <p:cNvGraphicFramePr>
            <a:graphicFrameLocks noGrp="1" noChangeAspect="1"/>
          </p:cNvGraphicFramePr>
          <p:nvPr>
            <p:ph idx="1"/>
          </p:nvPr>
        </p:nvGraphicFramePr>
        <p:xfrm>
          <a:off x="2133601" y="2286000"/>
          <a:ext cx="4505325" cy="1905000"/>
        </p:xfrm>
        <a:graphic>
          <a:graphicData uri="http://schemas.openxmlformats.org/presentationml/2006/ole">
            <mc:AlternateContent xmlns:mc="http://schemas.openxmlformats.org/markup-compatibility/2006">
              <mc:Choice xmlns:v="urn:schemas-microsoft-com:vml" Requires="v">
                <p:oleObj spid="_x0000_s3098" name="Equation" r:id="rId3" imgW="2222500" imgH="939800" progId="Equation.3">
                  <p:embed/>
                </p:oleObj>
              </mc:Choice>
              <mc:Fallback>
                <p:oleObj name="Equation" r:id="rId3" imgW="2222500" imgH="939800" progId="Equation.3">
                  <p:embed/>
                  <p:pic>
                    <p:nvPicPr>
                      <p:cNvPr id="5530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1" y="2286000"/>
                        <a:ext cx="450532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7"/>
          <p:cNvSpPr>
            <a:spLocks noChangeArrowheads="1"/>
          </p:cNvSpPr>
          <p:nvPr/>
        </p:nvSpPr>
        <p:spPr bwMode="auto">
          <a:xfrm>
            <a:off x="1828800" y="1524000"/>
            <a:ext cx="7162800" cy="457200"/>
          </a:xfrm>
          <a:prstGeom prst="rect">
            <a:avLst/>
          </a:prstGeom>
          <a:noFill/>
          <a:ln w="9525">
            <a:noFill/>
            <a:miter lim="800000"/>
            <a:headEnd/>
            <a:tailEnd/>
          </a:ln>
          <a:effectLst/>
        </p:spPr>
        <p:txBody>
          <a:bodyPr lIns="91429" tIns="45715" rIns="91429" bIns="45715">
            <a:spAutoFit/>
          </a:bodyPr>
          <a:lstStyle/>
          <a:p>
            <a:pPr marL="342900" marR="0" lvl="0" indent="-342900" algn="l" defTabSz="914779" rtl="0" eaLnBrk="1" fontAlgn="base" latinLnBrk="0" hangingPunct="1">
              <a:lnSpc>
                <a:spcPct val="100000"/>
              </a:lnSpc>
              <a:spcBef>
                <a:spcPct val="5000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onstantia"/>
                <a:ea typeface="+mn-ea"/>
                <a:cs typeface="+mn-cs"/>
              </a:rPr>
              <a:t>Calculating probabilities from a joint </a:t>
            </a:r>
            <a:r>
              <a:rPr kumimoji="0" lang="en-US" sz="2400" b="0" i="0" u="none" strike="noStrike" kern="1200" cap="none" spc="0" normalizeH="0" baseline="0" noProof="0" dirty="0" err="1">
                <a:ln>
                  <a:noFill/>
                </a:ln>
                <a:solidFill>
                  <a:srgbClr val="000000"/>
                </a:solidFill>
                <a:effectLst/>
                <a:uLnTx/>
                <a:uFillTx/>
                <a:latin typeface="Constantia"/>
                <a:ea typeface="+mn-ea"/>
                <a:cs typeface="+mn-cs"/>
              </a:rPr>
              <a:t>p.d.f</a:t>
            </a:r>
            <a:r>
              <a:rPr kumimoji="0" lang="en-US" sz="2400" b="0" i="0" u="none" strike="noStrike" kern="1200" cap="none" spc="0" normalizeH="0" baseline="0" noProof="0" dirty="0">
                <a:ln>
                  <a:noFill/>
                </a:ln>
                <a:solidFill>
                  <a:srgbClr val="000000"/>
                </a:solidFill>
                <a:effectLst/>
                <a:uLnTx/>
                <a:uFillTx/>
                <a:latin typeface="Constantia"/>
                <a:ea typeface="+mn-ea"/>
                <a:cs typeface="+mn-cs"/>
              </a:rPr>
              <a:t>.</a:t>
            </a:r>
          </a:p>
        </p:txBody>
      </p:sp>
      <p:graphicFrame>
        <p:nvGraphicFramePr>
          <p:cNvPr id="55303" name="Object 3"/>
          <p:cNvGraphicFramePr>
            <a:graphicFrameLocks noChangeAspect="1"/>
          </p:cNvGraphicFramePr>
          <p:nvPr/>
        </p:nvGraphicFramePr>
        <p:xfrm>
          <a:off x="2609850" y="4367214"/>
          <a:ext cx="6153150" cy="1957387"/>
        </p:xfrm>
        <a:graphic>
          <a:graphicData uri="http://schemas.openxmlformats.org/presentationml/2006/ole">
            <mc:AlternateContent xmlns:mc="http://schemas.openxmlformats.org/markup-compatibility/2006">
              <mc:Choice xmlns:v="urn:schemas-microsoft-com:vml" Requires="v">
                <p:oleObj spid="_x0000_s3099" name="Equation" r:id="rId5" imgW="3035300" imgH="965200" progId="Equation.3">
                  <p:embed/>
                </p:oleObj>
              </mc:Choice>
              <mc:Fallback>
                <p:oleObj name="Equation" r:id="rId5" imgW="3035300" imgH="965200" progId="Equation.3">
                  <p:embed/>
                  <p:pic>
                    <p:nvPicPr>
                      <p:cNvPr id="5530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9850" y="4367214"/>
                        <a:ext cx="6153150" cy="1957387"/>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017862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676400" y="304800"/>
            <a:ext cx="8763000" cy="914400"/>
          </a:xfrm>
        </p:spPr>
        <p:txBody>
          <a:bodyPr/>
          <a:lstStyle/>
          <a:p>
            <a:pPr eaLnBrk="1" hangingPunct="1"/>
            <a:r>
              <a:rPr lang="en-US" altLang="en-US" sz="3600"/>
              <a:t>Marginal Probability Distributions(Continuous)</a:t>
            </a:r>
          </a:p>
        </p:txBody>
      </p:sp>
      <p:sp>
        <p:nvSpPr>
          <p:cNvPr id="59395" name="Content Placeholder 2"/>
          <p:cNvSpPr>
            <a:spLocks noGrp="1"/>
          </p:cNvSpPr>
          <p:nvPr>
            <p:ph sz="quarter" idx="1"/>
          </p:nvPr>
        </p:nvSpPr>
        <p:spPr>
          <a:xfrm>
            <a:off x="1981200" y="1371600"/>
            <a:ext cx="8153400" cy="4495800"/>
          </a:xfrm>
        </p:spPr>
        <p:txBody>
          <a:bodyPr/>
          <a:lstStyle/>
          <a:p>
            <a:pPr eaLnBrk="1" hangingPunct="1"/>
            <a:r>
              <a:rPr lang="en-US" altLang="en-US" sz="2400"/>
              <a:t>Similar to joint discrete random variables, we can find the marginal probability distributions of X and Y from the joint probability distribution.</a:t>
            </a:r>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p:txBody>
      </p:sp>
      <p:pic>
        <p:nvPicPr>
          <p:cNvPr id="59396" name="Picture 2"/>
          <p:cNvPicPr>
            <a:picLocks noChangeAspect="1" noChangeArrowheads="1"/>
          </p:cNvPicPr>
          <p:nvPr/>
        </p:nvPicPr>
        <p:blipFill>
          <a:blip r:embed="rId2">
            <a:extLst>
              <a:ext uri="{28A0092B-C50C-407E-A947-70E740481C1C}">
                <a14:useLocalDpi xmlns:a14="http://schemas.microsoft.com/office/drawing/2010/main" val="0"/>
              </a:ext>
            </a:extLst>
          </a:blip>
          <a:srcRect b="63025"/>
          <a:stretch>
            <a:fillRect/>
          </a:stretch>
        </p:blipFill>
        <p:spPr bwMode="auto">
          <a:xfrm>
            <a:off x="1981201" y="2667000"/>
            <a:ext cx="81629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7" name="Picture 2"/>
          <p:cNvPicPr>
            <a:picLocks noChangeAspect="1" noChangeArrowheads="1"/>
          </p:cNvPicPr>
          <p:nvPr/>
        </p:nvPicPr>
        <p:blipFill>
          <a:blip r:embed="rId2">
            <a:extLst>
              <a:ext uri="{28A0092B-C50C-407E-A947-70E740481C1C}">
                <a14:useLocalDpi xmlns:a14="http://schemas.microsoft.com/office/drawing/2010/main" val="0"/>
              </a:ext>
            </a:extLst>
          </a:blip>
          <a:srcRect l="11201" t="32773" r="14119" b="33614"/>
          <a:stretch>
            <a:fillRect/>
          </a:stretch>
        </p:blipFill>
        <p:spPr bwMode="auto">
          <a:xfrm>
            <a:off x="2895600" y="3505200"/>
            <a:ext cx="72390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8" name="Picture 2"/>
          <p:cNvPicPr>
            <a:picLocks noChangeAspect="1" noChangeArrowheads="1"/>
          </p:cNvPicPr>
          <p:nvPr/>
        </p:nvPicPr>
        <p:blipFill>
          <a:blip r:embed="rId2">
            <a:extLst>
              <a:ext uri="{28A0092B-C50C-407E-A947-70E740481C1C}">
                <a14:useLocalDpi xmlns:a14="http://schemas.microsoft.com/office/drawing/2010/main" val="0"/>
              </a:ext>
            </a:extLst>
          </a:blip>
          <a:srcRect t="63025"/>
          <a:stretch>
            <a:fillRect/>
          </a:stretch>
        </p:blipFill>
        <p:spPr bwMode="auto">
          <a:xfrm>
            <a:off x="1981201" y="4267200"/>
            <a:ext cx="81629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ate Placeholder 6"/>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2C693243-FFC8-4D25-A028-001228139148}"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9/8/2024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59400"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fld id="{65998EF0-DC22-48EB-8F51-2F97CE172BE7}"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t>42</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3748528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2"/>
          <p:cNvSpPr>
            <a:spLocks noGrp="1"/>
          </p:cNvSpPr>
          <p:nvPr>
            <p:ph idx="1"/>
          </p:nvPr>
        </p:nvSpPr>
        <p:spPr>
          <a:xfrm>
            <a:off x="1905000" y="1524000"/>
            <a:ext cx="8229600" cy="4389438"/>
          </a:xfrm>
        </p:spPr>
        <p:txBody>
          <a:bodyPr/>
          <a:lstStyle/>
          <a:p>
            <a:pPr eaLnBrk="1" hangingPunct="1">
              <a:buFont typeface="Wingdings 2" panose="05020102010507070707" pitchFamily="18" charset="2"/>
              <a:buNone/>
            </a:pPr>
            <a:r>
              <a:rPr lang="en-US" altLang="en-US" sz="2400"/>
              <a:t>Compute f</a:t>
            </a:r>
            <a:r>
              <a:rPr lang="en-US" altLang="en-US" sz="2400" baseline="-25000"/>
              <a:t>X </a:t>
            </a:r>
            <a:r>
              <a:rPr lang="en-US" altLang="en-US" sz="2400"/>
              <a:t>(</a:t>
            </a:r>
            <a:r>
              <a:rPr lang="en-US" altLang="en-US" sz="2400" i="1"/>
              <a:t>x</a:t>
            </a:r>
            <a:r>
              <a:rPr lang="en-US" altLang="en-US" sz="2400"/>
              <a:t>) and f</a:t>
            </a:r>
            <a:r>
              <a:rPr lang="en-US" altLang="en-US" sz="2400" baseline="-25000"/>
              <a:t>Y</a:t>
            </a:r>
            <a:r>
              <a:rPr lang="en-US" altLang="en-US" sz="2400"/>
              <a:t>(</a:t>
            </a:r>
            <a:r>
              <a:rPr lang="en-US" altLang="en-US" sz="2400" i="1"/>
              <a:t>y</a:t>
            </a:r>
            <a:r>
              <a:rPr lang="en-US" altLang="en-US" sz="2400"/>
              <a:t>) in Example 7</a:t>
            </a:r>
          </a:p>
          <a:p>
            <a:pPr eaLnBrk="1" hangingPunct="1"/>
            <a:endParaRPr lang="en-US" altLang="en-US" smtClean="0"/>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B8D6ED0-7F81-46E8-907E-7C927970C5D4}"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9/8/2024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6042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fld id="{DE581E59-74BC-4D9F-8186-D52759E4F3B9}"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t>43</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
        <p:nvSpPr>
          <p:cNvPr id="60421" name="Title 1"/>
          <p:cNvSpPr>
            <a:spLocks noGrp="1"/>
          </p:cNvSpPr>
          <p:nvPr>
            <p:ph type="title"/>
          </p:nvPr>
        </p:nvSpPr>
        <p:spPr>
          <a:xfrm>
            <a:off x="1600200" y="0"/>
            <a:ext cx="8763000" cy="914400"/>
          </a:xfrm>
        </p:spPr>
        <p:txBody>
          <a:bodyPr/>
          <a:lstStyle/>
          <a:p>
            <a:pPr eaLnBrk="1" hangingPunct="1"/>
            <a:r>
              <a:rPr lang="en-US" altLang="en-US" sz="2800"/>
              <a:t>Marginal Probability Distributions(Continuous, Example)</a:t>
            </a:r>
          </a:p>
        </p:txBody>
      </p:sp>
      <p:graphicFrame>
        <p:nvGraphicFramePr>
          <p:cNvPr id="60422" name="Object 2"/>
          <p:cNvGraphicFramePr>
            <a:graphicFrameLocks noChangeAspect="1"/>
          </p:cNvGraphicFramePr>
          <p:nvPr/>
        </p:nvGraphicFramePr>
        <p:xfrm>
          <a:off x="2057400" y="2438401"/>
          <a:ext cx="6307138" cy="2111375"/>
        </p:xfrm>
        <a:graphic>
          <a:graphicData uri="http://schemas.openxmlformats.org/presentationml/2006/ole">
            <mc:AlternateContent xmlns:mc="http://schemas.openxmlformats.org/markup-compatibility/2006">
              <mc:Choice xmlns:v="urn:schemas-microsoft-com:vml" Requires="v">
                <p:oleObj spid="_x0000_s4110" name="Equation" r:id="rId3" imgW="3111500" imgH="1041400" progId="Equation.3">
                  <p:embed/>
                </p:oleObj>
              </mc:Choice>
              <mc:Fallback>
                <p:oleObj name="Equation" r:id="rId3" imgW="3111500" imgH="1041400" progId="Equation.3">
                  <p:embed/>
                  <p:pic>
                    <p:nvPicPr>
                      <p:cNvPr id="6042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438401"/>
                        <a:ext cx="6307138" cy="2111375"/>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58269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2136775" y="228600"/>
            <a:ext cx="8153400" cy="990600"/>
          </a:xfrm>
        </p:spPr>
        <p:txBody>
          <a:bodyPr/>
          <a:lstStyle/>
          <a:p>
            <a:pPr eaLnBrk="1" hangingPunct="1"/>
            <a:r>
              <a:rPr lang="en-US" altLang="en-US" sz="4000"/>
              <a:t>Independence </a:t>
            </a:r>
          </a:p>
        </p:txBody>
      </p:sp>
      <p:sp>
        <p:nvSpPr>
          <p:cNvPr id="3" name="Content Placeholder 2"/>
          <p:cNvSpPr>
            <a:spLocks noGrp="1"/>
          </p:cNvSpPr>
          <p:nvPr>
            <p:ph sz="quarter" idx="1"/>
          </p:nvPr>
        </p:nvSpPr>
        <p:spPr>
          <a:xfrm>
            <a:off x="2136775" y="1600200"/>
            <a:ext cx="8153400" cy="4495800"/>
          </a:xfrm>
        </p:spPr>
        <p:txBody>
          <a:bodyPr>
            <a:normAutofit/>
          </a:bodyPr>
          <a:lstStyle/>
          <a:p>
            <a:pPr marL="320040" indent="-320040" eaLnBrk="1" fontAlgn="auto" hangingPunct="1">
              <a:spcAft>
                <a:spcPts val="0"/>
              </a:spcAft>
              <a:buClr>
                <a:schemeClr val="accent3"/>
              </a:buClr>
              <a:buFont typeface="Arial" pitchFamily="34" charset="0"/>
              <a:buChar char="•"/>
              <a:defRPr/>
            </a:pPr>
            <a:r>
              <a:rPr lang="en-US" sz="2400" dirty="0"/>
              <a:t> In some random experiments, knowledge of the values of </a:t>
            </a:r>
            <a:r>
              <a:rPr lang="en-US" sz="2400" i="1" dirty="0"/>
              <a:t>X </a:t>
            </a:r>
            <a:r>
              <a:rPr lang="en-US" sz="2400" i="1" dirty="0">
                <a:solidFill>
                  <a:schemeClr val="accent2">
                    <a:lumMod val="75000"/>
                  </a:schemeClr>
                </a:solidFill>
              </a:rPr>
              <a:t>does not change </a:t>
            </a:r>
            <a:r>
              <a:rPr lang="en-US" sz="2400" i="1" dirty="0"/>
              <a:t>any of the probabilities </a:t>
            </a:r>
            <a:r>
              <a:rPr lang="en-US" sz="2400" dirty="0"/>
              <a:t>associated with the values for </a:t>
            </a:r>
            <a:r>
              <a:rPr lang="en-US" sz="2400" i="1" dirty="0"/>
              <a:t>Y.</a:t>
            </a:r>
          </a:p>
          <a:p>
            <a:pPr marL="320040" indent="-320040" eaLnBrk="1" fontAlgn="auto" hangingPunct="1">
              <a:spcAft>
                <a:spcPts val="0"/>
              </a:spcAft>
              <a:buClr>
                <a:schemeClr val="accent3"/>
              </a:buClr>
              <a:buNone/>
              <a:defRPr/>
            </a:pPr>
            <a:endParaRPr lang="en-US" sz="2400" i="1" dirty="0"/>
          </a:p>
          <a:p>
            <a:pPr marL="320040" indent="-320040" eaLnBrk="1" fontAlgn="auto" hangingPunct="1">
              <a:spcAft>
                <a:spcPts val="0"/>
              </a:spcAft>
              <a:buClr>
                <a:schemeClr val="accent3"/>
              </a:buClr>
              <a:buFont typeface="Arial" pitchFamily="34" charset="0"/>
              <a:buChar char="•"/>
              <a:defRPr/>
            </a:pPr>
            <a:r>
              <a:rPr lang="en-US" sz="2400" dirty="0"/>
              <a:t>If two random variables, X and Y are independent, then</a:t>
            </a:r>
          </a:p>
        </p:txBody>
      </p:sp>
      <p:graphicFrame>
        <p:nvGraphicFramePr>
          <p:cNvPr id="61444" name="Object 2"/>
          <p:cNvGraphicFramePr>
            <a:graphicFrameLocks noChangeAspect="1"/>
          </p:cNvGraphicFramePr>
          <p:nvPr/>
        </p:nvGraphicFramePr>
        <p:xfrm>
          <a:off x="2543176" y="3917950"/>
          <a:ext cx="6981825" cy="1284288"/>
        </p:xfrm>
        <a:graphic>
          <a:graphicData uri="http://schemas.openxmlformats.org/presentationml/2006/ole">
            <mc:AlternateContent xmlns:mc="http://schemas.openxmlformats.org/markup-compatibility/2006">
              <mc:Choice xmlns:v="urn:schemas-microsoft-com:vml" Requires="v">
                <p:oleObj spid="_x0000_s5134" name="Equation" r:id="rId3" imgW="3594100" imgH="660400" progId="Equation.3">
                  <p:embed/>
                </p:oleObj>
              </mc:Choice>
              <mc:Fallback>
                <p:oleObj name="Equation" r:id="rId3" imgW="3594100" imgH="660400" progId="Equation.3">
                  <p:embed/>
                  <p:pic>
                    <p:nvPicPr>
                      <p:cNvPr id="6144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3176" y="3917950"/>
                        <a:ext cx="6981825" cy="1284288"/>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Date Placeholder 6"/>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3058B8F-A373-44BD-8DC1-2751F36B234A}"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9/8/2024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61446"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fld id="{E1A88280-689B-4D0A-B52E-64B9A9ED3E1C}"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t>44</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0059916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2136775" y="228600"/>
            <a:ext cx="8153400" cy="990600"/>
          </a:xfrm>
        </p:spPr>
        <p:txBody>
          <a:bodyPr/>
          <a:lstStyle/>
          <a:p>
            <a:pPr eaLnBrk="1" hangingPunct="1"/>
            <a:r>
              <a:rPr lang="en-US" altLang="en-US" sz="4000"/>
              <a:t>Independence (Example 8)</a:t>
            </a:r>
          </a:p>
        </p:txBody>
      </p:sp>
      <p:sp>
        <p:nvSpPr>
          <p:cNvPr id="62467" name="Content Placeholder 2"/>
          <p:cNvSpPr>
            <a:spLocks noGrp="1"/>
          </p:cNvSpPr>
          <p:nvPr>
            <p:ph sz="quarter" idx="1"/>
          </p:nvPr>
        </p:nvSpPr>
        <p:spPr>
          <a:xfrm>
            <a:off x="2136775" y="1600200"/>
            <a:ext cx="8153400" cy="4495800"/>
          </a:xfrm>
        </p:spPr>
        <p:txBody>
          <a:bodyPr/>
          <a:lstStyle/>
          <a:p>
            <a:pPr eaLnBrk="1" hangingPunct="1"/>
            <a:r>
              <a:rPr lang="en-US" altLang="en-US" sz="1800"/>
              <a:t>Let the random variables </a:t>
            </a:r>
            <a:r>
              <a:rPr lang="en-US" altLang="en-US" sz="1800" i="1"/>
              <a:t>X and Y denote the lengths of two dimensions of a machined part, respectively. </a:t>
            </a:r>
          </a:p>
          <a:p>
            <a:pPr eaLnBrk="1" hangingPunct="1"/>
            <a:r>
              <a:rPr lang="en-US" altLang="en-US" sz="1800"/>
              <a:t>Assume that </a:t>
            </a:r>
            <a:r>
              <a:rPr lang="en-US" altLang="en-US" sz="1800" i="1"/>
              <a:t>X and Y are independent random variables, and the </a:t>
            </a:r>
            <a:r>
              <a:rPr lang="en-US" altLang="en-US" sz="1800"/>
              <a:t>distribution of </a:t>
            </a:r>
            <a:r>
              <a:rPr lang="en-US" altLang="en-US" sz="1800" i="1"/>
              <a:t>X is normal with mean 10.5 mm and variance 0.0025 (mm)</a:t>
            </a:r>
            <a:r>
              <a:rPr lang="en-US" altLang="en-US" sz="1800" i="1" baseline="30000"/>
              <a:t>2</a:t>
            </a:r>
            <a:r>
              <a:rPr lang="en-US" altLang="en-US" sz="1800" i="1"/>
              <a:t> and </a:t>
            </a:r>
            <a:r>
              <a:rPr lang="en-US" altLang="en-US" sz="1800"/>
              <a:t>that the distribution of </a:t>
            </a:r>
            <a:r>
              <a:rPr lang="en-US" altLang="en-US" sz="1800" i="1"/>
              <a:t>Y is normal with mean 3.2 mm and variance 0.0036 (mm)</a:t>
            </a:r>
            <a:r>
              <a:rPr lang="en-US" altLang="en-US" sz="1800" baseline="30000"/>
              <a:t>2</a:t>
            </a:r>
            <a:r>
              <a:rPr lang="en-US" altLang="en-US" sz="1800"/>
              <a:t>.</a:t>
            </a:r>
          </a:p>
          <a:p>
            <a:pPr eaLnBrk="1" hangingPunct="1"/>
            <a:r>
              <a:rPr lang="en-US" altLang="en-US" sz="1800"/>
              <a:t>Determine the probability that 10.4 &lt; </a:t>
            </a:r>
            <a:r>
              <a:rPr lang="en-US" altLang="en-US" sz="1800" i="1"/>
              <a:t>X &lt; 10.6 and 3.15 &lt; Y &lt; 3.25.</a:t>
            </a:r>
          </a:p>
          <a:p>
            <a:pPr eaLnBrk="1" hangingPunct="1"/>
            <a:r>
              <a:rPr lang="en-US" altLang="en-US" sz="1800" i="1"/>
              <a:t>Because X,Y are independent</a:t>
            </a:r>
            <a:endParaRPr lang="en-US" altLang="en-US" sz="1800"/>
          </a:p>
        </p:txBody>
      </p:sp>
      <p:pic>
        <p:nvPicPr>
          <p:cNvPr id="624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1" y="4114800"/>
            <a:ext cx="715327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4A24B27A-B6D0-46AD-ABC5-5CC7D75195EC}"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9/8/2024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6247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fld id="{EE5FEDA8-63F9-454A-A8D9-04056968307B}"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t>45</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4664680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endParaRPr lang="en-IN" altLang="en-US" smtClean="0"/>
          </a:p>
        </p:txBody>
      </p:sp>
      <p:sp>
        <p:nvSpPr>
          <p:cNvPr id="63491" name="Content Placeholder 2"/>
          <p:cNvSpPr>
            <a:spLocks noGrp="1"/>
          </p:cNvSpPr>
          <p:nvPr>
            <p:ph idx="1"/>
          </p:nvPr>
        </p:nvSpPr>
        <p:spPr/>
        <p:txBody>
          <a:bodyPr/>
          <a:lstStyle/>
          <a:p>
            <a:endParaRPr lang="en-IN" altLang="en-US" smtClean="0"/>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28F94261-6055-47F9-8728-E76C9115978E}"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9/8/2024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6349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7A92F4B-8812-4992-8DCB-DB07281C1541}"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63494"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333376"/>
            <a:ext cx="8677275"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07522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altLang="en-US" smtClean="0"/>
              <a:t>Function of random Variable</a:t>
            </a:r>
            <a:br>
              <a:rPr lang="en-US" altLang="en-US" smtClean="0"/>
            </a:br>
            <a:r>
              <a:rPr lang="en-US" altLang="en-US" sz="2400" b="1" u="sng"/>
              <a:t>Find the CDF and PDF of Y</a:t>
            </a:r>
            <a:endParaRPr lang="en-IN" altLang="en-US" sz="2400" b="1" u="sng"/>
          </a:p>
        </p:txBody>
      </p:sp>
      <p:pic>
        <p:nvPicPr>
          <p:cNvPr id="64515"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205163" y="2060575"/>
            <a:ext cx="2578100" cy="647700"/>
          </a:xfrm>
        </p:spPr>
      </p:pic>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E112358B-B10A-4ACB-8BDB-BE6DD6A010A7}"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9/8/2024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6451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7ED549C-8511-436E-BA5F-31155DEB0484}"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39081197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endParaRPr lang="en-IN" altLang="en-US" smtClean="0"/>
          </a:p>
        </p:txBody>
      </p:sp>
      <p:sp>
        <p:nvSpPr>
          <p:cNvPr id="65539" name="Content Placeholder 2"/>
          <p:cNvSpPr>
            <a:spLocks noGrp="1"/>
          </p:cNvSpPr>
          <p:nvPr>
            <p:ph idx="1"/>
          </p:nvPr>
        </p:nvSpPr>
        <p:spPr/>
        <p:txBody>
          <a:bodyPr/>
          <a:lstStyle/>
          <a:p>
            <a:endParaRPr lang="en-IN" altLang="en-US" smtClean="0"/>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E112358B-B10A-4ACB-8BDB-BE6DD6A010A7}"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9/8/2024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6554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F44D0AB-F8F1-49D0-A844-13B362DBA534}"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65542"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8213" y="836614"/>
            <a:ext cx="8208962" cy="560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90505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endParaRPr lang="en-IN" altLang="en-US" smtClean="0"/>
          </a:p>
        </p:txBody>
      </p:sp>
      <p:sp>
        <p:nvSpPr>
          <p:cNvPr id="66563" name="Content Placeholder 2"/>
          <p:cNvSpPr>
            <a:spLocks noGrp="1"/>
          </p:cNvSpPr>
          <p:nvPr>
            <p:ph idx="1"/>
          </p:nvPr>
        </p:nvSpPr>
        <p:spPr/>
        <p:txBody>
          <a:bodyPr/>
          <a:lstStyle/>
          <a:p>
            <a:endParaRPr lang="en-IN" altLang="en-US" smtClean="0"/>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28F94261-6055-47F9-8728-E76C9115978E}"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9/8/2024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6656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4AC640F-874B-49F3-A79A-E48D9B524E0A}"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6656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54214" y="1271589"/>
            <a:ext cx="78581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8348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1742531" y="1193482"/>
            <a:ext cx="8710888" cy="3809592"/>
          </a:xfrm>
          <a:prstGeom prst="rect">
            <a:avLst/>
          </a:prstGeom>
        </p:spPr>
      </p:pic>
    </p:spTree>
    <p:extLst>
      <p:ext uri="{BB962C8B-B14F-4D97-AF65-F5344CB8AC3E}">
        <p14:creationId xmlns:p14="http://schemas.microsoft.com/office/powerpoint/2010/main" val="1835230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endParaRPr lang="en-IN" altLang="en-US" smtClean="0"/>
          </a:p>
        </p:txBody>
      </p:sp>
      <p:sp>
        <p:nvSpPr>
          <p:cNvPr id="67587" name="Content Placeholder 2"/>
          <p:cNvSpPr>
            <a:spLocks noGrp="1"/>
          </p:cNvSpPr>
          <p:nvPr>
            <p:ph idx="1"/>
          </p:nvPr>
        </p:nvSpPr>
        <p:spPr/>
        <p:txBody>
          <a:bodyPr/>
          <a:lstStyle/>
          <a:p>
            <a:endParaRPr lang="en-IN" altLang="en-US" smtClean="0"/>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28F94261-6055-47F9-8728-E76C9115978E}"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9/8/2024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6758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BE00496-C2A8-4683-8572-0DBB0C904209}"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67590"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52625" y="1935163"/>
            <a:ext cx="8586788"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35720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endParaRPr lang="en-IN" altLang="en-US" smtClean="0"/>
          </a:p>
        </p:txBody>
      </p:sp>
      <p:sp>
        <p:nvSpPr>
          <p:cNvPr id="68611" name="Content Placeholder 2"/>
          <p:cNvSpPr>
            <a:spLocks noGrp="1"/>
          </p:cNvSpPr>
          <p:nvPr>
            <p:ph idx="1"/>
          </p:nvPr>
        </p:nvSpPr>
        <p:spPr/>
        <p:txBody>
          <a:bodyPr/>
          <a:lstStyle/>
          <a:p>
            <a:endParaRPr lang="en-IN" altLang="en-US" smtClean="0"/>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28F94261-6055-47F9-8728-E76C9115978E}"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9/8/2024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6861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2947832-7E86-4C2E-8D8F-4F3B6D0CC6C7}"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68614"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201" y="927101"/>
            <a:ext cx="8569325"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66670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endParaRPr lang="en-IN" altLang="en-US" smtClean="0"/>
          </a:p>
        </p:txBody>
      </p:sp>
      <p:sp>
        <p:nvSpPr>
          <p:cNvPr id="69635" name="Content Placeholder 2"/>
          <p:cNvSpPr>
            <a:spLocks noGrp="1"/>
          </p:cNvSpPr>
          <p:nvPr>
            <p:ph idx="1"/>
          </p:nvPr>
        </p:nvSpPr>
        <p:spPr/>
        <p:txBody>
          <a:bodyPr/>
          <a:lstStyle/>
          <a:p>
            <a:endParaRPr lang="en-IN" altLang="en-US" smtClean="0"/>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28F94261-6055-47F9-8728-E76C9115978E}"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9/8/2024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6963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37A032A-8046-411A-BE07-DED094B8E456}"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69638"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11451" y="476251"/>
            <a:ext cx="5832475" cy="632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456312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752600" y="274638"/>
            <a:ext cx="8229600" cy="639762"/>
          </a:xfrm>
        </p:spPr>
        <p:txBody>
          <a:bodyPr/>
          <a:lstStyle/>
          <a:p>
            <a:pPr eaLnBrk="1" hangingPunct="1"/>
            <a:r>
              <a:rPr lang="en-US" altLang="en-US" sz="3200"/>
              <a:t>Covariance and Correlation Coefficient </a:t>
            </a:r>
          </a:p>
        </p:txBody>
      </p:sp>
      <p:sp>
        <p:nvSpPr>
          <p:cNvPr id="82947" name="Rectangle 3"/>
          <p:cNvSpPr>
            <a:spLocks noGrp="1" noChangeArrowheads="1"/>
          </p:cNvSpPr>
          <p:nvPr>
            <p:ph type="body" idx="1"/>
          </p:nvPr>
        </p:nvSpPr>
        <p:spPr>
          <a:xfrm>
            <a:off x="1981200" y="1189038"/>
            <a:ext cx="8229600" cy="4373562"/>
          </a:xfrm>
        </p:spPr>
        <p:txBody>
          <a:bodyPr/>
          <a:lstStyle/>
          <a:p>
            <a:pPr eaLnBrk="1" hangingPunct="1">
              <a:spcBef>
                <a:spcPct val="50000"/>
              </a:spcBef>
              <a:buFontTx/>
              <a:buNone/>
            </a:pPr>
            <a:r>
              <a:rPr lang="en-US" altLang="en-US" sz="2400"/>
              <a:t>The </a:t>
            </a:r>
            <a:r>
              <a:rPr lang="en-US" altLang="en-US" sz="2400" i="1">
                <a:solidFill>
                  <a:schemeClr val="accent2"/>
                </a:solidFill>
              </a:rPr>
              <a:t>covariance</a:t>
            </a:r>
            <a:r>
              <a:rPr lang="en-US" altLang="en-US" sz="2400"/>
              <a:t> between two RV’s </a:t>
            </a:r>
            <a:r>
              <a:rPr lang="en-US" altLang="en-US" sz="2400" i="1"/>
              <a:t>X</a:t>
            </a:r>
            <a:r>
              <a:rPr lang="en-US" altLang="en-US" sz="2400"/>
              <a:t> and </a:t>
            </a:r>
            <a:r>
              <a:rPr lang="en-US" altLang="en-US" sz="2400" i="1"/>
              <a:t>Y</a:t>
            </a:r>
            <a:r>
              <a:rPr lang="en-US" altLang="en-US" sz="2400"/>
              <a:t> is</a:t>
            </a:r>
          </a:p>
          <a:p>
            <a:pPr eaLnBrk="1" hangingPunct="1">
              <a:spcBef>
                <a:spcPct val="50000"/>
              </a:spcBef>
              <a:buFontTx/>
              <a:buNone/>
            </a:pPr>
            <a:endParaRPr lang="en-US" altLang="en-US" sz="2400"/>
          </a:p>
          <a:p>
            <a:pPr eaLnBrk="1" hangingPunct="1">
              <a:spcBef>
                <a:spcPct val="50000"/>
              </a:spcBef>
              <a:buFontTx/>
              <a:buNone/>
            </a:pPr>
            <a:r>
              <a:rPr lang="en-US" altLang="en-US" sz="2400"/>
              <a:t>Properties:</a:t>
            </a:r>
          </a:p>
          <a:p>
            <a:pPr eaLnBrk="1" hangingPunct="1">
              <a:spcBef>
                <a:spcPct val="50000"/>
              </a:spcBef>
              <a:buFontTx/>
              <a:buNone/>
            </a:pPr>
            <a:endParaRPr lang="en-US" altLang="en-US" sz="2400"/>
          </a:p>
          <a:p>
            <a:pPr eaLnBrk="1" hangingPunct="1">
              <a:spcBef>
                <a:spcPct val="50000"/>
              </a:spcBef>
              <a:buFontTx/>
              <a:buNone/>
            </a:pPr>
            <a:endParaRPr lang="en-US" altLang="en-US" sz="2400"/>
          </a:p>
          <a:p>
            <a:pPr eaLnBrk="1" hangingPunct="1">
              <a:spcBef>
                <a:spcPct val="50000"/>
              </a:spcBef>
              <a:buFontTx/>
              <a:buNone/>
            </a:pPr>
            <a:endParaRPr lang="en-US" altLang="en-US" sz="2400"/>
          </a:p>
          <a:p>
            <a:pPr eaLnBrk="1" hangingPunct="1">
              <a:spcBef>
                <a:spcPct val="50000"/>
              </a:spcBef>
              <a:buFontTx/>
              <a:buNone/>
            </a:pPr>
            <a:endParaRPr lang="en-US" altLang="en-US" sz="2400"/>
          </a:p>
          <a:p>
            <a:pPr eaLnBrk="1" hangingPunct="1">
              <a:spcBef>
                <a:spcPct val="50000"/>
              </a:spcBef>
              <a:buFontTx/>
              <a:buNone/>
            </a:pPr>
            <a:r>
              <a:rPr lang="en-US" altLang="en-US" sz="2400"/>
              <a:t>The correlation Coefficient of X and Y is</a:t>
            </a:r>
          </a:p>
          <a:p>
            <a:pPr eaLnBrk="1" hangingPunct="1">
              <a:spcBef>
                <a:spcPct val="50000"/>
              </a:spcBef>
              <a:buFontTx/>
              <a:buNone/>
            </a:pPr>
            <a:endParaRPr lang="en-US" altLang="en-US" sz="2400"/>
          </a:p>
          <a:p>
            <a:pPr eaLnBrk="1" hangingPunct="1">
              <a:spcBef>
                <a:spcPct val="50000"/>
              </a:spcBef>
              <a:buFontTx/>
              <a:buNone/>
            </a:pPr>
            <a:endParaRPr lang="en-US" altLang="en-US" sz="2400"/>
          </a:p>
          <a:p>
            <a:pPr eaLnBrk="1" hangingPunct="1">
              <a:buFontTx/>
              <a:buNone/>
            </a:pPr>
            <a:endParaRPr lang="en-US" altLang="en-US" smtClean="0"/>
          </a:p>
        </p:txBody>
      </p:sp>
      <p:sp>
        <p:nvSpPr>
          <p:cNvPr id="12" name="Date Placeholder 11"/>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A885CF79-121D-47FB-9248-54508F89F9AF}"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9/8/2024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82949" name="Slide Number Placeholder 1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fld id="{9104D78C-69BF-4E72-8FA8-6932D0D8B551}"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t>53</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graphicFrame>
        <p:nvGraphicFramePr>
          <p:cNvPr id="82950" name="Object 5"/>
          <p:cNvGraphicFramePr>
            <a:graphicFrameLocks noChangeAspect="1"/>
          </p:cNvGraphicFramePr>
          <p:nvPr/>
        </p:nvGraphicFramePr>
        <p:xfrm>
          <a:off x="2667000" y="5486401"/>
          <a:ext cx="2971800" cy="919163"/>
        </p:xfrm>
        <a:graphic>
          <a:graphicData uri="http://schemas.openxmlformats.org/presentationml/2006/ole">
            <mc:AlternateContent xmlns:mc="http://schemas.openxmlformats.org/markup-compatibility/2006">
              <mc:Choice xmlns:v="urn:schemas-microsoft-com:vml" Requires="v">
                <p:oleObj spid="_x0000_s6182" name="Equation" r:id="rId4" imgW="1206500" imgH="457200" progId="Equation.DSMT4">
                  <p:embed/>
                </p:oleObj>
              </mc:Choice>
              <mc:Fallback>
                <p:oleObj name="Equation" r:id="rId4" imgW="1206500" imgH="457200" progId="Equation.DSMT4">
                  <p:embed/>
                  <p:pic>
                    <p:nvPicPr>
                      <p:cNvPr id="8295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5486401"/>
                        <a:ext cx="2971800" cy="919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1" name="Object 6"/>
          <p:cNvGraphicFramePr>
            <a:graphicFrameLocks noChangeAspect="1"/>
          </p:cNvGraphicFramePr>
          <p:nvPr/>
        </p:nvGraphicFramePr>
        <p:xfrm>
          <a:off x="2235200" y="1752600"/>
          <a:ext cx="7289800" cy="400050"/>
        </p:xfrm>
        <a:graphic>
          <a:graphicData uri="http://schemas.openxmlformats.org/presentationml/2006/ole">
            <mc:AlternateContent xmlns:mc="http://schemas.openxmlformats.org/markup-compatibility/2006">
              <mc:Choice xmlns:v="urn:schemas-microsoft-com:vml" Requires="v">
                <p:oleObj spid="_x0000_s6183" name="Equation" r:id="rId6" imgW="3708400" imgH="203200" progId="Equation.3">
                  <p:embed/>
                </p:oleObj>
              </mc:Choice>
              <mc:Fallback>
                <p:oleObj name="Equation" r:id="rId6" imgW="3708400" imgH="203200" progId="Equation.3">
                  <p:embed/>
                  <p:pic>
                    <p:nvPicPr>
                      <p:cNvPr id="82951"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35200" y="1752600"/>
                        <a:ext cx="7289800" cy="400050"/>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52" name="Object 7"/>
          <p:cNvGraphicFramePr>
            <a:graphicFrameLocks noChangeAspect="1"/>
          </p:cNvGraphicFramePr>
          <p:nvPr/>
        </p:nvGraphicFramePr>
        <p:xfrm>
          <a:off x="2205038" y="2995614"/>
          <a:ext cx="6557962" cy="1735137"/>
        </p:xfrm>
        <a:graphic>
          <a:graphicData uri="http://schemas.openxmlformats.org/presentationml/2006/ole">
            <mc:AlternateContent xmlns:mc="http://schemas.openxmlformats.org/markup-compatibility/2006">
              <mc:Choice xmlns:v="urn:schemas-microsoft-com:vml" Requires="v">
                <p:oleObj spid="_x0000_s6184" name="Equation" r:id="rId8" imgW="3365500" imgH="889000" progId="Equation.3">
                  <p:embed/>
                </p:oleObj>
              </mc:Choice>
              <mc:Fallback>
                <p:oleObj name="Equation" r:id="rId8" imgW="3365500" imgH="889000" progId="Equation.3">
                  <p:embed/>
                  <p:pic>
                    <p:nvPicPr>
                      <p:cNvPr id="82952"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5038" y="2995614"/>
                        <a:ext cx="6557962" cy="1735137"/>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5959031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676400" y="457200"/>
            <a:ext cx="8153400" cy="762000"/>
          </a:xfrm>
        </p:spPr>
        <p:txBody>
          <a:bodyPr vert="horz" wrap="square" lIns="0" tIns="45898" rIns="0" bIns="0" numCol="1" anchor="b" anchorCtr="0" compatLnSpc="1">
            <a:prstTxWarp prst="textNoShape">
              <a:avLst/>
            </a:prstTxWarp>
          </a:bodyPr>
          <a:lstStyle/>
          <a:p>
            <a:pPr eaLnBrk="1" hangingPunct="1"/>
            <a:r>
              <a:rPr lang="en-US" altLang="en-US" sz="3200"/>
              <a:t> Covariance and Correlation </a:t>
            </a:r>
            <a:r>
              <a:rPr lang="en-US" altLang="en-US" sz="3200">
                <a:solidFill>
                  <a:schemeClr val="tx1"/>
                </a:solidFill>
              </a:rPr>
              <a:t>(</a:t>
            </a:r>
            <a:r>
              <a:rPr lang="en-US" altLang="en-US" sz="3200">
                <a:solidFill>
                  <a:schemeClr val="tx1"/>
                </a:solidFill>
                <a:latin typeface="Times New Roman" panose="02020603050405020304" pitchFamily="18" charset="0"/>
              </a:rPr>
              <a:t>Example 6 (Cont.))  </a:t>
            </a:r>
            <a:endParaRPr lang="en-US" altLang="en-US" sz="3200">
              <a:solidFill>
                <a:schemeClr val="tx1"/>
              </a:solidFill>
            </a:endParaRPr>
          </a:p>
        </p:txBody>
      </p:sp>
      <p:sp>
        <p:nvSpPr>
          <p:cNvPr id="84995" name="Rectangle 3"/>
          <p:cNvSpPr>
            <a:spLocks noGrp="1" noChangeArrowheads="1"/>
          </p:cNvSpPr>
          <p:nvPr>
            <p:ph type="body" idx="1"/>
          </p:nvPr>
        </p:nvSpPr>
        <p:spPr>
          <a:xfrm>
            <a:off x="2133600" y="1600200"/>
            <a:ext cx="7772400" cy="4114800"/>
          </a:xfrm>
        </p:spPr>
        <p:txBody>
          <a:bodyPr vert="horz" wrap="square" lIns="91797" tIns="45898" rIns="91797" bIns="45898" numCol="1" anchor="t" anchorCtr="0" compatLnSpc="1">
            <a:prstTxWarp prst="textNoShape">
              <a:avLst/>
            </a:prstTxWarp>
          </a:bodyPr>
          <a:lstStyle/>
          <a:p>
            <a:pPr eaLnBrk="1" hangingPunct="1">
              <a:buFont typeface="Zapf Dingbats" pitchFamily="80" charset="2"/>
              <a:buNone/>
            </a:pPr>
            <a:endParaRPr lang="en-US" altLang="en-US" b="1" smtClean="0"/>
          </a:p>
          <a:p>
            <a:pPr eaLnBrk="1" hangingPunct="1">
              <a:buFont typeface="Zapf Dingbats" pitchFamily="80" charset="2"/>
              <a:buNone/>
            </a:pPr>
            <a:endParaRPr lang="en-US" altLang="en-US" smtClean="0"/>
          </a:p>
        </p:txBody>
      </p:sp>
      <p:pic>
        <p:nvPicPr>
          <p:cNvPr id="84996" name="Picture 6"/>
          <p:cNvPicPr>
            <a:picLocks noChangeAspect="1" noChangeArrowheads="1"/>
          </p:cNvPicPr>
          <p:nvPr/>
        </p:nvPicPr>
        <p:blipFill>
          <a:blip r:embed="rId2">
            <a:extLst>
              <a:ext uri="{28A0092B-C50C-407E-A947-70E740481C1C}">
                <a14:useLocalDpi xmlns:a14="http://schemas.microsoft.com/office/drawing/2010/main" val="0"/>
              </a:ext>
            </a:extLst>
          </a:blip>
          <a:srcRect t="28075"/>
          <a:stretch>
            <a:fillRect/>
          </a:stretch>
        </p:blipFill>
        <p:spPr bwMode="auto">
          <a:xfrm>
            <a:off x="1676400" y="4235450"/>
            <a:ext cx="60198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5"/>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9C58F7B-DEEF-4078-9439-C5B3C61FC386}"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9/8/2024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84998"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fld id="{58ACA7A6-428D-40D5-AAE3-43B9EFD12CF6}"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t>54</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8499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1417638"/>
            <a:ext cx="2667000"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00" name="Rectangle 1"/>
          <p:cNvSpPr>
            <a:spLocks noChangeArrowheads="1"/>
          </p:cNvSpPr>
          <p:nvPr/>
        </p:nvSpPr>
        <p:spPr bwMode="auto">
          <a:xfrm>
            <a:off x="5016501" y="1328739"/>
            <a:ext cx="5040313"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9088" indent="-319088">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19088" marR="0" lvl="0" indent="-319088"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rPr>
              <a:t>Marginal PMF</a:t>
            </a:r>
          </a:p>
          <a:p>
            <a:pPr marL="319088" marR="0" lvl="0" indent="-319088"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a:p>
            <a:pPr marL="319088" marR="0" lvl="0" indent="-319088"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rPr>
              <a:t>f</a:t>
            </a:r>
            <a:r>
              <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n-ea"/>
                <a:cs typeface="+mn-cs"/>
              </a:rPr>
              <a:t>X</a:t>
            </a: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rPr>
              <a:t>(1)=P(X=1,Y=1)+P(X=1,Y=2)=0.1+0.2=0.3</a:t>
            </a:r>
          </a:p>
          <a:p>
            <a:pPr marL="319088" marR="0" lvl="0" indent="-319088"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rPr>
              <a:t>f</a:t>
            </a:r>
            <a:r>
              <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n-ea"/>
                <a:cs typeface="+mn-cs"/>
              </a:rPr>
              <a:t>X</a:t>
            </a: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rPr>
              <a:t>(3)= P(X=3,Y=1)+P(X=3,Y=2)+ P(X=3,Y=3)=0.2+0.2+0.3=0.7 </a:t>
            </a:r>
          </a:p>
          <a:p>
            <a:pPr marL="319088" marR="0" lvl="0" indent="-319088"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a:p>
            <a:pPr marL="319088" marR="0" lvl="0" indent="-319088"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rPr>
              <a:t>f</a:t>
            </a:r>
            <a:r>
              <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n-ea"/>
                <a:cs typeface="+mn-cs"/>
              </a:rPr>
              <a:t>Y</a:t>
            </a: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rPr>
              <a:t>(1)= P(X=1,Y=1)+P(X=3,Y=1)=0.1+0.2=0.3</a:t>
            </a:r>
          </a:p>
          <a:p>
            <a:pPr marL="319088" marR="0" lvl="0" indent="-319088"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rPr>
              <a:t>f</a:t>
            </a:r>
            <a:r>
              <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n-ea"/>
                <a:cs typeface="+mn-cs"/>
              </a:rPr>
              <a:t>Y</a:t>
            </a: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rPr>
              <a:t>(2)=P(X=1,Y=2)+P(X=3,Y=2)=0.2+0.2=0.4</a:t>
            </a:r>
          </a:p>
          <a:p>
            <a:pPr marL="319088" marR="0" lvl="0" indent="-319088"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rPr>
              <a:t>f</a:t>
            </a:r>
            <a:r>
              <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n-ea"/>
                <a:cs typeface="+mn-cs"/>
              </a:rPr>
              <a:t>Y</a:t>
            </a: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rPr>
              <a:t>(3)= P(X=3,Y=3)=0.3</a:t>
            </a:r>
          </a:p>
        </p:txBody>
      </p:sp>
    </p:spTree>
    <p:extLst>
      <p:ext uri="{BB962C8B-B14F-4D97-AF65-F5344CB8AC3E}">
        <p14:creationId xmlns:p14="http://schemas.microsoft.com/office/powerpoint/2010/main" val="316241056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1676400" y="381000"/>
            <a:ext cx="9144000" cy="1143000"/>
          </a:xfrm>
        </p:spPr>
        <p:txBody>
          <a:bodyPr vert="horz" wrap="square" lIns="0" tIns="45898" rIns="0" bIns="0" numCol="1" anchor="b" anchorCtr="0" compatLnSpc="1">
            <a:prstTxWarp prst="textNoShape">
              <a:avLst/>
            </a:prstTxWarp>
          </a:bodyPr>
          <a:lstStyle/>
          <a:p>
            <a:pPr eaLnBrk="1" hangingPunct="1"/>
            <a:r>
              <a:rPr lang="en-US" altLang="en-US" sz="3200"/>
              <a:t> Covariance and Correlation</a:t>
            </a:r>
            <a:br>
              <a:rPr lang="en-US" altLang="en-US" sz="3200"/>
            </a:br>
            <a:endParaRPr lang="en-US" altLang="en-US" sz="3200"/>
          </a:p>
        </p:txBody>
      </p:sp>
      <p:sp>
        <p:nvSpPr>
          <p:cNvPr id="86019" name="Rectangle 3"/>
          <p:cNvSpPr>
            <a:spLocks noGrp="1" noChangeArrowheads="1"/>
          </p:cNvSpPr>
          <p:nvPr>
            <p:ph type="body" idx="1"/>
          </p:nvPr>
        </p:nvSpPr>
        <p:spPr>
          <a:xfrm>
            <a:off x="2133600" y="1600200"/>
            <a:ext cx="7772400" cy="4114800"/>
          </a:xfrm>
        </p:spPr>
        <p:txBody>
          <a:bodyPr vert="horz" wrap="square" lIns="91797" tIns="45898" rIns="91797" bIns="45898" numCol="1" anchor="t" anchorCtr="0" compatLnSpc="1">
            <a:prstTxWarp prst="textNoShape">
              <a:avLst/>
            </a:prstTxWarp>
          </a:bodyPr>
          <a:lstStyle/>
          <a:p>
            <a:pPr eaLnBrk="1" hangingPunct="1">
              <a:buFont typeface="Zapf Dingbats" pitchFamily="80" charset="2"/>
              <a:buNone/>
            </a:pPr>
            <a:endParaRPr lang="en-US" altLang="en-US" b="1" smtClean="0"/>
          </a:p>
          <a:p>
            <a:pPr eaLnBrk="1" hangingPunct="1">
              <a:buFont typeface="Zapf Dingbats" pitchFamily="80" charset="2"/>
              <a:buNone/>
            </a:pPr>
            <a:endParaRPr lang="en-US" altLang="en-US" smtClean="0"/>
          </a:p>
        </p:txBody>
      </p:sp>
      <p:sp>
        <p:nvSpPr>
          <p:cNvPr id="86020" name="Rectangle 5"/>
          <p:cNvSpPr>
            <a:spLocks noChangeArrowheads="1"/>
          </p:cNvSpPr>
          <p:nvPr/>
        </p:nvSpPr>
        <p:spPr bwMode="auto">
          <a:xfrm>
            <a:off x="1676400" y="1066801"/>
            <a:ext cx="822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tabLst/>
              <a:defRPr/>
            </a:pPr>
            <a:r>
              <a:rPr kumimoji="0" lang="en-US" altLang="en-US" sz="28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Example 9 </a:t>
            </a:r>
          </a:p>
        </p:txBody>
      </p:sp>
      <p:pic>
        <p:nvPicPr>
          <p:cNvPr id="8602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7189" y="742950"/>
            <a:ext cx="2522537"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Date Placeholder 8"/>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EC2D1C58-C4EF-4E22-A3E1-17C0E12C1243}"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9/8/2024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86023" name="Slide Number Placeholder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fld id="{A153DB71-9DE7-4E4D-9E70-4CC79994AE86}"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t>55</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8602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9264" y="3657600"/>
            <a:ext cx="8491537" cy="267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78491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676400" y="228600"/>
            <a:ext cx="9144000" cy="1143000"/>
          </a:xfrm>
        </p:spPr>
        <p:txBody>
          <a:bodyPr vert="horz" wrap="square" lIns="0" tIns="45898" rIns="0" bIns="0" numCol="1" anchor="b" anchorCtr="0" compatLnSpc="1">
            <a:prstTxWarp prst="textNoShape">
              <a:avLst/>
            </a:prstTxWarp>
          </a:bodyPr>
          <a:lstStyle/>
          <a:p>
            <a:pPr eaLnBrk="1" hangingPunct="1"/>
            <a:r>
              <a:rPr lang="en-US" altLang="en-US" sz="3200"/>
              <a:t>Covariance and Correlation</a:t>
            </a:r>
            <a:br>
              <a:rPr lang="en-US" altLang="en-US" sz="3200"/>
            </a:br>
            <a:endParaRPr lang="en-US" altLang="en-US" sz="3200"/>
          </a:p>
        </p:txBody>
      </p:sp>
      <p:sp>
        <p:nvSpPr>
          <p:cNvPr id="87043" name="Rectangle 3"/>
          <p:cNvSpPr>
            <a:spLocks noGrp="1" noChangeArrowheads="1"/>
          </p:cNvSpPr>
          <p:nvPr>
            <p:ph type="body" idx="1"/>
          </p:nvPr>
        </p:nvSpPr>
        <p:spPr>
          <a:xfrm>
            <a:off x="2133600" y="1600200"/>
            <a:ext cx="7772400" cy="4114800"/>
          </a:xfrm>
        </p:spPr>
        <p:txBody>
          <a:bodyPr vert="horz" wrap="square" lIns="91797" tIns="45898" rIns="91797" bIns="45898" numCol="1" anchor="t" anchorCtr="0" compatLnSpc="1">
            <a:prstTxWarp prst="textNoShape">
              <a:avLst/>
            </a:prstTxWarp>
          </a:bodyPr>
          <a:lstStyle/>
          <a:p>
            <a:pPr eaLnBrk="1" hangingPunct="1">
              <a:buFont typeface="Zapf Dingbats" pitchFamily="80" charset="2"/>
              <a:buNone/>
            </a:pPr>
            <a:endParaRPr lang="en-US" altLang="en-US" b="1" smtClean="0"/>
          </a:p>
          <a:p>
            <a:pPr eaLnBrk="1" hangingPunct="1">
              <a:buFont typeface="Zapf Dingbats" pitchFamily="80" charset="2"/>
              <a:buNone/>
            </a:pPr>
            <a:endParaRPr lang="en-US" altLang="en-US" smtClean="0"/>
          </a:p>
        </p:txBody>
      </p:sp>
      <p:sp>
        <p:nvSpPr>
          <p:cNvPr id="87044" name="Rectangle 5"/>
          <p:cNvSpPr>
            <a:spLocks noChangeArrowheads="1"/>
          </p:cNvSpPr>
          <p:nvPr/>
        </p:nvSpPr>
        <p:spPr bwMode="auto">
          <a:xfrm>
            <a:off x="1676400" y="838201"/>
            <a:ext cx="822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tabLst/>
              <a:defRPr/>
            </a:pPr>
            <a:r>
              <a:rPr kumimoji="0" lang="en-US" altLang="en-US" sz="28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Example 9 (Cont.)</a:t>
            </a:r>
          </a:p>
        </p:txBody>
      </p:sp>
      <p:pic>
        <p:nvPicPr>
          <p:cNvPr id="8704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698625"/>
            <a:ext cx="8077200"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5"/>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D0166BE2-3D84-4BA6-B195-6431A733AF77}"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9/8/2024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87047"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fld id="{D6B156BA-328F-4DD5-80C9-68A2D19F20E4}"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t>56</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27366222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676400" y="381000"/>
            <a:ext cx="9144000" cy="1143000"/>
          </a:xfrm>
        </p:spPr>
        <p:txBody>
          <a:bodyPr vert="horz" wrap="square" lIns="0" tIns="45898" rIns="0" bIns="0" numCol="1" anchor="b" anchorCtr="0" compatLnSpc="1">
            <a:prstTxWarp prst="textNoShape">
              <a:avLst/>
            </a:prstTxWarp>
          </a:bodyPr>
          <a:lstStyle/>
          <a:p>
            <a:pPr eaLnBrk="1" hangingPunct="1"/>
            <a:r>
              <a:rPr lang="en-US" altLang="en-US" sz="3200"/>
              <a:t>Covariance and Correlation</a:t>
            </a:r>
            <a:br>
              <a:rPr lang="en-US" altLang="en-US" sz="3200"/>
            </a:br>
            <a:endParaRPr lang="en-US" altLang="en-US" sz="3200"/>
          </a:p>
        </p:txBody>
      </p:sp>
      <p:sp>
        <p:nvSpPr>
          <p:cNvPr id="88067" name="Rectangle 3"/>
          <p:cNvSpPr>
            <a:spLocks noGrp="1" noChangeArrowheads="1"/>
          </p:cNvSpPr>
          <p:nvPr>
            <p:ph type="body" idx="1"/>
          </p:nvPr>
        </p:nvSpPr>
        <p:spPr>
          <a:xfrm>
            <a:off x="2133600" y="1600200"/>
            <a:ext cx="7772400" cy="4114800"/>
          </a:xfrm>
        </p:spPr>
        <p:txBody>
          <a:bodyPr vert="horz" wrap="square" lIns="91797" tIns="45898" rIns="91797" bIns="45898" numCol="1" anchor="t" anchorCtr="0" compatLnSpc="1">
            <a:prstTxWarp prst="textNoShape">
              <a:avLst/>
            </a:prstTxWarp>
          </a:bodyPr>
          <a:lstStyle/>
          <a:p>
            <a:pPr eaLnBrk="1" hangingPunct="1">
              <a:buFont typeface="Zapf Dingbats" pitchFamily="80" charset="2"/>
              <a:buNone/>
            </a:pPr>
            <a:endParaRPr lang="en-US" altLang="en-US" b="1" smtClean="0"/>
          </a:p>
          <a:p>
            <a:pPr eaLnBrk="1" hangingPunct="1">
              <a:buFont typeface="Zapf Dingbats" pitchFamily="80" charset="2"/>
              <a:buNone/>
            </a:pPr>
            <a:endParaRPr lang="en-US" altLang="en-US" smtClean="0"/>
          </a:p>
        </p:txBody>
      </p:sp>
      <p:sp>
        <p:nvSpPr>
          <p:cNvPr id="88068" name="Rectangle 5"/>
          <p:cNvSpPr>
            <a:spLocks noChangeArrowheads="1"/>
          </p:cNvSpPr>
          <p:nvPr/>
        </p:nvSpPr>
        <p:spPr bwMode="auto">
          <a:xfrm>
            <a:off x="1600200" y="990601"/>
            <a:ext cx="822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tabLst/>
              <a:defRPr/>
            </a:pPr>
            <a:r>
              <a:rPr kumimoji="0" lang="en-US" altLang="en-US" sz="28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Example 9 (Cont.)</a:t>
            </a:r>
          </a:p>
        </p:txBody>
      </p:sp>
      <p:pic>
        <p:nvPicPr>
          <p:cNvPr id="88069" name="Picture 6"/>
          <p:cNvPicPr>
            <a:picLocks noChangeAspect="1" noChangeArrowheads="1"/>
          </p:cNvPicPr>
          <p:nvPr/>
        </p:nvPicPr>
        <p:blipFill>
          <a:blip r:embed="rId2">
            <a:extLst>
              <a:ext uri="{28A0092B-C50C-407E-A947-70E740481C1C}">
                <a14:useLocalDpi xmlns:a14="http://schemas.microsoft.com/office/drawing/2010/main" val="0"/>
              </a:ext>
            </a:extLst>
          </a:blip>
          <a:srcRect b="32504"/>
          <a:stretch>
            <a:fillRect/>
          </a:stretch>
        </p:blipFill>
        <p:spPr bwMode="auto">
          <a:xfrm>
            <a:off x="1847850" y="1828801"/>
            <a:ext cx="7829550"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5"/>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5EE916A6-875A-43EC-A984-CA4C70A50F43}"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9/8/2024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88071"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fld id="{4C41824C-8D18-4ED4-86E6-F838A5AACD86}"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t>57</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04173499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8B0A1F4-3787-48FD-9919-E5AFE1FC1890}"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9/8/2024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8909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fld id="{614FF8C3-9169-4741-AD2B-0C165A0B4100}"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t>58</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
        <p:nvSpPr>
          <p:cNvPr id="89092" name="Rectangle 2"/>
          <p:cNvSpPr>
            <a:spLocks noGrp="1" noChangeArrowheads="1"/>
          </p:cNvSpPr>
          <p:nvPr>
            <p:ph type="title"/>
          </p:nvPr>
        </p:nvSpPr>
        <p:spPr>
          <a:xfrm>
            <a:off x="1676400" y="304800"/>
            <a:ext cx="8229600" cy="685800"/>
          </a:xfrm>
        </p:spPr>
        <p:txBody>
          <a:bodyPr vert="horz" wrap="square" lIns="0" tIns="45898" rIns="0" bIns="0" numCol="1" anchor="b" anchorCtr="0" compatLnSpc="1">
            <a:prstTxWarp prst="textNoShape">
              <a:avLst/>
            </a:prstTxWarp>
          </a:bodyPr>
          <a:lstStyle/>
          <a:p>
            <a:pPr eaLnBrk="1" hangingPunct="1"/>
            <a:r>
              <a:rPr lang="en-US" altLang="en-US" sz="3200"/>
              <a:t>Zero Covariance and Independence</a:t>
            </a:r>
          </a:p>
        </p:txBody>
      </p:sp>
      <p:sp>
        <p:nvSpPr>
          <p:cNvPr id="89093" name="Content Placeholder 2"/>
          <p:cNvSpPr>
            <a:spLocks noGrp="1"/>
          </p:cNvSpPr>
          <p:nvPr>
            <p:ph idx="1"/>
          </p:nvPr>
        </p:nvSpPr>
        <p:spPr>
          <a:xfrm>
            <a:off x="1828800" y="1295400"/>
            <a:ext cx="8229600" cy="4389438"/>
          </a:xfrm>
        </p:spPr>
        <p:txBody>
          <a:bodyPr/>
          <a:lstStyle/>
          <a:p>
            <a:pPr marL="319088" indent="-319088" eaLnBrk="1" hangingPunct="1">
              <a:buSzPct val="150000"/>
              <a:buFont typeface="Arial" panose="020B0604020202020204" pitchFamily="34" charset="0"/>
              <a:buChar char="•"/>
            </a:pPr>
            <a:r>
              <a:rPr lang="en-US" altLang="en-US" sz="2000"/>
              <a:t>However,  in general, if Cov(X,Y)=</a:t>
            </a:r>
            <a:r>
              <a:rPr lang="en-US" altLang="en-US" sz="2000">
                <a:latin typeface="Arial Narrow" panose="020B0606020202030204" pitchFamily="34" charset="0"/>
              </a:rPr>
              <a:t>0</a:t>
            </a:r>
            <a:r>
              <a:rPr lang="en-US" altLang="en-US" sz="2000"/>
              <a:t>, X and Y may not  be independent. </a:t>
            </a:r>
            <a:endParaRPr lang="en-US" altLang="en-US" sz="2000" i="1"/>
          </a:p>
          <a:p>
            <a:pPr marL="319088" indent="-319088" eaLnBrk="1" hangingPunct="1">
              <a:buNone/>
            </a:pPr>
            <a:r>
              <a:rPr lang="en-US" altLang="en-US" sz="2000" i="1"/>
              <a:t>      </a:t>
            </a:r>
            <a:r>
              <a:rPr lang="en-US" altLang="en-US" sz="2000">
                <a:solidFill>
                  <a:srgbClr val="21B2C9"/>
                </a:solidFill>
              </a:rPr>
              <a:t>Example 10:  </a:t>
            </a:r>
            <a:r>
              <a:rPr lang="en-US" altLang="en-US" sz="2000"/>
              <a:t>X is uniformly distributed on [-1,1], Y=X</a:t>
            </a:r>
            <a:r>
              <a:rPr lang="en-US" altLang="en-US" sz="2000" baseline="30000"/>
              <a:t>2</a:t>
            </a:r>
            <a:r>
              <a:rPr lang="en-US" altLang="en-US" sz="2000"/>
              <a:t> . Then, </a:t>
            </a:r>
          </a:p>
          <a:p>
            <a:pPr marL="319088" indent="-319088" eaLnBrk="1" hangingPunct="1">
              <a:buNone/>
            </a:pPr>
            <a:endParaRPr lang="en-US" altLang="en-US" sz="2000"/>
          </a:p>
          <a:p>
            <a:pPr marL="319088" indent="-319088" eaLnBrk="1" hangingPunct="1">
              <a:buNone/>
            </a:pPr>
            <a:endParaRPr lang="en-US" altLang="en-US" sz="2000"/>
          </a:p>
          <a:p>
            <a:pPr marL="319088" indent="-319088" eaLnBrk="1" hangingPunct="1">
              <a:buNone/>
            </a:pPr>
            <a:r>
              <a:rPr lang="en-US" altLang="en-US" sz="2000"/>
              <a:t>     </a:t>
            </a:r>
          </a:p>
          <a:p>
            <a:pPr marL="319088" indent="-319088" eaLnBrk="1" hangingPunct="1">
              <a:buNone/>
            </a:pPr>
            <a:endParaRPr lang="en-US" altLang="en-US" sz="2000"/>
          </a:p>
          <a:p>
            <a:pPr marL="319088" indent="-319088" eaLnBrk="1" hangingPunct="1">
              <a:buNone/>
            </a:pPr>
            <a:r>
              <a:rPr lang="en-US" altLang="en-US" sz="2000"/>
              <a:t>         Cov(X,Y)=</a:t>
            </a:r>
            <a:r>
              <a:rPr lang="en-US" altLang="en-US" sz="2000">
                <a:latin typeface="Arial Narrow" panose="020B0606020202030204" pitchFamily="34" charset="0"/>
              </a:rPr>
              <a:t> 0</a:t>
            </a:r>
            <a:r>
              <a:rPr lang="en-US" altLang="en-US" sz="2000"/>
              <a:t>, but X determines Y, i.e., X and Y are not independent.</a:t>
            </a:r>
            <a:endParaRPr lang="en-US" altLang="en-US" sz="2000" i="1"/>
          </a:p>
          <a:p>
            <a:pPr marL="319088" indent="-319088" eaLnBrk="1" hangingPunct="1">
              <a:buSzPct val="150000"/>
              <a:buFont typeface="Arial" panose="020B0604020202020204" pitchFamily="34" charset="0"/>
              <a:buChar char="•"/>
            </a:pPr>
            <a:r>
              <a:rPr lang="en-US" altLang="en-US" sz="2000"/>
              <a:t>If X and Y are independent, then Cov(X,Y)=</a:t>
            </a:r>
            <a:r>
              <a:rPr lang="en-US" altLang="en-US" sz="2000">
                <a:latin typeface="Arial Narrow" panose="020B0606020202030204" pitchFamily="34" charset="0"/>
              </a:rPr>
              <a:t>0</a:t>
            </a:r>
            <a:r>
              <a:rPr lang="en-US" altLang="en-US" sz="2000" i="1">
                <a:latin typeface="Arial Narrow" panose="020B0606020202030204" pitchFamily="34" charset="0"/>
              </a:rPr>
              <a:t>.</a:t>
            </a:r>
          </a:p>
          <a:p>
            <a:pPr marL="319088" indent="-319088" eaLnBrk="1" hangingPunct="1">
              <a:buNone/>
            </a:pPr>
            <a:r>
              <a:rPr lang="en-US" altLang="en-US" sz="2000" i="1"/>
              <a:t>       </a:t>
            </a:r>
          </a:p>
        </p:txBody>
      </p:sp>
      <p:graphicFrame>
        <p:nvGraphicFramePr>
          <p:cNvPr id="89094" name="Object 3"/>
          <p:cNvGraphicFramePr>
            <a:graphicFrameLocks noChangeAspect="1"/>
          </p:cNvGraphicFramePr>
          <p:nvPr/>
        </p:nvGraphicFramePr>
        <p:xfrm>
          <a:off x="2743201" y="2362201"/>
          <a:ext cx="5256213" cy="1160463"/>
        </p:xfrm>
        <a:graphic>
          <a:graphicData uri="http://schemas.openxmlformats.org/presentationml/2006/ole">
            <mc:AlternateContent xmlns:mc="http://schemas.openxmlformats.org/markup-compatibility/2006">
              <mc:Choice xmlns:v="urn:schemas-microsoft-com:vml" Requires="v">
                <p:oleObj spid="_x0000_s7194" name="Equation" r:id="rId3" imgW="3111500" imgH="685800" progId="Equation.3">
                  <p:embed/>
                </p:oleObj>
              </mc:Choice>
              <mc:Fallback>
                <p:oleObj name="Equation" r:id="rId3" imgW="3111500" imgH="685800" progId="Equation.3">
                  <p:embed/>
                  <p:pic>
                    <p:nvPicPr>
                      <p:cNvPr id="8909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1" y="2362201"/>
                        <a:ext cx="5256213" cy="1160463"/>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5" name="Object 4"/>
          <p:cNvGraphicFramePr>
            <a:graphicFrameLocks noChangeAspect="1"/>
          </p:cNvGraphicFramePr>
          <p:nvPr/>
        </p:nvGraphicFramePr>
        <p:xfrm>
          <a:off x="2209800" y="4876800"/>
          <a:ext cx="8034338" cy="1524000"/>
        </p:xfrm>
        <a:graphic>
          <a:graphicData uri="http://schemas.openxmlformats.org/presentationml/2006/ole">
            <mc:AlternateContent xmlns:mc="http://schemas.openxmlformats.org/markup-compatibility/2006">
              <mc:Choice xmlns:v="urn:schemas-microsoft-com:vml" Requires="v">
                <p:oleObj spid="_x0000_s7195" name="Equation" r:id="rId5" imgW="3848100" imgH="901700" progId="Equation.3">
                  <p:embed/>
                </p:oleObj>
              </mc:Choice>
              <mc:Fallback>
                <p:oleObj name="Equation" r:id="rId5" imgW="3848100" imgH="901700" progId="Equation.3">
                  <p:embed/>
                  <p:pic>
                    <p:nvPicPr>
                      <p:cNvPr id="8909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4876800"/>
                        <a:ext cx="8034338" cy="1524000"/>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5322683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752600" y="76200"/>
            <a:ext cx="9144000" cy="1143000"/>
          </a:xfrm>
        </p:spPr>
        <p:txBody>
          <a:bodyPr vert="horz" wrap="square" lIns="0" tIns="45898" rIns="0" bIns="0" numCol="1" anchor="b" anchorCtr="0" compatLnSpc="1">
            <a:prstTxWarp prst="textNoShape">
              <a:avLst/>
            </a:prstTxWarp>
          </a:bodyPr>
          <a:lstStyle/>
          <a:p>
            <a:pPr eaLnBrk="1" hangingPunct="1"/>
            <a:r>
              <a:rPr lang="en-US" altLang="en-US" sz="3200"/>
              <a:t>Bivariate Normal Distribution</a:t>
            </a:r>
            <a:br>
              <a:rPr lang="en-US" altLang="en-US" sz="3200"/>
            </a:br>
            <a:endParaRPr lang="en-US" altLang="en-US" sz="3200"/>
          </a:p>
        </p:txBody>
      </p:sp>
      <p:sp>
        <p:nvSpPr>
          <p:cNvPr id="90115" name="Rectangle 3"/>
          <p:cNvSpPr>
            <a:spLocks noGrp="1" noChangeArrowheads="1"/>
          </p:cNvSpPr>
          <p:nvPr>
            <p:ph type="body" idx="1"/>
          </p:nvPr>
        </p:nvSpPr>
        <p:spPr>
          <a:xfrm>
            <a:off x="2133600" y="1600200"/>
            <a:ext cx="7772400" cy="4114800"/>
          </a:xfrm>
        </p:spPr>
        <p:txBody>
          <a:bodyPr vert="horz" wrap="square" lIns="91797" tIns="45898" rIns="91797" bIns="45898" numCol="1" anchor="t" anchorCtr="0" compatLnSpc="1">
            <a:prstTxWarp prst="textNoShape">
              <a:avLst/>
            </a:prstTxWarp>
          </a:bodyPr>
          <a:lstStyle/>
          <a:p>
            <a:pPr eaLnBrk="1" hangingPunct="1">
              <a:buFont typeface="Zapf Dingbats" pitchFamily="80" charset="2"/>
              <a:buNone/>
            </a:pPr>
            <a:endParaRPr lang="en-US" altLang="en-US" b="1" smtClean="0"/>
          </a:p>
          <a:p>
            <a:pPr eaLnBrk="1" hangingPunct="1">
              <a:buFont typeface="Zapf Dingbats" pitchFamily="80" charset="2"/>
              <a:buNone/>
            </a:pPr>
            <a:endParaRPr lang="en-US" altLang="en-US" smtClean="0"/>
          </a:p>
        </p:txBody>
      </p:sp>
      <p:pic>
        <p:nvPicPr>
          <p:cNvPr id="90116" name="Picture 6"/>
          <p:cNvPicPr>
            <a:picLocks noChangeAspect="1" noChangeArrowheads="1"/>
          </p:cNvPicPr>
          <p:nvPr/>
        </p:nvPicPr>
        <p:blipFill>
          <a:blip r:embed="rId3">
            <a:extLst>
              <a:ext uri="{28A0092B-C50C-407E-A947-70E740481C1C}">
                <a14:useLocalDpi xmlns:a14="http://schemas.microsoft.com/office/drawing/2010/main" val="0"/>
              </a:ext>
            </a:extLst>
          </a:blip>
          <a:srcRect b="52632"/>
          <a:stretch>
            <a:fillRect/>
          </a:stretch>
        </p:blipFill>
        <p:spPr bwMode="auto">
          <a:xfrm>
            <a:off x="1676400" y="914400"/>
            <a:ext cx="8610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5"/>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A46D7530-D22D-4CA7-AC85-7B4FA3693B55}"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9/8/2024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90118"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fld id="{34B41ADA-1D4C-420F-BE1F-92774E3BA744}"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t>59</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90119"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3886201"/>
            <a:ext cx="6629400" cy="264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20" name="Picture 6"/>
          <p:cNvPicPr>
            <a:picLocks noChangeAspect="1" noChangeArrowheads="1"/>
          </p:cNvPicPr>
          <p:nvPr/>
        </p:nvPicPr>
        <p:blipFill>
          <a:blip r:embed="rId3">
            <a:extLst>
              <a:ext uri="{28A0092B-C50C-407E-A947-70E740481C1C}">
                <a14:useLocalDpi xmlns:a14="http://schemas.microsoft.com/office/drawing/2010/main" val="0"/>
              </a:ext>
            </a:extLst>
          </a:blip>
          <a:srcRect t="71053"/>
          <a:stretch>
            <a:fillRect/>
          </a:stretch>
        </p:blipFill>
        <p:spPr bwMode="auto">
          <a:xfrm>
            <a:off x="1676400" y="2971800"/>
            <a:ext cx="861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21" name="Picture 6"/>
          <p:cNvPicPr>
            <a:picLocks noChangeAspect="1" noChangeArrowheads="1"/>
          </p:cNvPicPr>
          <p:nvPr/>
        </p:nvPicPr>
        <p:blipFill>
          <a:blip r:embed="rId3">
            <a:extLst>
              <a:ext uri="{28A0092B-C50C-407E-A947-70E740481C1C}">
                <a14:useLocalDpi xmlns:a14="http://schemas.microsoft.com/office/drawing/2010/main" val="0"/>
              </a:ext>
            </a:extLst>
          </a:blip>
          <a:srcRect t="47368" r="13274" b="28947"/>
          <a:stretch>
            <a:fillRect/>
          </a:stretch>
        </p:blipFill>
        <p:spPr bwMode="auto">
          <a:xfrm>
            <a:off x="1676400" y="2286000"/>
            <a:ext cx="8534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68113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Markov Inequality</a:t>
            </a:r>
            <a:endParaRPr lang="en-IN" b="1" dirty="0">
              <a:solidFill>
                <a:srgbClr val="002060"/>
              </a:solidFill>
            </a:endParaRPr>
          </a:p>
        </p:txBody>
      </p:sp>
      <p:sp>
        <p:nvSpPr>
          <p:cNvPr id="3" name="Content Placeholder 2"/>
          <p:cNvSpPr>
            <a:spLocks noGrp="1"/>
          </p:cNvSpPr>
          <p:nvPr>
            <p:ph idx="1"/>
          </p:nvPr>
        </p:nvSpPr>
        <p:spPr>
          <a:xfrm>
            <a:off x="838200" y="5143591"/>
            <a:ext cx="10515600" cy="4351338"/>
          </a:xfrm>
        </p:spPr>
        <p:txBody>
          <a:bodyPr/>
          <a:lstStyle/>
          <a:p>
            <a:r>
              <a:rPr lang="en-US" dirty="0"/>
              <a:t>M</a:t>
            </a:r>
            <a:r>
              <a:rPr lang="en-US" dirty="0" smtClean="0"/>
              <a:t>ean of </a:t>
            </a:r>
            <a:r>
              <a:rPr lang="en-US" dirty="0"/>
              <a:t>a </a:t>
            </a:r>
            <a:r>
              <a:rPr lang="en-US" dirty="0" smtClean="0"/>
              <a:t>non-negative random </a:t>
            </a:r>
            <a:r>
              <a:rPr lang="en-US" dirty="0"/>
              <a:t>variable </a:t>
            </a:r>
            <a:r>
              <a:rPr lang="en-US" i="1" dirty="0"/>
              <a:t>X </a:t>
            </a:r>
            <a:r>
              <a:rPr lang="en-US" dirty="0"/>
              <a:t>do allow us to obtain bounds for probabilities </a:t>
            </a:r>
            <a:br>
              <a:rPr lang="en-US" dirty="0"/>
            </a:br>
            <a:endParaRPr lang="en-IN" dirty="0"/>
          </a:p>
        </p:txBody>
      </p:sp>
      <p:pic>
        <p:nvPicPr>
          <p:cNvPr id="4" name="Picture 3"/>
          <p:cNvPicPr>
            <a:picLocks noChangeAspect="1"/>
          </p:cNvPicPr>
          <p:nvPr/>
        </p:nvPicPr>
        <p:blipFill>
          <a:blip r:embed="rId2"/>
          <a:stretch>
            <a:fillRect/>
          </a:stretch>
        </p:blipFill>
        <p:spPr>
          <a:xfrm>
            <a:off x="2504802" y="1550383"/>
            <a:ext cx="6111240" cy="1095411"/>
          </a:xfrm>
          <a:prstGeom prst="rect">
            <a:avLst/>
          </a:prstGeom>
        </p:spPr>
      </p:pic>
      <p:pic>
        <p:nvPicPr>
          <p:cNvPr id="5" name="Picture 4"/>
          <p:cNvPicPr>
            <a:picLocks noChangeAspect="1"/>
          </p:cNvPicPr>
          <p:nvPr/>
        </p:nvPicPr>
        <p:blipFill>
          <a:blip r:embed="rId3"/>
          <a:stretch>
            <a:fillRect/>
          </a:stretch>
        </p:blipFill>
        <p:spPr>
          <a:xfrm>
            <a:off x="1305468" y="3294782"/>
            <a:ext cx="7616463" cy="1848809"/>
          </a:xfrm>
          <a:prstGeom prst="rect">
            <a:avLst/>
          </a:prstGeom>
        </p:spPr>
      </p:pic>
      <p:sp>
        <p:nvSpPr>
          <p:cNvPr id="6" name="TextBox 5"/>
          <p:cNvSpPr txBox="1"/>
          <p:nvPr/>
        </p:nvSpPr>
        <p:spPr>
          <a:xfrm>
            <a:off x="2351857" y="1519342"/>
            <a:ext cx="6417129" cy="1095411"/>
          </a:xfrm>
          <a:prstGeom prst="rect">
            <a:avLst/>
          </a:prstGeom>
          <a:noFill/>
          <a:ln>
            <a:solidFill>
              <a:srgbClr val="00B050"/>
            </a:solidFill>
          </a:ln>
        </p:spPr>
        <p:txBody>
          <a:bodyPr wrap="square" rtlCol="0">
            <a:spAutoFit/>
          </a:bodyPr>
          <a:lstStyle/>
          <a:p>
            <a:endParaRPr lang="en-IN" dirty="0"/>
          </a:p>
        </p:txBody>
      </p:sp>
    </p:spTree>
    <p:extLst>
      <p:ext uri="{BB962C8B-B14F-4D97-AF65-F5344CB8AC3E}">
        <p14:creationId xmlns:p14="http://schemas.microsoft.com/office/powerpoint/2010/main" val="1398550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a:xfrm>
            <a:off x="1752600" y="457200"/>
            <a:ext cx="9144000" cy="838200"/>
          </a:xfrm>
        </p:spPr>
        <p:txBody>
          <a:bodyPr vert="horz" wrap="square" lIns="0" tIns="45898" rIns="0" bIns="0" numCol="1" anchor="b" anchorCtr="0" compatLnSpc="1">
            <a:prstTxWarp prst="textNoShape">
              <a:avLst/>
            </a:prstTxWarp>
            <a:normAutofit fontScale="90000"/>
          </a:bodyPr>
          <a:lstStyle/>
          <a:p>
            <a:pPr eaLnBrk="1" fontAlgn="auto" hangingPunct="1">
              <a:spcAft>
                <a:spcPts val="0"/>
              </a:spcAft>
              <a:defRPr/>
            </a:pPr>
            <a:r>
              <a:rPr lang="en-US" sz="3200" dirty="0"/>
              <a:t> Bivariate Normal Distribution</a:t>
            </a:r>
            <a:br>
              <a:rPr lang="en-US" sz="3200" dirty="0"/>
            </a:br>
            <a:endParaRPr lang="en-US" sz="3200" dirty="0"/>
          </a:p>
        </p:txBody>
      </p:sp>
      <p:sp>
        <p:nvSpPr>
          <p:cNvPr id="92163" name="Rectangle 3"/>
          <p:cNvSpPr>
            <a:spLocks noGrp="1" noChangeArrowheads="1"/>
          </p:cNvSpPr>
          <p:nvPr>
            <p:ph type="body" idx="1"/>
          </p:nvPr>
        </p:nvSpPr>
        <p:spPr>
          <a:xfrm>
            <a:off x="2133600" y="1752600"/>
            <a:ext cx="7772400" cy="4116388"/>
          </a:xfrm>
        </p:spPr>
        <p:txBody>
          <a:bodyPr vert="horz" wrap="square" lIns="91797" tIns="45898" rIns="91797" bIns="45898" numCol="1" anchor="t" anchorCtr="0" compatLnSpc="1">
            <a:prstTxWarp prst="textNoShape">
              <a:avLst/>
            </a:prstTxWarp>
          </a:bodyPr>
          <a:lstStyle/>
          <a:p>
            <a:pPr eaLnBrk="1" hangingPunct="1">
              <a:buFont typeface="Zapf Dingbats" pitchFamily="80" charset="2"/>
              <a:buNone/>
            </a:pPr>
            <a:endParaRPr lang="en-US" altLang="en-US" b="1" smtClean="0"/>
          </a:p>
          <a:p>
            <a:pPr eaLnBrk="1" hangingPunct="1">
              <a:buFont typeface="Zapf Dingbats" pitchFamily="80" charset="2"/>
              <a:buNone/>
            </a:pPr>
            <a:endParaRPr lang="en-US" altLang="en-US" smtClean="0"/>
          </a:p>
        </p:txBody>
      </p:sp>
      <p:sp>
        <p:nvSpPr>
          <p:cNvPr id="92164" name="Text Box 5"/>
          <p:cNvSpPr txBox="1">
            <a:spLocks noChangeArrowheads="1"/>
          </p:cNvSpPr>
          <p:nvPr/>
        </p:nvSpPr>
        <p:spPr bwMode="auto">
          <a:xfrm>
            <a:off x="1752600" y="914401"/>
            <a:ext cx="7162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tabLst/>
              <a:defRPr/>
            </a:pPr>
            <a:r>
              <a:rPr kumimoji="0" lang="en-US" altLang="en-US" sz="28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Example 11</a:t>
            </a:r>
          </a:p>
        </p:txBody>
      </p:sp>
      <p:pic>
        <p:nvPicPr>
          <p:cNvPr id="92165" name="Picture 6"/>
          <p:cNvPicPr>
            <a:picLocks noChangeAspect="1" noChangeArrowheads="1"/>
          </p:cNvPicPr>
          <p:nvPr/>
        </p:nvPicPr>
        <p:blipFill>
          <a:blip r:embed="rId3">
            <a:extLst>
              <a:ext uri="{28A0092B-C50C-407E-A947-70E740481C1C}">
                <a14:useLocalDpi xmlns:a14="http://schemas.microsoft.com/office/drawing/2010/main" val="0"/>
              </a:ext>
            </a:extLst>
          </a:blip>
          <a:srcRect b="41998"/>
          <a:stretch>
            <a:fillRect/>
          </a:stretch>
        </p:blipFill>
        <p:spPr bwMode="auto">
          <a:xfrm>
            <a:off x="1752600" y="1828800"/>
            <a:ext cx="8458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5"/>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5C3ACCD5-31D8-421E-892E-28D218888231}"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9/8/2024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92167"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fld id="{B20AD274-30BE-40F0-9C60-341B43B3645B}"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t>60</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92168" name="Picture 6"/>
          <p:cNvPicPr>
            <a:picLocks noChangeAspect="1" noChangeArrowheads="1"/>
          </p:cNvPicPr>
          <p:nvPr/>
        </p:nvPicPr>
        <p:blipFill>
          <a:blip r:embed="rId3">
            <a:extLst>
              <a:ext uri="{28A0092B-C50C-407E-A947-70E740481C1C}">
                <a14:useLocalDpi xmlns:a14="http://schemas.microsoft.com/office/drawing/2010/main" val="0"/>
              </a:ext>
            </a:extLst>
          </a:blip>
          <a:srcRect t="57819" b="28999"/>
          <a:stretch>
            <a:fillRect/>
          </a:stretch>
        </p:blipFill>
        <p:spPr bwMode="auto">
          <a:xfrm>
            <a:off x="1752600" y="3505200"/>
            <a:ext cx="845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9" name="Picture 6"/>
          <p:cNvPicPr>
            <a:picLocks noChangeAspect="1" noChangeArrowheads="1"/>
          </p:cNvPicPr>
          <p:nvPr/>
        </p:nvPicPr>
        <p:blipFill>
          <a:blip r:embed="rId3">
            <a:extLst>
              <a:ext uri="{28A0092B-C50C-407E-A947-70E740481C1C}">
                <a14:useLocalDpi xmlns:a14="http://schemas.microsoft.com/office/drawing/2010/main" val="0"/>
              </a:ext>
            </a:extLst>
          </a:blip>
          <a:srcRect t="71001" r="55856" b="18456"/>
          <a:stretch>
            <a:fillRect/>
          </a:stretch>
        </p:blipFill>
        <p:spPr bwMode="auto">
          <a:xfrm>
            <a:off x="1752600" y="3886200"/>
            <a:ext cx="3733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762372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a:xfrm>
            <a:off x="1981200" y="304800"/>
            <a:ext cx="8229600" cy="838200"/>
          </a:xfrm>
        </p:spPr>
        <p:txBody>
          <a:bodyPr/>
          <a:lstStyle/>
          <a:p>
            <a:pPr eaLnBrk="1" hangingPunct="1"/>
            <a:r>
              <a:rPr lang="en-US" altLang="en-US" sz="3200"/>
              <a:t>Bivariate Normal Distribution (Matlab)</a:t>
            </a:r>
          </a:p>
        </p:txBody>
      </p:sp>
      <p:sp>
        <p:nvSpPr>
          <p:cNvPr id="44035" name="Content Placeholder 2"/>
          <p:cNvSpPr>
            <a:spLocks noGrp="1"/>
          </p:cNvSpPr>
          <p:nvPr>
            <p:ph idx="1"/>
          </p:nvPr>
        </p:nvSpPr>
        <p:spPr>
          <a:xfrm>
            <a:off x="1981200" y="1524000"/>
            <a:ext cx="8229600" cy="4389438"/>
          </a:xfrm>
        </p:spPr>
        <p:txBody>
          <a:bodyPr/>
          <a:lstStyle/>
          <a:p>
            <a:pPr eaLnBrk="1" hangingPunct="1">
              <a:defRPr/>
            </a:pPr>
            <a:r>
              <a:rPr lang="en-US" sz="1600" dirty="0"/>
              <a:t>y = </a:t>
            </a:r>
            <a:r>
              <a:rPr lang="en-US" sz="1600" dirty="0" err="1"/>
              <a:t>mvncdf</a:t>
            </a:r>
            <a:r>
              <a:rPr lang="en-US" sz="1600" dirty="0"/>
              <a:t>(</a:t>
            </a:r>
            <a:r>
              <a:rPr lang="en-US" sz="1600" dirty="0" err="1"/>
              <a:t>xl,xu,mu,SIGMA</a:t>
            </a:r>
            <a:r>
              <a:rPr lang="en-US" sz="1600" dirty="0"/>
              <a:t>) returns the multivariate normal cumulative probability with mean mu and covariance SIGMA evaluated over the rectangle with lower and upper limits defined by xl and </a:t>
            </a:r>
            <a:r>
              <a:rPr lang="en-US" sz="1600" dirty="0" err="1"/>
              <a:t>xu</a:t>
            </a:r>
            <a:r>
              <a:rPr lang="en-US" sz="1600" dirty="0"/>
              <a:t>, respectively.  mu is a 1-by-</a:t>
            </a:r>
            <a:r>
              <a:rPr lang="en-US" sz="1600" i="1" dirty="0"/>
              <a:t>d</a:t>
            </a:r>
            <a:r>
              <a:rPr lang="en-US" sz="1600" dirty="0"/>
              <a:t> vector, and SIGMA is a </a:t>
            </a:r>
            <a:r>
              <a:rPr lang="en-US" sz="1600" i="1" dirty="0"/>
              <a:t>d</a:t>
            </a:r>
            <a:r>
              <a:rPr lang="en-US" sz="1600" dirty="0"/>
              <a:t>-by-</a:t>
            </a:r>
            <a:r>
              <a:rPr lang="en-US" sz="1600" i="1" dirty="0"/>
              <a:t>d</a:t>
            </a:r>
            <a:r>
              <a:rPr lang="en-US" sz="1600" dirty="0"/>
              <a:t> symmetric, positive definite matrix.</a:t>
            </a:r>
          </a:p>
          <a:p>
            <a:pPr eaLnBrk="1" hangingPunct="1">
              <a:buFont typeface="Wingdings 2" panose="05020102010507070707" pitchFamily="18" charset="2"/>
              <a:buNone/>
              <a:defRPr/>
            </a:pPr>
            <a:endParaRPr lang="en-US" sz="1600" dirty="0"/>
          </a:p>
          <a:p>
            <a:pPr eaLnBrk="1" hangingPunct="1">
              <a:defRPr/>
            </a:pPr>
            <a:r>
              <a:rPr lang="en-US" sz="1800" b="1" dirty="0"/>
              <a:t>Examples  </a:t>
            </a:r>
            <a:r>
              <a:rPr lang="en-US" sz="2000" b="1" dirty="0">
                <a:latin typeface="+mj-lt"/>
              </a:rPr>
              <a:t>11</a:t>
            </a:r>
            <a:r>
              <a:rPr lang="en-US" sz="1800" b="1" dirty="0"/>
              <a:t> (Cont.)</a:t>
            </a:r>
          </a:p>
          <a:p>
            <a:pPr eaLnBrk="1" hangingPunct="1">
              <a:buFont typeface="Wingdings 2" panose="05020102010507070707" pitchFamily="18" charset="2"/>
              <a:buNone/>
              <a:defRPr/>
            </a:pPr>
            <a:endParaRPr lang="en-US" sz="1600" b="1" dirty="0"/>
          </a:p>
          <a:p>
            <a:pPr eaLnBrk="1" hangingPunct="1">
              <a:buFont typeface="Wingdings 2" panose="05020102010507070707" pitchFamily="18" charset="2"/>
              <a:buNone/>
              <a:defRPr/>
            </a:pPr>
            <a:r>
              <a:rPr lang="en-US" sz="1600" dirty="0"/>
              <a:t>mu=[3.00  7.70]; SIGMA=[0.0016 0.00256; 0.00256  0.0064];</a:t>
            </a:r>
          </a:p>
          <a:p>
            <a:pPr eaLnBrk="1" hangingPunct="1">
              <a:buFont typeface="Wingdings 2" panose="05020102010507070707" pitchFamily="18" charset="2"/>
              <a:buNone/>
              <a:defRPr/>
            </a:pPr>
            <a:r>
              <a:rPr lang="en-US" sz="1600" dirty="0"/>
              <a:t>XL=[2.95  7.60];</a:t>
            </a:r>
          </a:p>
          <a:p>
            <a:pPr eaLnBrk="1" hangingPunct="1">
              <a:buFont typeface="Wingdings 2" panose="05020102010507070707" pitchFamily="18" charset="2"/>
              <a:buNone/>
              <a:defRPr/>
            </a:pPr>
            <a:r>
              <a:rPr lang="en-US" sz="1600" dirty="0"/>
              <a:t>XU=[3.05  7.80];</a:t>
            </a:r>
          </a:p>
          <a:p>
            <a:pPr eaLnBrk="1" hangingPunct="1">
              <a:buFont typeface="Wingdings 2" panose="05020102010507070707" pitchFamily="18" charset="2"/>
              <a:buNone/>
              <a:defRPr/>
            </a:pPr>
            <a:r>
              <a:rPr lang="en-US" sz="1600" dirty="0"/>
              <a:t>&gt;&gt; p=</a:t>
            </a:r>
            <a:r>
              <a:rPr lang="en-US" sz="1600" dirty="0" err="1"/>
              <a:t>mvncdf</a:t>
            </a:r>
            <a:r>
              <a:rPr lang="en-US" sz="1600" dirty="0"/>
              <a:t>(XL,XU, </a:t>
            </a:r>
            <a:r>
              <a:rPr lang="en-US" sz="1600" dirty="0" err="1"/>
              <a:t>mu,SIGMA</a:t>
            </a:r>
            <a:r>
              <a:rPr lang="en-US" sz="1600" dirty="0"/>
              <a:t>)</a:t>
            </a:r>
          </a:p>
          <a:p>
            <a:pPr eaLnBrk="1" hangingPunct="1">
              <a:buFont typeface="Wingdings 2" panose="05020102010507070707" pitchFamily="18" charset="2"/>
              <a:buNone/>
              <a:defRPr/>
            </a:pPr>
            <a:r>
              <a:rPr lang="en-US" sz="1600" dirty="0"/>
              <a:t>p =</a:t>
            </a:r>
          </a:p>
          <a:p>
            <a:pPr eaLnBrk="1" hangingPunct="1">
              <a:buFont typeface="Wingdings 2" panose="05020102010507070707" pitchFamily="18" charset="2"/>
              <a:buNone/>
              <a:defRPr/>
            </a:pPr>
            <a:r>
              <a:rPr lang="en-US" sz="1600" dirty="0"/>
              <a:t>    0.6975</a:t>
            </a:r>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63C6A8C-5DD2-4442-BB5F-3A27E6D2BEA9}"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9/8/2024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9421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fld id="{ED64988E-BD40-4BA0-9AB8-4096AD1584B5}"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t>61</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98461395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21752724"/>
              </p:ext>
            </p:extLst>
          </p:nvPr>
        </p:nvGraphicFramePr>
        <p:xfrm>
          <a:off x="804090" y="440326"/>
          <a:ext cx="9646195" cy="5568587"/>
        </p:xfrm>
        <a:graphic>
          <a:graphicData uri="http://schemas.openxmlformats.org/drawingml/2006/table">
            <a:tbl>
              <a:tblPr/>
              <a:tblGrid>
                <a:gridCol w="9646195">
                  <a:extLst>
                    <a:ext uri="{9D8B030D-6E8A-4147-A177-3AD203B41FA5}">
                      <a16:colId xmlns:a16="http://schemas.microsoft.com/office/drawing/2014/main" val="4276493973"/>
                    </a:ext>
                  </a:extLst>
                </a:gridCol>
              </a:tblGrid>
              <a:tr h="5568587">
                <a:tc>
                  <a:txBody>
                    <a:bodyPr/>
                    <a:lstStyle/>
                    <a:p>
                      <a:r>
                        <a:rPr lang="en-IN" sz="1600" b="1" i="0" dirty="0">
                          <a:solidFill>
                            <a:srgbClr val="000000"/>
                          </a:solidFill>
                          <a:effectLst/>
                          <a:latin typeface="TimesNewRomanPS-BoldMT"/>
                        </a:rPr>
                        <a:t>Probability Distributions-II: </a:t>
                      </a:r>
                      <a:r>
                        <a:rPr lang="en-IN" sz="1600" b="0" i="0" dirty="0">
                          <a:solidFill>
                            <a:srgbClr val="000000"/>
                          </a:solidFill>
                          <a:effectLst/>
                          <a:latin typeface="TimesNewRomanPSMT"/>
                        </a:rPr>
                        <a:t>Multidimensional Random Variables, DFs, Marginal</a:t>
                      </a:r>
                      <a:br>
                        <a:rPr lang="en-IN" sz="1600" b="0" i="0" dirty="0">
                          <a:solidFill>
                            <a:srgbClr val="000000"/>
                          </a:solidFill>
                          <a:effectLst/>
                          <a:latin typeface="TimesNewRomanPSMT"/>
                        </a:rPr>
                      </a:br>
                      <a:r>
                        <a:rPr lang="en-IN" sz="1600" b="0" i="0" dirty="0">
                          <a:solidFill>
                            <a:srgbClr val="000000"/>
                          </a:solidFill>
                          <a:effectLst/>
                          <a:latin typeface="TimesNewRomanPSMT"/>
                        </a:rPr>
                        <a:t>Distributions, Discrete and Continuous Random Variables in two dimensions, Conditional</a:t>
                      </a:r>
                      <a:br>
                        <a:rPr lang="en-IN" sz="1600" b="0" i="0" dirty="0">
                          <a:solidFill>
                            <a:srgbClr val="000000"/>
                          </a:solidFill>
                          <a:effectLst/>
                          <a:latin typeface="TimesNewRomanPSMT"/>
                        </a:rPr>
                      </a:br>
                      <a:r>
                        <a:rPr lang="en-IN" sz="1600" b="0" i="0" dirty="0">
                          <a:solidFill>
                            <a:srgbClr val="000000"/>
                          </a:solidFill>
                          <a:effectLst/>
                          <a:latin typeface="TimesNewRomanPSMT"/>
                        </a:rPr>
                        <a:t>Distributions, Transformation of continuous random variables in two dimensions.</a:t>
                      </a:r>
                      <a:br>
                        <a:rPr lang="en-IN" sz="1600" b="0" i="0" dirty="0">
                          <a:solidFill>
                            <a:srgbClr val="000000"/>
                          </a:solidFill>
                          <a:effectLst/>
                          <a:latin typeface="TimesNewRomanPSMT"/>
                        </a:rPr>
                      </a:br>
                      <a:r>
                        <a:rPr lang="en-IN" sz="1600" b="0" i="0" dirty="0">
                          <a:solidFill>
                            <a:srgbClr val="000000"/>
                          </a:solidFill>
                          <a:effectLst/>
                          <a:latin typeface="Calibri" panose="020F0502020204030204" pitchFamily="34" charset="0"/>
                        </a:rPr>
                        <a:t>● </a:t>
                      </a:r>
                      <a:r>
                        <a:rPr lang="en-IN" sz="1600" b="1" i="0" dirty="0">
                          <a:solidFill>
                            <a:srgbClr val="000000"/>
                          </a:solidFill>
                          <a:effectLst/>
                          <a:latin typeface="TimesNewRomanPS-BoldMT"/>
                        </a:rPr>
                        <a:t>Mathematical Expectation-II: </a:t>
                      </a:r>
                      <a:r>
                        <a:rPr lang="en-IN" sz="1600" b="0" i="0" dirty="0">
                          <a:solidFill>
                            <a:srgbClr val="000000"/>
                          </a:solidFill>
                          <a:effectLst/>
                          <a:latin typeface="TimesNewRomanPSMT"/>
                        </a:rPr>
                        <a:t>Expectation of Two-dimensional Distributions, Moments,</a:t>
                      </a:r>
                      <a:br>
                        <a:rPr lang="en-IN" sz="1600" b="0" i="0" dirty="0">
                          <a:solidFill>
                            <a:srgbClr val="000000"/>
                          </a:solidFill>
                          <a:effectLst/>
                          <a:latin typeface="TimesNewRomanPSMT"/>
                        </a:rPr>
                      </a:br>
                      <a:r>
                        <a:rPr lang="en-IN" sz="1600" b="0" i="0" dirty="0">
                          <a:solidFill>
                            <a:srgbClr val="000000"/>
                          </a:solidFill>
                          <a:effectLst/>
                          <a:latin typeface="TimesNewRomanPSMT"/>
                        </a:rPr>
                        <a:t>Covariance and Correlation Coefficients, Conditional Expectations-Regression Curves,</a:t>
                      </a:r>
                      <a:br>
                        <a:rPr lang="en-IN" sz="1600" b="0" i="0" dirty="0">
                          <a:solidFill>
                            <a:srgbClr val="000000"/>
                          </a:solidFill>
                          <a:effectLst/>
                          <a:latin typeface="TimesNewRomanPSMT"/>
                        </a:rPr>
                      </a:br>
                      <a:r>
                        <a:rPr lang="en-IN" sz="1600" b="0" i="0" dirty="0">
                          <a:solidFill>
                            <a:srgbClr val="000000"/>
                          </a:solidFill>
                          <a:effectLst/>
                          <a:latin typeface="TimesNewRomanPSMT"/>
                        </a:rPr>
                        <a:t>Principle of Least Squares-Regression Lines, M.G.F., Joint Characteristic Functions,</a:t>
                      </a:r>
                      <a:br>
                        <a:rPr lang="en-IN" sz="1600" b="0" i="0" dirty="0">
                          <a:solidFill>
                            <a:srgbClr val="000000"/>
                          </a:solidFill>
                          <a:effectLst/>
                          <a:latin typeface="TimesNewRomanPSMT"/>
                        </a:rPr>
                      </a:br>
                      <a:r>
                        <a:rPr lang="en-IN" sz="1600" b="0" i="0" dirty="0">
                          <a:solidFill>
                            <a:srgbClr val="000000"/>
                          </a:solidFill>
                          <a:effectLst/>
                          <a:latin typeface="TimesNewRomanPSMT"/>
                        </a:rPr>
                        <a:t>Reproductive Property.</a:t>
                      </a:r>
                      <a:br>
                        <a:rPr lang="en-IN" sz="1600" b="0" i="0" dirty="0">
                          <a:solidFill>
                            <a:srgbClr val="000000"/>
                          </a:solidFill>
                          <a:effectLst/>
                          <a:latin typeface="TimesNewRomanPSMT"/>
                        </a:rPr>
                      </a:br>
                      <a:r>
                        <a:rPr lang="en-IN" sz="1600" b="0" i="0" dirty="0" smtClean="0">
                          <a:solidFill>
                            <a:srgbClr val="FF0000"/>
                          </a:solidFill>
                          <a:effectLst/>
                          <a:latin typeface="Calibri" panose="020F0502020204030204" pitchFamily="34" charset="0"/>
                        </a:rPr>
                        <a:t>● </a:t>
                      </a:r>
                      <a:r>
                        <a:rPr lang="en-IN" sz="1600" b="1" i="0" dirty="0" smtClean="0">
                          <a:solidFill>
                            <a:srgbClr val="FF0000"/>
                          </a:solidFill>
                          <a:effectLst/>
                          <a:latin typeface="TimesNewRomanPS-BoldMT"/>
                        </a:rPr>
                        <a:t>Convergence of a Sequence of Random Variables and Limit Theorems: </a:t>
                      </a:r>
                      <a:r>
                        <a:rPr lang="en-IN" sz="1600" b="0" i="0" dirty="0" smtClean="0">
                          <a:solidFill>
                            <a:srgbClr val="FF0000"/>
                          </a:solidFill>
                          <a:effectLst/>
                          <a:latin typeface="TimesNewRomanPSMT"/>
                        </a:rPr>
                        <a:t>Convergence in</a:t>
                      </a:r>
                      <a:br>
                        <a:rPr lang="en-IN" sz="1600" b="0" i="0" dirty="0" smtClean="0">
                          <a:solidFill>
                            <a:srgbClr val="FF0000"/>
                          </a:solidFill>
                          <a:effectLst/>
                          <a:latin typeface="TimesNewRomanPSMT"/>
                        </a:rPr>
                      </a:br>
                      <a:r>
                        <a:rPr lang="en-IN" sz="1600" b="0" i="0" dirty="0" smtClean="0">
                          <a:solidFill>
                            <a:srgbClr val="FF0000"/>
                          </a:solidFill>
                          <a:effectLst/>
                          <a:latin typeface="TimesNewRomanPSMT"/>
                        </a:rPr>
                        <a:t>Probability and Convergence in Distribution, </a:t>
                      </a:r>
                      <a:r>
                        <a:rPr lang="en-IN" sz="1600" b="0" i="0" dirty="0" err="1" smtClean="0">
                          <a:solidFill>
                            <a:srgbClr val="FF0000"/>
                          </a:solidFill>
                          <a:effectLst/>
                          <a:latin typeface="TimesNewRomanPSMT"/>
                        </a:rPr>
                        <a:t>Tchebycheff’s</a:t>
                      </a:r>
                      <a:r>
                        <a:rPr lang="en-IN" sz="1600" b="0" i="0" dirty="0" smtClean="0">
                          <a:solidFill>
                            <a:srgbClr val="FF0000"/>
                          </a:solidFill>
                          <a:effectLst/>
                          <a:latin typeface="TimesNewRomanPSMT"/>
                        </a:rPr>
                        <a:t> Inequality and Theorem,</a:t>
                      </a:r>
                      <a:br>
                        <a:rPr lang="en-IN" sz="1600" b="0" i="0" dirty="0" smtClean="0">
                          <a:solidFill>
                            <a:srgbClr val="FF0000"/>
                          </a:solidFill>
                          <a:effectLst/>
                          <a:latin typeface="TimesNewRomanPSMT"/>
                        </a:rPr>
                      </a:br>
                      <a:r>
                        <a:rPr lang="en-IN" sz="1600" b="0" i="0" dirty="0" smtClean="0">
                          <a:solidFill>
                            <a:srgbClr val="FF0000"/>
                          </a:solidFill>
                          <a:effectLst/>
                          <a:latin typeface="TimesNewRomanPSMT"/>
                        </a:rPr>
                        <a:t>Bernoulli’s Theorem, Law of Large Numbers. Asymptotically Normal Distribution, Limit</a:t>
                      </a:r>
                      <a:br>
                        <a:rPr lang="en-IN" sz="1600" b="0" i="0" dirty="0" smtClean="0">
                          <a:solidFill>
                            <a:srgbClr val="FF0000"/>
                          </a:solidFill>
                          <a:effectLst/>
                          <a:latin typeface="TimesNewRomanPSMT"/>
                        </a:rPr>
                      </a:br>
                      <a:r>
                        <a:rPr lang="en-IN" sz="1600" b="0" i="0" dirty="0" smtClean="0">
                          <a:solidFill>
                            <a:srgbClr val="FF0000"/>
                          </a:solidFill>
                          <a:effectLst/>
                          <a:latin typeface="TimesNewRomanPSMT"/>
                        </a:rPr>
                        <a:t>Theorem for Characteristic Functions, Central Limit Theorem, </a:t>
                      </a:r>
                      <a:r>
                        <a:rPr lang="en-IN" sz="1600" b="0" i="0" dirty="0" err="1" smtClean="0">
                          <a:solidFill>
                            <a:srgbClr val="FF0000"/>
                          </a:solidFill>
                          <a:effectLst/>
                          <a:latin typeface="TimesNewRomanPSMT"/>
                        </a:rPr>
                        <a:t>DeMoivre</a:t>
                      </a:r>
                      <a:r>
                        <a:rPr lang="en-IN" sz="1600" b="0" i="0" dirty="0" smtClean="0">
                          <a:solidFill>
                            <a:srgbClr val="FF0000"/>
                          </a:solidFill>
                          <a:effectLst/>
                          <a:latin typeface="TimesNewRomanPSMT"/>
                        </a:rPr>
                        <a:t> Laplace Limit</a:t>
                      </a:r>
                      <a:br>
                        <a:rPr lang="en-IN" sz="1600" b="0" i="0" dirty="0" smtClean="0">
                          <a:solidFill>
                            <a:srgbClr val="FF0000"/>
                          </a:solidFill>
                          <a:effectLst/>
                          <a:latin typeface="TimesNewRomanPSMT"/>
                        </a:rPr>
                      </a:br>
                      <a:r>
                        <a:rPr lang="en-IN" sz="1600" b="0" i="0" dirty="0" smtClean="0">
                          <a:solidFill>
                            <a:srgbClr val="FF0000"/>
                          </a:solidFill>
                          <a:effectLst/>
                          <a:latin typeface="TimesNewRomanPSMT"/>
                        </a:rPr>
                        <a:t>Theorem.</a:t>
                      </a:r>
                      <a:br>
                        <a:rPr lang="en-IN" sz="1600" b="0" i="0" dirty="0" smtClean="0">
                          <a:solidFill>
                            <a:srgbClr val="FF0000"/>
                          </a:solidFill>
                          <a:effectLst/>
                          <a:latin typeface="TimesNewRomanPSMT"/>
                        </a:rPr>
                      </a:br>
                      <a:r>
                        <a:rPr lang="en-IN" sz="1600" b="0" i="0" dirty="0" smtClean="0">
                          <a:solidFill>
                            <a:srgbClr val="000000"/>
                          </a:solidFill>
                          <a:effectLst/>
                          <a:latin typeface="Calibri" panose="020F0502020204030204" pitchFamily="34" charset="0"/>
                        </a:rPr>
                        <a:t>● </a:t>
                      </a:r>
                      <a:r>
                        <a:rPr lang="en-IN" sz="1600" b="1" i="0" dirty="0">
                          <a:solidFill>
                            <a:srgbClr val="000000"/>
                          </a:solidFill>
                          <a:effectLst/>
                          <a:latin typeface="TimesNewRomanPS-BoldMT"/>
                        </a:rPr>
                        <a:t>Some Important Continuous Distributions: </a:t>
                      </a:r>
                      <a:r>
                        <a:rPr lang="en-IN" sz="1600" b="0" i="0" dirty="0">
                          <a:solidFill>
                            <a:srgbClr val="000000"/>
                          </a:solidFill>
                          <a:effectLst/>
                          <a:latin typeface="TimesNewRomanPSMT"/>
                        </a:rPr>
                        <a:t>Chi-square Dis</a:t>
                      </a:r>
                      <a:r>
                        <a:rPr lang="en-IN" sz="1100" b="0" i="0" dirty="0">
                          <a:solidFill>
                            <a:srgbClr val="000000"/>
                          </a:solidFill>
                          <a:effectLst/>
                          <a:latin typeface="TimesNewRomanPSMT"/>
                        </a:rPr>
                        <a:t>tribution, </a:t>
                      </a:r>
                      <a:r>
                        <a:rPr lang="en-IN" sz="1100" b="0" i="1" dirty="0">
                          <a:solidFill>
                            <a:srgbClr val="000000"/>
                          </a:solidFill>
                          <a:effectLst/>
                          <a:latin typeface="TimesNewRomanPS-ItalicMT"/>
                        </a:rPr>
                        <a:t>t-</a:t>
                      </a:r>
                      <a:r>
                        <a:rPr lang="en-IN" sz="1100" b="0" i="0" dirty="0">
                          <a:solidFill>
                            <a:srgbClr val="000000"/>
                          </a:solidFill>
                          <a:effectLst/>
                          <a:latin typeface="TimesNewRomanPSMT"/>
                        </a:rPr>
                        <a:t>Distribution, </a:t>
                      </a:r>
                      <a:r>
                        <a:rPr lang="en-IN" sz="1100" b="0" i="1" dirty="0">
                          <a:solidFill>
                            <a:srgbClr val="000000"/>
                          </a:solidFill>
                          <a:effectLst/>
                          <a:latin typeface="TimesNewRomanPS-ItalicMT"/>
                        </a:rPr>
                        <a:t>F</a:t>
                      </a:r>
                      <a:br>
                        <a:rPr lang="en-IN" sz="1100" b="0" i="1" dirty="0">
                          <a:solidFill>
                            <a:srgbClr val="000000"/>
                          </a:solidFill>
                          <a:effectLst/>
                          <a:latin typeface="TimesNewRomanPS-ItalicMT"/>
                        </a:rPr>
                      </a:br>
                      <a:r>
                        <a:rPr lang="en-IN" sz="1100" b="0" i="0" dirty="0">
                          <a:solidFill>
                            <a:srgbClr val="000000"/>
                          </a:solidFill>
                          <a:effectLst/>
                          <a:latin typeface="TimesNewRomanPSMT"/>
                        </a:rPr>
                        <a:t>Distribution and important statistics.</a:t>
                      </a:r>
                      <a:endParaRPr lang="en-IN" sz="1700" dirty="0">
                        <a:effectLst/>
                      </a:endParaRPr>
                    </a:p>
                  </a:txBody>
                  <a:tcPr marL="86067" marR="86067" marT="43034" marB="43034" anchor="ctr">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9230403"/>
                  </a:ext>
                </a:extLst>
              </a:tr>
            </a:tbl>
          </a:graphicData>
        </a:graphic>
      </p:graphicFrame>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B1E5778-4B5D-4D65-A1D9-5DF5728947E8}"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9/8/2024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0873F7-2B4B-4ADA-999F-C3C42B88468F}"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62</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
        <p:nvSpPr>
          <p:cNvPr id="7" name="Rectangle 1"/>
          <p:cNvSpPr>
            <a:spLocks noChangeArrowheads="1"/>
          </p:cNvSpPr>
          <p:nvPr/>
        </p:nvSpPr>
        <p:spPr bwMode="auto">
          <a:xfrm>
            <a:off x="3630613" y="19351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5215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521959" y="744174"/>
            <a:ext cx="7965306" cy="1424260"/>
          </a:xfrm>
          <a:prstGeom prst="rect">
            <a:avLst/>
          </a:prstGeom>
        </p:spPr>
      </p:pic>
      <p:pic>
        <p:nvPicPr>
          <p:cNvPr id="5" name="Picture 4"/>
          <p:cNvPicPr>
            <a:picLocks noChangeAspect="1"/>
          </p:cNvPicPr>
          <p:nvPr/>
        </p:nvPicPr>
        <p:blipFill>
          <a:blip r:embed="rId3"/>
          <a:stretch>
            <a:fillRect/>
          </a:stretch>
        </p:blipFill>
        <p:spPr>
          <a:xfrm>
            <a:off x="566498" y="3127160"/>
            <a:ext cx="10787302" cy="2091077"/>
          </a:xfrm>
          <a:prstGeom prst="rect">
            <a:avLst/>
          </a:prstGeom>
        </p:spPr>
      </p:pic>
    </p:spTree>
    <p:extLst>
      <p:ext uri="{BB962C8B-B14F-4D97-AF65-F5344CB8AC3E}">
        <p14:creationId xmlns:p14="http://schemas.microsoft.com/office/powerpoint/2010/main" val="6804056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altLang="en-US" smtClean="0"/>
              <a:t>Moment Generating Function</a:t>
            </a:r>
            <a:endParaRPr lang="en-IN" altLang="en-US" smtClean="0"/>
          </a:p>
        </p:txBody>
      </p:sp>
      <p:sp>
        <p:nvSpPr>
          <p:cNvPr id="70659" name="Content Placeholder 2"/>
          <p:cNvSpPr>
            <a:spLocks noGrp="1"/>
          </p:cNvSpPr>
          <p:nvPr>
            <p:ph idx="1"/>
          </p:nvPr>
        </p:nvSpPr>
        <p:spPr/>
        <p:txBody>
          <a:bodyPr/>
          <a:lstStyle/>
          <a:p>
            <a:endParaRPr lang="en-IN" altLang="en-US" dirty="0" smtClean="0"/>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28F94261-6055-47F9-8728-E76C9115978E}"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9/8/2024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7066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A294CD8-9503-420E-9E13-4948A390886B}"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7066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1547018"/>
            <a:ext cx="4282440" cy="117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65778" y="2490671"/>
            <a:ext cx="5384085" cy="2590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8716" y="2823847"/>
            <a:ext cx="5045367" cy="1460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5"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012225" y="4812914"/>
            <a:ext cx="7003429" cy="1169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24130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US" dirty="0" smtClean="0"/>
          </a:p>
          <a:p>
            <a:r>
              <a:rPr lang="en-US" dirty="0" smtClean="0"/>
              <a:t>Find MGF of X.</a:t>
            </a:r>
            <a:endParaRPr lang="en-IN" dirty="0"/>
          </a:p>
        </p:txBody>
      </p:sp>
      <p:pic>
        <p:nvPicPr>
          <p:cNvPr id="4" name="Picture 3"/>
          <p:cNvPicPr>
            <a:picLocks noChangeAspect="1"/>
          </p:cNvPicPr>
          <p:nvPr/>
        </p:nvPicPr>
        <p:blipFill>
          <a:blip r:embed="rId2"/>
          <a:stretch>
            <a:fillRect/>
          </a:stretch>
        </p:blipFill>
        <p:spPr>
          <a:xfrm>
            <a:off x="1563733" y="604043"/>
            <a:ext cx="10301232" cy="1459888"/>
          </a:xfrm>
          <a:prstGeom prst="rect">
            <a:avLst/>
          </a:prstGeom>
        </p:spPr>
      </p:pic>
      <p:pic>
        <p:nvPicPr>
          <p:cNvPr id="5" name="Picture 4"/>
          <p:cNvPicPr>
            <a:picLocks noChangeAspect="1"/>
          </p:cNvPicPr>
          <p:nvPr/>
        </p:nvPicPr>
        <p:blipFill>
          <a:blip r:embed="rId3"/>
          <a:stretch>
            <a:fillRect/>
          </a:stretch>
        </p:blipFill>
        <p:spPr>
          <a:xfrm>
            <a:off x="532388" y="3812312"/>
            <a:ext cx="11332577" cy="1765528"/>
          </a:xfrm>
          <a:prstGeom prst="rect">
            <a:avLst/>
          </a:prstGeom>
        </p:spPr>
      </p:pic>
    </p:spTree>
    <p:extLst>
      <p:ext uri="{BB962C8B-B14F-4D97-AF65-F5344CB8AC3E}">
        <p14:creationId xmlns:p14="http://schemas.microsoft.com/office/powerpoint/2010/main" val="1773375331"/>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otalTime>3239</TotalTime>
  <Words>1095</Words>
  <Application>Microsoft Office PowerPoint</Application>
  <PresentationFormat>Widescreen</PresentationFormat>
  <Paragraphs>218</Paragraphs>
  <Slides>62</Slides>
  <Notes>4</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1</vt:i4>
      </vt:variant>
      <vt:variant>
        <vt:lpstr>Slide Titles</vt:lpstr>
      </vt:variant>
      <vt:variant>
        <vt:i4>62</vt:i4>
      </vt:variant>
    </vt:vector>
  </HeadingPairs>
  <TitlesOfParts>
    <vt:vector size="77" baseType="lpstr">
      <vt:lpstr>Arial</vt:lpstr>
      <vt:lpstr>Arial Narrow</vt:lpstr>
      <vt:lpstr>Calibri</vt:lpstr>
      <vt:lpstr>Calibri Light</vt:lpstr>
      <vt:lpstr>Constantia</vt:lpstr>
      <vt:lpstr>Symbol</vt:lpstr>
      <vt:lpstr>Times New Roman</vt:lpstr>
      <vt:lpstr>TimesNewRomanPS-BoldMT</vt:lpstr>
      <vt:lpstr>TimesNewRomanPS-ItalicMT</vt:lpstr>
      <vt:lpstr>TimesNewRomanPSMT</vt:lpstr>
      <vt:lpstr>Wingdings 2</vt:lpstr>
      <vt:lpstr>Zapf Dingbats</vt:lpstr>
      <vt:lpstr>Office Theme</vt:lpstr>
      <vt:lpstr>Flow</vt:lpstr>
      <vt:lpstr>Equation</vt:lpstr>
      <vt:lpstr>Jointly Distributed Random Variables  </vt:lpstr>
      <vt:lpstr>Recap..</vt:lpstr>
      <vt:lpstr>PowerPoint Presentation</vt:lpstr>
      <vt:lpstr>PowerPoint Presentation</vt:lpstr>
      <vt:lpstr>PowerPoint Presentation</vt:lpstr>
      <vt:lpstr>Markov Inequality</vt:lpstr>
      <vt:lpstr>PowerPoint Presentation</vt:lpstr>
      <vt:lpstr>Moment Generating Function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BIVARIATE RANDOM VARIABLES ch-5 Miller Book  </vt:lpstr>
      <vt:lpstr>PowerPoint Presentation</vt:lpstr>
      <vt:lpstr>PowerPoint Presentation</vt:lpstr>
      <vt:lpstr>PowerPoint Presentation</vt:lpstr>
      <vt:lpstr>PowerPoint Presentation</vt:lpstr>
      <vt:lpstr>PowerPoint Presentation</vt:lpstr>
      <vt:lpstr>PowerPoint Presentation</vt:lpstr>
      <vt:lpstr>Proof</vt:lpstr>
      <vt:lpstr>PowerPoint Presentation</vt:lpstr>
      <vt:lpstr>PowerPoint Presentation</vt:lpstr>
      <vt:lpstr>Joint PDF</vt:lpstr>
      <vt:lpstr>PowerPoint Presentation</vt:lpstr>
      <vt:lpstr>Joint PDF from joint CDF</vt:lpstr>
      <vt:lpstr>Jointly Distributed RVs</vt:lpstr>
      <vt:lpstr>Discrete Joint Probability Distributions</vt:lpstr>
      <vt:lpstr>PowerPoint Presentation</vt:lpstr>
      <vt:lpstr>Marginal Probability Distributions (Discrete)</vt:lpstr>
      <vt:lpstr>Marginal Probability Distributions (Discrete, Example)</vt:lpstr>
      <vt:lpstr>Continuous Joint Distributions</vt:lpstr>
      <vt:lpstr>PowerPoint Presentation</vt:lpstr>
      <vt:lpstr>Continuous Joint Distributions (Example 7)</vt:lpstr>
      <vt:lpstr>Marginal Probability Distributions(Continuous)</vt:lpstr>
      <vt:lpstr>Marginal Probability Distributions(Continuous, Example)</vt:lpstr>
      <vt:lpstr>Independence </vt:lpstr>
      <vt:lpstr>Independence (Example 8)</vt:lpstr>
      <vt:lpstr>PowerPoint Presentation</vt:lpstr>
      <vt:lpstr>Function of random Variable Find the CDF and PDF of Y</vt:lpstr>
      <vt:lpstr>PowerPoint Presentation</vt:lpstr>
      <vt:lpstr>PowerPoint Presentation</vt:lpstr>
      <vt:lpstr>PowerPoint Presentation</vt:lpstr>
      <vt:lpstr>PowerPoint Presentation</vt:lpstr>
      <vt:lpstr>PowerPoint Presentation</vt:lpstr>
      <vt:lpstr>Covariance and Correlation Coefficient </vt:lpstr>
      <vt:lpstr> Covariance and Correlation (Example 6 (Cont.))  </vt:lpstr>
      <vt:lpstr> Covariance and Correlation </vt:lpstr>
      <vt:lpstr>Covariance and Correlation </vt:lpstr>
      <vt:lpstr>Covariance and Correlation </vt:lpstr>
      <vt:lpstr>Zero Covariance and Independence</vt:lpstr>
      <vt:lpstr>Bivariate Normal Distribution </vt:lpstr>
      <vt:lpstr> Bivariate Normal Distribution </vt:lpstr>
      <vt:lpstr>Bivariate Normal Distribution (Matlab)</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IIITB</dc:creator>
  <cp:lastModifiedBy>IIITB</cp:lastModifiedBy>
  <cp:revision>22</cp:revision>
  <dcterms:created xsi:type="dcterms:W3CDTF">2024-08-25T13:01:02Z</dcterms:created>
  <dcterms:modified xsi:type="dcterms:W3CDTF">2024-09-09T04:07:14Z</dcterms:modified>
</cp:coreProperties>
</file>