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1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slide29.xml" ContentType="application/vnd.openxmlformats-officedocument.presentationml.slide+xml"/>
  <Override PartName="/ppt/slides/slide28.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24.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Slides/_rels/notesSlide18.xml.rels" ContentType="application/vnd.openxmlformats-package.relationships+xml"/>
  <Override PartName="/ppt/notesSlides/_rels/notesSlide13.xml.rels" ContentType="application/vnd.openxmlformats-package.relationships+xml"/>
  <Override PartName="/ppt/notesSlides/notesSlide13.xml" ContentType="application/vnd.openxmlformats-officedocument.presentationml.notesSlide+xml"/>
  <Override PartName="/ppt/notesSlides/notesSlide1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slide" Target="slides/slide29.xml"/><Relationship Id="rId43" Type="http://schemas.openxmlformats.org/officeDocument/2006/relationships/slide" Target="slides/slide30.xml"/><Relationship Id="rId44" Type="http://schemas.openxmlformats.org/officeDocument/2006/relationships/slide" Target="slides/slide31.xml"/><Relationship Id="rId45"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10760B-1037-437B-920A-B1F9EA44EDEA}" type="doc">
      <dgm:prSet loTypeId="urn:diagrams.loki3.com/VaryingWidthList" loCatId="officeonline" qsTypeId="urn:microsoft.com/office/officeart/2005/8/quickstyle/3d3" qsCatId="3D" csTypeId="urn:microsoft.com/office/officeart/2005/8/colors/colorful2" csCatId="colorful" phldr="1"/>
      <dgm:spPr/>
      <dgm:t>
        <a:bodyPr/>
        <a:lstStyle/>
        <a:p>
          <a:endParaRPr lang="en-US"/>
        </a:p>
      </dgm:t>
    </dgm:pt>
    <dgm:pt modelId="{F1D719FA-13A3-4433-8E47-C0D81721869D}">
      <dgm:prSet phldrT="[Text]"/>
      <dgm:spPr/>
      <dgm:t>
        <a:bodyPr/>
        <a:lstStyle/>
        <a:p>
          <a:r>
            <a:rPr lang="en-US" dirty="0" smtClean="0"/>
            <a:t>Kernel</a:t>
          </a:r>
          <a:endParaRPr lang="en-US" dirty="0"/>
        </a:p>
      </dgm:t>
    </dgm:pt>
    <dgm:pt modelId="{B7B83080-9460-4D73-A1C5-CB17AFD0305D}" type="parTrans" cxnId="{1BB84FFC-2A64-4657-A866-6BEF4961CF11}">
      <dgm:prSet/>
      <dgm:spPr/>
      <dgm:t>
        <a:bodyPr/>
        <a:lstStyle/>
        <a:p>
          <a:endParaRPr lang="en-US"/>
        </a:p>
      </dgm:t>
    </dgm:pt>
    <dgm:pt modelId="{28F073B6-069F-4678-93BE-3B9CFD122921}" type="sibTrans" cxnId="{1BB84FFC-2A64-4657-A866-6BEF4961CF11}">
      <dgm:prSet/>
      <dgm:spPr/>
      <dgm:t>
        <a:bodyPr/>
        <a:lstStyle/>
        <a:p>
          <a:endParaRPr lang="en-US"/>
        </a:p>
      </dgm:t>
    </dgm:pt>
    <dgm:pt modelId="{4D90B92E-B723-45D0-A3ED-5221D7524380}">
      <dgm:prSet phldrT="[Text]"/>
      <dgm:spPr/>
      <dgm:t>
        <a:bodyPr/>
        <a:lstStyle/>
        <a:p>
          <a:r>
            <a:rPr lang="en-US" dirty="0" smtClean="0"/>
            <a:t>User</a:t>
          </a:r>
          <a:endParaRPr lang="en-US" dirty="0"/>
        </a:p>
      </dgm:t>
    </dgm:pt>
    <dgm:pt modelId="{63A52CB3-6D4F-4347-AF76-70473A1D329A}" type="parTrans" cxnId="{0F7A78F6-48BE-4B87-AC1F-9368B47BFC94}">
      <dgm:prSet/>
      <dgm:spPr/>
      <dgm:t>
        <a:bodyPr/>
        <a:lstStyle/>
        <a:p>
          <a:endParaRPr lang="en-US"/>
        </a:p>
      </dgm:t>
    </dgm:pt>
    <dgm:pt modelId="{66D43A8B-29D9-4396-8AB3-9AFA1E12B7E1}" type="sibTrans" cxnId="{0F7A78F6-48BE-4B87-AC1F-9368B47BFC94}">
      <dgm:prSet/>
      <dgm:spPr/>
      <dgm:t>
        <a:bodyPr/>
        <a:lstStyle/>
        <a:p>
          <a:endParaRPr lang="en-US"/>
        </a:p>
      </dgm:t>
    </dgm:pt>
    <dgm:pt modelId="{CBF60816-4BA3-444C-AD56-EC1146340C0E}" type="pres">
      <dgm:prSet presAssocID="{A710760B-1037-437B-920A-B1F9EA44EDEA}" presName="Name0" presStyleCnt="0">
        <dgm:presLayoutVars>
          <dgm:resizeHandles/>
        </dgm:presLayoutVars>
      </dgm:prSet>
      <dgm:spPr/>
      <dgm:t>
        <a:bodyPr/>
        <a:lstStyle/>
        <a:p>
          <a:endParaRPr lang="en-US"/>
        </a:p>
      </dgm:t>
    </dgm:pt>
    <dgm:pt modelId="{2C75B9F8-F714-4A10-B957-4BFD342B9E39}" type="pres">
      <dgm:prSet presAssocID="{F1D719FA-13A3-4433-8E47-C0D81721869D}" presName="text" presStyleLbl="node1" presStyleIdx="0" presStyleCnt="2" custScaleX="179421" custScaleY="35951">
        <dgm:presLayoutVars>
          <dgm:bulletEnabled val="1"/>
        </dgm:presLayoutVars>
      </dgm:prSet>
      <dgm:spPr/>
      <dgm:t>
        <a:bodyPr/>
        <a:lstStyle/>
        <a:p>
          <a:endParaRPr lang="en-US"/>
        </a:p>
      </dgm:t>
    </dgm:pt>
    <dgm:pt modelId="{358C576B-EA25-442E-B89F-5CF4BB25580E}" type="pres">
      <dgm:prSet presAssocID="{28F073B6-069F-4678-93BE-3B9CFD122921}" presName="space" presStyleCnt="0"/>
      <dgm:spPr/>
    </dgm:pt>
    <dgm:pt modelId="{30124005-C9AE-400A-9DB9-5D164180EC70}" type="pres">
      <dgm:prSet presAssocID="{4D90B92E-B723-45D0-A3ED-5221D7524380}" presName="text" presStyleLbl="node1" presStyleIdx="1" presStyleCnt="2" custScaleX="239494">
        <dgm:presLayoutVars>
          <dgm:bulletEnabled val="1"/>
        </dgm:presLayoutVars>
      </dgm:prSet>
      <dgm:spPr/>
      <dgm:t>
        <a:bodyPr/>
        <a:lstStyle/>
        <a:p>
          <a:endParaRPr lang="en-US"/>
        </a:p>
      </dgm:t>
    </dgm:pt>
  </dgm:ptLst>
  <dgm:cxnLst>
    <dgm:cxn modelId="{AA4A486C-AD65-4C01-9932-3AD90122AD5E}" type="presOf" srcId="{F1D719FA-13A3-4433-8E47-C0D81721869D}" destId="{2C75B9F8-F714-4A10-B957-4BFD342B9E39}" srcOrd="0" destOrd="0" presId="urn:diagrams.loki3.com/VaryingWidthList"/>
    <dgm:cxn modelId="{1BB84FFC-2A64-4657-A866-6BEF4961CF11}" srcId="{A710760B-1037-437B-920A-B1F9EA44EDEA}" destId="{F1D719FA-13A3-4433-8E47-C0D81721869D}" srcOrd="0" destOrd="0" parTransId="{B7B83080-9460-4D73-A1C5-CB17AFD0305D}" sibTransId="{28F073B6-069F-4678-93BE-3B9CFD122921}"/>
    <dgm:cxn modelId="{005B6A38-4C3F-458F-833D-403BE302DC67}" type="presOf" srcId="{A710760B-1037-437B-920A-B1F9EA44EDEA}" destId="{CBF60816-4BA3-444C-AD56-EC1146340C0E}" srcOrd="0" destOrd="0" presId="urn:diagrams.loki3.com/VaryingWidthList"/>
    <dgm:cxn modelId="{B3F6CA0A-BB92-4951-B68A-1C2C0F6B4DCC}" type="presOf" srcId="{4D90B92E-B723-45D0-A3ED-5221D7524380}" destId="{30124005-C9AE-400A-9DB9-5D164180EC70}" srcOrd="0" destOrd="0" presId="urn:diagrams.loki3.com/VaryingWidthList"/>
    <dgm:cxn modelId="{0F7A78F6-48BE-4B87-AC1F-9368B47BFC94}" srcId="{A710760B-1037-437B-920A-B1F9EA44EDEA}" destId="{4D90B92E-B723-45D0-A3ED-5221D7524380}" srcOrd="1" destOrd="0" parTransId="{63A52CB3-6D4F-4347-AF76-70473A1D329A}" sibTransId="{66D43A8B-29D9-4396-8AB3-9AFA1E12B7E1}"/>
    <dgm:cxn modelId="{D00BC196-6224-45EF-B23B-C8AB4939A877}" type="presParOf" srcId="{CBF60816-4BA3-444C-AD56-EC1146340C0E}" destId="{2C75B9F8-F714-4A10-B957-4BFD342B9E39}" srcOrd="0" destOrd="0" presId="urn:diagrams.loki3.com/VaryingWidthList"/>
    <dgm:cxn modelId="{E933E601-9E9C-46E3-8A3E-11FCAA824E4C}" type="presParOf" srcId="{CBF60816-4BA3-444C-AD56-EC1146340C0E}" destId="{358C576B-EA25-442E-B89F-5CF4BB25580E}" srcOrd="1" destOrd="0" presId="urn:diagrams.loki3.com/VaryingWidthList"/>
    <dgm:cxn modelId="{59A81D7A-5D46-4E17-86D3-4D4ED9C8BC9B}" type="presParOf" srcId="{CBF60816-4BA3-444C-AD56-EC1146340C0E}" destId="{30124005-C9AE-400A-9DB9-5D164180EC70}" srcOrd="2" destOrd="0" presId="urn:diagrams.loki3.com/VaryingWidth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75B9F8-F714-4A10-B957-4BFD342B9E39}">
      <dsp:nvSpPr>
        <dsp:cNvPr id="0" name=""/>
        <dsp:cNvSpPr/>
      </dsp:nvSpPr>
      <dsp:spPr>
        <a:xfrm>
          <a:off x="572313" y="1478"/>
          <a:ext cx="4036972" cy="1109099"/>
        </a:xfrm>
        <a:prstGeom prst="rect">
          <a:avLst/>
        </a:prstGeom>
        <a:solidFill>
          <a:schemeClr val="accent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7320" tIns="147320" rIns="147320" bIns="147320" numCol="1" spcCol="1270" anchor="ctr" anchorCtr="0">
          <a:noAutofit/>
        </a:bodyPr>
        <a:lstStyle/>
        <a:p>
          <a:pPr lvl="0" algn="ctr" defTabSz="2578100">
            <a:lnSpc>
              <a:spcPct val="90000"/>
            </a:lnSpc>
            <a:spcBef>
              <a:spcPct val="0"/>
            </a:spcBef>
            <a:spcAft>
              <a:spcPct val="35000"/>
            </a:spcAft>
          </a:pPr>
          <a:r>
            <a:rPr lang="en-US" sz="5800" kern="1200" dirty="0" smtClean="0"/>
            <a:t>Kernel</a:t>
          </a:r>
          <a:endParaRPr lang="en-US" sz="5800" kern="1200" dirty="0"/>
        </a:p>
      </dsp:txBody>
      <dsp:txXfrm>
        <a:off x="572313" y="1478"/>
        <a:ext cx="4036972" cy="1109099"/>
      </dsp:txXfrm>
    </dsp:sp>
    <dsp:sp modelId="{30124005-C9AE-400A-9DB9-5D164180EC70}">
      <dsp:nvSpPr>
        <dsp:cNvPr id="0" name=""/>
        <dsp:cNvSpPr/>
      </dsp:nvSpPr>
      <dsp:spPr>
        <a:xfrm>
          <a:off x="543126" y="1264829"/>
          <a:ext cx="4095347" cy="3085030"/>
        </a:xfrm>
        <a:prstGeom prst="rect">
          <a:avLst/>
        </a:prstGeom>
        <a:solidFill>
          <a:schemeClr val="accent2">
            <a:hueOff val="-1455363"/>
            <a:satOff val="-83928"/>
            <a:lumOff val="8628"/>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47320" tIns="147320" rIns="147320" bIns="147320" numCol="1" spcCol="1270" anchor="ctr" anchorCtr="0">
          <a:noAutofit/>
        </a:bodyPr>
        <a:lstStyle/>
        <a:p>
          <a:pPr lvl="0" algn="ctr" defTabSz="2578100">
            <a:lnSpc>
              <a:spcPct val="90000"/>
            </a:lnSpc>
            <a:spcBef>
              <a:spcPct val="0"/>
            </a:spcBef>
            <a:spcAft>
              <a:spcPct val="35000"/>
            </a:spcAft>
          </a:pPr>
          <a:r>
            <a:rPr lang="en-US" sz="5800" kern="1200" dirty="0" smtClean="0"/>
            <a:t>User</a:t>
          </a:r>
          <a:endParaRPr lang="en-US" sz="5800" kern="1200" dirty="0"/>
        </a:p>
      </dsp:txBody>
      <dsp:txXfrm>
        <a:off x="543126" y="1264829"/>
        <a:ext cx="4095347" cy="3085030"/>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800" spc="-1" strike="noStrike">
                <a:solidFill>
                  <a:schemeClr val="dk1"/>
                </a:solidFill>
                <a:latin typeface="Calibri"/>
              </a:rPr>
              <a:t>Click to move the slide</a:t>
            </a:r>
            <a:endParaRPr b="0" lang="en-US" sz="1800" spc="-1" strike="noStrike">
              <a:solidFill>
                <a:schemeClr val="dk1"/>
              </a:solidFill>
              <a:latin typeface="Calibri"/>
            </a:endParaRPr>
          </a:p>
        </p:txBody>
      </p:sp>
      <p:sp>
        <p:nvSpPr>
          <p:cNvPr id="68"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69"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70" name="PlaceHolder 4"/>
          <p:cNvSpPr>
            <a:spLocks noGrp="1"/>
          </p:cNvSpPr>
          <p:nvPr>
            <p:ph type="dt" idx="34"/>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71" name="PlaceHolder 5"/>
          <p:cNvSpPr>
            <a:spLocks noGrp="1"/>
          </p:cNvSpPr>
          <p:nvPr>
            <p:ph type="ftr" idx="35"/>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2" name="PlaceHolder 6"/>
          <p:cNvSpPr>
            <a:spLocks noGrp="1"/>
          </p:cNvSpPr>
          <p:nvPr>
            <p:ph type="sldNum" idx="36"/>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FB1A8655-ED0E-4D8B-9309-07D959916C52}"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PlaceHolder 1"/>
          <p:cNvSpPr>
            <a:spLocks noGrp="1"/>
          </p:cNvSpPr>
          <p:nvPr>
            <p:ph type="sldImg"/>
          </p:nvPr>
        </p:nvSpPr>
        <p:spPr>
          <a:xfrm>
            <a:off x="685800" y="1143000"/>
            <a:ext cx="5486040" cy="3085920"/>
          </a:xfrm>
          <a:prstGeom prst="rect">
            <a:avLst/>
          </a:prstGeom>
          <a:ln w="0">
            <a:noFill/>
          </a:ln>
        </p:spPr>
      </p:sp>
      <p:sp>
        <p:nvSpPr>
          <p:cNvPr id="31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314" name="PlaceHolder 3"/>
          <p:cNvSpPr>
            <a:spLocks noGrp="1"/>
          </p:cNvSpPr>
          <p:nvPr>
            <p:ph type="sldNum" idx="37"/>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7151F0D7-2214-40E3-82F5-448E5658926F}"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PlaceHolder 1"/>
          <p:cNvSpPr>
            <a:spLocks noGrp="1"/>
          </p:cNvSpPr>
          <p:nvPr>
            <p:ph type="sldImg"/>
          </p:nvPr>
        </p:nvSpPr>
        <p:spPr>
          <a:xfrm>
            <a:off x="685800" y="1143000"/>
            <a:ext cx="5486040" cy="3085920"/>
          </a:xfrm>
          <a:prstGeom prst="rect">
            <a:avLst/>
          </a:prstGeom>
          <a:ln w="0">
            <a:noFill/>
          </a:ln>
        </p:spPr>
      </p:sp>
      <p:sp>
        <p:nvSpPr>
          <p:cNvPr id="31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pc="-1" strike="noStrike">
              <a:solidFill>
                <a:srgbClr val="000000"/>
              </a:solidFill>
              <a:latin typeface="Arial"/>
            </a:endParaRPr>
          </a:p>
        </p:txBody>
      </p:sp>
      <p:sp>
        <p:nvSpPr>
          <p:cNvPr id="317" name="PlaceHolder 3"/>
          <p:cNvSpPr>
            <a:spLocks noGrp="1"/>
          </p:cNvSpPr>
          <p:nvPr>
            <p:ph type="sldNum" idx="38"/>
          </p:nvPr>
        </p:nvSpPr>
        <p:spPr>
          <a:xfrm>
            <a:off x="3884760" y="8685360"/>
            <a:ext cx="2971440" cy="458280"/>
          </a:xfrm>
          <a:prstGeom prst="rect">
            <a:avLst/>
          </a:prstGeom>
          <a:noFill/>
          <a:ln w="0">
            <a:noFill/>
          </a:ln>
        </p:spPr>
        <p:txBody>
          <a:bodyPr lIns="91440" rIns="91440" tIns="45720" bIns="45720" anchor="b">
            <a:noAutofit/>
          </a:bodyPr>
          <a:lstStyle>
            <a:lvl1pPr indent="0" algn="r" defTabSz="914400">
              <a:lnSpc>
                <a:spcPct val="100000"/>
              </a:lnSpc>
              <a:buNone/>
              <a:defRPr b="0" lang="en-US" sz="1200" spc="-1" strike="noStrike">
                <a:solidFill>
                  <a:schemeClr val="dk1"/>
                </a:solidFill>
                <a:latin typeface="+mn-lt"/>
                <a:ea typeface="+mn-ea"/>
              </a:defRPr>
            </a:lvl1pPr>
          </a:lstStyle>
          <a:p>
            <a:pPr indent="0" algn="r" defTabSz="914400">
              <a:lnSpc>
                <a:spcPct val="100000"/>
              </a:lnSpc>
              <a:buNone/>
            </a:pPr>
            <a:fld id="{F183713F-A777-4AAB-8AD3-AB4FAB977410}" type="slidenum">
              <a:rPr b="0" lang="en-US" sz="1200" spc="-1" strike="noStrike">
                <a:solidFill>
                  <a:schemeClr val="dk1"/>
                </a:solidFill>
                <a:latin typeface="+mn-lt"/>
                <a:ea typeface="+mn-ea"/>
              </a:rPr>
              <a:t>&lt;number&gt;</a:t>
            </a:fld>
            <a:endParaRPr b="0" lang="en-US" sz="1200" spc="-1" strike="noStrike">
              <a:solidFill>
                <a:srgbClr val="000000"/>
              </a:solidFill>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094D154-DD22-4D2C-80B7-4E0B0E3D333E}"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6F2159C5-491F-4DCF-A24A-80DD17D632C4}"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51629FB8-16BA-4C4B-8B5F-66393AB183E0}"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E4C85B0B-8B8F-4BA7-A5FF-76A660EDABAA}"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E00E3803-AA89-4B28-B76B-14ADF4B88B5B}"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3"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5CA73AE4-B125-4BA5-A336-7F6CFD78FFAB}"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1DE6FD96-9085-4FB4-B04B-59A7F20C54A4}"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6"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96C8602A-5F1B-47A5-B131-8D2238387A1F}"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47211913-D5F6-41D3-BA37-FA5F83D621DB}"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12B66121-7AB0-4772-96FD-41505DC2ED1C}"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04E0C3C1-2C04-44AB-9BE4-6F1696D0C8DE}"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pc="-1" strike="noStrike">
                <a:solidFill>
                  <a:schemeClr val="dk1"/>
                </a:solidFill>
                <a:latin typeface="Calibri Light"/>
              </a:rPr>
              <a:t>Cl</a:t>
            </a:r>
            <a:r>
              <a:rPr b="0" lang="en-US" sz="6000" spc="-1" strike="noStrike">
                <a:solidFill>
                  <a:schemeClr val="dk1"/>
                </a:solidFill>
                <a:latin typeface="Calibri Light"/>
              </a:rPr>
              <a:t>ic</a:t>
            </a:r>
            <a:r>
              <a:rPr b="0" lang="en-US" sz="6000" spc="-1" strike="noStrike">
                <a:solidFill>
                  <a:schemeClr val="dk1"/>
                </a:solidFill>
                <a:latin typeface="Calibri Light"/>
              </a:rPr>
              <a:t>k </a:t>
            </a:r>
            <a:r>
              <a:rPr b="0" lang="en-US" sz="6000" spc="-1" strike="noStrike">
                <a:solidFill>
                  <a:schemeClr val="dk1"/>
                </a:solidFill>
                <a:latin typeface="Calibri Light"/>
              </a:rPr>
              <a:t>to </a:t>
            </a:r>
            <a:r>
              <a:rPr b="0" lang="en-US" sz="6000" spc="-1" strike="noStrike">
                <a:solidFill>
                  <a:schemeClr val="dk1"/>
                </a:solidFill>
                <a:latin typeface="Calibri Light"/>
              </a:rPr>
              <a:t>e</a:t>
            </a:r>
            <a:r>
              <a:rPr b="0" lang="en-US" sz="6000" spc="-1" strike="noStrike">
                <a:solidFill>
                  <a:schemeClr val="dk1"/>
                </a:solidFill>
                <a:latin typeface="Calibri Light"/>
              </a:rPr>
              <a:t>di</a:t>
            </a:r>
            <a:r>
              <a:rPr b="0" lang="en-US" sz="6000" spc="-1" strike="noStrike">
                <a:solidFill>
                  <a:schemeClr val="dk1"/>
                </a:solidFill>
                <a:latin typeface="Calibri Light"/>
              </a:rPr>
              <a:t>t </a:t>
            </a:r>
            <a:r>
              <a:rPr b="0" lang="en-US" sz="6000" spc="-1" strike="noStrike">
                <a:solidFill>
                  <a:schemeClr val="dk1"/>
                </a:solidFill>
                <a:latin typeface="Calibri Light"/>
              </a:rPr>
              <a:t>M</a:t>
            </a:r>
            <a:r>
              <a:rPr b="0" lang="en-US" sz="6000" spc="-1" strike="noStrike">
                <a:solidFill>
                  <a:schemeClr val="dk1"/>
                </a:solidFill>
                <a:latin typeface="Calibri Light"/>
              </a:rPr>
              <a:t>a</a:t>
            </a:r>
            <a:r>
              <a:rPr b="0" lang="en-US" sz="6000" spc="-1" strike="noStrike">
                <a:solidFill>
                  <a:schemeClr val="dk1"/>
                </a:solidFill>
                <a:latin typeface="Calibri Light"/>
              </a:rPr>
              <a:t>st</a:t>
            </a:r>
            <a:r>
              <a:rPr b="0" lang="en-US" sz="6000" spc="-1" strike="noStrike">
                <a:solidFill>
                  <a:schemeClr val="dk1"/>
                </a:solidFill>
                <a:latin typeface="Calibri Light"/>
              </a:rPr>
              <a:t>e</a:t>
            </a:r>
            <a:r>
              <a:rPr b="0" lang="en-US" sz="6000" spc="-1" strike="noStrike">
                <a:solidFill>
                  <a:schemeClr val="dk1"/>
                </a:solidFill>
                <a:latin typeface="Calibri Light"/>
              </a:rPr>
              <a:t>r </a:t>
            </a:r>
            <a:r>
              <a:rPr b="0" lang="en-US" sz="6000" spc="-1" strike="noStrike">
                <a:solidFill>
                  <a:schemeClr val="dk1"/>
                </a:solidFill>
                <a:latin typeface="Calibri Light"/>
              </a:rPr>
              <a:t>ti</a:t>
            </a:r>
            <a:r>
              <a:rPr b="0" lang="en-US" sz="6000" spc="-1" strike="noStrike">
                <a:solidFill>
                  <a:schemeClr val="dk1"/>
                </a:solidFill>
                <a:latin typeface="Calibri Light"/>
              </a:rPr>
              <a:t>tl</a:t>
            </a:r>
            <a:r>
              <a:rPr b="0" lang="en-US" sz="6000" spc="-1" strike="noStrike">
                <a:solidFill>
                  <a:schemeClr val="dk1"/>
                </a:solidFill>
                <a:latin typeface="Calibri Light"/>
              </a:rPr>
              <a:t>e </a:t>
            </a:r>
            <a:r>
              <a:rPr b="0" lang="en-US" sz="6000" spc="-1" strike="noStrike">
                <a:solidFill>
                  <a:schemeClr val="dk1"/>
                </a:solidFill>
                <a:latin typeface="Calibri Light"/>
              </a:rPr>
              <a:t>st</a:t>
            </a:r>
            <a:r>
              <a:rPr b="0" lang="en-US" sz="6000" spc="-1" strike="noStrike">
                <a:solidFill>
                  <a:schemeClr val="dk1"/>
                </a:solidFill>
                <a:latin typeface="Calibri Light"/>
              </a:rPr>
              <a:t>yl</a:t>
            </a:r>
            <a:r>
              <a:rPr b="0" lang="en-US" sz="6000" spc="-1" strike="noStrike">
                <a:solidFill>
                  <a:schemeClr val="dk1"/>
                </a:solidFill>
                <a:latin typeface="Calibri Light"/>
              </a:rPr>
              <a:t>e</a:t>
            </a:r>
            <a:endParaRPr b="0" lang="en-US" sz="6000" spc="-1" strike="noStrike">
              <a:solidFill>
                <a:schemeClr val="dk1"/>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49F7C099-49F5-42F0-A9B6-BA475081F2BC}"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Calibri"/>
              </a:rPr>
              <a:t>Click to edit </a:t>
            </a:r>
            <a:r>
              <a:rPr b="0" lang="en-US" sz="2800" spc="-1" strike="noStrike">
                <a:solidFill>
                  <a:schemeClr val="dk1"/>
                </a:solidFill>
                <a:latin typeface="Calibri"/>
              </a:rPr>
              <a:t>the outline text </a:t>
            </a:r>
            <a:r>
              <a:rPr b="0" lang="en-US" sz="2800" spc="-1" strike="noStrike">
                <a:solidFill>
                  <a:schemeClr val="dk1"/>
                </a:solidFill>
                <a:latin typeface="Calibri"/>
              </a:rPr>
              <a:t>format</a:t>
            </a:r>
            <a:endParaRPr b="0" lang="en-US"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Calibri"/>
              </a:rPr>
              <a:t>Second Outline </a:t>
            </a:r>
            <a:r>
              <a:rPr b="0" lang="en-US" sz="2000" spc="-1" strike="noStrike">
                <a:solidFill>
                  <a:schemeClr val="dk1"/>
                </a:solidFill>
                <a:latin typeface="Calibri"/>
              </a:rPr>
              <a:t>Level</a:t>
            </a:r>
            <a:endParaRPr b="0" lang="en-US"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a:t>
            </a:r>
            <a:r>
              <a:rPr b="0" lang="en-US" sz="1800" spc="-1" strike="noStrike">
                <a:solidFill>
                  <a:schemeClr val="dk1"/>
                </a:solidFill>
                <a:latin typeface="Calibri"/>
              </a:rPr>
              <a:t>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a:t>
            </a:r>
            <a:r>
              <a:rPr b="0" lang="en-US" sz="1800" spc="-1" strike="noStrike">
                <a:solidFill>
                  <a:schemeClr val="dk1"/>
                </a:solidFill>
                <a:latin typeface="Calibri"/>
              </a:rPr>
              <a:t>Outline </a:t>
            </a:r>
            <a:r>
              <a:rPr b="0" lang="en-US" sz="1800" spc="-1" strike="noStrike">
                <a:solidFill>
                  <a:schemeClr val="dk1"/>
                </a:solidFill>
                <a:latin typeface="Calibri"/>
              </a:rPr>
              <a:t>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Fifth </a:t>
            </a:r>
            <a:r>
              <a:rPr b="0" lang="en-US" sz="2000" spc="-1" strike="noStrike">
                <a:solidFill>
                  <a:schemeClr val="dk1"/>
                </a:solidFill>
                <a:latin typeface="Calibri"/>
              </a:rPr>
              <a:t>Outline </a:t>
            </a:r>
            <a:r>
              <a:rPr b="0" lang="en-US" sz="2000" spc="-1" strike="noStrike">
                <a:solidFill>
                  <a:schemeClr val="dk1"/>
                </a:solidFill>
                <a:latin typeface="Calibri"/>
              </a:rPr>
              <a:t>Level</a:t>
            </a:r>
            <a:endParaRPr b="0" lang="en-US"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Sixt</a:t>
            </a:r>
            <a:r>
              <a:rPr b="0" lang="en-US" sz="2000" spc="-1" strike="noStrike">
                <a:solidFill>
                  <a:schemeClr val="dk1"/>
                </a:solidFill>
                <a:latin typeface="Calibri"/>
              </a:rPr>
              <a:t>h </a:t>
            </a:r>
            <a:r>
              <a:rPr b="0" lang="en-US" sz="2000" spc="-1" strike="noStrike">
                <a:solidFill>
                  <a:schemeClr val="dk1"/>
                </a:solidFill>
                <a:latin typeface="Calibri"/>
              </a:rPr>
              <a:t>Outl</a:t>
            </a:r>
            <a:r>
              <a:rPr b="0" lang="en-US" sz="2000" spc="-1" strike="noStrike">
                <a:solidFill>
                  <a:schemeClr val="dk1"/>
                </a:solidFill>
                <a:latin typeface="Calibri"/>
              </a:rPr>
              <a:t>ine </a:t>
            </a:r>
            <a:r>
              <a:rPr b="0" lang="en-US" sz="2000" spc="-1" strike="noStrike">
                <a:solidFill>
                  <a:schemeClr val="dk1"/>
                </a:solidFill>
                <a:latin typeface="Calibri"/>
              </a:rPr>
              <a:t>Lev</a:t>
            </a:r>
            <a:r>
              <a:rPr b="0" lang="en-US" sz="2000" spc="-1" strike="noStrike">
                <a:solidFill>
                  <a:schemeClr val="dk1"/>
                </a:solidFill>
                <a:latin typeface="Calibri"/>
              </a:rPr>
              <a:t>el</a:t>
            </a:r>
            <a:endParaRPr b="0" lang="en-US"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a:t>
            </a:r>
            <a:r>
              <a:rPr b="0" lang="en-US" sz="2000" spc="-1" strike="noStrike">
                <a:solidFill>
                  <a:schemeClr val="dk1"/>
                </a:solidFill>
                <a:latin typeface="Calibri"/>
              </a:rPr>
              <a:t>e</a:t>
            </a:r>
            <a:r>
              <a:rPr b="0" lang="en-US" sz="2000" spc="-1" strike="noStrike">
                <a:solidFill>
                  <a:schemeClr val="dk1"/>
                </a:solidFill>
                <a:latin typeface="Calibri"/>
              </a:rPr>
              <a:t>v</a:t>
            </a:r>
            <a:r>
              <a:rPr b="0" lang="en-US" sz="2000" spc="-1" strike="noStrike">
                <a:solidFill>
                  <a:schemeClr val="dk1"/>
                </a:solidFill>
                <a:latin typeface="Calibri"/>
              </a:rPr>
              <a:t>e</a:t>
            </a:r>
            <a:r>
              <a:rPr b="0" lang="en-US" sz="2000" spc="-1" strike="noStrike">
                <a:solidFill>
                  <a:schemeClr val="dk1"/>
                </a:solidFill>
                <a:latin typeface="Calibri"/>
              </a:rPr>
              <a:t>n</a:t>
            </a:r>
            <a:r>
              <a:rPr b="0" lang="en-US" sz="2000" spc="-1" strike="noStrike">
                <a:solidFill>
                  <a:schemeClr val="dk1"/>
                </a:solidFill>
                <a:latin typeface="Calibri"/>
              </a:rPr>
              <a:t>t</a:t>
            </a:r>
            <a:r>
              <a:rPr b="0" lang="en-US" sz="2000" spc="-1" strike="noStrike">
                <a:solidFill>
                  <a:schemeClr val="dk1"/>
                </a:solidFill>
                <a:latin typeface="Calibri"/>
              </a:rPr>
              <a:t>h</a:t>
            </a:r>
            <a:r>
              <a:rPr b="0" lang="en-US" sz="2000" spc="-1" strike="noStrike">
                <a:solidFill>
                  <a:schemeClr val="dk1"/>
                </a:solidFill>
                <a:latin typeface="Calibri"/>
              </a:rPr>
              <a:t> </a:t>
            </a:r>
            <a:r>
              <a:rPr b="0" lang="en-US" sz="2000" spc="-1" strike="noStrike">
                <a:solidFill>
                  <a:schemeClr val="dk1"/>
                </a:solidFill>
                <a:latin typeface="Calibri"/>
              </a:rPr>
              <a:t>O</a:t>
            </a:r>
            <a:r>
              <a:rPr b="0" lang="en-US" sz="2000" spc="-1" strike="noStrike">
                <a:solidFill>
                  <a:schemeClr val="dk1"/>
                </a:solidFill>
                <a:latin typeface="Calibri"/>
              </a:rPr>
              <a:t>u</a:t>
            </a:r>
            <a:r>
              <a:rPr b="0" lang="en-US" sz="2000" spc="-1" strike="noStrike">
                <a:solidFill>
                  <a:schemeClr val="dk1"/>
                </a:solidFill>
                <a:latin typeface="Calibri"/>
              </a:rPr>
              <a:t>t</a:t>
            </a:r>
            <a:r>
              <a:rPr b="0" lang="en-US" sz="2000" spc="-1" strike="noStrike">
                <a:solidFill>
                  <a:schemeClr val="dk1"/>
                </a:solidFill>
                <a:latin typeface="Calibri"/>
              </a:rPr>
              <a:t>li</a:t>
            </a:r>
            <a:r>
              <a:rPr b="0" lang="en-US" sz="2000" spc="-1" strike="noStrike">
                <a:solidFill>
                  <a:schemeClr val="dk1"/>
                </a:solidFill>
                <a:latin typeface="Calibri"/>
              </a:rPr>
              <a:t>n</a:t>
            </a:r>
            <a:r>
              <a:rPr b="0" lang="en-US" sz="2000" spc="-1" strike="noStrike">
                <a:solidFill>
                  <a:schemeClr val="dk1"/>
                </a:solidFill>
                <a:latin typeface="Calibri"/>
              </a:rPr>
              <a:t>e </a:t>
            </a:r>
            <a:r>
              <a:rPr b="0" lang="en-US" sz="2000" spc="-1" strike="noStrike">
                <a:solidFill>
                  <a:schemeClr val="dk1"/>
                </a:solidFill>
                <a:latin typeface="Calibri"/>
              </a:rPr>
              <a:t>L</a:t>
            </a:r>
            <a:r>
              <a:rPr b="0" lang="en-US" sz="2000" spc="-1" strike="noStrike">
                <a:solidFill>
                  <a:schemeClr val="dk1"/>
                </a:solidFill>
                <a:latin typeface="Calibri"/>
              </a:rPr>
              <a:t>e</a:t>
            </a:r>
            <a:r>
              <a:rPr b="0" lang="en-US" sz="2000" spc="-1" strike="noStrike">
                <a:solidFill>
                  <a:schemeClr val="dk1"/>
                </a:solidFill>
                <a:latin typeface="Calibri"/>
              </a:rPr>
              <a:t>v</a:t>
            </a:r>
            <a:r>
              <a:rPr b="0" lang="en-US" sz="2000" spc="-1" strike="noStrike">
                <a:solidFill>
                  <a:schemeClr val="dk1"/>
                </a:solidFill>
                <a:latin typeface="Calibri"/>
              </a:rPr>
              <a:t>e</a:t>
            </a:r>
            <a:r>
              <a:rPr b="0" lang="en-US" sz="2000" spc="-1" strike="noStrike">
                <a:solidFill>
                  <a:schemeClr val="dk1"/>
                </a:solidFill>
                <a:latin typeface="Calibri"/>
              </a:rPr>
              <a:t>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a:solidFill>
                  <a:schemeClr val="dk1"/>
                </a:solidFill>
                <a:latin typeface="Calibri Light"/>
              </a:rPr>
              <a:t>Click to edit Master title style</a:t>
            </a:r>
            <a:endParaRPr b="0" lang="en-US" sz="3200" spc="-1" strike="noStrike">
              <a:solidFill>
                <a:schemeClr val="dk1"/>
              </a:solidFill>
              <a:latin typeface="Calibri"/>
            </a:endParaRPr>
          </a:p>
        </p:txBody>
      </p:sp>
      <p:sp>
        <p:nvSpPr>
          <p:cNvPr id="56"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pc="-1" strike="noStrike">
                <a:solidFill>
                  <a:schemeClr val="dk1"/>
                </a:solidFill>
                <a:latin typeface="Calibri"/>
              </a:rPr>
              <a:t>Edit Master text styles</a:t>
            </a:r>
            <a:endParaRPr b="0" lang="en-US" sz="32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57"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Calibri"/>
              </a:rPr>
              <a:t>Edit Master text styles</a:t>
            </a:r>
            <a:endParaRPr b="0" lang="en-US" sz="1600" spc="-1" strike="noStrike">
              <a:solidFill>
                <a:schemeClr val="dk1"/>
              </a:solidFill>
              <a:latin typeface="Calibri"/>
            </a:endParaRPr>
          </a:p>
        </p:txBody>
      </p:sp>
      <p:sp>
        <p:nvSpPr>
          <p:cNvPr id="58"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59"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0"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5406047C-5BAF-4DE2-86D6-1E153455802C}"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a:solidFill>
                  <a:schemeClr val="dk1"/>
                </a:solidFill>
                <a:latin typeface="Calibri Light"/>
              </a:rPr>
              <a:t>Click to edit Master title style</a:t>
            </a:r>
            <a:endParaRPr b="0" lang="en-US" sz="3200" spc="-1" strike="noStrike">
              <a:solidFill>
                <a:schemeClr val="dk1"/>
              </a:solidFill>
              <a:latin typeface="Calibri"/>
            </a:endParaRPr>
          </a:p>
        </p:txBody>
      </p:sp>
      <p:sp>
        <p:nvSpPr>
          <p:cNvPr id="62"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3200" spc="-1" strike="noStrike">
                <a:solidFill>
                  <a:schemeClr val="dk1"/>
                </a:solidFill>
                <a:latin typeface="Calibri"/>
              </a:rPr>
              <a:t>Second Outline Level</a:t>
            </a:r>
            <a:endParaRPr b="0" lang="en-US" sz="32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3200" spc="-1" strike="noStrike">
                <a:solidFill>
                  <a:schemeClr val="dk1"/>
                </a:solidFill>
                <a:latin typeface="Calibri"/>
              </a:rPr>
              <a:t>Third Outline Level</a:t>
            </a:r>
            <a:endParaRPr b="0" lang="en-US" sz="32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3200" spc="-1" strike="noStrike">
                <a:solidFill>
                  <a:schemeClr val="dk1"/>
                </a:solidFill>
                <a:latin typeface="Calibri"/>
              </a:rPr>
              <a:t>Fourth Outline Level</a:t>
            </a:r>
            <a:endParaRPr b="0" lang="en-US" sz="32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Calibri"/>
              </a:rPr>
              <a:t>Fifth Outline Level</a:t>
            </a:r>
            <a:endParaRPr b="0" lang="en-US" sz="32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Calibri"/>
              </a:rPr>
              <a:t>Sixth Outline Level</a:t>
            </a:r>
            <a:endParaRPr b="0" lang="en-US" sz="32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Calibri"/>
              </a:rPr>
              <a:t>Seventh Outline Level</a:t>
            </a:r>
            <a:endParaRPr b="0" lang="en-US" sz="3200" spc="-1" strike="noStrike">
              <a:solidFill>
                <a:schemeClr val="dk1"/>
              </a:solidFill>
              <a:latin typeface="Calibri"/>
            </a:endParaRPr>
          </a:p>
        </p:txBody>
      </p:sp>
      <p:sp>
        <p:nvSpPr>
          <p:cNvPr id="63"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Calibri"/>
              </a:rPr>
              <a:t>Edit Master text styles</a:t>
            </a:r>
            <a:endParaRPr b="0" lang="en-US" sz="1600" spc="-1" strike="noStrike">
              <a:solidFill>
                <a:schemeClr val="dk1"/>
              </a:solidFill>
              <a:latin typeface="Calibri"/>
            </a:endParaRPr>
          </a:p>
        </p:txBody>
      </p:sp>
      <p:sp>
        <p:nvSpPr>
          <p:cNvPr id="64"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65"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6"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153BEA00-E302-41C5-9A8F-41A53367051B}"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9"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10"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A1DED4DB-075C-41A2-B873-50FB010BCB09}"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13"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14"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15"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16AD0035-EDE0-4C1E-B501-9C9BD0C25269}"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1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19"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0"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F366AE57-B25D-46B2-9F0C-E47DE3805767}"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n-US" sz="6000" spc="-1" strike="noStrike">
                <a:solidFill>
                  <a:schemeClr val="dk1"/>
                </a:solidFill>
                <a:latin typeface="Calibri Light"/>
              </a:rPr>
              <a:t>Click to edit Master title style</a:t>
            </a:r>
            <a:endParaRPr b="0" lang="en-US" sz="6000" spc="-1" strike="noStrike">
              <a:solidFill>
                <a:schemeClr val="dk1"/>
              </a:solidFill>
              <a:latin typeface="Calibri"/>
            </a:endParaRPr>
          </a:p>
        </p:txBody>
      </p:sp>
      <p:sp>
        <p:nvSpPr>
          <p:cNvPr id="25"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pc="-1" strike="noStrike">
                <a:solidFill>
                  <a:schemeClr val="dk1">
                    <a:tint val="75000"/>
                  </a:schemeClr>
                </a:solidFill>
                <a:latin typeface="Calibri"/>
              </a:rPr>
              <a:t>Edit Master text styles</a:t>
            </a:r>
            <a:endParaRPr b="0" lang="en-US" sz="2400" spc="-1" strike="noStrike">
              <a:solidFill>
                <a:schemeClr val="dk1"/>
              </a:solidFill>
              <a:latin typeface="Calibri"/>
            </a:endParaRPr>
          </a:p>
        </p:txBody>
      </p:sp>
      <p:sp>
        <p:nvSpPr>
          <p:cNvPr id="26"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7"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8"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27BCE747-C3BD-4ACD-9708-78935AF0F57C}"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30"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1"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2"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33"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4"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F905AEAB-805B-4A45-9C4F-992A7E49040B}"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Calibri"/>
              </a:rPr>
              <a:t>Edit Master text styles</a:t>
            </a:r>
            <a:endParaRPr b="0" lang="en-US" sz="2400" spc="-1" strike="noStrike">
              <a:solidFill>
                <a:schemeClr val="dk1"/>
              </a:solidFill>
              <a:latin typeface="Calibri"/>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Calibri"/>
              </a:rPr>
              <a:t>Edit Master text styles</a:t>
            </a:r>
            <a:endParaRPr b="0" lang="en-US" sz="2400" spc="-1" strike="noStrike">
              <a:solidFill>
                <a:schemeClr val="dk1"/>
              </a:solidFill>
              <a:latin typeface="Calibri"/>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CFEB4B28-7FBD-4E51-A33C-9BB4916D6B89}"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73866574-0100-46C5-BA2D-35381EB834AA}"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5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2"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53"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4"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34580B57-3B41-4D05-9308-F13154357661}"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6.xml"/><Relationship Id="rId7"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hyperlink" Target="http://www.ostep.org/" TargetMode="External"/><Relationship Id="rId2" Type="http://schemas.openxmlformats.org/officeDocument/2006/relationships/slideLayout" Target="../slideLayouts/slideLayout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1.xml.rels><?xml version="1.0" encoding="UTF-8"?>
<Relationships xmlns="http://schemas.openxmlformats.org/package/2006/relationships"><Relationship Id="rId1" Type="http://schemas.openxmlformats.org/officeDocument/2006/relationships/hyperlink" Target="http://lxr.linux.no/linux+v3.2/arch/x86/include/asm/unistd_64.h" TargetMode="External"/><Relationship Id="rId2" Type="http://schemas.openxmlformats.org/officeDocument/2006/relationships/hyperlink" Target="http://lxr.linux.no/linux+v3.2/arch/x86/include/asm/unistd_64.h" TargetMode="External"/><Relationship Id="rId3" Type="http://schemas.openxmlformats.org/officeDocument/2006/relationships/slideLayout" Target="../slideLayouts/slideLayout8.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pc="-1" strike="noStrike">
                <a:solidFill>
                  <a:schemeClr val="dk1"/>
                </a:solidFill>
                <a:latin typeface="Calibri Light"/>
              </a:rPr>
              <a:t>Process Management</a:t>
            </a:r>
            <a:endParaRPr b="0" lang="en-US" sz="6000" spc="-1" strike="noStrike">
              <a:solidFill>
                <a:schemeClr val="dk1"/>
              </a:solidFill>
              <a:latin typeface="Calibri"/>
            </a:endParaRPr>
          </a:p>
        </p:txBody>
      </p:sp>
      <p:sp>
        <p:nvSpPr>
          <p:cNvPr id="74" name="PlaceHolder 2"/>
          <p:cNvSpPr>
            <a:spLocks noGrp="1"/>
          </p:cNvSpPr>
          <p:nvPr>
            <p:ph type="subTitle"/>
          </p:nvPr>
        </p:nvSpPr>
        <p:spPr>
          <a:xfrm>
            <a:off x="1523880" y="3602160"/>
            <a:ext cx="9143640" cy="1655280"/>
          </a:xfrm>
          <a:prstGeom prst="rect">
            <a:avLst/>
          </a:prstGeom>
          <a:noFill/>
          <a:ln w="0">
            <a:noFill/>
          </a:ln>
        </p:spPr>
        <p:txBody>
          <a:bodyPr lIns="91440" rIns="91440" tIns="45720" bIns="45720" anchor="t">
            <a:noAutofit/>
          </a:bodyPr>
          <a:p>
            <a:pPr indent="0" algn="ctr">
              <a:buNone/>
            </a:pP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Garamond"/>
              </a:rPr>
              <a:t>Experiment</a:t>
            </a:r>
            <a:r>
              <a:rPr b="0" lang="en-US" sz="4400" spc="-1" strike="noStrike">
                <a:solidFill>
                  <a:schemeClr val="dk1"/>
                </a:solidFill>
                <a:latin typeface="Calibri Light"/>
              </a:rPr>
              <a:t>: Forcing a program to spend more time in User mode or kernel mode</a:t>
            </a:r>
            <a:endParaRPr b="0" lang="en-US" sz="4400" spc="-1" strike="noStrike">
              <a:solidFill>
                <a:schemeClr val="dk1"/>
              </a:solidFill>
              <a:latin typeface="Calibri"/>
            </a:endParaRPr>
          </a:p>
        </p:txBody>
      </p:sp>
      <p:sp>
        <p:nvSpPr>
          <p:cNvPr id="102"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Any system call forces the process to run in kernel mode for the period of the system call</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For example </a:t>
            </a:r>
            <a:r>
              <a:rPr b="0" lang="en-US" sz="2400" spc="-1" strike="noStrike">
                <a:solidFill>
                  <a:schemeClr val="dk1"/>
                </a:solidFill>
                <a:latin typeface="Courier New"/>
              </a:rPr>
              <a:t>getpid(2)</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Run </a:t>
            </a:r>
            <a:r>
              <a:rPr b="0" lang="en-US" sz="2800" spc="-1" strike="noStrike">
                <a:solidFill>
                  <a:schemeClr val="dk1"/>
                </a:solidFill>
                <a:latin typeface="Courier New"/>
              </a:rPr>
              <a:t>./loopy kernel</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Also try </a:t>
            </a:r>
            <a:r>
              <a:rPr b="0" lang="en-US" sz="2800" spc="-1" strike="noStrike">
                <a:solidFill>
                  <a:schemeClr val="dk1"/>
                </a:solidFill>
                <a:latin typeface="Courier New"/>
              </a:rPr>
              <a:t>./loopy sleepy</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See top and observe the CPU time of the process </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You can also use the time command </a:t>
            </a:r>
            <a:r>
              <a:rPr b="0" lang="en-US" sz="2800" spc="-1" strike="noStrike">
                <a:solidFill>
                  <a:schemeClr val="dk1"/>
                </a:solidFill>
                <a:latin typeface="Calibri"/>
              </a:rPr>
              <a:t>	</a:t>
            </a: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A little experiment</a:t>
            </a:r>
            <a:endParaRPr b="0" lang="en-US" sz="4400" spc="-1" strike="noStrike">
              <a:solidFill>
                <a:schemeClr val="dk1"/>
              </a:solidFill>
              <a:latin typeface="Calibri"/>
            </a:endParaRPr>
          </a:p>
        </p:txBody>
      </p:sp>
      <p:sp>
        <p:nvSpPr>
          <p:cNvPr id="104" name="PlaceHolder 2"/>
          <p:cNvSpPr>
            <a:spLocks noGrp="1"/>
          </p:cNvSpPr>
          <p:nvPr>
            <p:ph/>
          </p:nvPr>
        </p:nvSpPr>
        <p:spPr>
          <a:xfrm>
            <a:off x="838080" y="1825560"/>
            <a:ext cx="5181120" cy="240840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Try this: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./loopy sleepy</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./loopy busy</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./loopy kernel</a:t>
            </a:r>
            <a:endParaRPr b="0" lang="en-US" sz="2800" spc="-1" strike="noStrike">
              <a:solidFill>
                <a:schemeClr val="dk1"/>
              </a:solidFill>
              <a:latin typeface="Calibri"/>
            </a:endParaRPr>
          </a:p>
        </p:txBody>
      </p:sp>
      <p:sp>
        <p:nvSpPr>
          <p:cNvPr id="105" name="PlaceHolder 3"/>
          <p:cNvSpPr>
            <a:spLocks noGrp="1"/>
          </p:cNvSpPr>
          <p:nvPr>
            <p:ph/>
          </p:nvPr>
        </p:nvSpPr>
        <p:spPr>
          <a:xfrm>
            <a:off x="6172200" y="1825560"/>
            <a:ext cx="5181120" cy="240840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Watch what happens with </a:t>
            </a:r>
            <a:r>
              <a:rPr b="0" lang="en-US" sz="2800" spc="-1" strike="noStrike">
                <a:solidFill>
                  <a:schemeClr val="dk1"/>
                </a:solidFill>
                <a:latin typeface="Courier New"/>
              </a:rPr>
              <a:t>strace </a:t>
            </a:r>
            <a:r>
              <a:rPr b="0" lang="en-US" sz="2800" spc="-1" strike="noStrike">
                <a:solidFill>
                  <a:schemeClr val="dk1"/>
                </a:solidFill>
                <a:latin typeface="Calibri"/>
              </a:rPr>
              <a:t>or </a:t>
            </a:r>
            <a:r>
              <a:rPr b="0" lang="en-US" sz="2800" spc="-1" strike="noStrike">
                <a:solidFill>
                  <a:schemeClr val="dk1"/>
                </a:solidFill>
                <a:latin typeface="Courier New"/>
              </a:rPr>
              <a:t>ltrace –S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Watch what happens with </a:t>
            </a:r>
            <a:r>
              <a:rPr b="0" lang="en-US" sz="2800" spc="-1" strike="noStrike">
                <a:solidFill>
                  <a:schemeClr val="dk1"/>
                </a:solidFill>
                <a:latin typeface="Courier New"/>
              </a:rPr>
              <a:t>top</a:t>
            </a:r>
            <a:endParaRPr b="0" lang="en-US" sz="2800" spc="-1" strike="noStrike">
              <a:solidFill>
                <a:schemeClr val="dk1"/>
              </a:solidFill>
              <a:latin typeface="Calibri"/>
            </a:endParaRPr>
          </a:p>
        </p:txBody>
      </p:sp>
      <p:sp>
        <p:nvSpPr>
          <p:cNvPr id="106" name="TextBox 8"/>
          <p:cNvSpPr/>
          <p:nvPr/>
        </p:nvSpPr>
        <p:spPr>
          <a:xfrm>
            <a:off x="-302760" y="4600080"/>
            <a:ext cx="12181320" cy="1918440"/>
          </a:xfrm>
          <a:prstGeom prst="rect">
            <a:avLst/>
          </a:prstGeom>
          <a:gradFill rotWithShape="0">
            <a:gsLst>
              <a:gs pos="0">
                <a:srgbClr val="f7bca4"/>
              </a:gs>
              <a:gs pos="50000">
                <a:srgbClr val="f4b196"/>
              </a:gs>
              <a:gs pos="100000">
                <a:srgbClr val="f7a582"/>
              </a:gs>
            </a:gsLst>
            <a:lin ang="5400000"/>
          </a:gradFill>
          <a:ln>
            <a:solidFill>
              <a:srgbClr val="ed7d31"/>
            </a:solidFill>
          </a:ln>
        </p:spPr>
        <p:style>
          <a:lnRef idx="1">
            <a:schemeClr val="accent2"/>
          </a:lnRef>
          <a:fillRef idx="2">
            <a:schemeClr val="accent2"/>
          </a:fillRef>
          <a:effectRef idx="1">
            <a:schemeClr val="accent2"/>
          </a:effectRef>
          <a:fontRef idx="minor"/>
        </p:style>
        <p:txBody>
          <a:bodyPr wrap="none" lIns="90000" rIns="90000" tIns="45000" bIns="45000" anchor="t">
            <a:spAutoFit/>
          </a:bodyPr>
          <a:p>
            <a:pPr defTabSz="914400">
              <a:lnSpc>
                <a:spcPct val="100000"/>
              </a:lnSpc>
            </a:pPr>
            <a:r>
              <a:rPr b="0" lang="en-US" sz="2400" spc="-1" strike="noStrike">
                <a:solidFill>
                  <a:schemeClr val="dk1"/>
                </a:solidFill>
                <a:latin typeface="Calibri"/>
              </a:rPr>
              <a:t>Observation: </a:t>
            </a:r>
            <a:br>
              <a:rPr sz="2400"/>
            </a:br>
            <a:r>
              <a:rPr b="0" lang="en-US" sz="2400" spc="-1" strike="noStrike">
                <a:solidFill>
                  <a:schemeClr val="dk1"/>
                </a:solidFill>
                <a:latin typeface="Calibri"/>
              </a:rPr>
              <a:t>A busy loop with no calls (like an infinite loop) consumes a lot of CPU</a:t>
            </a:r>
            <a:endParaRPr b="0" lang="en-US" sz="2400" spc="-1" strike="noStrike">
              <a:solidFill>
                <a:srgbClr val="000000"/>
              </a:solidFill>
              <a:latin typeface="Arial"/>
            </a:endParaRPr>
          </a:p>
          <a:p>
            <a:pPr defTabSz="914400">
              <a:lnSpc>
                <a:spcPct val="100000"/>
              </a:lnSpc>
            </a:pPr>
            <a:r>
              <a:rPr b="0" lang="en-US" sz="2400" spc="-1" strike="noStrike">
                <a:solidFill>
                  <a:schemeClr val="dk1"/>
                </a:solidFill>
                <a:latin typeface="Calibri"/>
              </a:rPr>
              <a:t>A busy loop with indefinitely repeated system calls also consumes a lot of CPU</a:t>
            </a:r>
            <a:endParaRPr b="0" lang="en-US" sz="2400" spc="-1" strike="noStrike">
              <a:solidFill>
                <a:srgbClr val="000000"/>
              </a:solidFill>
              <a:latin typeface="Arial"/>
            </a:endParaRPr>
          </a:p>
          <a:p>
            <a:pPr defTabSz="914400">
              <a:lnSpc>
                <a:spcPct val="100000"/>
              </a:lnSpc>
            </a:pPr>
            <a:r>
              <a:rPr b="0" lang="en-US" sz="2400" spc="-1" strike="noStrike">
                <a:solidFill>
                  <a:schemeClr val="dk1"/>
                </a:solidFill>
                <a:latin typeface="Calibri"/>
              </a:rPr>
              <a:t>	</a:t>
            </a:r>
            <a:r>
              <a:rPr b="0" lang="en-US" sz="2400" spc="-1" strike="noStrike">
                <a:solidFill>
                  <a:schemeClr val="dk1"/>
                </a:solidFill>
                <a:latin typeface="Calibri"/>
              </a:rPr>
              <a:t>… </a:t>
            </a:r>
            <a:r>
              <a:rPr b="0" lang="en-US" sz="2400" spc="-1" strike="noStrike">
                <a:solidFill>
                  <a:schemeClr val="dk1"/>
                </a:solidFill>
                <a:latin typeface="Calibri"/>
              </a:rPr>
              <a:t>but with a difference in the way the time is accounted</a:t>
            </a:r>
            <a:endParaRPr b="0" lang="en-US" sz="2400" spc="-1" strike="noStrike">
              <a:solidFill>
                <a:srgbClr val="000000"/>
              </a:solidFill>
              <a:latin typeface="Arial"/>
            </a:endParaRPr>
          </a:p>
          <a:p>
            <a:pPr defTabSz="914400">
              <a:lnSpc>
                <a:spcPct val="100000"/>
              </a:lnSpc>
            </a:pPr>
            <a:r>
              <a:rPr b="0" lang="en-US" sz="2400" spc="-1" strike="noStrike">
                <a:solidFill>
                  <a:schemeClr val="dk1"/>
                </a:solidFill>
                <a:latin typeface="Calibri"/>
              </a:rPr>
              <a:t>A loop with a sleep system call consumes negligible CPU</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24" dur="indefinite" restart="never" nodeType="tmRoot">
          <p:childTnLst>
            <p:seq>
              <p:cTn id="25" dur="indefinite" nodeType="mainSeq">
                <p:childTnLst>
                  <p:par>
                    <p:cTn id="26" fill="hold">
                      <p:stCondLst>
                        <p:cond delay="indefinite"/>
                      </p:stCondLst>
                      <p:childTnLst>
                        <p:par>
                          <p:cTn id="27" fill="hold">
                            <p:stCondLst>
                              <p:cond delay="0"/>
                            </p:stCondLst>
                            <p:childTnLst>
                              <p:par>
                                <p:cTn id="28" nodeType="clickEffect" fill="hold" presetClass="entr" presetID="1">
                                  <p:stCondLst>
                                    <p:cond delay="0"/>
                                  </p:stCondLst>
                                  <p:childTnLst>
                                    <p:set>
                                      <p:cBhvr>
                                        <p:cTn id="29"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Mechanism: </a:t>
            </a:r>
            <a:br>
              <a:rPr sz="4400"/>
            </a:br>
            <a:r>
              <a:rPr b="0" lang="en-US" sz="4400" spc="-1" strike="noStrike">
                <a:solidFill>
                  <a:schemeClr val="dk1"/>
                </a:solidFill>
                <a:latin typeface="Calibri Light"/>
              </a:rPr>
              <a:t>	</a:t>
            </a:r>
            <a:r>
              <a:rPr b="0" lang="en-US" sz="4400" spc="-1" strike="noStrike">
                <a:solidFill>
                  <a:schemeClr val="dk1"/>
                </a:solidFill>
                <a:latin typeface="Calibri Light"/>
              </a:rPr>
              <a:t>Kernel and User mode CPU states</a:t>
            </a:r>
            <a:endParaRPr b="0" lang="en-US" sz="4400" spc="-1" strike="noStrike">
              <a:solidFill>
                <a:schemeClr val="dk1"/>
              </a:solidFill>
              <a:latin typeface="Calibri"/>
            </a:endParaRPr>
          </a:p>
        </p:txBody>
      </p:sp>
      <p:sp>
        <p:nvSpPr>
          <p:cNvPr id="108"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93550"/>
          </a:bodyPr>
          <a:p>
            <a:pPr marL="228600" indent="-228600" defTabSz="914400">
              <a:lnSpc>
                <a:spcPct val="90000"/>
              </a:lnSpc>
              <a:spcBef>
                <a:spcPts val="1001"/>
              </a:spcBef>
              <a:buClr>
                <a:srgbClr val="000000"/>
              </a:buClr>
              <a:buFont typeface="Arial"/>
              <a:buChar char="•"/>
            </a:pPr>
            <a:r>
              <a:rPr b="0" lang="en-US" sz="2800" spc="-1" strike="noStrike" u="sng">
                <a:solidFill>
                  <a:schemeClr val="dk1"/>
                </a:solidFill>
                <a:uFillTx/>
                <a:latin typeface="Calibri"/>
              </a:rPr>
              <a:t>Goal</a:t>
            </a:r>
            <a:r>
              <a:rPr b="0" lang="en-US" sz="2800" spc="-1" strike="noStrike">
                <a:solidFill>
                  <a:schemeClr val="dk1"/>
                </a:solidFill>
                <a:latin typeface="Calibri"/>
              </a:rPr>
              <a:t>: Let user code run on CPU, but restrain what instructions user can execute </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Mechanism 1:  Hardware support for “mode” in the process status/ cpu flag.</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CPU in “user” mode is restricted in terms of instructions it can execute.</a:t>
            </a:r>
            <a:endParaRPr b="0" lang="en-US" sz="20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Mechanism 2: Hardware support for “interrupts” to go between “user” and ”kernel” mode:  </a:t>
            </a:r>
            <a:r>
              <a:rPr b="0" lang="en-US" sz="2000" spc="-1" strike="noStrike">
                <a:solidFill>
                  <a:schemeClr val="dk1"/>
                </a:solidFill>
                <a:latin typeface="Calibri"/>
              </a:rPr>
              <a:t>Hardware support for:</a:t>
            </a:r>
            <a:endParaRPr b="0" lang="en-US" sz="20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1" lang="en-US" sz="2000" spc="-1" strike="noStrike" u="sng">
                <a:solidFill>
                  <a:schemeClr val="dk1"/>
                </a:solidFill>
                <a:uFillTx/>
                <a:latin typeface="Calibri"/>
              </a:rPr>
              <a:t>System call </a:t>
            </a:r>
            <a:r>
              <a:rPr b="0" lang="en-US" sz="2000" spc="-1" strike="noStrike">
                <a:solidFill>
                  <a:schemeClr val="dk1"/>
                </a:solidFill>
                <a:latin typeface="Calibri"/>
              </a:rPr>
              <a:t>instructions from “user” mode execution (</a:t>
            </a:r>
            <a:r>
              <a:rPr b="0" lang="en-US" sz="2000" spc="-1" strike="noStrike">
                <a:solidFill>
                  <a:schemeClr val="dk1"/>
                </a:solidFill>
                <a:latin typeface="Courier New"/>
              </a:rPr>
              <a:t>syscall</a:t>
            </a:r>
            <a:r>
              <a:rPr b="0" lang="en-US" sz="2000" spc="-1" strike="noStrike">
                <a:solidFill>
                  <a:schemeClr val="dk1"/>
                </a:solidFill>
                <a:latin typeface="Calibri"/>
              </a:rPr>
              <a:t> on x86-64)</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See   </a:t>
            </a:r>
            <a:r>
              <a:rPr b="0" lang="en-US" sz="1800" spc="-1" strike="noStrike">
                <a:solidFill>
                  <a:schemeClr val="dk1"/>
                </a:solidFill>
                <a:latin typeface="Courier New"/>
              </a:rPr>
              <a:t>syscall.s</a:t>
            </a:r>
            <a:r>
              <a:rPr b="0" lang="en-US" sz="1800" spc="-1" strike="noStrike">
                <a:solidFill>
                  <a:schemeClr val="dk1"/>
                </a:solidFill>
                <a:latin typeface="Calibri"/>
              </a:rPr>
              <a:t>   and   </a:t>
            </a:r>
            <a:r>
              <a:rPr b="0" lang="en-US" sz="1800" spc="-1" strike="noStrike">
                <a:solidFill>
                  <a:schemeClr val="dk1"/>
                </a:solidFill>
                <a:latin typeface="Courier New"/>
              </a:rPr>
              <a:t>syscallC.c</a:t>
            </a:r>
            <a:endParaRPr b="0" lang="en-US" sz="1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1" lang="en-US" sz="2000" spc="-1" strike="noStrike">
                <a:solidFill>
                  <a:schemeClr val="dk1"/>
                </a:solidFill>
                <a:latin typeface="Calibri"/>
              </a:rPr>
              <a:t>Exception handling</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See    </a:t>
            </a:r>
            <a:r>
              <a:rPr b="0" lang="en-US" sz="1800" spc="-1" strike="noStrike">
                <a:solidFill>
                  <a:schemeClr val="dk1"/>
                </a:solidFill>
                <a:latin typeface="Courier New"/>
              </a:rPr>
              <a:t>exceptions.c</a:t>
            </a:r>
            <a:endParaRPr b="0" lang="en-US" sz="1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1" lang="en-US" sz="2000" spc="-1" strike="noStrike">
                <a:solidFill>
                  <a:schemeClr val="dk1"/>
                </a:solidFill>
                <a:latin typeface="Calibri"/>
              </a:rPr>
              <a:t>Hardware interrupts</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For IO, as a special case – Prearranged timer interrupts</a:t>
            </a:r>
            <a:endParaRPr b="0" lang="en-US"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Why programs make system calls?</a:t>
            </a:r>
            <a:endParaRPr b="0" lang="en-US" sz="4400" spc="-1" strike="noStrike">
              <a:solidFill>
                <a:schemeClr val="dk1"/>
              </a:solidFill>
              <a:latin typeface="Calibri"/>
            </a:endParaRPr>
          </a:p>
        </p:txBody>
      </p:sp>
      <p:graphicFrame>
        <p:nvGraphicFramePr>
          <p:cNvPr id="1" name="Diagram1"/>
          <p:cNvGraphicFramePr/>
          <p:nvPr>
            <p:extLst>
              <p:ext uri="{D42A27DB-BD31-4B8C-83A1-F6EECF244321}">
                <p14:modId xmlns:p14="http://schemas.microsoft.com/office/powerpoint/2010/main" val="525260857"/>
              </p:ext>
            </p:extLst>
          </p:nvPr>
        </p:nvGraphicFramePr>
        <p:xfrm>
          <a:off x="838080" y="1825560"/>
          <a:ext cx="5181120" cy="43509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0" name="PlaceHolder 2"/>
          <p:cNvSpPr>
            <a:spLocks noGrp="1"/>
          </p:cNvSpPr>
          <p:nvPr>
            <p:ph/>
          </p:nvPr>
        </p:nvSpPr>
        <p:spPr>
          <a:xfrm>
            <a:off x="6172200" y="1825560"/>
            <a:ext cx="5181120" cy="4350960"/>
          </a:xfrm>
          <a:prstGeom prst="rect">
            <a:avLst/>
          </a:prstGeom>
          <a:noFill/>
          <a:ln w="0">
            <a:noFill/>
          </a:ln>
        </p:spPr>
        <p:txBody>
          <a:bodyPr lIns="91440" rIns="91440" tIns="45720" bIns="45720" anchor="t">
            <a:normAutofit fontScale="84623"/>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 kernel has code that does a lot of useful stuff like I/O</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System calls are the way these routines can be executed</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These activities need ‘privileged’ instructions which need careful execution.</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So there are two modes: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 </a:t>
            </a:r>
            <a:r>
              <a:rPr b="1" lang="en-US" sz="2400" spc="-1" strike="noStrike">
                <a:solidFill>
                  <a:schemeClr val="dk1"/>
                </a:solidFill>
                <a:latin typeface="Calibri"/>
              </a:rPr>
              <a:t>kernel mode </a:t>
            </a:r>
            <a:r>
              <a:rPr b="0" lang="en-US" sz="2400" spc="-1" strike="noStrike">
                <a:solidFill>
                  <a:schemeClr val="dk1"/>
                </a:solidFill>
                <a:latin typeface="Calibri"/>
              </a:rPr>
              <a:t>– running kernel code</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1" lang="en-US" sz="2400" spc="-1" strike="noStrike">
                <a:solidFill>
                  <a:schemeClr val="dk1"/>
                </a:solidFill>
                <a:latin typeface="Calibri"/>
              </a:rPr>
              <a:t>User mode </a:t>
            </a:r>
            <a:r>
              <a:rPr b="0" lang="en-US" sz="2400" spc="-1" strike="noStrike">
                <a:solidFill>
                  <a:schemeClr val="dk1"/>
                </a:solidFill>
                <a:latin typeface="Calibri"/>
              </a:rPr>
              <a:t>– running user code</a:t>
            </a:r>
            <a:endParaRPr b="0" lang="en-US" sz="2400" spc="-1" strike="noStrike">
              <a:solidFill>
                <a:schemeClr val="dk1"/>
              </a:solidFill>
              <a:latin typeface="Calibri"/>
            </a:endParaRPr>
          </a:p>
        </p:txBody>
      </p:sp>
      <p:sp>
        <p:nvSpPr>
          <p:cNvPr id="111" name="TextBox 6"/>
          <p:cNvSpPr/>
          <p:nvPr/>
        </p:nvSpPr>
        <p:spPr>
          <a:xfrm rot="16200000">
            <a:off x="-1196640" y="3484080"/>
            <a:ext cx="3908160" cy="8211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2400" spc="-1" strike="noStrike">
                <a:solidFill>
                  <a:schemeClr val="dk1"/>
                </a:solidFill>
                <a:latin typeface="Calibri"/>
              </a:rPr>
              <a:t>Process virtual address space in Linux</a:t>
            </a:r>
            <a:endParaRPr b="0" lang="en-US" sz="2400" spc="-1" strike="noStrike">
              <a:solidFill>
                <a:srgbClr val="000000"/>
              </a:solidFill>
              <a:latin typeface="Arial"/>
            </a:endParaRPr>
          </a:p>
        </p:txBody>
      </p:sp>
      <p:grpSp>
        <p:nvGrpSpPr>
          <p:cNvPr id="112" name="Group 11"/>
          <p:cNvGrpSpPr/>
          <p:nvPr/>
        </p:nvGrpSpPr>
        <p:grpSpPr>
          <a:xfrm>
            <a:off x="2518920" y="2589120"/>
            <a:ext cx="2773080" cy="2011320"/>
            <a:chOff x="2518920" y="2589120"/>
            <a:chExt cx="2773080" cy="2011320"/>
          </a:xfrm>
        </p:grpSpPr>
        <p:sp>
          <p:nvSpPr>
            <p:cNvPr id="113" name="Rounded Rectangle 7"/>
            <p:cNvSpPr/>
            <p:nvPr/>
          </p:nvSpPr>
          <p:spPr>
            <a:xfrm>
              <a:off x="2518920" y="3233160"/>
              <a:ext cx="2531160" cy="660960"/>
            </a:xfrm>
            <a:prstGeom prst="roundRect">
              <a:avLst>
                <a:gd name="adj" fmla="val 16667"/>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defTabSz="914400">
                <a:lnSpc>
                  <a:spcPct val="100000"/>
                </a:lnSpc>
              </a:pPr>
              <a:r>
                <a:rPr b="0" lang="en-US" sz="3200" spc="-1" strike="noStrike">
                  <a:solidFill>
                    <a:schemeClr val="lt1"/>
                  </a:solidFill>
                  <a:latin typeface="Calibri"/>
                </a:rPr>
                <a:t>libraries</a:t>
              </a:r>
              <a:endParaRPr b="0" lang="en-US" sz="3200" spc="-1" strike="noStrike">
                <a:solidFill>
                  <a:srgbClr val="ffffff"/>
                </a:solidFill>
                <a:latin typeface="Arial"/>
              </a:endParaRPr>
            </a:p>
          </p:txBody>
        </p:sp>
        <p:sp>
          <p:nvSpPr>
            <p:cNvPr id="114" name="Arc 9"/>
            <p:cNvSpPr/>
            <p:nvPr/>
          </p:nvSpPr>
          <p:spPr>
            <a:xfrm>
              <a:off x="4369680" y="3730320"/>
              <a:ext cx="922320" cy="870120"/>
            </a:xfrm>
            <a:prstGeom prst="arc">
              <a:avLst>
                <a:gd name="adj1" fmla="val 16200000"/>
                <a:gd name="adj2" fmla="val 4737365"/>
              </a:avLst>
            </a:prstGeom>
            <a:noFill/>
            <a:ln w="38100">
              <a:solidFill>
                <a:srgbClr val="000000"/>
              </a:solidFill>
              <a:headEnd len="med" type="arrow" w="me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alibri"/>
              </a:endParaRPr>
            </a:p>
          </p:txBody>
        </p:sp>
        <p:sp>
          <p:nvSpPr>
            <p:cNvPr id="115" name="Arc 10"/>
            <p:cNvSpPr/>
            <p:nvPr/>
          </p:nvSpPr>
          <p:spPr>
            <a:xfrm>
              <a:off x="4369680" y="2589120"/>
              <a:ext cx="922320" cy="870120"/>
            </a:xfrm>
            <a:prstGeom prst="arc">
              <a:avLst>
                <a:gd name="adj1" fmla="val 16200000"/>
                <a:gd name="adj2" fmla="val 4737365"/>
              </a:avLst>
            </a:prstGeom>
            <a:noFill/>
            <a:ln w="38100">
              <a:solidFill>
                <a:srgbClr val="000000"/>
              </a:solidFill>
              <a:headEnd len="med" type="arrow" w="med"/>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alibri"/>
              </a:endParaRPr>
            </a:p>
          </p:txBody>
        </p:sp>
      </p:grpSp>
      <p:sp>
        <p:nvSpPr>
          <p:cNvPr id="116" name="Freeform 12"/>
          <p:cNvSpPr/>
          <p:nvPr/>
        </p:nvSpPr>
        <p:spPr>
          <a:xfrm>
            <a:off x="11381040" y="77760"/>
            <a:ext cx="213840" cy="505440"/>
          </a:xfrm>
          <a:custGeom>
            <a:avLst/>
            <a:gdLst>
              <a:gd name="textAreaLeft" fmla="*/ 0 w 213840"/>
              <a:gd name="textAreaRight" fmla="*/ 214200 w 213840"/>
              <a:gd name="textAreaTop" fmla="*/ 0 h 505440"/>
              <a:gd name="textAreaBottom" fmla="*/ 505800 h 505440"/>
            </a:gdLst>
            <a:ahLst/>
            <a:rect l="textAreaLeft" t="textAreaTop" r="textAreaRight" b="textAreaBottom"/>
            <a:pathLst>
              <a:path w="214349" h="505839">
                <a:moveTo>
                  <a:pt x="19627" y="0"/>
                </a:moveTo>
                <a:cubicBezTo>
                  <a:pt x="99070" y="38910"/>
                  <a:pt x="178513" y="77821"/>
                  <a:pt x="175270" y="116732"/>
                </a:cubicBezTo>
                <a:cubicBezTo>
                  <a:pt x="172027" y="155643"/>
                  <a:pt x="-6313" y="201039"/>
                  <a:pt x="172" y="233464"/>
                </a:cubicBezTo>
                <a:cubicBezTo>
                  <a:pt x="6657" y="265889"/>
                  <a:pt x="207695" y="278860"/>
                  <a:pt x="214180" y="311285"/>
                </a:cubicBezTo>
                <a:cubicBezTo>
                  <a:pt x="220665" y="343710"/>
                  <a:pt x="39082" y="395591"/>
                  <a:pt x="39082" y="428017"/>
                </a:cubicBezTo>
                <a:cubicBezTo>
                  <a:pt x="39082" y="460443"/>
                  <a:pt x="126631" y="483141"/>
                  <a:pt x="214180" y="505839"/>
                </a:cubicBezTo>
              </a:path>
            </a:pathLst>
          </a:custGeom>
          <a:no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grpSp>
        <p:nvGrpSpPr>
          <p:cNvPr id="117" name="Group 16"/>
          <p:cNvGrpSpPr/>
          <p:nvPr/>
        </p:nvGrpSpPr>
        <p:grpSpPr>
          <a:xfrm>
            <a:off x="4285440" y="2180520"/>
            <a:ext cx="819720" cy="2709360"/>
            <a:chOff x="4285440" y="2180520"/>
            <a:chExt cx="819720" cy="2709360"/>
          </a:xfrm>
        </p:grpSpPr>
        <p:sp>
          <p:nvSpPr>
            <p:cNvPr id="118" name="TextBox 13"/>
            <p:cNvSpPr/>
            <p:nvPr/>
          </p:nvSpPr>
          <p:spPr>
            <a:xfrm>
              <a:off x="4369680" y="4304520"/>
              <a:ext cx="680400" cy="585360"/>
            </a:xfrm>
            <a:prstGeom prst="rect">
              <a:avLst/>
            </a:prstGeom>
            <a:noFill/>
            <a:ln w="0">
              <a:solidFill>
                <a:srgbClr val="44546a"/>
              </a:solidFill>
            </a:ln>
          </p:spPr>
          <p:style>
            <a:lnRef idx="0"/>
            <a:fillRef idx="0"/>
            <a:effectRef idx="0"/>
            <a:fontRef idx="minor"/>
          </p:style>
          <p:txBody>
            <a:bodyPr lIns="90000" rIns="90000" tIns="45000" bIns="45000" anchor="t">
              <a:spAutoFit/>
            </a:bodyPr>
            <a:p>
              <a:pPr defTabSz="914400">
                <a:lnSpc>
                  <a:spcPts val="1301"/>
                </a:lnSpc>
              </a:pPr>
              <a:r>
                <a:rPr b="0" lang="en-US" sz="1800" spc="-1" strike="noStrike">
                  <a:solidFill>
                    <a:schemeClr val="dk1"/>
                  </a:solidFill>
                  <a:latin typeface="Calibri"/>
                </a:rPr>
                <a:t>1---</a:t>
              </a:r>
              <a:br>
                <a:rPr sz="1800"/>
              </a:br>
              <a:r>
                <a:rPr b="0" lang="en-US" sz="1800" spc="-1" strike="noStrike">
                  <a:solidFill>
                    <a:schemeClr val="dk1"/>
                  </a:solidFill>
                  <a:latin typeface="Calibri"/>
                </a:rPr>
                <a:t>-----</a:t>
              </a:r>
              <a:br>
                <a:rPr sz="1800"/>
              </a:br>
              <a:r>
                <a:rPr b="0" lang="en-US" sz="1800" spc="-1" strike="noStrike">
                  <a:solidFill>
                    <a:schemeClr val="dk1"/>
                  </a:solidFill>
                  <a:latin typeface="Calibri"/>
                </a:rPr>
                <a:t>-----</a:t>
              </a:r>
              <a:endParaRPr b="0" lang="en-US" sz="1800" spc="-1" strike="noStrike">
                <a:solidFill>
                  <a:srgbClr val="000000"/>
                </a:solidFill>
                <a:latin typeface="Arial"/>
              </a:endParaRPr>
            </a:p>
          </p:txBody>
        </p:sp>
        <p:sp>
          <p:nvSpPr>
            <p:cNvPr id="119" name="TextBox 14"/>
            <p:cNvSpPr/>
            <p:nvPr/>
          </p:nvSpPr>
          <p:spPr>
            <a:xfrm>
              <a:off x="4285440" y="3294000"/>
              <a:ext cx="680400" cy="585360"/>
            </a:xfrm>
            <a:prstGeom prst="rect">
              <a:avLst/>
            </a:prstGeom>
            <a:noFill/>
            <a:ln w="0">
              <a:solidFill>
                <a:srgbClr val="44546a"/>
              </a:solidFill>
            </a:ln>
          </p:spPr>
          <p:style>
            <a:lnRef idx="0"/>
            <a:fillRef idx="0"/>
            <a:effectRef idx="0"/>
            <a:fontRef idx="minor"/>
          </p:style>
          <p:txBody>
            <a:bodyPr lIns="90000" rIns="90000" tIns="45000" bIns="45000" anchor="t">
              <a:spAutoFit/>
            </a:bodyPr>
            <a:p>
              <a:pPr defTabSz="914400">
                <a:lnSpc>
                  <a:spcPts val="1301"/>
                </a:lnSpc>
              </a:pPr>
              <a:r>
                <a:rPr b="0" lang="en-US" sz="1800" spc="-1" strike="noStrike">
                  <a:solidFill>
                    <a:schemeClr val="dk1"/>
                  </a:solidFill>
                  <a:latin typeface="Calibri"/>
                </a:rPr>
                <a:t>2---</a:t>
              </a:r>
              <a:br>
                <a:rPr sz="1800"/>
              </a:br>
              <a:r>
                <a:rPr b="0" lang="en-US" sz="1800" spc="-1" strike="noStrike">
                  <a:solidFill>
                    <a:schemeClr val="dk1"/>
                  </a:solidFill>
                  <a:latin typeface="Calibri"/>
                </a:rPr>
                <a:t>-----</a:t>
              </a:r>
              <a:br>
                <a:rPr sz="1800"/>
              </a:br>
              <a:r>
                <a:rPr b="0" lang="en-US" sz="1800" spc="-1" strike="noStrike">
                  <a:solidFill>
                    <a:schemeClr val="dk1"/>
                  </a:solidFill>
                  <a:latin typeface="Calibri"/>
                </a:rPr>
                <a:t>-----</a:t>
              </a:r>
              <a:endParaRPr b="0" lang="en-US" sz="1800" spc="-1" strike="noStrike">
                <a:solidFill>
                  <a:srgbClr val="000000"/>
                </a:solidFill>
                <a:latin typeface="Arial"/>
              </a:endParaRPr>
            </a:p>
          </p:txBody>
        </p:sp>
        <p:sp>
          <p:nvSpPr>
            <p:cNvPr id="120" name="TextBox 15"/>
            <p:cNvSpPr/>
            <p:nvPr/>
          </p:nvSpPr>
          <p:spPr>
            <a:xfrm>
              <a:off x="4424760" y="2180520"/>
              <a:ext cx="680400" cy="585360"/>
            </a:xfrm>
            <a:prstGeom prst="rect">
              <a:avLst/>
            </a:prstGeom>
            <a:noFill/>
            <a:ln w="0">
              <a:solidFill>
                <a:srgbClr val="44546a"/>
              </a:solidFill>
            </a:ln>
          </p:spPr>
          <p:style>
            <a:lnRef idx="0"/>
            <a:fillRef idx="0"/>
            <a:effectRef idx="0"/>
            <a:fontRef idx="minor"/>
          </p:style>
          <p:txBody>
            <a:bodyPr lIns="90000" rIns="90000" tIns="45000" bIns="45000" anchor="t">
              <a:spAutoFit/>
            </a:bodyPr>
            <a:p>
              <a:pPr defTabSz="914400">
                <a:lnSpc>
                  <a:spcPts val="1301"/>
                </a:lnSpc>
              </a:pPr>
              <a:r>
                <a:rPr b="0" lang="en-US" sz="1800" spc="-1" strike="noStrike">
                  <a:solidFill>
                    <a:schemeClr val="dk1"/>
                  </a:solidFill>
                  <a:latin typeface="Calibri"/>
                </a:rPr>
                <a:t>3---</a:t>
              </a:r>
              <a:br>
                <a:rPr sz="1800"/>
              </a:br>
              <a:r>
                <a:rPr b="0" lang="en-US" sz="1800" spc="-1" strike="noStrike">
                  <a:solidFill>
                    <a:schemeClr val="dk1"/>
                  </a:solidFill>
                  <a:latin typeface="Calibri"/>
                </a:rPr>
                <a:t>-----</a:t>
              </a:r>
              <a:br>
                <a:rPr sz="1800"/>
              </a:br>
              <a:r>
                <a:rPr b="0" lang="en-US" sz="1800" spc="-1" strike="noStrike">
                  <a:solidFill>
                    <a:schemeClr val="dk1"/>
                  </a:solidFill>
                  <a:latin typeface="Calibri"/>
                </a:rPr>
                <a:t>-----</a:t>
              </a:r>
              <a:endParaRPr b="0" lang="en-US" sz="1800" spc="-1" strike="noStrike">
                <a:solidFill>
                  <a:srgbClr val="000000"/>
                </a:solidFill>
                <a:latin typeface="Arial"/>
              </a:endParaRPr>
            </a:p>
          </p:txBody>
        </p:sp>
      </p:grpSp>
    </p:spTree>
  </p:cSld>
  <mc:AlternateContent>
    <mc:Choice Requires="p14">
      <p:transition spd="slow" p14:dur="2000"/>
    </mc:Choice>
    <mc:Fallback>
      <p:transition spd="slow"/>
    </mc:Fallback>
  </mc:AlternateContent>
  <p:timing>
    <p:tnLst>
      <p:par>
        <p:cTn id="30" dur="indefinite" restart="never" nodeType="tmRoot">
          <p:childTnLst>
            <p:seq>
              <p:cTn id="31" dur="indefinite" nodeType="mainSeq">
                <p:childTnLst>
                  <p:par>
                    <p:cTn id="32" fill="hold">
                      <p:stCondLst>
                        <p:cond delay="indefinite"/>
                      </p:stCondLst>
                      <p:childTnLst>
                        <p:par>
                          <p:cTn id="33" fill="hold">
                            <p:stCondLst>
                              <p:cond delay="0"/>
                            </p:stCondLst>
                            <p:childTnLst>
                              <p:par>
                                <p:cTn id="34" nodeType="clickEffect" fill="hold" presetClass="entr" presetID="1">
                                  <p:stCondLst>
                                    <p:cond delay="0"/>
                                  </p:stCondLst>
                                  <p:childTnLst>
                                    <p:set>
                                      <p:cBhvr>
                                        <p:cTn id="35" dur="1" fill="hold">
                                          <p:stCondLst>
                                            <p:cond delay="0"/>
                                          </p:stCondLst>
                                        </p:cTn>
                                        <p:tgtEl>
                                          <p:spTgt spid="110">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nodeType="clickEffect" fill="hold" presetClass="entr" presetID="1">
                                  <p:stCondLst>
                                    <p:cond delay="0"/>
                                  </p:stCondLst>
                                  <p:childTnLst>
                                    <p:set>
                                      <p:cBhvr>
                                        <p:cTn id="39" dur="1" fill="hold">
                                          <p:stCondLst>
                                            <p:cond delay="0"/>
                                          </p:stCondLst>
                                        </p:cTn>
                                        <p:tgtEl>
                                          <p:spTgt spid="110">
                                            <p:txEl>
                                              <p:pRg st="1" end="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nodeType="clickEffect" fill="hold" presetClass="entr" presetID="1">
                                  <p:stCondLst>
                                    <p:cond delay="0"/>
                                  </p:stCondLst>
                                  <p:childTnLst>
                                    <p:set>
                                      <p:cBhvr>
                                        <p:cTn id="43" dur="1" fill="hold">
                                          <p:stCondLst>
                                            <p:cond delay="0"/>
                                          </p:stCondLst>
                                        </p:cTn>
                                        <p:tgtEl>
                                          <p:spTgt spid="110">
                                            <p:txEl>
                                              <p:pRg st="2" end="2"/>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nodeType="clickEffect" fill="hold" presetClass="entr" presetID="1">
                                  <p:stCondLst>
                                    <p:cond delay="0"/>
                                  </p:stCondLst>
                                  <p:childTnLst>
                                    <p:set>
                                      <p:cBhvr>
                                        <p:cTn id="47" dur="1" fill="hold">
                                          <p:stCondLst>
                                            <p:cond delay="0"/>
                                          </p:stCondLst>
                                        </p:cTn>
                                        <p:tgtEl>
                                          <p:spTgt spid="110">
                                            <p:txEl>
                                              <p:pRg st="3" end="3"/>
                                            </p:txEl>
                                          </p:spTgt>
                                        </p:tgtEl>
                                        <p:attrNameLst>
                                          <p:attrName>style.visibility</p:attrName>
                                        </p:attrNameLst>
                                      </p:cBhvr>
                                      <p:to>
                                        <p:strVal val="visible"/>
                                      </p:to>
                                    </p:set>
                                  </p:childTnLst>
                                </p:cTn>
                              </p:par>
                              <p:par>
                                <p:cTn id="48" nodeType="withEffect" fill="hold" presetClass="entr" presetID="1">
                                  <p:stCondLst>
                                    <p:cond delay="0"/>
                                  </p:stCondLst>
                                  <p:childTnLst>
                                    <p:set>
                                      <p:cBhvr>
                                        <p:cTn id="49" dur="1" fill="hold">
                                          <p:stCondLst>
                                            <p:cond delay="0"/>
                                          </p:stCondLst>
                                        </p:cTn>
                                        <p:tgtEl>
                                          <p:spTgt spid="110">
                                            <p:txEl>
                                              <p:pRg st="4" end="4"/>
                                            </p:txEl>
                                          </p:spTgt>
                                        </p:tgtEl>
                                        <p:attrNameLst>
                                          <p:attrName>style.visibility</p:attrName>
                                        </p:attrNameLst>
                                      </p:cBhvr>
                                      <p:to>
                                        <p:strVal val="visible"/>
                                      </p:to>
                                    </p:set>
                                  </p:childTnLst>
                                </p:cTn>
                              </p:par>
                              <p:par>
                                <p:cTn id="50" nodeType="withEffect" fill="hold" presetClass="entr" presetID="1">
                                  <p:stCondLst>
                                    <p:cond delay="0"/>
                                  </p:stCondLst>
                                  <p:childTnLst>
                                    <p:set>
                                      <p:cBhvr>
                                        <p:cTn id="51" dur="1" fill="hold">
                                          <p:stCondLst>
                                            <p:cond delay="0"/>
                                          </p:stCondLst>
                                        </p:cTn>
                                        <p:tgtEl>
                                          <p:spTgt spid="110">
                                            <p:txEl>
                                              <p:pRg st="5" end="5"/>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nodeType="clickEffect" fill="hold" presetClass="entr" presetID="22" presetSubtype="4">
                                  <p:stCondLst>
                                    <p:cond delay="500"/>
                                  </p:stCondLst>
                                  <p:childTnLst>
                                    <p:set>
                                      <p:cBhvr>
                                        <p:cTn id="55" dur="1" fill="hold">
                                          <p:stCondLst>
                                            <p:cond delay="0"/>
                                          </p:stCondLst>
                                        </p:cTn>
                                        <p:tgtEl>
                                          <p:spTgt spid="112"/>
                                        </p:tgtEl>
                                        <p:attrNameLst>
                                          <p:attrName>style.visibility</p:attrName>
                                        </p:attrNameLst>
                                      </p:cBhvr>
                                      <p:to>
                                        <p:strVal val="visible"/>
                                      </p:to>
                                    </p:set>
                                    <p:animEffect filter="wipe(down)" transition="in">
                                      <p:cBhvr additive="repl">
                                        <p:cTn id="56" dur="2000"/>
                                        <p:tgtEl>
                                          <p:spTgt spid="112"/>
                                        </p:tgtEl>
                                      </p:cBhvr>
                                    </p:animEffect>
                                  </p:childTnLst>
                                </p:cTn>
                              </p:par>
                              <p:par>
                                <p:cTn id="57" nodeType="withEffect" fill="hold" presetClass="entr" presetID="22" presetSubtype="4">
                                  <p:stCondLst>
                                    <p:cond delay="500"/>
                                  </p:stCondLst>
                                  <p:childTnLst>
                                    <p:set>
                                      <p:cBhvr>
                                        <p:cTn id="58" dur="1" fill="hold">
                                          <p:stCondLst>
                                            <p:cond delay="0"/>
                                          </p:stCondLst>
                                        </p:cTn>
                                        <p:tgtEl>
                                          <p:spTgt spid="117"/>
                                        </p:tgtEl>
                                        <p:attrNameLst>
                                          <p:attrName>style.visibility</p:attrName>
                                        </p:attrNameLst>
                                      </p:cBhvr>
                                      <p:to>
                                        <p:strVal val="visible"/>
                                      </p:to>
                                    </p:set>
                                    <p:animEffect filter="wipe(down)" transition="in">
                                      <p:cBhvr additive="repl">
                                        <p:cTn id="59" dur="500"/>
                                        <p:tgtEl>
                                          <p:spTgt spid="1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Switching between kernel and user mode</a:t>
            </a:r>
            <a:endParaRPr b="0" lang="en-US" sz="4400" spc="-1" strike="noStrike">
              <a:solidFill>
                <a:schemeClr val="dk1"/>
              </a:solidFill>
              <a:latin typeface="Calibri"/>
            </a:endParaRPr>
          </a:p>
        </p:txBody>
      </p:sp>
      <p:sp>
        <p:nvSpPr>
          <p:cNvPr id="122" name="PlaceHolder 2"/>
          <p:cNvSpPr>
            <a:spLocks noGrp="1"/>
          </p:cNvSpPr>
          <p:nvPr>
            <p:ph/>
          </p:nvPr>
        </p:nvSpPr>
        <p:spPr>
          <a:xfrm>
            <a:off x="638280" y="1465200"/>
            <a:ext cx="10515240" cy="10155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User process often switch between “user” and “kernel” mode of execution</a:t>
            </a:r>
            <a:endParaRPr b="0" lang="en-US" sz="2800" spc="-1" strike="noStrike">
              <a:solidFill>
                <a:schemeClr val="dk1"/>
              </a:solidFill>
              <a:latin typeface="Calibri"/>
            </a:endParaRPr>
          </a:p>
        </p:txBody>
      </p:sp>
      <p:cxnSp>
        <p:nvCxnSpPr>
          <p:cNvPr id="123" name="Straight Arrow Connector 3"/>
          <p:cNvCxnSpPr/>
          <p:nvPr/>
        </p:nvCxnSpPr>
        <p:spPr>
          <a:xfrm flipV="1">
            <a:off x="692640" y="2865240"/>
            <a:ext cx="9987120" cy="63720"/>
          </a:xfrm>
          <a:prstGeom prst="straightConnector1">
            <a:avLst/>
          </a:prstGeom>
          <a:ln>
            <a:solidFill>
              <a:srgbClr val="5b9bd5"/>
            </a:solidFill>
            <a:tailEnd len="med" type="triangle" w="med"/>
          </a:ln>
        </p:spPr>
      </p:cxnSp>
      <p:sp>
        <p:nvSpPr>
          <p:cNvPr id="124" name="TextBox 4"/>
          <p:cNvSpPr/>
          <p:nvPr/>
        </p:nvSpPr>
        <p:spPr>
          <a:xfrm>
            <a:off x="1196280" y="2541240"/>
            <a:ext cx="2742840" cy="36540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1" lang="en-US" sz="1800" spc="-1" strike="noStrike">
                <a:solidFill>
                  <a:schemeClr val="dk1"/>
                </a:solidFill>
                <a:latin typeface="Calibri"/>
              </a:rPr>
              <a:t>Time</a:t>
            </a:r>
            <a:endParaRPr b="0" lang="en-US" sz="1800" spc="-1" strike="noStrike">
              <a:solidFill>
                <a:srgbClr val="000000"/>
              </a:solidFill>
              <a:latin typeface="Arial"/>
            </a:endParaRPr>
          </a:p>
        </p:txBody>
      </p:sp>
      <p:cxnSp>
        <p:nvCxnSpPr>
          <p:cNvPr id="125" name="Straight Arrow Connector 5"/>
          <p:cNvCxnSpPr/>
          <p:nvPr/>
        </p:nvCxnSpPr>
        <p:spPr>
          <a:xfrm flipV="1">
            <a:off x="-1121040" y="3399120"/>
            <a:ext cx="10092960" cy="115200"/>
          </a:xfrm>
          <a:prstGeom prst="straightConnector1">
            <a:avLst/>
          </a:prstGeom>
          <a:ln>
            <a:solidFill>
              <a:srgbClr val="e7e6e6"/>
            </a:solidFill>
          </a:ln>
        </p:spPr>
      </p:cxnSp>
      <p:cxnSp>
        <p:nvCxnSpPr>
          <p:cNvPr id="126" name="Straight Arrow Connector 6"/>
          <p:cNvCxnSpPr/>
          <p:nvPr/>
        </p:nvCxnSpPr>
        <p:spPr>
          <a:xfrm>
            <a:off x="0" y="4699440"/>
            <a:ext cx="8292960" cy="8640"/>
          </a:xfrm>
          <a:prstGeom prst="straightConnector1">
            <a:avLst/>
          </a:prstGeom>
          <a:ln>
            <a:solidFill>
              <a:srgbClr val="e7e6e6"/>
            </a:solidFill>
          </a:ln>
        </p:spPr>
      </p:cxnSp>
      <p:cxnSp>
        <p:nvCxnSpPr>
          <p:cNvPr id="127" name="Straight Arrow Connector 29"/>
          <p:cNvCxnSpPr/>
          <p:nvPr/>
        </p:nvCxnSpPr>
        <p:spPr>
          <a:xfrm>
            <a:off x="2444040" y="3414600"/>
            <a:ext cx="29160" cy="2358360"/>
          </a:xfrm>
          <a:prstGeom prst="straightConnector1">
            <a:avLst/>
          </a:prstGeom>
          <a:ln w="28575">
            <a:solidFill>
              <a:srgbClr val="000000">
                <a:lumMod val="95000"/>
                <a:lumOff val="5000"/>
              </a:srgbClr>
            </a:solidFill>
          </a:ln>
        </p:spPr>
      </p:cxnSp>
      <p:cxnSp>
        <p:nvCxnSpPr>
          <p:cNvPr id="128" name="Straight Arrow Connector 30"/>
          <p:cNvCxnSpPr/>
          <p:nvPr/>
        </p:nvCxnSpPr>
        <p:spPr>
          <a:xfrm>
            <a:off x="3695040" y="4665600"/>
            <a:ext cx="29160" cy="1092960"/>
          </a:xfrm>
          <a:prstGeom prst="straightConnector1">
            <a:avLst/>
          </a:prstGeom>
          <a:ln w="28575">
            <a:solidFill>
              <a:srgbClr val="000000">
                <a:lumMod val="95000"/>
                <a:lumOff val="5000"/>
              </a:srgbClr>
            </a:solidFill>
          </a:ln>
        </p:spPr>
      </p:cxnSp>
      <p:cxnSp>
        <p:nvCxnSpPr>
          <p:cNvPr id="129" name="Straight Arrow Connector 31"/>
          <p:cNvCxnSpPr/>
          <p:nvPr/>
        </p:nvCxnSpPr>
        <p:spPr>
          <a:xfrm>
            <a:off x="5089680" y="3385800"/>
            <a:ext cx="43560" cy="2257560"/>
          </a:xfrm>
          <a:prstGeom prst="straightConnector1">
            <a:avLst/>
          </a:prstGeom>
          <a:ln w="28575">
            <a:solidFill>
              <a:srgbClr val="000000">
                <a:lumMod val="95000"/>
                <a:lumOff val="5000"/>
              </a:srgbClr>
            </a:solidFill>
          </a:ln>
        </p:spPr>
      </p:cxnSp>
      <p:cxnSp>
        <p:nvCxnSpPr>
          <p:cNvPr id="130" name="Straight Arrow Connector 32"/>
          <p:cNvCxnSpPr/>
          <p:nvPr/>
        </p:nvCxnSpPr>
        <p:spPr>
          <a:xfrm>
            <a:off x="5448960" y="4665600"/>
            <a:ext cx="360" cy="948960"/>
          </a:xfrm>
          <a:prstGeom prst="straightConnector1">
            <a:avLst/>
          </a:prstGeom>
          <a:ln w="28575">
            <a:solidFill>
              <a:srgbClr val="000000">
                <a:lumMod val="95000"/>
                <a:lumOff val="5000"/>
              </a:srgbClr>
            </a:solidFill>
          </a:ln>
        </p:spPr>
      </p:cxnSp>
      <p:cxnSp>
        <p:nvCxnSpPr>
          <p:cNvPr id="131" name="Straight Arrow Connector 33"/>
          <p:cNvCxnSpPr/>
          <p:nvPr/>
        </p:nvCxnSpPr>
        <p:spPr>
          <a:xfrm>
            <a:off x="3925080" y="3457800"/>
            <a:ext cx="29160" cy="2329560"/>
          </a:xfrm>
          <a:prstGeom prst="straightConnector1">
            <a:avLst/>
          </a:prstGeom>
          <a:ln w="28575">
            <a:solidFill>
              <a:srgbClr val="000000">
                <a:lumMod val="95000"/>
                <a:lumOff val="5000"/>
              </a:srgbClr>
            </a:solidFill>
          </a:ln>
        </p:spPr>
      </p:cxnSp>
      <p:cxnSp>
        <p:nvCxnSpPr>
          <p:cNvPr id="132" name="Straight Arrow Connector 34"/>
          <p:cNvCxnSpPr/>
          <p:nvPr/>
        </p:nvCxnSpPr>
        <p:spPr>
          <a:xfrm>
            <a:off x="2645280" y="4722840"/>
            <a:ext cx="29160" cy="1021320"/>
          </a:xfrm>
          <a:prstGeom prst="straightConnector1">
            <a:avLst/>
          </a:prstGeom>
          <a:ln w="28575">
            <a:solidFill>
              <a:srgbClr val="000000">
                <a:lumMod val="95000"/>
                <a:lumOff val="5000"/>
              </a:srgbClr>
            </a:solidFill>
          </a:ln>
        </p:spPr>
      </p:cxnSp>
      <p:cxnSp>
        <p:nvCxnSpPr>
          <p:cNvPr id="133" name="Straight Arrow Connector 35"/>
          <p:cNvCxnSpPr/>
          <p:nvPr/>
        </p:nvCxnSpPr>
        <p:spPr>
          <a:xfrm>
            <a:off x="2472120" y="5742720"/>
            <a:ext cx="230400" cy="14760"/>
          </a:xfrm>
          <a:prstGeom prst="straightConnector1">
            <a:avLst/>
          </a:prstGeom>
          <a:ln w="57150">
            <a:solidFill>
              <a:srgbClr val="ff0000"/>
            </a:solidFill>
          </a:ln>
        </p:spPr>
      </p:cxnSp>
      <p:cxnSp>
        <p:nvCxnSpPr>
          <p:cNvPr id="134" name="Straight Arrow Connector 36"/>
          <p:cNvCxnSpPr/>
          <p:nvPr/>
        </p:nvCxnSpPr>
        <p:spPr>
          <a:xfrm>
            <a:off x="3722760" y="5742720"/>
            <a:ext cx="230400" cy="14760"/>
          </a:xfrm>
          <a:prstGeom prst="straightConnector1">
            <a:avLst/>
          </a:prstGeom>
          <a:ln w="57150">
            <a:solidFill>
              <a:srgbClr val="ff0000"/>
            </a:solidFill>
          </a:ln>
        </p:spPr>
      </p:cxnSp>
      <p:cxnSp>
        <p:nvCxnSpPr>
          <p:cNvPr id="135" name="Straight Arrow Connector 37"/>
          <p:cNvCxnSpPr/>
          <p:nvPr/>
        </p:nvCxnSpPr>
        <p:spPr>
          <a:xfrm>
            <a:off x="5189400" y="5627880"/>
            <a:ext cx="230400" cy="14760"/>
          </a:xfrm>
          <a:prstGeom prst="straightConnector1">
            <a:avLst/>
          </a:prstGeom>
          <a:ln w="57150">
            <a:solidFill>
              <a:srgbClr val="ff0000"/>
            </a:solidFill>
          </a:ln>
        </p:spPr>
      </p:cxnSp>
      <p:cxnSp>
        <p:nvCxnSpPr>
          <p:cNvPr id="136" name="Straight Arrow Connector 38"/>
          <p:cNvCxnSpPr/>
          <p:nvPr/>
        </p:nvCxnSpPr>
        <p:spPr>
          <a:xfrm>
            <a:off x="5952240" y="4651200"/>
            <a:ext cx="360" cy="949320"/>
          </a:xfrm>
          <a:prstGeom prst="straightConnector1">
            <a:avLst/>
          </a:prstGeom>
          <a:ln w="38100">
            <a:solidFill>
              <a:srgbClr val="70ad47"/>
            </a:solidFill>
          </a:ln>
        </p:spPr>
      </p:cxnSp>
      <p:cxnSp>
        <p:nvCxnSpPr>
          <p:cNvPr id="137" name="Straight Arrow Connector 39"/>
          <p:cNvCxnSpPr/>
          <p:nvPr/>
        </p:nvCxnSpPr>
        <p:spPr>
          <a:xfrm>
            <a:off x="5951160" y="5613480"/>
            <a:ext cx="230400" cy="14760"/>
          </a:xfrm>
          <a:prstGeom prst="straightConnector1">
            <a:avLst/>
          </a:prstGeom>
          <a:ln w="57150">
            <a:solidFill>
              <a:srgbClr val="ff0000"/>
            </a:solidFill>
          </a:ln>
        </p:spPr>
      </p:cxnSp>
      <p:cxnSp>
        <p:nvCxnSpPr>
          <p:cNvPr id="138" name="Straight Arrow Connector 44"/>
          <p:cNvCxnSpPr/>
          <p:nvPr/>
        </p:nvCxnSpPr>
        <p:spPr>
          <a:xfrm>
            <a:off x="7303680" y="3385800"/>
            <a:ext cx="43560" cy="2257560"/>
          </a:xfrm>
          <a:prstGeom prst="straightConnector1">
            <a:avLst/>
          </a:prstGeom>
          <a:ln w="28575">
            <a:solidFill>
              <a:srgbClr val="000000">
                <a:lumMod val="95000"/>
                <a:lumOff val="5000"/>
              </a:srgbClr>
            </a:solidFill>
          </a:ln>
        </p:spPr>
      </p:cxnSp>
      <p:cxnSp>
        <p:nvCxnSpPr>
          <p:cNvPr id="139" name="Straight Arrow Connector 45"/>
          <p:cNvCxnSpPr/>
          <p:nvPr/>
        </p:nvCxnSpPr>
        <p:spPr>
          <a:xfrm flipH="1">
            <a:off x="7504920" y="3400200"/>
            <a:ext cx="14760" cy="2214360"/>
          </a:xfrm>
          <a:prstGeom prst="straightConnector1">
            <a:avLst/>
          </a:prstGeom>
          <a:ln w="28575">
            <a:solidFill>
              <a:srgbClr val="000000">
                <a:lumMod val="95000"/>
                <a:lumOff val="5000"/>
              </a:srgbClr>
            </a:solidFill>
          </a:ln>
        </p:spPr>
      </p:cxnSp>
      <p:cxnSp>
        <p:nvCxnSpPr>
          <p:cNvPr id="140" name="Straight Arrow Connector 46"/>
          <p:cNvCxnSpPr/>
          <p:nvPr/>
        </p:nvCxnSpPr>
        <p:spPr>
          <a:xfrm>
            <a:off x="6139080" y="3457800"/>
            <a:ext cx="29160" cy="2329560"/>
          </a:xfrm>
          <a:prstGeom prst="straightConnector1">
            <a:avLst/>
          </a:prstGeom>
          <a:ln w="28575">
            <a:solidFill>
              <a:srgbClr val="000000">
                <a:lumMod val="95000"/>
                <a:lumOff val="5000"/>
              </a:srgbClr>
            </a:solidFill>
          </a:ln>
        </p:spPr>
      </p:cxnSp>
      <p:cxnSp>
        <p:nvCxnSpPr>
          <p:cNvPr id="141" name="Straight Arrow Connector 47"/>
          <p:cNvCxnSpPr/>
          <p:nvPr/>
        </p:nvCxnSpPr>
        <p:spPr>
          <a:xfrm>
            <a:off x="7360200" y="5627880"/>
            <a:ext cx="230400" cy="14760"/>
          </a:xfrm>
          <a:prstGeom prst="straightConnector1">
            <a:avLst/>
          </a:prstGeom>
          <a:ln w="57150">
            <a:solidFill>
              <a:srgbClr val="ff0000"/>
            </a:solidFill>
          </a:ln>
        </p:spPr>
      </p:cxnSp>
      <p:cxnSp>
        <p:nvCxnSpPr>
          <p:cNvPr id="142" name="Straight Arrow Connector 50"/>
          <p:cNvCxnSpPr/>
          <p:nvPr/>
        </p:nvCxnSpPr>
        <p:spPr>
          <a:xfrm>
            <a:off x="8051400" y="3313800"/>
            <a:ext cx="29160" cy="2329560"/>
          </a:xfrm>
          <a:prstGeom prst="straightConnector1">
            <a:avLst/>
          </a:prstGeom>
          <a:ln w="28575">
            <a:solidFill>
              <a:srgbClr val="000000">
                <a:lumMod val="95000"/>
                <a:lumOff val="5000"/>
              </a:srgbClr>
            </a:solidFill>
          </a:ln>
        </p:spPr>
      </p:cxnSp>
      <p:cxnSp>
        <p:nvCxnSpPr>
          <p:cNvPr id="143" name="Straight Arrow Connector 51"/>
          <p:cNvCxnSpPr/>
          <p:nvPr/>
        </p:nvCxnSpPr>
        <p:spPr>
          <a:xfrm>
            <a:off x="8752680" y="4549680"/>
            <a:ext cx="29160" cy="1092960"/>
          </a:xfrm>
          <a:prstGeom prst="straightConnector1">
            <a:avLst/>
          </a:prstGeom>
          <a:ln w="38100">
            <a:solidFill>
              <a:srgbClr val="ffc000"/>
            </a:solidFill>
          </a:ln>
        </p:spPr>
      </p:cxnSp>
      <p:cxnSp>
        <p:nvCxnSpPr>
          <p:cNvPr id="144" name="Straight Arrow Connector 52"/>
          <p:cNvCxnSpPr/>
          <p:nvPr/>
        </p:nvCxnSpPr>
        <p:spPr>
          <a:xfrm>
            <a:off x="8223840" y="4636800"/>
            <a:ext cx="29160" cy="1020960"/>
          </a:xfrm>
          <a:prstGeom prst="straightConnector1">
            <a:avLst/>
          </a:prstGeom>
          <a:ln w="28575">
            <a:solidFill>
              <a:srgbClr val="000000">
                <a:lumMod val="95000"/>
                <a:lumOff val="5000"/>
              </a:srgbClr>
            </a:solidFill>
          </a:ln>
        </p:spPr>
      </p:cxnSp>
      <p:cxnSp>
        <p:nvCxnSpPr>
          <p:cNvPr id="145" name="Straight Arrow Connector 53"/>
          <p:cNvCxnSpPr/>
          <p:nvPr/>
        </p:nvCxnSpPr>
        <p:spPr>
          <a:xfrm>
            <a:off x="8050320" y="5656680"/>
            <a:ext cx="230400" cy="14760"/>
          </a:xfrm>
          <a:prstGeom prst="straightConnector1">
            <a:avLst/>
          </a:prstGeom>
          <a:ln w="57150">
            <a:solidFill>
              <a:srgbClr val="ff0000"/>
            </a:solidFill>
          </a:ln>
        </p:spPr>
      </p:cxnSp>
      <p:cxnSp>
        <p:nvCxnSpPr>
          <p:cNvPr id="146" name="Straight Arrow Connector 54"/>
          <p:cNvCxnSpPr/>
          <p:nvPr/>
        </p:nvCxnSpPr>
        <p:spPr>
          <a:xfrm>
            <a:off x="8796240" y="5613480"/>
            <a:ext cx="230400" cy="14760"/>
          </a:xfrm>
          <a:prstGeom prst="straightConnector1">
            <a:avLst/>
          </a:prstGeom>
          <a:ln w="57150">
            <a:solidFill>
              <a:srgbClr val="ff0000"/>
            </a:solidFill>
          </a:ln>
        </p:spPr>
      </p:cxnSp>
      <p:sp>
        <p:nvSpPr>
          <p:cNvPr id="147" name="TextBox 56"/>
          <p:cNvSpPr/>
          <p:nvPr/>
        </p:nvSpPr>
        <p:spPr>
          <a:xfrm>
            <a:off x="248400" y="6057000"/>
            <a:ext cx="2742840" cy="39600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1" lang="en-US" sz="2000" spc="-1" strike="noStrike">
                <a:solidFill>
                  <a:schemeClr val="dk1"/>
                </a:solidFill>
                <a:latin typeface="Calibri"/>
              </a:rPr>
              <a:t>Interrupts: Timer</a:t>
            </a:r>
            <a:endParaRPr b="0" lang="en-US" sz="2000" spc="-1" strike="noStrike">
              <a:solidFill>
                <a:srgbClr val="000000"/>
              </a:solidFill>
              <a:latin typeface="Arial"/>
            </a:endParaRPr>
          </a:p>
        </p:txBody>
      </p:sp>
      <p:cxnSp>
        <p:nvCxnSpPr>
          <p:cNvPr id="148" name="Straight Arrow Connector 57"/>
          <p:cNvCxnSpPr/>
          <p:nvPr/>
        </p:nvCxnSpPr>
        <p:spPr>
          <a:xfrm flipV="1">
            <a:off x="989280" y="5433480"/>
            <a:ext cx="1432440" cy="653040"/>
          </a:xfrm>
          <a:prstGeom prst="straightConnector1">
            <a:avLst/>
          </a:prstGeom>
          <a:ln>
            <a:solidFill>
              <a:srgbClr val="5b9bd5"/>
            </a:solidFill>
            <a:tailEnd len="med" type="triangle" w="med"/>
          </a:ln>
        </p:spPr>
      </p:cxnSp>
      <p:cxnSp>
        <p:nvCxnSpPr>
          <p:cNvPr id="149" name="Straight Arrow Connector 58"/>
          <p:cNvCxnSpPr/>
          <p:nvPr/>
        </p:nvCxnSpPr>
        <p:spPr>
          <a:xfrm flipV="1">
            <a:off x="989280" y="5361480"/>
            <a:ext cx="2683080" cy="811080"/>
          </a:xfrm>
          <a:prstGeom prst="straightConnector1">
            <a:avLst/>
          </a:prstGeom>
          <a:ln>
            <a:solidFill>
              <a:srgbClr val="5b9bd5"/>
            </a:solidFill>
            <a:tailEnd len="med" type="triangle" w="med"/>
          </a:ln>
        </p:spPr>
      </p:cxnSp>
      <p:cxnSp>
        <p:nvCxnSpPr>
          <p:cNvPr id="150" name="Straight Arrow Connector 59"/>
          <p:cNvCxnSpPr/>
          <p:nvPr/>
        </p:nvCxnSpPr>
        <p:spPr>
          <a:xfrm flipV="1">
            <a:off x="1046880" y="5246640"/>
            <a:ext cx="4048920" cy="969120"/>
          </a:xfrm>
          <a:prstGeom prst="straightConnector1">
            <a:avLst/>
          </a:prstGeom>
          <a:ln>
            <a:solidFill>
              <a:srgbClr val="5b9bd5"/>
            </a:solidFill>
            <a:tailEnd len="med" type="triangle" w="med"/>
          </a:ln>
        </p:spPr>
      </p:cxnSp>
      <p:sp>
        <p:nvSpPr>
          <p:cNvPr id="151" name="TextBox 60"/>
          <p:cNvSpPr/>
          <p:nvPr/>
        </p:nvSpPr>
        <p:spPr>
          <a:xfrm>
            <a:off x="3152880" y="6028200"/>
            <a:ext cx="2742840" cy="70092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1" lang="en-US" sz="2000" spc="-1" strike="noStrike">
                <a:solidFill>
                  <a:schemeClr val="dk1"/>
                </a:solidFill>
                <a:latin typeface="Calibri"/>
              </a:rPr>
              <a:t>System call: </a:t>
            </a:r>
            <a:r>
              <a:rPr b="0" lang="en-US" sz="2000" spc="-1" strike="noStrike">
                <a:solidFill>
                  <a:schemeClr val="dk1"/>
                </a:solidFill>
                <a:latin typeface="Calibri"/>
              </a:rPr>
              <a:t>IO request (WRITE(2))</a:t>
            </a:r>
            <a:endParaRPr b="0" lang="en-US" sz="2000" spc="-1" strike="noStrike">
              <a:solidFill>
                <a:srgbClr val="000000"/>
              </a:solidFill>
              <a:latin typeface="Arial"/>
            </a:endParaRPr>
          </a:p>
        </p:txBody>
      </p:sp>
      <p:cxnSp>
        <p:nvCxnSpPr>
          <p:cNvPr id="152" name="Straight Arrow Connector 61"/>
          <p:cNvCxnSpPr/>
          <p:nvPr/>
        </p:nvCxnSpPr>
        <p:spPr>
          <a:xfrm flipV="1">
            <a:off x="5043600" y="5404680"/>
            <a:ext cx="886320" cy="725040"/>
          </a:xfrm>
          <a:prstGeom prst="straightConnector1">
            <a:avLst/>
          </a:prstGeom>
          <a:ln>
            <a:solidFill>
              <a:srgbClr val="5b9bd5"/>
            </a:solidFill>
            <a:tailEnd len="med" type="triangle" w="med"/>
          </a:ln>
        </p:spPr>
      </p:cxnSp>
      <p:sp>
        <p:nvSpPr>
          <p:cNvPr id="153" name="TextBox 62"/>
          <p:cNvSpPr/>
          <p:nvPr/>
        </p:nvSpPr>
        <p:spPr>
          <a:xfrm>
            <a:off x="6229440" y="5942160"/>
            <a:ext cx="2742840" cy="100584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1" lang="en-US" sz="2000" spc="-1" strike="noStrike">
                <a:solidFill>
                  <a:schemeClr val="dk1"/>
                </a:solidFill>
                <a:latin typeface="Calibri"/>
              </a:rPr>
              <a:t>Interrupt: External device </a:t>
            </a:r>
            <a:r>
              <a:rPr b="0" lang="en-US" sz="2000" spc="-1" strike="noStrike">
                <a:solidFill>
                  <a:schemeClr val="dk1"/>
                </a:solidFill>
                <a:latin typeface="Calibri"/>
              </a:rPr>
              <a:t>(IO complete)</a:t>
            </a:r>
            <a:endParaRPr b="0" lang="en-US" sz="2000" spc="-1" strike="noStrike">
              <a:solidFill>
                <a:srgbClr val="000000"/>
              </a:solidFill>
              <a:latin typeface="Arial"/>
            </a:endParaRPr>
          </a:p>
        </p:txBody>
      </p:sp>
      <p:cxnSp>
        <p:nvCxnSpPr>
          <p:cNvPr id="154" name="Straight Arrow Connector 63"/>
          <p:cNvCxnSpPr/>
          <p:nvPr/>
        </p:nvCxnSpPr>
        <p:spPr>
          <a:xfrm flipV="1">
            <a:off x="7473600" y="5189040"/>
            <a:ext cx="583920" cy="883080"/>
          </a:xfrm>
          <a:prstGeom prst="straightConnector1">
            <a:avLst/>
          </a:prstGeom>
          <a:ln>
            <a:solidFill>
              <a:srgbClr val="5b9bd5"/>
            </a:solidFill>
            <a:tailEnd len="med" type="triangle" w="med"/>
          </a:ln>
        </p:spPr>
      </p:cxnSp>
      <p:sp>
        <p:nvSpPr>
          <p:cNvPr id="155" name="TextBox 64"/>
          <p:cNvSpPr/>
          <p:nvPr/>
        </p:nvSpPr>
        <p:spPr>
          <a:xfrm>
            <a:off x="485280" y="3225600"/>
            <a:ext cx="1007280" cy="301716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0" lang="en-US" sz="2400" spc="-1" strike="noStrike">
                <a:solidFill>
                  <a:schemeClr val="dk1"/>
                </a:solidFill>
                <a:latin typeface="Calibri"/>
              </a:rPr>
              <a:t>P1</a:t>
            </a:r>
            <a:endParaRPr b="0" lang="en-US" sz="2400" spc="-1" strike="noStrike">
              <a:solidFill>
                <a:srgbClr val="000000"/>
              </a:solidFill>
              <a:latin typeface="Arial"/>
            </a:endParaRPr>
          </a:p>
          <a:p>
            <a:pPr defTabSz="914400">
              <a:lnSpc>
                <a:spcPct val="100000"/>
              </a:lnSpc>
            </a:pPr>
            <a:endParaRPr b="0" lang="en-US" sz="2400" spc="-1" strike="noStrike">
              <a:solidFill>
                <a:srgbClr val="000000"/>
              </a:solidFill>
              <a:latin typeface="Arial"/>
            </a:endParaRPr>
          </a:p>
          <a:p>
            <a:pPr defTabSz="914400">
              <a:lnSpc>
                <a:spcPct val="100000"/>
              </a:lnSpc>
            </a:pPr>
            <a:endParaRPr b="0" lang="en-US" sz="2400" spc="-1" strike="noStrike">
              <a:solidFill>
                <a:srgbClr val="000000"/>
              </a:solidFill>
              <a:latin typeface="Arial"/>
            </a:endParaRPr>
          </a:p>
          <a:p>
            <a:pPr defTabSz="914400">
              <a:lnSpc>
                <a:spcPct val="100000"/>
              </a:lnSpc>
            </a:pPr>
            <a:r>
              <a:rPr b="0" lang="en-US" sz="2400" spc="-1" strike="noStrike">
                <a:solidFill>
                  <a:schemeClr val="dk1"/>
                </a:solidFill>
                <a:latin typeface="Calibri"/>
              </a:rPr>
              <a:t>P2</a:t>
            </a:r>
            <a:endParaRPr b="0" lang="en-US" sz="2400" spc="-1" strike="noStrike">
              <a:solidFill>
                <a:srgbClr val="000000"/>
              </a:solidFill>
              <a:latin typeface="Arial"/>
            </a:endParaRPr>
          </a:p>
          <a:p>
            <a:pPr defTabSz="914400">
              <a:lnSpc>
                <a:spcPct val="100000"/>
              </a:lnSpc>
            </a:pPr>
            <a:endParaRPr b="0" lang="en-US" sz="2400" spc="-1" strike="noStrike">
              <a:solidFill>
                <a:srgbClr val="000000"/>
              </a:solidFill>
              <a:latin typeface="Arial"/>
            </a:endParaRPr>
          </a:p>
          <a:p>
            <a:pPr defTabSz="914400">
              <a:lnSpc>
                <a:spcPct val="100000"/>
              </a:lnSpc>
            </a:pPr>
            <a:endParaRPr b="0" lang="en-US" sz="2400" spc="-1" strike="noStrike">
              <a:solidFill>
                <a:srgbClr val="000000"/>
              </a:solidFill>
              <a:latin typeface="Arial"/>
            </a:endParaRPr>
          </a:p>
          <a:p>
            <a:pPr defTabSz="914400">
              <a:lnSpc>
                <a:spcPct val="100000"/>
              </a:lnSpc>
            </a:pPr>
            <a:r>
              <a:rPr b="0" lang="en-US" sz="2400" spc="-1" strike="noStrike">
                <a:solidFill>
                  <a:schemeClr val="dk1"/>
                </a:solidFill>
                <a:latin typeface="Calibri"/>
              </a:rPr>
              <a:t>Kernel</a:t>
            </a:r>
            <a:endParaRPr b="0" lang="en-US" sz="2400" spc="-1" strike="noStrike">
              <a:solidFill>
                <a:srgbClr val="000000"/>
              </a:solidFill>
              <a:latin typeface="Arial"/>
            </a:endParaRPr>
          </a:p>
        </p:txBody>
      </p:sp>
      <p:cxnSp>
        <p:nvCxnSpPr>
          <p:cNvPr id="156" name="Straight Arrow Connector 65"/>
          <p:cNvCxnSpPr/>
          <p:nvPr/>
        </p:nvCxnSpPr>
        <p:spPr>
          <a:xfrm flipV="1">
            <a:off x="0" y="5661720"/>
            <a:ext cx="8417880" cy="6480"/>
          </a:xfrm>
          <a:prstGeom prst="straightConnector1">
            <a:avLst/>
          </a:prstGeom>
          <a:ln>
            <a:solidFill>
              <a:srgbClr val="e7e6e6"/>
            </a:solidFill>
          </a:ln>
        </p:spPr>
      </p:cxnSp>
      <p:sp>
        <p:nvSpPr>
          <p:cNvPr id="157" name="TextBox 8"/>
          <p:cNvSpPr/>
          <p:nvPr/>
        </p:nvSpPr>
        <p:spPr>
          <a:xfrm>
            <a:off x="8080560" y="2274120"/>
            <a:ext cx="4304160" cy="22842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CPU goes </a:t>
            </a:r>
            <a:r>
              <a:rPr b="1" lang="en-US" sz="1800" spc="-1" strike="noStrike">
                <a:solidFill>
                  <a:schemeClr val="dk1"/>
                </a:solidFill>
                <a:latin typeface="Calibri"/>
              </a:rPr>
              <a:t>from</a:t>
            </a:r>
            <a:r>
              <a:rPr b="0" lang="en-US" sz="1800" spc="-1" strike="noStrike">
                <a:solidFill>
                  <a:schemeClr val="dk1"/>
                </a:solidFill>
                <a:latin typeface="Calibri"/>
              </a:rPr>
              <a:t> </a:t>
            </a:r>
            <a:r>
              <a:rPr b="0" i="1" lang="en-US" sz="1800" spc="-1" strike="noStrike">
                <a:solidFill>
                  <a:schemeClr val="dk1"/>
                </a:solidFill>
                <a:latin typeface="Calibri"/>
              </a:rPr>
              <a:t>executing use code </a:t>
            </a:r>
            <a:r>
              <a:rPr b="1" lang="en-US" sz="1800" spc="-1" strike="noStrike">
                <a:solidFill>
                  <a:schemeClr val="dk1"/>
                </a:solidFill>
                <a:latin typeface="Calibri"/>
              </a:rPr>
              <a:t>to</a:t>
            </a:r>
            <a:r>
              <a:rPr b="0" i="1" lang="en-US" sz="1800" spc="-1" strike="noStrike">
                <a:solidFill>
                  <a:schemeClr val="dk1"/>
                </a:solidFill>
                <a:latin typeface="Calibri"/>
              </a:rPr>
              <a:t> executing kernel code </a:t>
            </a:r>
            <a:r>
              <a:rPr b="0" lang="en-US" sz="1800" spc="-1" strike="noStrike">
                <a:solidFill>
                  <a:schemeClr val="dk1"/>
                </a:solidFill>
                <a:latin typeface="Calibri"/>
              </a:rPr>
              <a:t>every once in a while. The reason to do this could be many – </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US" sz="1800" spc="-1" strike="noStrike">
                <a:solidFill>
                  <a:schemeClr val="dk1"/>
                </a:solidFill>
                <a:latin typeface="Calibri"/>
              </a:rPr>
              <a:t>Timer interrupt</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US" sz="1800" spc="-1" strike="noStrike" u="sng">
                <a:solidFill>
                  <a:schemeClr val="dk1"/>
                </a:solidFill>
                <a:uFillTx/>
                <a:latin typeface="Calibri"/>
              </a:rPr>
              <a:t>System call</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US" sz="1800" spc="-1" strike="noStrike">
                <a:solidFill>
                  <a:schemeClr val="dk1"/>
                </a:solidFill>
                <a:latin typeface="Calibri"/>
              </a:rPr>
              <a:t>External interrupt</a:t>
            </a:r>
            <a:endParaRPr b="0" lang="en-US" sz="1800" spc="-1" strike="noStrike">
              <a:solidFill>
                <a:srgbClr val="000000"/>
              </a:solidFill>
              <a:latin typeface="Arial"/>
            </a:endParaRPr>
          </a:p>
          <a:p>
            <a:pPr marL="285840" indent="-285840" defTabSz="914400">
              <a:lnSpc>
                <a:spcPct val="100000"/>
              </a:lnSpc>
              <a:buClr>
                <a:srgbClr val="000000"/>
              </a:buClr>
              <a:buFont typeface="Arial"/>
              <a:buChar char="•"/>
            </a:pPr>
            <a:r>
              <a:rPr b="0" lang="en-US" sz="1800" spc="-1" strike="noStrike">
                <a:solidFill>
                  <a:schemeClr val="dk1"/>
                </a:solidFill>
                <a:latin typeface="Calibri"/>
              </a:rPr>
              <a:t>Exception</a:t>
            </a:r>
            <a:endParaRPr b="0" lang="en-US" sz="1800" spc="-1" strike="noStrike">
              <a:solidFill>
                <a:srgbClr val="000000"/>
              </a:solidFill>
              <a:latin typeface="Arial"/>
            </a:endParaRPr>
          </a:p>
        </p:txBody>
      </p:sp>
      <p:sp>
        <p:nvSpPr>
          <p:cNvPr id="158" name="TextBox 66"/>
          <p:cNvSpPr/>
          <p:nvPr/>
        </p:nvSpPr>
        <p:spPr>
          <a:xfrm>
            <a:off x="8991000" y="5903280"/>
            <a:ext cx="2742840" cy="700920"/>
          </a:xfrm>
          <a:prstGeom prst="rect">
            <a:avLst/>
          </a:prstGeom>
          <a:noFill/>
          <a:ln w="0">
            <a:noFill/>
          </a:ln>
        </p:spPr>
        <p:style>
          <a:lnRef idx="0"/>
          <a:fillRef idx="0"/>
          <a:effectRef idx="0"/>
          <a:fontRef idx="minor"/>
        </p:style>
        <p:txBody>
          <a:bodyPr numCol="1" spcCol="0" horzOverflow="overflow" anchor="t">
            <a:spAutoFit/>
          </a:bodyPr>
          <a:p>
            <a:pPr defTabSz="914400">
              <a:lnSpc>
                <a:spcPct val="100000"/>
              </a:lnSpc>
            </a:pPr>
            <a:r>
              <a:rPr b="1" lang="en-US" sz="2000" spc="-1" strike="noStrike">
                <a:solidFill>
                  <a:schemeClr val="dk1"/>
                </a:solidFill>
                <a:latin typeface="Calibri"/>
              </a:rPr>
              <a:t>Exception </a:t>
            </a:r>
            <a:r>
              <a:rPr b="0" lang="en-US" sz="2000" spc="-1" strike="noStrike">
                <a:solidFill>
                  <a:schemeClr val="dk1"/>
                </a:solidFill>
                <a:latin typeface="Calibri"/>
              </a:rPr>
              <a:t>(div by zero)</a:t>
            </a:r>
            <a:endParaRPr b="0" lang="en-US" sz="2000" spc="-1" strike="noStrike">
              <a:solidFill>
                <a:srgbClr val="000000"/>
              </a:solidFill>
              <a:latin typeface="Arial"/>
            </a:endParaRPr>
          </a:p>
        </p:txBody>
      </p:sp>
      <p:sp>
        <p:nvSpPr>
          <p:cNvPr id="159" name="Freeform 9"/>
          <p:cNvSpPr/>
          <p:nvPr/>
        </p:nvSpPr>
        <p:spPr>
          <a:xfrm>
            <a:off x="8792280" y="5050440"/>
            <a:ext cx="1631520" cy="829800"/>
          </a:xfrm>
          <a:custGeom>
            <a:avLst/>
            <a:gdLst>
              <a:gd name="textAreaLeft" fmla="*/ 0 w 1631520"/>
              <a:gd name="textAreaRight" fmla="*/ 1631880 w 1631520"/>
              <a:gd name="textAreaTop" fmla="*/ 0 h 829800"/>
              <a:gd name="textAreaBottom" fmla="*/ 830160 h 829800"/>
            </a:gdLst>
            <a:ahLst/>
            <a:rect l="textAreaLeft" t="textAreaTop" r="textAreaRight" b="textAreaBottom"/>
            <a:pathLst>
              <a:path w="1631852" h="829993">
                <a:moveTo>
                  <a:pt x="1631852" y="829993"/>
                </a:moveTo>
                <a:cubicBezTo>
                  <a:pt x="1599027" y="617805"/>
                  <a:pt x="1566202" y="405618"/>
                  <a:pt x="1294227" y="267286"/>
                </a:cubicBezTo>
                <a:cubicBezTo>
                  <a:pt x="1022252" y="128954"/>
                  <a:pt x="511126" y="64477"/>
                  <a:pt x="0" y="0"/>
                </a:cubicBezTo>
              </a:path>
            </a:pathLst>
          </a:custGeom>
          <a:noFill/>
          <a:ln>
            <a:solidFill>
              <a:srgbClr val="43729d"/>
            </a:solidFill>
            <a:tailEnd len="med" type="triangle" w="me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4" name="PlaceHolder 3"/>
          <p:cNvSpPr>
            <a:spLocks noGrp="1"/>
          </p:cNvSpPr>
          <p:nvPr>
            <p:ph type="sldNum" idx="12"/>
          </p:nvPr>
        </p:nvSpPr>
        <p:spPr/>
        <p:txBody>
          <a:bodyPr/>
          <a:p>
            <a:fld id="{4FD6539A-D038-4B65-8676-B7FBB07E1D72}" type="slidenum">
              <a:t>14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About system calls (</a:t>
            </a:r>
            <a:r>
              <a:rPr b="1" lang="en-US" sz="4400" spc="-1" strike="noStrike">
                <a:solidFill>
                  <a:schemeClr val="accent2">
                    <a:lumMod val="75000"/>
                  </a:schemeClr>
                </a:solidFill>
                <a:latin typeface="Calibri Light"/>
              </a:rPr>
              <a:t>syscall</a:t>
            </a:r>
            <a:r>
              <a:rPr b="0" lang="en-US" sz="4400" spc="-1" strike="noStrike">
                <a:solidFill>
                  <a:schemeClr val="dk1"/>
                </a:solidFill>
                <a:latin typeface="Calibri Light"/>
              </a:rPr>
              <a:t> in x86-64)</a:t>
            </a:r>
            <a:endParaRPr b="0" lang="en-US" sz="4400" spc="-1" strike="noStrike">
              <a:solidFill>
                <a:schemeClr val="dk1"/>
              </a:solidFill>
              <a:latin typeface="Calibri"/>
            </a:endParaRPr>
          </a:p>
        </p:txBody>
      </p:sp>
      <p:sp>
        <p:nvSpPr>
          <p:cNvPr id="161" name="PlaceHolder 2"/>
          <p:cNvSpPr>
            <a:spLocks noGrp="1"/>
          </p:cNvSpPr>
          <p:nvPr>
            <p:ph/>
          </p:nvPr>
        </p:nvSpPr>
        <p:spPr>
          <a:xfrm>
            <a:off x="838080" y="1825560"/>
            <a:ext cx="10035720" cy="4350960"/>
          </a:xfrm>
          <a:prstGeom prst="rect">
            <a:avLst/>
          </a:prstGeom>
          <a:noFill/>
          <a:ln w="0">
            <a:noFill/>
          </a:ln>
        </p:spPr>
        <p:txBody>
          <a:bodyPr lIns="91440" rIns="91440" tIns="45720" bIns="45720" anchor="t">
            <a:normAutofit fontScale="74983" lnSpcReduction="10000"/>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  </a:t>
            </a:r>
            <a:r>
              <a:rPr b="1" lang="en-US" sz="2800" spc="-1" strike="noStrike">
                <a:solidFill>
                  <a:schemeClr val="dk1"/>
                </a:solidFill>
                <a:latin typeface="Calibri"/>
              </a:rPr>
              <a:t>system call </a:t>
            </a:r>
            <a:r>
              <a:rPr b="0" lang="en-US" sz="2800" spc="-1" strike="noStrike">
                <a:solidFill>
                  <a:schemeClr val="dk1"/>
                </a:solidFill>
                <a:latin typeface="Calibri"/>
              </a:rPr>
              <a:t>is a </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Machine instruction  (has an opcode)</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Is executed from the user mode code (usual user C code and libraries)</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 instruction jumps the CPU to a predefined system call entry point in the kernel.</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This predefined entry point address is stored in a special register</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This register is initialized at boot time by kernel code.</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 instruction changes CPU mode from user mode to kernel mode</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Typically CPU bits are set, in x86-64 this is in the CS register</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Once the kernel finishes handling the request it executes a </a:t>
            </a:r>
            <a:r>
              <a:rPr b="1" lang="en-US" sz="2800" spc="-1" strike="noStrike">
                <a:solidFill>
                  <a:schemeClr val="dk1"/>
                </a:solidFill>
                <a:latin typeface="Calibri"/>
              </a:rPr>
              <a:t>system call return</a:t>
            </a:r>
            <a:r>
              <a:rPr b="0" lang="en-US" sz="2800" spc="-1" strike="noStrike">
                <a:solidFill>
                  <a:schemeClr val="dk1"/>
                </a:solidFill>
                <a:latin typeface="Calibri"/>
              </a:rPr>
              <a:t> instruction.</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This resets the CPU mode bits</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On x86-64 these instructions are </a:t>
            </a:r>
            <a:r>
              <a:rPr b="1" lang="en-US" sz="2800" spc="-1" strike="noStrike">
                <a:solidFill>
                  <a:schemeClr val="accent2">
                    <a:lumMod val="75000"/>
                  </a:schemeClr>
                </a:solidFill>
                <a:latin typeface="Courier New"/>
              </a:rPr>
              <a:t>syscall</a:t>
            </a:r>
            <a:r>
              <a:rPr b="0" lang="en-US" sz="2800" spc="-1" strike="noStrike">
                <a:solidFill>
                  <a:schemeClr val="dk1"/>
                </a:solidFill>
                <a:latin typeface="Calibri"/>
              </a:rPr>
              <a:t>    and    </a:t>
            </a:r>
            <a:r>
              <a:rPr b="1" lang="en-US" sz="2800" spc="-1" strike="noStrike">
                <a:solidFill>
                  <a:schemeClr val="accent2">
                    <a:lumMod val="75000"/>
                  </a:schemeClr>
                </a:solidFill>
                <a:latin typeface="Courier New"/>
              </a:rPr>
              <a:t>sysret</a:t>
            </a:r>
            <a:r>
              <a:rPr b="0" lang="en-US" sz="2800" spc="-1" strike="noStrike">
                <a:solidFill>
                  <a:schemeClr val="dk1"/>
                </a:solidFill>
                <a:latin typeface="Calibri"/>
              </a:rPr>
              <a:t>  (or sysenter/systexit), an alternate (older)  is </a:t>
            </a:r>
            <a:r>
              <a:rPr b="1" lang="en-US" sz="2800" spc="-1" strike="noStrike">
                <a:solidFill>
                  <a:schemeClr val="accent2"/>
                </a:solidFill>
                <a:latin typeface="Courier New"/>
              </a:rPr>
              <a:t>INT 0x80</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How are multiple system calls handled (Linux)</a:t>
            </a:r>
            <a:endParaRPr b="0" lang="en-US" sz="4400" spc="-1" strike="noStrike">
              <a:solidFill>
                <a:schemeClr val="dk1"/>
              </a:solidFill>
              <a:latin typeface="Calibri"/>
            </a:endParaRPr>
          </a:p>
        </p:txBody>
      </p:sp>
      <p:sp>
        <p:nvSpPr>
          <p:cNvPr id="16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There are a number of predefined system calls with a numeric code for each. Eg. in Linux see :</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000" spc="-1" strike="noStrike">
                <a:solidFill>
                  <a:schemeClr val="dk1"/>
                </a:solidFill>
                <a:latin typeface="Courier New"/>
              </a:rPr>
              <a:t>/usr/include/sys/syscall.h or /usr/include/x86_64-linux-gnu/asm/unistd_64.h</a:t>
            </a:r>
            <a:endParaRPr b="0" lang="en-US" sz="20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 user puts the required system call in a specific register and then executes syscall instruction. (eg put 1 into </a:t>
            </a:r>
            <a:r>
              <a:rPr b="0" lang="en-US" sz="2800" spc="-1" strike="noStrike">
                <a:solidFill>
                  <a:schemeClr val="dk1"/>
                </a:solidFill>
                <a:latin typeface="Courier New"/>
              </a:rPr>
              <a:t>rax</a:t>
            </a:r>
            <a:r>
              <a:rPr b="0" lang="en-US" sz="2800" spc="-1" strike="noStrike">
                <a:solidFill>
                  <a:schemeClr val="dk1"/>
                </a:solidFill>
                <a:latin typeface="Calibri"/>
              </a:rPr>
              <a:t> for </a:t>
            </a:r>
            <a:r>
              <a:rPr b="0" lang="en-US" sz="2400" spc="-1" strike="noStrike">
                <a:solidFill>
                  <a:schemeClr val="dk1"/>
                </a:solidFill>
                <a:latin typeface="Courier New"/>
              </a:rPr>
              <a:t>WRITE</a:t>
            </a:r>
            <a:r>
              <a:rPr b="0" lang="en-US" sz="2800" spc="-1" strike="noStrike">
                <a:solidFill>
                  <a:schemeClr val="dk1"/>
                </a:solidFill>
                <a:latin typeface="Calibri"/>
              </a:rPr>
              <a:t> system call)</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 system call handler will use a </a:t>
            </a:r>
            <a:r>
              <a:rPr b="0" lang="en-US" sz="2800" spc="-1" strike="noStrike">
                <a:solidFill>
                  <a:schemeClr val="dk1"/>
                </a:solidFill>
                <a:latin typeface="Courier New"/>
              </a:rPr>
              <a:t>system call table </a:t>
            </a:r>
            <a:r>
              <a:rPr b="0" lang="en-US" sz="2800" spc="-1" strike="noStrike">
                <a:solidFill>
                  <a:schemeClr val="dk1"/>
                </a:solidFill>
                <a:latin typeface="Calibri"/>
              </a:rPr>
              <a:t>to jump to the appropriate handler</a:t>
            </a:r>
            <a:endParaRPr b="0" lang="en-US" sz="2800" spc="-1" strike="noStrike">
              <a:solidFill>
                <a:schemeClr val="dk1"/>
              </a:solidFill>
              <a:latin typeface="Calibri"/>
            </a:endParaRPr>
          </a:p>
        </p:txBody>
      </p:sp>
      <p:graphicFrame>
        <p:nvGraphicFramePr>
          <p:cNvPr id="164" name="Table 5"/>
          <p:cNvGraphicFramePr/>
          <p:nvPr/>
        </p:nvGraphicFramePr>
        <p:xfrm>
          <a:off x="7488720" y="6195240"/>
          <a:ext cx="1386000" cy="2473200"/>
        </p:xfrm>
        <a:graphic>
          <a:graphicData uri="http://schemas.openxmlformats.org/drawingml/2006/table">
            <a:tbl>
              <a:tblPr/>
              <a:tblGrid>
                <a:gridCol w="1386360"/>
              </a:tblGrid>
              <a:tr h="216000">
                <a:tc>
                  <a:txBody>
                    <a:bodyPr anchor="t">
                      <a:noAutofit/>
                    </a:bodyPr>
                    <a:p>
                      <a:pPr defTabSz="914400">
                        <a:lnSpc>
                          <a:spcPct val="100000"/>
                        </a:lnSpc>
                      </a:pPr>
                      <a:r>
                        <a:rPr b="0" lang="en-US" sz="1800" spc="-1" strike="noStrike">
                          <a:solidFill>
                            <a:schemeClr val="dk1"/>
                          </a:solidFill>
                          <a:latin typeface="Calibri"/>
                        </a:rPr>
                        <a:t>sys_read</a:t>
                      </a:r>
                      <a:endParaRPr b="0" lang="en-US" sz="1800" spc="-1" strike="noStrike">
                        <a:solidFill>
                          <a:srgbClr val="000000"/>
                        </a:solidFill>
                        <a:latin typeface="Arial"/>
                      </a:endParaRPr>
                    </a:p>
                  </a:txBody>
                  <a:tcPr anchor="t" marL="91440" marR="91440">
                    <a:lnL w="12240">
                      <a:solidFill>
                        <a:srgbClr val="5b9bd5"/>
                      </a:solidFill>
                      <a:prstDash val="solid"/>
                    </a:lnL>
                    <a:lnR w="12240">
                      <a:solidFill>
                        <a:srgbClr val="5b9bd5"/>
                      </a:solidFill>
                      <a:prstDash val="solid"/>
                    </a:lnR>
                    <a:lnT w="12240">
                      <a:solidFill>
                        <a:srgbClr val="5b9bd5"/>
                      </a:solidFill>
                      <a:prstDash val="solid"/>
                    </a:lnT>
                    <a:lnB w="12240">
                      <a:solidFill>
                        <a:srgbClr val="5b9bd5"/>
                      </a:solidFill>
                      <a:prstDash val="solid"/>
                    </a:lnB>
                    <a:solidFill>
                      <a:schemeClr val="accent1">
                        <a:tint val="20000"/>
                      </a:schemeClr>
                    </a:solidFill>
                  </a:tcPr>
                </a:tc>
              </a:tr>
              <a:tr h="412200">
                <a:tc>
                  <a:txBody>
                    <a:bodyPr anchor="t">
                      <a:noAutofit/>
                    </a:bodyPr>
                    <a:p>
                      <a:pPr defTabSz="914400">
                        <a:lnSpc>
                          <a:spcPct val="100000"/>
                        </a:lnSpc>
                        <a:tabLst>
                          <a:tab algn="l" pos="0"/>
                        </a:tabLst>
                      </a:pPr>
                      <a:r>
                        <a:rPr b="0" lang="en-US" sz="1800" spc="-1" strike="noStrike">
                          <a:solidFill>
                            <a:schemeClr val="dk1"/>
                          </a:solidFill>
                          <a:latin typeface="Calibri"/>
                        </a:rPr>
                        <a:t>sys_write</a:t>
                      </a:r>
                      <a:endParaRPr b="0" lang="en-US" sz="1800" spc="-1" strike="noStrike">
                        <a:solidFill>
                          <a:srgbClr val="000000"/>
                        </a:solidFill>
                        <a:latin typeface="Arial"/>
                      </a:endParaRPr>
                    </a:p>
                  </a:txBody>
                  <a:tcPr anchor="t" marL="91440" marR="91440">
                    <a:lnL w="12240">
                      <a:solidFill>
                        <a:srgbClr val="5b9bd5"/>
                      </a:solidFill>
                      <a:prstDash val="solid"/>
                    </a:lnL>
                    <a:lnR w="12240">
                      <a:solidFill>
                        <a:srgbClr val="5b9bd5"/>
                      </a:solidFill>
                      <a:prstDash val="solid"/>
                    </a:lnR>
                    <a:lnT w="12240">
                      <a:solidFill>
                        <a:srgbClr val="5b9bd5"/>
                      </a:solidFill>
                      <a:prstDash val="solid"/>
                    </a:lnT>
                    <a:lnB w="12240">
                      <a:solidFill>
                        <a:srgbClr val="5b9bd5"/>
                      </a:solidFill>
                      <a:prstDash val="solid"/>
                    </a:lnB>
                    <a:solidFill>
                      <a:schemeClr val="accent1">
                        <a:tint val="40000"/>
                      </a:schemeClr>
                    </a:solidFill>
                  </a:tcPr>
                </a:tc>
              </a:tr>
              <a:tr h="412200">
                <a:tc>
                  <a:txBody>
                    <a:bodyPr anchor="t">
                      <a:noAutofit/>
                    </a:bodyPr>
                    <a:p>
                      <a:pPr defTabSz="914400">
                        <a:lnSpc>
                          <a:spcPct val="100000"/>
                        </a:lnSpc>
                        <a:tabLst>
                          <a:tab algn="l" pos="0"/>
                        </a:tabLst>
                      </a:pPr>
                      <a:r>
                        <a:rPr b="0" lang="en-US" sz="1800" spc="-1" strike="noStrike">
                          <a:solidFill>
                            <a:schemeClr val="dk1"/>
                          </a:solidFill>
                          <a:latin typeface="Calibri"/>
                        </a:rPr>
                        <a:t>sys_open</a:t>
                      </a:r>
                      <a:endParaRPr b="0" lang="en-US" sz="1800" spc="-1" strike="noStrike">
                        <a:solidFill>
                          <a:srgbClr val="000000"/>
                        </a:solidFill>
                        <a:latin typeface="Arial"/>
                      </a:endParaRPr>
                    </a:p>
                  </a:txBody>
                  <a:tcPr anchor="t" marL="91440" marR="91440">
                    <a:lnL w="12240">
                      <a:solidFill>
                        <a:srgbClr val="5b9bd5"/>
                      </a:solidFill>
                      <a:prstDash val="solid"/>
                    </a:lnL>
                    <a:lnR w="12240">
                      <a:solidFill>
                        <a:srgbClr val="5b9bd5"/>
                      </a:solidFill>
                      <a:prstDash val="solid"/>
                    </a:lnR>
                    <a:lnT w="12240">
                      <a:solidFill>
                        <a:srgbClr val="5b9bd5"/>
                      </a:solidFill>
                      <a:prstDash val="solid"/>
                    </a:lnT>
                    <a:lnB w="12240">
                      <a:solidFill>
                        <a:srgbClr val="5b9bd5"/>
                      </a:solidFill>
                      <a:prstDash val="solid"/>
                    </a:lnB>
                    <a:solidFill>
                      <a:schemeClr val="accent1">
                        <a:tint val="20000"/>
                      </a:schemeClr>
                    </a:solidFill>
                  </a:tcPr>
                </a:tc>
              </a:tr>
              <a:tr h="412200">
                <a:tc>
                  <a:txBody>
                    <a:bodyPr anchor="t">
                      <a:noAutofit/>
                    </a:bodyPr>
                    <a:p>
                      <a:pPr defTabSz="914400">
                        <a:lnSpc>
                          <a:spcPct val="100000"/>
                        </a:lnSpc>
                        <a:tabLst>
                          <a:tab algn="l" pos="0"/>
                        </a:tabLst>
                      </a:pPr>
                      <a:r>
                        <a:rPr b="0" lang="en-US" sz="1800" spc="-1" strike="noStrike">
                          <a:solidFill>
                            <a:schemeClr val="dk1"/>
                          </a:solidFill>
                          <a:latin typeface="Calibri"/>
                        </a:rPr>
                        <a:t>sys_close</a:t>
                      </a:r>
                      <a:endParaRPr b="0" lang="en-US" sz="1800" spc="-1" strike="noStrike">
                        <a:solidFill>
                          <a:srgbClr val="000000"/>
                        </a:solidFill>
                        <a:latin typeface="Arial"/>
                      </a:endParaRPr>
                    </a:p>
                  </a:txBody>
                  <a:tcPr anchor="t" marL="91440" marR="91440">
                    <a:lnL w="12240">
                      <a:solidFill>
                        <a:srgbClr val="5b9bd5"/>
                      </a:solidFill>
                      <a:prstDash val="solid"/>
                    </a:lnL>
                    <a:lnR w="12240">
                      <a:solidFill>
                        <a:srgbClr val="5b9bd5"/>
                      </a:solidFill>
                      <a:prstDash val="solid"/>
                    </a:lnR>
                    <a:lnT w="12240">
                      <a:solidFill>
                        <a:srgbClr val="5b9bd5"/>
                      </a:solidFill>
                      <a:prstDash val="solid"/>
                    </a:lnT>
                    <a:lnB w="12240">
                      <a:solidFill>
                        <a:srgbClr val="5b9bd5"/>
                      </a:solidFill>
                      <a:prstDash val="solid"/>
                    </a:lnB>
                    <a:solidFill>
                      <a:schemeClr val="accent1">
                        <a:tint val="40000"/>
                      </a:schemeClr>
                    </a:solidFill>
                  </a:tcPr>
                </a:tc>
              </a:tr>
              <a:tr h="412200">
                <a:tc>
                  <a:txBody>
                    <a:bodyPr anchor="t">
                      <a:noAutofit/>
                    </a:bodyPr>
                    <a:p>
                      <a:pPr defTabSz="914400">
                        <a:lnSpc>
                          <a:spcPct val="100000"/>
                        </a:lnSpc>
                        <a:tabLst>
                          <a:tab algn="l" pos="0"/>
                        </a:tabLst>
                      </a:pPr>
                      <a:r>
                        <a:rPr b="0" lang="en-US" sz="1800" spc="-1" strike="noStrike">
                          <a:solidFill>
                            <a:schemeClr val="dk1"/>
                          </a:solidFill>
                          <a:latin typeface="Calibri"/>
                        </a:rPr>
                        <a:t>sys_stat</a:t>
                      </a:r>
                      <a:endParaRPr b="0" lang="en-US" sz="1800" spc="-1" strike="noStrike">
                        <a:solidFill>
                          <a:srgbClr val="000000"/>
                        </a:solidFill>
                        <a:latin typeface="Arial"/>
                      </a:endParaRPr>
                    </a:p>
                  </a:txBody>
                  <a:tcPr anchor="t" marL="91440" marR="91440">
                    <a:lnL w="12240">
                      <a:solidFill>
                        <a:srgbClr val="5b9bd5"/>
                      </a:solidFill>
                      <a:prstDash val="solid"/>
                    </a:lnL>
                    <a:lnR w="12240">
                      <a:solidFill>
                        <a:srgbClr val="5b9bd5"/>
                      </a:solidFill>
                      <a:prstDash val="solid"/>
                    </a:lnR>
                    <a:lnT w="12240">
                      <a:solidFill>
                        <a:srgbClr val="5b9bd5"/>
                      </a:solidFill>
                      <a:prstDash val="solid"/>
                    </a:lnT>
                    <a:lnB w="12240">
                      <a:solidFill>
                        <a:srgbClr val="5b9bd5"/>
                      </a:solidFill>
                      <a:prstDash val="solid"/>
                    </a:lnB>
                    <a:solidFill>
                      <a:schemeClr val="accent1">
                        <a:tint val="20000"/>
                      </a:schemeClr>
                    </a:solidFill>
                  </a:tcPr>
                </a:tc>
              </a:tr>
              <a:tr h="412200">
                <a:tc>
                  <a:txBody>
                    <a:bodyPr anchor="t">
                      <a:noAutofit/>
                    </a:bodyPr>
                    <a:p>
                      <a:pPr defTabSz="914400">
                        <a:lnSpc>
                          <a:spcPct val="100000"/>
                        </a:lnSpc>
                        <a:tabLst>
                          <a:tab algn="l" pos="0"/>
                        </a:tabLst>
                      </a:pPr>
                      <a:r>
                        <a:rPr b="0" lang="en-US" sz="1800" spc="-1" strike="noStrike">
                          <a:solidFill>
                            <a:schemeClr val="dk1"/>
                          </a:solidFill>
                          <a:latin typeface="Calibri"/>
                        </a:rPr>
                        <a:t>sys_fstat</a:t>
                      </a:r>
                      <a:endParaRPr b="0" lang="en-US" sz="1800" spc="-1" strike="noStrike">
                        <a:solidFill>
                          <a:srgbClr val="000000"/>
                        </a:solidFill>
                        <a:latin typeface="Arial"/>
                      </a:endParaRPr>
                    </a:p>
                  </a:txBody>
                  <a:tcPr anchor="t" marL="91440" marR="91440">
                    <a:lnL w="12240">
                      <a:solidFill>
                        <a:srgbClr val="5b9bd5"/>
                      </a:solidFill>
                      <a:prstDash val="solid"/>
                    </a:lnL>
                    <a:lnR w="12240">
                      <a:solidFill>
                        <a:srgbClr val="5b9bd5"/>
                      </a:solidFill>
                      <a:prstDash val="solid"/>
                    </a:lnR>
                    <a:lnT w="12240">
                      <a:solidFill>
                        <a:srgbClr val="5b9bd5"/>
                      </a:solidFill>
                      <a:prstDash val="solid"/>
                    </a:lnT>
                    <a:lnB w="12240">
                      <a:solidFill>
                        <a:srgbClr val="5b9bd5"/>
                      </a:solidFill>
                      <a:prstDash val="solid"/>
                    </a:lnB>
                    <a:solidFill>
                      <a:schemeClr val="accent1">
                        <a:tint val="40000"/>
                      </a:schemeClr>
                    </a:solidFill>
                  </a:tcPr>
                </a:tc>
              </a:tr>
            </a:tbl>
          </a:graphicData>
        </a:graphic>
      </p:graphicFrame>
      <p:sp>
        <p:nvSpPr>
          <p:cNvPr id="165" name="TextBox 6"/>
          <p:cNvSpPr/>
          <p:nvPr/>
        </p:nvSpPr>
        <p:spPr>
          <a:xfrm>
            <a:off x="8294040" y="5349600"/>
            <a:ext cx="392760" cy="2651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2800" spc="-1" strike="noStrike">
                <a:solidFill>
                  <a:schemeClr val="dk1"/>
                </a:solidFill>
                <a:latin typeface="Courier New"/>
              </a:rPr>
              <a:t>0</a:t>
            </a:r>
            <a:endParaRPr b="0" lang="en-US" sz="2800" spc="-1" strike="noStrike">
              <a:solidFill>
                <a:srgbClr val="000000"/>
              </a:solidFill>
              <a:latin typeface="Arial"/>
            </a:endParaRPr>
          </a:p>
          <a:p>
            <a:pPr defTabSz="914400">
              <a:lnSpc>
                <a:spcPct val="100000"/>
              </a:lnSpc>
            </a:pPr>
            <a:r>
              <a:rPr b="0" lang="en-US" sz="2800" spc="-1" strike="noStrike">
                <a:solidFill>
                  <a:schemeClr val="dk1"/>
                </a:solidFill>
                <a:latin typeface="Courier New"/>
              </a:rPr>
              <a:t>1</a:t>
            </a:r>
            <a:endParaRPr b="0" lang="en-US" sz="2800" spc="-1" strike="noStrike">
              <a:solidFill>
                <a:srgbClr val="000000"/>
              </a:solidFill>
              <a:latin typeface="Arial"/>
            </a:endParaRPr>
          </a:p>
          <a:p>
            <a:pPr defTabSz="914400">
              <a:lnSpc>
                <a:spcPct val="100000"/>
              </a:lnSpc>
            </a:pPr>
            <a:r>
              <a:rPr b="0" lang="en-US" sz="2800" spc="-1" strike="noStrike">
                <a:solidFill>
                  <a:schemeClr val="dk1"/>
                </a:solidFill>
                <a:latin typeface="Courier New"/>
              </a:rPr>
              <a:t>2</a:t>
            </a:r>
            <a:endParaRPr b="0" lang="en-US" sz="2800" spc="-1" strike="noStrike">
              <a:solidFill>
                <a:srgbClr val="000000"/>
              </a:solidFill>
              <a:latin typeface="Arial"/>
            </a:endParaRPr>
          </a:p>
          <a:p>
            <a:pPr defTabSz="914400">
              <a:lnSpc>
                <a:spcPct val="100000"/>
              </a:lnSpc>
            </a:pPr>
            <a:r>
              <a:rPr b="0" lang="en-US" sz="2800" spc="-1" strike="noStrike">
                <a:solidFill>
                  <a:schemeClr val="dk1"/>
                </a:solidFill>
                <a:latin typeface="Courier New"/>
              </a:rPr>
              <a:t>3</a:t>
            </a:r>
            <a:endParaRPr b="0" lang="en-US" sz="2800" spc="-1" strike="noStrike">
              <a:solidFill>
                <a:srgbClr val="000000"/>
              </a:solidFill>
              <a:latin typeface="Arial"/>
            </a:endParaRPr>
          </a:p>
          <a:p>
            <a:pPr defTabSz="914400">
              <a:lnSpc>
                <a:spcPct val="100000"/>
              </a:lnSpc>
            </a:pPr>
            <a:r>
              <a:rPr b="0" lang="en-US" sz="2800" spc="-1" strike="noStrike">
                <a:solidFill>
                  <a:schemeClr val="dk1"/>
                </a:solidFill>
                <a:latin typeface="Courier New"/>
              </a:rPr>
              <a:t>4</a:t>
            </a:r>
            <a:endParaRPr b="0" lang="en-US" sz="2800" spc="-1" strike="noStrike">
              <a:solidFill>
                <a:srgbClr val="000000"/>
              </a:solidFill>
              <a:latin typeface="Arial"/>
            </a:endParaRPr>
          </a:p>
          <a:p>
            <a:pPr defTabSz="914400">
              <a:lnSpc>
                <a:spcPct val="100000"/>
              </a:lnSpc>
            </a:pPr>
            <a:r>
              <a:rPr b="0" lang="en-US" sz="2800" spc="-1" strike="noStrike">
                <a:solidFill>
                  <a:schemeClr val="dk1"/>
                </a:solidFill>
                <a:latin typeface="Courier New"/>
              </a:rPr>
              <a:t>5</a:t>
            </a:r>
            <a:endParaRPr b="0" lang="en-US" sz="2800" spc="-1" strike="noStrike">
              <a:solidFill>
                <a:srgbClr val="000000"/>
              </a:solidFill>
              <a:latin typeface="Arial"/>
            </a:endParaRPr>
          </a:p>
        </p:txBody>
      </p:sp>
      <p:sp>
        <p:nvSpPr>
          <p:cNvPr id="166" name="Freeform 7"/>
          <p:cNvSpPr/>
          <p:nvPr/>
        </p:nvSpPr>
        <p:spPr>
          <a:xfrm>
            <a:off x="8750160" y="4596480"/>
            <a:ext cx="1110960" cy="200160"/>
          </a:xfrm>
          <a:custGeom>
            <a:avLst/>
            <a:gdLst>
              <a:gd name="textAreaLeft" fmla="*/ 0 w 1110960"/>
              <a:gd name="textAreaRight" fmla="*/ 1111320 w 1110960"/>
              <a:gd name="textAreaTop" fmla="*/ 0 h 200160"/>
              <a:gd name="textAreaBottom" fmla="*/ 200520 h 200160"/>
            </a:gdLst>
            <a:ahLst/>
            <a:rect l="textAreaLeft" t="textAreaTop" r="textAreaRight" b="textAreaBottom"/>
            <a:pathLst>
              <a:path w="1111347" h="200477">
                <a:moveTo>
                  <a:pt x="0" y="200477"/>
                </a:moveTo>
                <a:cubicBezTo>
                  <a:pt x="252046" y="124277"/>
                  <a:pt x="504093" y="48077"/>
                  <a:pt x="689317" y="17597"/>
                </a:cubicBezTo>
                <a:cubicBezTo>
                  <a:pt x="874541" y="-12883"/>
                  <a:pt x="992944" y="2357"/>
                  <a:pt x="1111347" y="17597"/>
                </a:cubicBezTo>
              </a:path>
            </a:pathLst>
          </a:custGeom>
          <a:noFill/>
          <a:ln>
            <a:solidFill>
              <a:srgbClr val="43729d"/>
            </a:solidFill>
            <a:tailEnd len="med" type="arrow" w="me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67" name="Freeform 8"/>
          <p:cNvSpPr/>
          <p:nvPr/>
        </p:nvSpPr>
        <p:spPr>
          <a:xfrm>
            <a:off x="8792280" y="5036760"/>
            <a:ext cx="1026720" cy="153720"/>
          </a:xfrm>
          <a:custGeom>
            <a:avLst/>
            <a:gdLst>
              <a:gd name="textAreaLeft" fmla="*/ 0 w 1026720"/>
              <a:gd name="textAreaRight" fmla="*/ 1027080 w 1026720"/>
              <a:gd name="textAreaTop" fmla="*/ 0 h 153720"/>
              <a:gd name="textAreaBottom" fmla="*/ 154080 h 153720"/>
            </a:gdLst>
            <a:ahLst/>
            <a:rect l="textAreaLeft" t="textAreaTop" r="textAreaRight" b="textAreaBottom"/>
            <a:pathLst>
              <a:path w="1026941" h="154212">
                <a:moveTo>
                  <a:pt x="0" y="154212"/>
                </a:moveTo>
                <a:cubicBezTo>
                  <a:pt x="252046" y="95597"/>
                  <a:pt x="504092" y="36982"/>
                  <a:pt x="675249" y="13536"/>
                </a:cubicBezTo>
                <a:cubicBezTo>
                  <a:pt x="846406" y="-9910"/>
                  <a:pt x="936673" y="1813"/>
                  <a:pt x="1026941" y="13536"/>
                </a:cubicBezTo>
              </a:path>
            </a:pathLst>
          </a:custGeom>
          <a:noFill/>
          <a:ln>
            <a:solidFill>
              <a:srgbClr val="43729d"/>
            </a:solidFill>
            <a:tailEnd len="med" type="arrow" w="me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68" name="Freeform 9"/>
          <p:cNvSpPr/>
          <p:nvPr/>
        </p:nvSpPr>
        <p:spPr>
          <a:xfrm>
            <a:off x="8750160" y="5545800"/>
            <a:ext cx="1054800" cy="123120"/>
          </a:xfrm>
          <a:custGeom>
            <a:avLst/>
            <a:gdLst>
              <a:gd name="textAreaLeft" fmla="*/ 0 w 1054800"/>
              <a:gd name="textAreaRight" fmla="*/ 1055160 w 1054800"/>
              <a:gd name="textAreaTop" fmla="*/ 0 h 123120"/>
              <a:gd name="textAreaBottom" fmla="*/ 123480 h 123120"/>
            </a:gdLst>
            <a:ahLst/>
            <a:rect l="textAreaLeft" t="textAreaTop" r="textAreaRight" b="textAreaBottom"/>
            <a:pathLst>
              <a:path w="1055077" h="123371">
                <a:moveTo>
                  <a:pt x="0" y="123371"/>
                </a:moveTo>
                <a:cubicBezTo>
                  <a:pt x="158261" y="76478"/>
                  <a:pt x="316523" y="29586"/>
                  <a:pt x="492369" y="10829"/>
                </a:cubicBezTo>
                <a:cubicBezTo>
                  <a:pt x="668215" y="-7928"/>
                  <a:pt x="861646" y="1450"/>
                  <a:pt x="1055077" y="10829"/>
                </a:cubicBezTo>
              </a:path>
            </a:pathLst>
          </a:custGeom>
          <a:noFill/>
          <a:ln>
            <a:solidFill>
              <a:srgbClr val="43729d"/>
            </a:solidFill>
            <a:tailEnd len="med" type="arrow" w="me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69" name="Freeform 10"/>
          <p:cNvSpPr/>
          <p:nvPr/>
        </p:nvSpPr>
        <p:spPr>
          <a:xfrm>
            <a:off x="8764200" y="6018480"/>
            <a:ext cx="1110960" cy="86400"/>
          </a:xfrm>
          <a:custGeom>
            <a:avLst/>
            <a:gdLst>
              <a:gd name="textAreaLeft" fmla="*/ 0 w 1110960"/>
              <a:gd name="textAreaRight" fmla="*/ 1111320 w 1110960"/>
              <a:gd name="textAreaTop" fmla="*/ 0 h 86400"/>
              <a:gd name="textAreaBottom" fmla="*/ 86760 h 86400"/>
            </a:gdLst>
            <a:ahLst/>
            <a:rect l="textAreaLeft" t="textAreaTop" r="textAreaRight" b="textAreaBottom"/>
            <a:pathLst>
              <a:path w="1111348" h="86900">
                <a:moveTo>
                  <a:pt x="0" y="86900"/>
                </a:moveTo>
                <a:cubicBezTo>
                  <a:pt x="237978" y="49386"/>
                  <a:pt x="475957" y="11872"/>
                  <a:pt x="661182" y="2494"/>
                </a:cubicBezTo>
                <a:cubicBezTo>
                  <a:pt x="846407" y="-6884"/>
                  <a:pt x="978877" y="11873"/>
                  <a:pt x="1111348" y="30630"/>
                </a:cubicBezTo>
              </a:path>
            </a:pathLst>
          </a:custGeom>
          <a:noFill/>
          <a:ln>
            <a:solidFill>
              <a:srgbClr val="43729d"/>
            </a:solidFill>
            <a:tailEnd len="med" type="arrow" w="med"/>
          </a:ln>
        </p:spPr>
        <p:style>
          <a:lnRef idx="2">
            <a:schemeClr val="accent1">
              <a:shade val="50000"/>
            </a:schemeClr>
          </a:lnRef>
          <a:fillRef idx="1">
            <a:schemeClr val="accent1"/>
          </a:fillRef>
          <a:effectRef idx="0">
            <a:schemeClr val="accent1"/>
          </a:effectRef>
          <a:fontRef idx="minor"/>
        </p:style>
        <p:txBody>
          <a:bodyPr lIns="90000" rIns="90000" tIns="41760" bIns="41760" anchor="ctr">
            <a:noAutofit/>
          </a:bodyPr>
          <a:p>
            <a:pPr algn="ctr" defTabSz="914400">
              <a:lnSpc>
                <a:spcPct val="100000"/>
              </a:lnSpc>
            </a:pPr>
            <a:endParaRPr b="0" lang="en-US" sz="1800" spc="-1" strike="noStrike">
              <a:solidFill>
                <a:schemeClr val="lt1"/>
              </a:solidFill>
              <a:latin typeface="Calibri"/>
            </a:endParaRPr>
          </a:p>
        </p:txBody>
      </p:sp>
      <p:sp>
        <p:nvSpPr>
          <p:cNvPr id="170" name="Freeform 11"/>
          <p:cNvSpPr/>
          <p:nvPr/>
        </p:nvSpPr>
        <p:spPr>
          <a:xfrm>
            <a:off x="8778240" y="6568920"/>
            <a:ext cx="1167120" cy="56880"/>
          </a:xfrm>
          <a:custGeom>
            <a:avLst/>
            <a:gdLst>
              <a:gd name="textAreaLeft" fmla="*/ 0 w 1167120"/>
              <a:gd name="textAreaRight" fmla="*/ 1167480 w 1167120"/>
              <a:gd name="textAreaTop" fmla="*/ 0 h 56880"/>
              <a:gd name="textAreaBottom" fmla="*/ 57240 h 56880"/>
            </a:gdLst>
            <a:ahLst/>
            <a:rect l="textAreaLeft" t="textAreaTop" r="textAreaRight" b="textAreaBottom"/>
            <a:pathLst>
              <a:path w="1167618" h="57084">
                <a:moveTo>
                  <a:pt x="0" y="28949"/>
                </a:moveTo>
                <a:cubicBezTo>
                  <a:pt x="198120" y="12536"/>
                  <a:pt x="396240" y="-3876"/>
                  <a:pt x="590843" y="813"/>
                </a:cubicBezTo>
                <a:cubicBezTo>
                  <a:pt x="785446" y="5502"/>
                  <a:pt x="976532" y="31293"/>
                  <a:pt x="1167618" y="57084"/>
                </a:cubicBezTo>
              </a:path>
            </a:pathLst>
          </a:custGeom>
          <a:noFill/>
          <a:ln>
            <a:solidFill>
              <a:srgbClr val="43729d"/>
            </a:solidFill>
            <a:tailEnd len="med" type="arrow" w="med"/>
          </a:ln>
        </p:spPr>
        <p:style>
          <a:lnRef idx="2">
            <a:schemeClr val="accent1">
              <a:shade val="50000"/>
            </a:schemeClr>
          </a:lnRef>
          <a:fillRef idx="1">
            <a:schemeClr val="accent1"/>
          </a:fillRef>
          <a:effectRef idx="0">
            <a:schemeClr val="accent1"/>
          </a:effectRef>
          <a:fontRef idx="minor"/>
        </p:style>
        <p:txBody>
          <a:bodyPr lIns="90000" rIns="90000" tIns="12240" bIns="12240" anchor="ctr">
            <a:noAutofit/>
          </a:bodyPr>
          <a:p>
            <a:pPr algn="ctr" defTabSz="914400">
              <a:lnSpc>
                <a:spcPct val="100000"/>
              </a:lnSpc>
            </a:pPr>
            <a:endParaRPr b="0" lang="en-US" sz="1800" spc="-1" strike="noStrike">
              <a:solidFill>
                <a:schemeClr val="lt1"/>
              </a:solidFill>
              <a:latin typeface="Calibri"/>
            </a:endParaRPr>
          </a:p>
        </p:txBody>
      </p:sp>
      <p:sp>
        <p:nvSpPr>
          <p:cNvPr id="171" name="TextBox 12"/>
          <p:cNvSpPr/>
          <p:nvPr/>
        </p:nvSpPr>
        <p:spPr>
          <a:xfrm>
            <a:off x="9909720" y="5059800"/>
            <a:ext cx="2593440" cy="1186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ourier New"/>
              </a:rPr>
              <a:t>Address of the corresponding handler in the kernel</a:t>
            </a:r>
            <a:endParaRPr b="0" lang="en-US" sz="1800" spc="-1" strike="noStrike">
              <a:solidFill>
                <a:srgbClr val="000000"/>
              </a:solidFill>
              <a:latin typeface="Arial"/>
            </a:endParaRPr>
          </a:p>
        </p:txBody>
      </p:sp>
      <p:sp>
        <p:nvSpPr>
          <p:cNvPr id="172" name="TextBox 13"/>
          <p:cNvSpPr/>
          <p:nvPr/>
        </p:nvSpPr>
        <p:spPr>
          <a:xfrm>
            <a:off x="5666400" y="5146200"/>
            <a:ext cx="1177560" cy="118692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ourier New"/>
              </a:rPr>
              <a:t>System call numeric codes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60" dur="indefinite" restart="never" nodeType="tmRoot">
          <p:childTnLst>
            <p:seq>
              <p:cTn id="61" dur="indefinite" nodeType="mainSeq">
                <p:childTnLst>
                  <p:par>
                    <p:cTn id="62" fill="hold">
                      <p:stCondLst>
                        <p:cond delay="indefinite"/>
                      </p:stCondLst>
                      <p:childTnLst>
                        <p:par>
                          <p:cTn id="63" fill="hold">
                            <p:stCondLst>
                              <p:cond delay="0"/>
                            </p:stCondLst>
                            <p:childTnLst>
                              <p:par>
                                <p:cTn id="64" nodeType="clickEffect" fill="hold" presetClass="entr" presetID="1">
                                  <p:stCondLst>
                                    <p:cond delay="0"/>
                                  </p:stCondLst>
                                  <p:childTnLst>
                                    <p:set>
                                      <p:cBhvr>
                                        <p:cTn id="65" dur="1" fill="hold">
                                          <p:stCondLst>
                                            <p:cond delay="0"/>
                                          </p:stCondLst>
                                        </p:cTn>
                                        <p:tgtEl>
                                          <p:spTgt spid="163">
                                            <p:txEl>
                                              <p:pRg st="0" end="0"/>
                                            </p:txEl>
                                          </p:spTgt>
                                        </p:tgtEl>
                                        <p:attrNameLst>
                                          <p:attrName>style.visibility</p:attrName>
                                        </p:attrNameLst>
                                      </p:cBhvr>
                                      <p:to>
                                        <p:strVal val="visible"/>
                                      </p:to>
                                    </p:set>
                                  </p:childTnLst>
                                </p:cTn>
                              </p:par>
                              <p:par>
                                <p:cTn id="66" nodeType="withEffect" fill="hold" presetClass="entr" presetID="1">
                                  <p:stCondLst>
                                    <p:cond delay="0"/>
                                  </p:stCondLst>
                                  <p:childTnLst>
                                    <p:set>
                                      <p:cBhvr>
                                        <p:cTn id="67" dur="1" fill="hold">
                                          <p:stCondLst>
                                            <p:cond delay="0"/>
                                          </p:stCondLst>
                                        </p:cTn>
                                        <p:tgtEl>
                                          <p:spTgt spid="163">
                                            <p:txEl>
                                              <p:pRg st="1" end="1"/>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nodeType="clickEffect" fill="hold" presetClass="entr" presetID="1">
                                  <p:stCondLst>
                                    <p:cond delay="0"/>
                                  </p:stCondLst>
                                  <p:childTnLst>
                                    <p:set>
                                      <p:cBhvr>
                                        <p:cTn id="71" dur="1" fill="hold">
                                          <p:stCondLst>
                                            <p:cond delay="0"/>
                                          </p:stCondLst>
                                        </p:cTn>
                                        <p:tgtEl>
                                          <p:spTgt spid="163">
                                            <p:txEl>
                                              <p:pRg st="2" end="2"/>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nodeType="clickEffect" fill="hold" presetClass="entr" presetID="1">
                                  <p:stCondLst>
                                    <p:cond delay="0"/>
                                  </p:stCondLst>
                                  <p:childTnLst>
                                    <p:set>
                                      <p:cBhvr>
                                        <p:cTn id="75" dur="1" fill="hold">
                                          <p:stCondLst>
                                            <p:cond delay="0"/>
                                          </p:stCondLst>
                                        </p:cTn>
                                        <p:tgtEl>
                                          <p:spTgt spid="163">
                                            <p:txEl>
                                              <p:pRg st="3" end="3"/>
                                            </p:txEl>
                                          </p:spTgt>
                                        </p:tgtEl>
                                        <p:attrNameLst>
                                          <p:attrName>style.visibility</p:attrName>
                                        </p:attrNameLst>
                                      </p:cBhvr>
                                      <p:to>
                                        <p:strVal val="visible"/>
                                      </p:to>
                                    </p:set>
                                  </p:childTnLst>
                                </p:cTn>
                              </p:par>
                              <p:par>
                                <p:cTn id="76" nodeType="withEffect" fill="hold" presetClass="entr" presetID="1">
                                  <p:stCondLst>
                                    <p:cond delay="0"/>
                                  </p:stCondLst>
                                  <p:childTnLst>
                                    <p:set>
                                      <p:cBhvr>
                                        <p:cTn id="77" dur="1" fill="hold">
                                          <p:stCondLst>
                                            <p:cond delay="0"/>
                                          </p:stCondLst>
                                        </p:cTn>
                                        <p:tgtEl>
                                          <p:spTgt spid="164"/>
                                        </p:tgtEl>
                                        <p:attrNameLst>
                                          <p:attrName>style.visibility</p:attrName>
                                        </p:attrNameLst>
                                      </p:cBhvr>
                                      <p:to>
                                        <p:strVal val="visible"/>
                                      </p:to>
                                    </p:set>
                                  </p:childTnLst>
                                </p:cTn>
                              </p:par>
                              <p:par>
                                <p:cTn id="78" nodeType="withEffect" fill="hold" presetClass="entr" presetID="1">
                                  <p:stCondLst>
                                    <p:cond delay="0"/>
                                  </p:stCondLst>
                                  <p:childTnLst>
                                    <p:set>
                                      <p:cBhvr>
                                        <p:cTn id="79" dur="1" fill="hold">
                                          <p:stCondLst>
                                            <p:cond delay="0"/>
                                          </p:stCondLst>
                                        </p:cTn>
                                        <p:tgtEl>
                                          <p:spTgt spid="165"/>
                                        </p:tgtEl>
                                        <p:attrNameLst>
                                          <p:attrName>style.visibility</p:attrName>
                                        </p:attrNameLst>
                                      </p:cBhvr>
                                      <p:to>
                                        <p:strVal val="visible"/>
                                      </p:to>
                                    </p:set>
                                  </p:childTnLst>
                                </p:cTn>
                              </p:par>
                              <p:par>
                                <p:cTn id="80" nodeType="withEffect" fill="hold" presetClass="entr" presetID="1">
                                  <p:stCondLst>
                                    <p:cond delay="0"/>
                                  </p:stCondLst>
                                  <p:childTnLst>
                                    <p:set>
                                      <p:cBhvr>
                                        <p:cTn id="81" dur="1" fill="hold">
                                          <p:stCondLst>
                                            <p:cond delay="0"/>
                                          </p:stCondLst>
                                        </p:cTn>
                                        <p:tgtEl>
                                          <p:spTgt spid="166"/>
                                        </p:tgtEl>
                                        <p:attrNameLst>
                                          <p:attrName>style.visibility</p:attrName>
                                        </p:attrNameLst>
                                      </p:cBhvr>
                                      <p:to>
                                        <p:strVal val="visible"/>
                                      </p:to>
                                    </p:set>
                                  </p:childTnLst>
                                </p:cTn>
                              </p:par>
                              <p:par>
                                <p:cTn id="82" nodeType="withEffect" fill="hold" presetClass="entr" presetID="1">
                                  <p:stCondLst>
                                    <p:cond delay="0"/>
                                  </p:stCondLst>
                                  <p:childTnLst>
                                    <p:set>
                                      <p:cBhvr>
                                        <p:cTn id="83" dur="1" fill="hold">
                                          <p:stCondLst>
                                            <p:cond delay="0"/>
                                          </p:stCondLst>
                                        </p:cTn>
                                        <p:tgtEl>
                                          <p:spTgt spid="167"/>
                                        </p:tgtEl>
                                        <p:attrNameLst>
                                          <p:attrName>style.visibility</p:attrName>
                                        </p:attrNameLst>
                                      </p:cBhvr>
                                      <p:to>
                                        <p:strVal val="visible"/>
                                      </p:to>
                                    </p:set>
                                  </p:childTnLst>
                                </p:cTn>
                              </p:par>
                              <p:par>
                                <p:cTn id="84" nodeType="withEffect" fill="hold" presetClass="entr" presetID="1">
                                  <p:stCondLst>
                                    <p:cond delay="0"/>
                                  </p:stCondLst>
                                  <p:childTnLst>
                                    <p:set>
                                      <p:cBhvr>
                                        <p:cTn id="85" dur="1" fill="hold">
                                          <p:stCondLst>
                                            <p:cond delay="0"/>
                                          </p:stCondLst>
                                        </p:cTn>
                                        <p:tgtEl>
                                          <p:spTgt spid="168"/>
                                        </p:tgtEl>
                                        <p:attrNameLst>
                                          <p:attrName>style.visibility</p:attrName>
                                        </p:attrNameLst>
                                      </p:cBhvr>
                                      <p:to>
                                        <p:strVal val="visible"/>
                                      </p:to>
                                    </p:set>
                                  </p:childTnLst>
                                </p:cTn>
                              </p:par>
                              <p:par>
                                <p:cTn id="86" nodeType="withEffect" fill="hold" presetClass="entr" presetID="1">
                                  <p:stCondLst>
                                    <p:cond delay="0"/>
                                  </p:stCondLst>
                                  <p:childTnLst>
                                    <p:set>
                                      <p:cBhvr>
                                        <p:cTn id="87" dur="1" fill="hold">
                                          <p:stCondLst>
                                            <p:cond delay="0"/>
                                          </p:stCondLst>
                                        </p:cTn>
                                        <p:tgtEl>
                                          <p:spTgt spid="169"/>
                                        </p:tgtEl>
                                        <p:attrNameLst>
                                          <p:attrName>style.visibility</p:attrName>
                                        </p:attrNameLst>
                                      </p:cBhvr>
                                      <p:to>
                                        <p:strVal val="visible"/>
                                      </p:to>
                                    </p:set>
                                  </p:childTnLst>
                                </p:cTn>
                              </p:par>
                              <p:par>
                                <p:cTn id="88" nodeType="withEffect" fill="hold" presetClass="entr" presetID="1">
                                  <p:stCondLst>
                                    <p:cond delay="0"/>
                                  </p:stCondLst>
                                  <p:childTnLst>
                                    <p:set>
                                      <p:cBhvr>
                                        <p:cTn id="89" dur="1" fill="hold">
                                          <p:stCondLst>
                                            <p:cond delay="0"/>
                                          </p:stCondLst>
                                        </p:cTn>
                                        <p:tgtEl>
                                          <p:spTgt spid="170"/>
                                        </p:tgtEl>
                                        <p:attrNameLst>
                                          <p:attrName>style.visibility</p:attrName>
                                        </p:attrNameLst>
                                      </p:cBhvr>
                                      <p:to>
                                        <p:strVal val="visible"/>
                                      </p:to>
                                    </p:set>
                                  </p:childTnLst>
                                </p:cTn>
                              </p:par>
                              <p:par>
                                <p:cTn id="90" nodeType="withEffect" fill="hold" presetClass="entr" presetID="1">
                                  <p:stCondLst>
                                    <p:cond delay="0"/>
                                  </p:stCondLst>
                                  <p:childTnLst>
                                    <p:set>
                                      <p:cBhvr>
                                        <p:cTn id="91" dur="1" fill="hold">
                                          <p:stCondLst>
                                            <p:cond delay="0"/>
                                          </p:stCondLst>
                                        </p:cTn>
                                        <p:tgtEl>
                                          <p:spTgt spid="171"/>
                                        </p:tgtEl>
                                        <p:attrNameLst>
                                          <p:attrName>style.visibility</p:attrName>
                                        </p:attrNameLst>
                                      </p:cBhvr>
                                      <p:to>
                                        <p:strVal val="visible"/>
                                      </p:to>
                                    </p:set>
                                  </p:childTnLst>
                                </p:cTn>
                              </p:par>
                              <p:par>
                                <p:cTn id="92" nodeType="withEffect" fill="hold" presetClass="entr" presetID="1">
                                  <p:stCondLst>
                                    <p:cond delay="0"/>
                                  </p:stCondLst>
                                  <p:childTnLst>
                                    <p:set>
                                      <p:cBhvr>
                                        <p:cTn id="93"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More about the system call(</a:t>
            </a:r>
            <a:r>
              <a:rPr b="1" lang="en-US" sz="4400" spc="-1" strike="noStrike">
                <a:solidFill>
                  <a:schemeClr val="accent2">
                    <a:lumMod val="75000"/>
                  </a:schemeClr>
                </a:solidFill>
                <a:latin typeface="Calibri Light"/>
              </a:rPr>
              <a:t>syscall</a:t>
            </a:r>
            <a:r>
              <a:rPr b="0" lang="en-US" sz="4400" spc="-1" strike="noStrike">
                <a:solidFill>
                  <a:schemeClr val="dk1"/>
                </a:solidFill>
                <a:latin typeface="Calibri Light"/>
              </a:rPr>
              <a:t> in x86-64)</a:t>
            </a:r>
            <a:endParaRPr b="0" lang="en-US" sz="4400" spc="-1" strike="noStrike">
              <a:solidFill>
                <a:schemeClr val="dk1"/>
              </a:solidFill>
              <a:latin typeface="Calibri"/>
            </a:endParaRPr>
          </a:p>
        </p:txBody>
      </p:sp>
      <p:sp>
        <p:nvSpPr>
          <p:cNvPr id="174" name="PlaceHolder 2"/>
          <p:cNvSpPr>
            <a:spLocks noGrp="1"/>
          </p:cNvSpPr>
          <p:nvPr>
            <p:ph/>
          </p:nvPr>
        </p:nvSpPr>
        <p:spPr>
          <a:xfrm>
            <a:off x="838080" y="1825560"/>
            <a:ext cx="10035720" cy="4350960"/>
          </a:xfrm>
          <a:prstGeom prst="rect">
            <a:avLst/>
          </a:prstGeom>
          <a:noFill/>
          <a:ln w="0">
            <a:noFill/>
          </a:ln>
        </p:spPr>
        <p:txBody>
          <a:bodyPr lIns="91440" rIns="91440" tIns="45720" bIns="45720" anchor="t">
            <a:normAutofit fontScale="93550" lnSpcReduction="10000"/>
          </a:bodyPr>
          <a:p>
            <a:pPr marL="514440" indent="-514440" defTabSz="914400">
              <a:lnSpc>
                <a:spcPct val="90000"/>
              </a:lnSpc>
              <a:spcBef>
                <a:spcPts val="1001"/>
              </a:spcBef>
              <a:buClr>
                <a:srgbClr val="c55a11"/>
              </a:buClr>
              <a:buFont typeface="Calibri Light"/>
              <a:buAutoNum type="arabicPeriod"/>
            </a:pPr>
            <a:r>
              <a:rPr b="1" lang="en-US" sz="2800" spc="-1" strike="noStrike">
                <a:solidFill>
                  <a:schemeClr val="accent2">
                    <a:lumMod val="75000"/>
                  </a:schemeClr>
                </a:solidFill>
                <a:latin typeface="Calibri"/>
              </a:rPr>
              <a:t>Syscall</a:t>
            </a:r>
            <a:r>
              <a:rPr b="0" lang="en-US" sz="2800" spc="-1" strike="noStrike">
                <a:solidFill>
                  <a:schemeClr val="dk1"/>
                </a:solidFill>
                <a:latin typeface="Calibri"/>
              </a:rPr>
              <a:t> instruction</a:t>
            </a:r>
            <a:endParaRPr b="0" lang="en-US" sz="2800" spc="-1" strike="noStrike">
              <a:solidFill>
                <a:schemeClr val="dk1"/>
              </a:solidFill>
              <a:latin typeface="Calibri"/>
            </a:endParaRPr>
          </a:p>
          <a:p>
            <a:pPr lvl="1" marL="971640" indent="-514440" defTabSz="914400">
              <a:lnSpc>
                <a:spcPct val="90000"/>
              </a:lnSpc>
              <a:spcBef>
                <a:spcPts val="499"/>
              </a:spcBef>
              <a:buClr>
                <a:srgbClr val="000000"/>
              </a:buClr>
              <a:buFont typeface="Calibri Light"/>
              <a:buAutoNum type="arabicPeriod"/>
            </a:pPr>
            <a:r>
              <a:rPr b="0" lang="en-US" sz="2400" spc="-1" strike="noStrike">
                <a:solidFill>
                  <a:schemeClr val="dk1"/>
                </a:solidFill>
                <a:latin typeface="Calibri"/>
              </a:rPr>
              <a:t>Change mode to kernel mode </a:t>
            </a:r>
            <a:endParaRPr b="0" lang="en-US" sz="2400" spc="-1" strike="noStrike">
              <a:solidFill>
                <a:schemeClr val="dk1"/>
              </a:solidFill>
              <a:latin typeface="Calibri"/>
            </a:endParaRPr>
          </a:p>
          <a:p>
            <a:pPr lvl="1" marL="971640" indent="-514440" defTabSz="914400">
              <a:lnSpc>
                <a:spcPct val="90000"/>
              </a:lnSpc>
              <a:spcBef>
                <a:spcPts val="499"/>
              </a:spcBef>
              <a:buClr>
                <a:srgbClr val="000000"/>
              </a:buClr>
              <a:buFont typeface="Calibri Light"/>
              <a:buAutoNum type="arabicPeriod"/>
            </a:pPr>
            <a:r>
              <a:rPr b="0" lang="en-US" sz="2400" spc="-1" strike="noStrike">
                <a:solidFill>
                  <a:schemeClr val="dk1"/>
                </a:solidFill>
                <a:latin typeface="Calibri"/>
              </a:rPr>
              <a:t>Saves some process state</a:t>
            </a:r>
            <a:endParaRPr b="0" lang="en-US" sz="2400" spc="-1" strike="noStrike">
              <a:solidFill>
                <a:schemeClr val="dk1"/>
              </a:solidFill>
              <a:latin typeface="Calibri"/>
            </a:endParaRPr>
          </a:p>
          <a:p>
            <a:pPr lvl="1" marL="971640" indent="-514440" defTabSz="914400">
              <a:lnSpc>
                <a:spcPct val="90000"/>
              </a:lnSpc>
              <a:spcBef>
                <a:spcPts val="499"/>
              </a:spcBef>
              <a:buClr>
                <a:srgbClr val="000000"/>
              </a:buClr>
              <a:buFont typeface="Calibri Light"/>
              <a:buAutoNum type="arabicPeriod"/>
            </a:pPr>
            <a:r>
              <a:rPr b="0" lang="en-US" sz="2400" spc="-1" strike="noStrike">
                <a:solidFill>
                  <a:schemeClr val="dk1"/>
                </a:solidFill>
                <a:latin typeface="Calibri"/>
              </a:rPr>
              <a:t>Starts executing the system call handler </a:t>
            </a:r>
            <a:r>
              <a:rPr b="0" lang="en-US" sz="2400" spc="-1" strike="noStrike">
                <a:solidFill>
                  <a:schemeClr val="dk1"/>
                </a:solidFill>
                <a:latin typeface="Courier New"/>
              </a:rPr>
              <a:t>entry_syscall_64</a:t>
            </a:r>
            <a:endParaRPr b="0" lang="en-US" sz="2400" spc="-1" strike="noStrike">
              <a:solidFill>
                <a:schemeClr val="dk1"/>
              </a:solidFill>
              <a:latin typeface="Calibri"/>
            </a:endParaRPr>
          </a:p>
          <a:p>
            <a:pPr marL="514440" indent="-514440" defTabSz="914400">
              <a:lnSpc>
                <a:spcPct val="90000"/>
              </a:lnSpc>
              <a:spcBef>
                <a:spcPts val="1001"/>
              </a:spcBef>
              <a:buClr>
                <a:srgbClr val="000000"/>
              </a:buClr>
              <a:buFont typeface="Calibri Light"/>
              <a:buAutoNum type="arabicPeriod"/>
            </a:pPr>
            <a:r>
              <a:rPr b="0" lang="en-US" sz="2800" spc="-1" strike="noStrike">
                <a:solidFill>
                  <a:schemeClr val="dk1"/>
                </a:solidFill>
                <a:latin typeface="Courier New"/>
              </a:rPr>
              <a:t>entry_syscall_64</a:t>
            </a:r>
            <a:endParaRPr b="0" lang="en-US" sz="2800" spc="-1" strike="noStrike">
              <a:solidFill>
                <a:schemeClr val="dk1"/>
              </a:solidFill>
              <a:latin typeface="Calibri"/>
            </a:endParaRPr>
          </a:p>
          <a:p>
            <a:pPr lvl="1" marL="971640" indent="-514440" defTabSz="914400">
              <a:lnSpc>
                <a:spcPct val="90000"/>
              </a:lnSpc>
              <a:spcBef>
                <a:spcPts val="499"/>
              </a:spcBef>
              <a:buClr>
                <a:srgbClr val="000000"/>
              </a:buClr>
              <a:buFont typeface="Calibri Light"/>
              <a:buAutoNum type="arabicPeriod"/>
            </a:pPr>
            <a:r>
              <a:rPr b="0" lang="en-US" sz="2400" spc="-1" strike="noStrike">
                <a:solidFill>
                  <a:schemeClr val="dk1"/>
                </a:solidFill>
                <a:latin typeface="Calibri"/>
              </a:rPr>
              <a:t>Stack switches to kernel stack</a:t>
            </a:r>
            <a:endParaRPr b="0" lang="en-US" sz="2400" spc="-1" strike="noStrike">
              <a:solidFill>
                <a:schemeClr val="dk1"/>
              </a:solidFill>
              <a:latin typeface="Calibri"/>
            </a:endParaRPr>
          </a:p>
          <a:p>
            <a:pPr lvl="1" marL="971640" indent="-514440" defTabSz="914400">
              <a:lnSpc>
                <a:spcPct val="90000"/>
              </a:lnSpc>
              <a:spcBef>
                <a:spcPts val="499"/>
              </a:spcBef>
              <a:buClr>
                <a:srgbClr val="000000"/>
              </a:buClr>
              <a:buFont typeface="Calibri Light"/>
              <a:buAutoNum type="arabicPeriod"/>
            </a:pPr>
            <a:r>
              <a:rPr b="0" lang="en-US" sz="2400" spc="-1" strike="noStrike">
                <a:solidFill>
                  <a:schemeClr val="dk1"/>
                </a:solidFill>
                <a:latin typeface="Calibri"/>
              </a:rPr>
              <a:t>Saves rest of process state </a:t>
            </a:r>
            <a:endParaRPr b="0" lang="en-US" sz="2400" spc="-1" strike="noStrike">
              <a:solidFill>
                <a:schemeClr val="dk1"/>
              </a:solidFill>
              <a:latin typeface="Calibri"/>
            </a:endParaRPr>
          </a:p>
          <a:p>
            <a:pPr lvl="1" marL="971640" indent="-514440" defTabSz="914400">
              <a:lnSpc>
                <a:spcPct val="90000"/>
              </a:lnSpc>
              <a:spcBef>
                <a:spcPts val="499"/>
              </a:spcBef>
              <a:buClr>
                <a:srgbClr val="000000"/>
              </a:buClr>
              <a:buFont typeface="Calibri Light"/>
              <a:buAutoNum type="arabicPeriod"/>
            </a:pPr>
            <a:r>
              <a:rPr b="0" lang="en-US" sz="2400" spc="-1" strike="noStrike">
                <a:solidFill>
                  <a:schemeClr val="dk1"/>
                </a:solidFill>
                <a:latin typeface="Calibri"/>
              </a:rPr>
              <a:t>Looks up the syscall table and executes the specific handler code</a:t>
            </a:r>
            <a:endParaRPr b="0" lang="en-US" sz="2400" spc="-1" strike="noStrike">
              <a:solidFill>
                <a:schemeClr val="dk1"/>
              </a:solidFill>
              <a:latin typeface="Calibri"/>
            </a:endParaRPr>
          </a:p>
          <a:p>
            <a:pPr lvl="1" marL="971640" indent="-514440" defTabSz="914400">
              <a:lnSpc>
                <a:spcPct val="90000"/>
              </a:lnSpc>
              <a:spcBef>
                <a:spcPts val="499"/>
              </a:spcBef>
              <a:buClr>
                <a:srgbClr val="000000"/>
              </a:buClr>
              <a:buFont typeface="Calibri Light"/>
              <a:buAutoNum type="arabicPeriod"/>
            </a:pPr>
            <a:r>
              <a:rPr b="0" lang="en-US" sz="2400" spc="-1" strike="noStrike">
                <a:solidFill>
                  <a:schemeClr val="dk1"/>
                </a:solidFill>
                <a:latin typeface="Calibri"/>
              </a:rPr>
              <a:t>On return from the syscall handler restore any state information</a:t>
            </a:r>
            <a:endParaRPr b="0" lang="en-US" sz="2400" spc="-1" strike="noStrike">
              <a:solidFill>
                <a:schemeClr val="dk1"/>
              </a:solidFill>
              <a:latin typeface="Calibri"/>
            </a:endParaRPr>
          </a:p>
          <a:p>
            <a:pPr lvl="1" marL="971640" indent="-514440" defTabSz="914400">
              <a:lnSpc>
                <a:spcPct val="90000"/>
              </a:lnSpc>
              <a:spcBef>
                <a:spcPts val="499"/>
              </a:spcBef>
              <a:buClr>
                <a:srgbClr val="000000"/>
              </a:buClr>
              <a:buFont typeface="Calibri Light"/>
              <a:buAutoNum type="arabicPeriod"/>
            </a:pPr>
            <a:r>
              <a:rPr b="0" lang="en-US" sz="2400" spc="-1" strike="noStrike">
                <a:solidFill>
                  <a:schemeClr val="dk1"/>
                </a:solidFill>
                <a:latin typeface="Calibri"/>
              </a:rPr>
              <a:t>Execute </a:t>
            </a:r>
            <a:r>
              <a:rPr b="1" lang="en-US" sz="2400" spc="-1" strike="noStrike">
                <a:solidFill>
                  <a:schemeClr val="accent2">
                    <a:lumMod val="75000"/>
                  </a:schemeClr>
                </a:solidFill>
                <a:latin typeface="Calibri"/>
              </a:rPr>
              <a:t>sysret</a:t>
            </a:r>
            <a:r>
              <a:rPr b="0" lang="en-US" sz="2400" spc="-1" strike="noStrike">
                <a:solidFill>
                  <a:schemeClr val="dk1"/>
                </a:solidFill>
                <a:latin typeface="Calibri"/>
              </a:rPr>
              <a:t>  which reverses the mode and some flags and goes back to user code execution.</a:t>
            </a:r>
            <a:endParaRPr b="0" lang="en-US" sz="24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75" name="Group 5"/>
          <p:cNvGrpSpPr/>
          <p:nvPr/>
        </p:nvGrpSpPr>
        <p:grpSpPr>
          <a:xfrm>
            <a:off x="4777920" y="463680"/>
            <a:ext cx="1645560" cy="2116440"/>
            <a:chOff x="4777920" y="463680"/>
            <a:chExt cx="1645560" cy="2116440"/>
          </a:xfrm>
        </p:grpSpPr>
        <p:sp>
          <p:nvSpPr>
            <p:cNvPr id="176" name="Rounded Rectangle 2"/>
            <p:cNvSpPr/>
            <p:nvPr/>
          </p:nvSpPr>
          <p:spPr>
            <a:xfrm>
              <a:off x="4777920" y="732600"/>
              <a:ext cx="1645560" cy="178920"/>
            </a:xfrm>
            <a:prstGeom prst="roundRect">
              <a:avLst>
                <a:gd name="adj" fmla="val 16667"/>
              </a:avLst>
            </a:prstGeom>
            <a:solidFill>
              <a:schemeClr val="bg1"/>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77" name="Rounded Rectangle 9"/>
            <p:cNvSpPr/>
            <p:nvPr/>
          </p:nvSpPr>
          <p:spPr>
            <a:xfrm>
              <a:off x="4777920" y="1012320"/>
              <a:ext cx="1645560" cy="178920"/>
            </a:xfrm>
            <a:prstGeom prst="roundRect">
              <a:avLst>
                <a:gd name="adj" fmla="val 16667"/>
              </a:avLst>
            </a:prstGeom>
            <a:solidFill>
              <a:schemeClr val="bg1"/>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78" name="Rounded Rectangle 13"/>
            <p:cNvSpPr/>
            <p:nvPr/>
          </p:nvSpPr>
          <p:spPr>
            <a:xfrm>
              <a:off x="4777920" y="1292040"/>
              <a:ext cx="1645560" cy="178920"/>
            </a:xfrm>
            <a:prstGeom prst="roundRect">
              <a:avLst>
                <a:gd name="adj" fmla="val 16667"/>
              </a:avLst>
            </a:prstGeom>
            <a:solidFill>
              <a:schemeClr val="bg1"/>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79" name="Rounded Rectangle 15"/>
            <p:cNvSpPr/>
            <p:nvPr/>
          </p:nvSpPr>
          <p:spPr>
            <a:xfrm>
              <a:off x="4777920" y="1571760"/>
              <a:ext cx="1645560" cy="178920"/>
            </a:xfrm>
            <a:prstGeom prst="roundRect">
              <a:avLst>
                <a:gd name="adj" fmla="val 16667"/>
              </a:avLst>
            </a:prstGeom>
            <a:solidFill>
              <a:schemeClr val="bg1"/>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80" name="Rounded Rectangle 16"/>
            <p:cNvSpPr/>
            <p:nvPr/>
          </p:nvSpPr>
          <p:spPr>
            <a:xfrm>
              <a:off x="4777920" y="1851480"/>
              <a:ext cx="1645560" cy="178920"/>
            </a:xfrm>
            <a:prstGeom prst="roundRect">
              <a:avLst>
                <a:gd name="adj" fmla="val 16667"/>
              </a:avLst>
            </a:prstGeom>
            <a:solidFill>
              <a:schemeClr val="bg1"/>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81" name="Rounded Rectangle 17"/>
            <p:cNvSpPr/>
            <p:nvPr/>
          </p:nvSpPr>
          <p:spPr>
            <a:xfrm>
              <a:off x="4777920" y="2131200"/>
              <a:ext cx="1645560" cy="178920"/>
            </a:xfrm>
            <a:prstGeom prst="roundRect">
              <a:avLst>
                <a:gd name="adj" fmla="val 16667"/>
              </a:avLst>
            </a:prstGeom>
            <a:solidFill>
              <a:schemeClr val="bg1"/>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82" name="Rounded Rectangle 1"/>
            <p:cNvSpPr/>
            <p:nvPr/>
          </p:nvSpPr>
          <p:spPr>
            <a:xfrm>
              <a:off x="4983480" y="463680"/>
              <a:ext cx="1272240" cy="2116440"/>
            </a:xfrm>
            <a:prstGeom prst="roundRect">
              <a:avLst>
                <a:gd name="adj" fmla="val 16667"/>
              </a:avLst>
            </a:prstGeom>
            <a:solidFill>
              <a:srgbClr val="5b9bd5"/>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3600" spc="-1" strike="noStrike">
                  <a:solidFill>
                    <a:schemeClr val="lt1"/>
                  </a:solidFill>
                  <a:latin typeface="Calibri"/>
                </a:rPr>
                <a:t>CPU</a:t>
              </a:r>
              <a:endParaRPr b="0" lang="en-US" sz="3600" spc="-1" strike="noStrike">
                <a:solidFill>
                  <a:srgbClr val="ffffff"/>
                </a:solidFill>
                <a:latin typeface="Arial"/>
              </a:endParaRPr>
            </a:p>
          </p:txBody>
        </p:sp>
      </p:grpSp>
      <p:sp>
        <p:nvSpPr>
          <p:cNvPr id="183" name="Rounded Rectangle 19"/>
          <p:cNvSpPr/>
          <p:nvPr/>
        </p:nvSpPr>
        <p:spPr>
          <a:xfrm>
            <a:off x="6131880" y="2403360"/>
            <a:ext cx="5259600" cy="5234040"/>
          </a:xfrm>
          <a:prstGeom prst="roundRect">
            <a:avLst>
              <a:gd name="adj" fmla="val 16667"/>
            </a:avLst>
          </a:prstGeom>
          <a:gradFill rotWithShape="0">
            <a:gsLst>
              <a:gs pos="0">
                <a:srgbClr val="ffff00"/>
              </a:gs>
              <a:gs pos="100000">
                <a:srgbClr val="f2f2f2"/>
              </a:gs>
            </a:gsLst>
            <a:lin ang="0"/>
          </a:gradFill>
          <a:ln>
            <a:solidFill>
              <a:srgbClr val="ffffff">
                <a:lumMod val="50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84" name="PlaceHolder 1"/>
          <p:cNvSpPr>
            <a:spLocks noGrp="1"/>
          </p:cNvSpPr>
          <p:nvPr>
            <p:ph type="title"/>
          </p:nvPr>
        </p:nvSpPr>
        <p:spPr>
          <a:xfrm>
            <a:off x="838080" y="365040"/>
            <a:ext cx="3771720" cy="1486080"/>
          </a:xfrm>
          <a:prstGeom prst="rect">
            <a:avLst/>
          </a:prstGeom>
          <a:noFill/>
          <a:ln w="0">
            <a:noFill/>
          </a:ln>
        </p:spPr>
        <p:txBody>
          <a:bodyPr lIns="91440" rIns="91440" tIns="45720" bIns="45720" anchor="ctr">
            <a:normAutofit fontScale="77738"/>
          </a:bodyPr>
          <a:p>
            <a:pPr indent="0" defTabSz="914400">
              <a:lnSpc>
                <a:spcPct val="90000"/>
              </a:lnSpc>
              <a:buNone/>
            </a:pPr>
            <a:r>
              <a:rPr b="0" lang="en-US" sz="4400" spc="-1" strike="noStrike">
                <a:solidFill>
                  <a:schemeClr val="dk1"/>
                </a:solidFill>
                <a:latin typeface="Calibri Light"/>
              </a:rPr>
              <a:t>A simplified syscall handling mechanism</a:t>
            </a:r>
            <a:endParaRPr b="0" lang="en-US" sz="4400" spc="-1" strike="noStrike">
              <a:solidFill>
                <a:schemeClr val="dk1"/>
              </a:solidFill>
              <a:latin typeface="Calibri"/>
            </a:endParaRPr>
          </a:p>
        </p:txBody>
      </p:sp>
      <p:sp>
        <p:nvSpPr>
          <p:cNvPr id="185" name="TextBox 4"/>
          <p:cNvSpPr/>
          <p:nvPr/>
        </p:nvSpPr>
        <p:spPr>
          <a:xfrm>
            <a:off x="1420200" y="2152440"/>
            <a:ext cx="956880" cy="1461240"/>
          </a:xfrm>
          <a:prstGeom prst="rect">
            <a:avLst/>
          </a:prstGeom>
          <a:gradFill rotWithShape="0">
            <a:gsLst>
              <a:gs pos="0">
                <a:srgbClr val="b5d4a7"/>
              </a:gs>
              <a:gs pos="50000">
                <a:srgbClr val="a9cd99"/>
              </a:gs>
              <a:gs pos="100000">
                <a:srgbClr val="9cc986"/>
              </a:gs>
            </a:gsLst>
            <a:lin ang="5400000"/>
          </a:gradFill>
          <a:ln>
            <a:solidFill>
              <a:srgbClr val="70ad47"/>
            </a:solidFill>
          </a:ln>
          <a:effectLst>
            <a:glow rad="228600">
              <a:srgbClr val="68d321">
                <a:alpha val="40000"/>
              </a:srgbClr>
            </a:glow>
          </a:effectLst>
        </p:spPr>
        <p:style>
          <a:lnRef idx="1">
            <a:schemeClr val="accent6"/>
          </a:lnRef>
          <a:fillRef idx="2">
            <a:schemeClr val="accent6"/>
          </a:fillRef>
          <a:effectRef idx="1">
            <a:schemeClr val="accent6"/>
          </a:effectRef>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Calibri"/>
              </a:rPr>
              <a:t>---P1---</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a:t>
            </a:r>
            <a:endParaRPr b="0" lang="en-US" sz="1800" spc="-1" strike="noStrike">
              <a:solidFill>
                <a:srgbClr val="000000"/>
              </a:solidFill>
              <a:latin typeface="Arial"/>
            </a:endParaRPr>
          </a:p>
        </p:txBody>
      </p:sp>
      <p:sp>
        <p:nvSpPr>
          <p:cNvPr id="186" name="TextBox 6"/>
          <p:cNvSpPr/>
          <p:nvPr/>
        </p:nvSpPr>
        <p:spPr>
          <a:xfrm>
            <a:off x="1657080" y="4682160"/>
            <a:ext cx="956880" cy="14612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Calibri"/>
              </a:rPr>
              <a:t>---P4---</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 </a:t>
            </a:r>
            <a:r>
              <a:rPr b="0" lang="en-US" sz="1800" spc="-1" strike="noStrike">
                <a:solidFill>
                  <a:schemeClr val="dk1"/>
                </a:solidFill>
                <a:latin typeface="Calibri"/>
              </a:rPr>
              <a:t>--------</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a:t>
            </a:r>
            <a:endParaRPr b="0" lang="en-US" sz="1800" spc="-1" strike="noStrike">
              <a:solidFill>
                <a:srgbClr val="000000"/>
              </a:solidFill>
              <a:latin typeface="Arial"/>
            </a:endParaRPr>
          </a:p>
        </p:txBody>
      </p:sp>
      <p:sp>
        <p:nvSpPr>
          <p:cNvPr id="187" name="TextBox 11"/>
          <p:cNvSpPr/>
          <p:nvPr/>
        </p:nvSpPr>
        <p:spPr>
          <a:xfrm>
            <a:off x="315720" y="4682160"/>
            <a:ext cx="956880" cy="14612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Calibri"/>
              </a:rPr>
              <a:t>---P2---</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 </a:t>
            </a:r>
            <a:r>
              <a:rPr b="0" lang="en-US" sz="1800" spc="-1" strike="noStrike">
                <a:solidFill>
                  <a:schemeClr val="dk1"/>
                </a:solidFill>
                <a:latin typeface="Calibri"/>
              </a:rPr>
              <a:t>--------</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a:t>
            </a:r>
            <a:endParaRPr b="0" lang="en-US" sz="1800" spc="-1" strike="noStrike">
              <a:solidFill>
                <a:srgbClr val="000000"/>
              </a:solidFill>
              <a:latin typeface="Arial"/>
            </a:endParaRPr>
          </a:p>
        </p:txBody>
      </p:sp>
      <p:sp>
        <p:nvSpPr>
          <p:cNvPr id="188" name="TextBox 12"/>
          <p:cNvSpPr/>
          <p:nvPr/>
        </p:nvSpPr>
        <p:spPr>
          <a:xfrm>
            <a:off x="144720" y="2733840"/>
            <a:ext cx="956880" cy="14612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Calibri"/>
              </a:rPr>
              <a:t>---P3---</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 </a:t>
            </a:r>
            <a:r>
              <a:rPr b="0" lang="en-US" sz="1800" spc="-1" strike="noStrike">
                <a:solidFill>
                  <a:schemeClr val="dk1"/>
                </a:solidFill>
                <a:latin typeface="Calibri"/>
              </a:rPr>
              <a:t>--------</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a:t>
            </a: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a:t>
            </a:r>
            <a:endParaRPr b="0" lang="en-US" sz="1800" spc="-1" strike="noStrike">
              <a:solidFill>
                <a:srgbClr val="000000"/>
              </a:solidFill>
              <a:latin typeface="Arial"/>
            </a:endParaRPr>
          </a:p>
        </p:txBody>
      </p:sp>
      <p:sp>
        <p:nvSpPr>
          <p:cNvPr id="189" name="Rectangle 7"/>
          <p:cNvSpPr/>
          <p:nvPr/>
        </p:nvSpPr>
        <p:spPr>
          <a:xfrm>
            <a:off x="1418760" y="2743200"/>
            <a:ext cx="1138320" cy="467280"/>
          </a:xfrm>
          <a:prstGeom prst="rect">
            <a:avLst/>
          </a:prstGeom>
          <a:solidFill>
            <a:srgbClr val="ff0000"/>
          </a:solidFill>
          <a:ln>
            <a:noFill/>
          </a:ln>
          <a:effectLst>
            <a:glow rad="228600">
              <a:srgbClr val="ff7a1f">
                <a:alpha val="40000"/>
              </a:srgbClr>
            </a:glo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1" lang="en-US" sz="2000" spc="-1" strike="noStrike">
                <a:solidFill>
                  <a:schemeClr val="lt1"/>
                </a:solidFill>
                <a:latin typeface="Calibri"/>
              </a:rPr>
              <a:t>Syscall  1</a:t>
            </a:r>
            <a:endParaRPr b="0" lang="en-US" sz="2000" spc="-1" strike="noStrike">
              <a:solidFill>
                <a:srgbClr val="ffffff"/>
              </a:solidFill>
              <a:latin typeface="Arial"/>
            </a:endParaRPr>
          </a:p>
        </p:txBody>
      </p:sp>
      <p:sp>
        <p:nvSpPr>
          <p:cNvPr id="190" name="TextBox 18"/>
          <p:cNvSpPr/>
          <p:nvPr/>
        </p:nvSpPr>
        <p:spPr>
          <a:xfrm>
            <a:off x="5631840" y="2734920"/>
            <a:ext cx="4402800" cy="191844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2400" spc="-1" strike="noStrike">
                <a:solidFill>
                  <a:schemeClr val="dk1"/>
                </a:solidFill>
                <a:latin typeface="Calibri"/>
              </a:rPr>
              <a:t>entry_syscall_64</a:t>
            </a:r>
            <a:endParaRPr b="0" lang="en-US" sz="2400" spc="-1" strike="noStrike">
              <a:solidFill>
                <a:srgbClr val="000000"/>
              </a:solidFill>
              <a:latin typeface="Arial"/>
            </a:endParaRPr>
          </a:p>
          <a:p>
            <a:pPr defTabSz="914400">
              <a:lnSpc>
                <a:spcPct val="100000"/>
              </a:lnSpc>
            </a:pPr>
            <a:r>
              <a:rPr b="1" lang="en-US" sz="2400" spc="-1" strike="noStrike">
                <a:solidFill>
                  <a:schemeClr val="dk1"/>
                </a:solidFill>
                <a:latin typeface="Calibri"/>
              </a:rPr>
              <a:t>     </a:t>
            </a:r>
            <a:r>
              <a:rPr b="1" lang="en-US" sz="2400" spc="-1" strike="noStrike">
                <a:solidFill>
                  <a:schemeClr val="dk1"/>
                </a:solidFill>
                <a:latin typeface="Calibri"/>
              </a:rPr>
              <a:t>save</a:t>
            </a:r>
            <a:br>
              <a:rPr sz="2400"/>
            </a:br>
            <a:r>
              <a:rPr b="1" lang="en-US" sz="2400" spc="-1" strike="noStrike">
                <a:solidFill>
                  <a:schemeClr val="dk1"/>
                </a:solidFill>
                <a:latin typeface="Calibri"/>
              </a:rPr>
              <a:t>     call refers ST</a:t>
            </a:r>
            <a:endParaRPr b="0" lang="en-US" sz="2400" spc="-1" strike="noStrike">
              <a:solidFill>
                <a:srgbClr val="000000"/>
              </a:solidFill>
              <a:latin typeface="Arial"/>
            </a:endParaRPr>
          </a:p>
          <a:p>
            <a:pPr defTabSz="914400">
              <a:lnSpc>
                <a:spcPct val="100000"/>
              </a:lnSpc>
            </a:pPr>
            <a:r>
              <a:rPr b="1" lang="en-US" sz="2400" spc="-1" strike="noStrike">
                <a:solidFill>
                  <a:schemeClr val="dk1"/>
                </a:solidFill>
                <a:latin typeface="Calibri"/>
              </a:rPr>
              <a:t>     </a:t>
            </a:r>
            <a:r>
              <a:rPr b="1" lang="en-US" sz="2400" spc="-1" strike="noStrike">
                <a:solidFill>
                  <a:schemeClr val="dk1"/>
                </a:solidFill>
                <a:latin typeface="Calibri"/>
              </a:rPr>
              <a:t>restore</a:t>
            </a:r>
            <a:br>
              <a:rPr sz="2400"/>
            </a:br>
            <a:r>
              <a:rPr b="1" lang="en-US" sz="2400" spc="-1" strike="noStrike">
                <a:solidFill>
                  <a:schemeClr val="dk1"/>
                </a:solidFill>
                <a:latin typeface="Calibri"/>
              </a:rPr>
              <a:t>     sysret                    ----</a:t>
            </a:r>
            <a:endParaRPr b="0" lang="en-US" sz="2400" spc="-1" strike="noStrike">
              <a:solidFill>
                <a:srgbClr val="000000"/>
              </a:solidFill>
              <a:latin typeface="Arial"/>
            </a:endParaRPr>
          </a:p>
        </p:txBody>
      </p:sp>
      <p:sp>
        <p:nvSpPr>
          <p:cNvPr id="191" name="TextBox 20"/>
          <p:cNvSpPr/>
          <p:nvPr/>
        </p:nvSpPr>
        <p:spPr>
          <a:xfrm>
            <a:off x="10271880" y="2873880"/>
            <a:ext cx="837720" cy="1370520"/>
          </a:xfrm>
          <a:prstGeom prst="rect">
            <a:avLst/>
          </a:prstGeom>
          <a:pattFill prst="lgGrid">
            <a:fgClr>
              <a:srgbClr val="767171"/>
            </a:fgClr>
            <a:bgClr>
              <a:srgbClr val="ffffff"/>
            </a:bgClr>
          </a:pattFill>
          <a:ln w="0">
            <a:solidFill>
              <a:srgbClr val="000000"/>
            </a:solidFill>
          </a:ln>
        </p:spPr>
        <p:style>
          <a:lnRef idx="0"/>
          <a:fillRef idx="0"/>
          <a:effectRef idx="0"/>
          <a:fontRef idx="minor"/>
        </p:style>
        <p:txBody>
          <a:bodyPr lIns="90000" rIns="90000" tIns="45000" bIns="45000" anchor="t">
            <a:spAutoFit/>
          </a:bodyPr>
          <a:p>
            <a:pPr defTabSz="914400">
              <a:lnSpc>
                <a:spcPct val="100000"/>
              </a:lnSpc>
            </a:pPr>
            <a:endParaRPr b="0" lang="en-US" sz="2800" spc="-1" strike="noStrike">
              <a:solidFill>
                <a:srgbClr val="000000"/>
              </a:solidFill>
              <a:latin typeface="Arial"/>
            </a:endParaRPr>
          </a:p>
          <a:p>
            <a:pPr defTabSz="914400">
              <a:lnSpc>
                <a:spcPct val="100000"/>
              </a:lnSpc>
            </a:pPr>
            <a:endParaRPr b="0" lang="en-US" sz="2800" spc="-1" strike="noStrike">
              <a:solidFill>
                <a:srgbClr val="000000"/>
              </a:solidFill>
              <a:latin typeface="Arial"/>
            </a:endParaRPr>
          </a:p>
          <a:p>
            <a:pPr defTabSz="914400">
              <a:lnSpc>
                <a:spcPct val="100000"/>
              </a:lnSpc>
            </a:pPr>
            <a:endParaRPr b="0" lang="en-US" sz="2800" spc="-1" strike="noStrike">
              <a:solidFill>
                <a:srgbClr val="000000"/>
              </a:solidFill>
              <a:latin typeface="Arial"/>
            </a:endParaRPr>
          </a:p>
        </p:txBody>
      </p:sp>
      <p:sp>
        <p:nvSpPr>
          <p:cNvPr id="192" name="TextBox 21"/>
          <p:cNvSpPr/>
          <p:nvPr/>
        </p:nvSpPr>
        <p:spPr>
          <a:xfrm>
            <a:off x="8271360" y="3493080"/>
            <a:ext cx="391320" cy="455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2400" spc="-1" strike="noStrike">
                <a:solidFill>
                  <a:srgbClr val="ff0000"/>
                </a:solidFill>
                <a:latin typeface="Calibri"/>
              </a:rPr>
              <a:t>1</a:t>
            </a:r>
            <a:endParaRPr b="0" lang="en-US" sz="2400" spc="-1" strike="noStrike">
              <a:solidFill>
                <a:srgbClr val="000000"/>
              </a:solidFill>
              <a:latin typeface="Arial"/>
            </a:endParaRPr>
          </a:p>
        </p:txBody>
      </p:sp>
      <p:cxnSp>
        <p:nvCxnSpPr>
          <p:cNvPr id="193" name="Straight Arrow Connector 23"/>
          <p:cNvCxnSpPr>
            <a:stCxn id="192" idx="3"/>
          </p:cNvCxnSpPr>
          <p:nvPr/>
        </p:nvCxnSpPr>
        <p:spPr>
          <a:xfrm flipV="1">
            <a:off x="8662680" y="3366720"/>
            <a:ext cx="1492560" cy="354240"/>
          </a:xfrm>
          <a:prstGeom prst="straightConnector1">
            <a:avLst/>
          </a:prstGeom>
          <a:ln>
            <a:solidFill>
              <a:srgbClr val="5b9bd5"/>
            </a:solidFill>
            <a:prstDash val="lgDash"/>
            <a:headEnd len="med" type="arrow" w="med"/>
            <a:tailEnd len="med" type="arrow" w="lg"/>
          </a:ln>
        </p:spPr>
      </p:cxnSp>
      <p:sp>
        <p:nvSpPr>
          <p:cNvPr id="194" name="TextBox 28"/>
          <p:cNvSpPr/>
          <p:nvPr/>
        </p:nvSpPr>
        <p:spPr>
          <a:xfrm>
            <a:off x="6131880" y="4786200"/>
            <a:ext cx="2924280" cy="15526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en-US" sz="2400" spc="-1" strike="noStrike">
                <a:solidFill>
                  <a:schemeClr val="dk1"/>
                </a:solidFill>
                <a:latin typeface="Calibri"/>
              </a:rPr>
              <a:t>System call 1 handler</a:t>
            </a:r>
            <a:endParaRPr b="0" lang="en-US" sz="2400" spc="-1" strike="noStrike">
              <a:solidFill>
                <a:srgbClr val="000000"/>
              </a:solidFill>
              <a:latin typeface="Arial"/>
            </a:endParaRPr>
          </a:p>
          <a:p>
            <a:pPr defTabSz="914400">
              <a:lnSpc>
                <a:spcPct val="100000"/>
              </a:lnSpc>
            </a:pPr>
            <a:r>
              <a:rPr b="1" lang="en-US" sz="2400" spc="-1" strike="noStrike">
                <a:solidFill>
                  <a:schemeClr val="dk1"/>
                </a:solidFill>
                <a:latin typeface="Calibri"/>
              </a:rPr>
              <a:t>          </a:t>
            </a:r>
            <a:r>
              <a:rPr b="1" lang="en-US" sz="2400" spc="-1" strike="noStrike">
                <a:solidFill>
                  <a:schemeClr val="dk1"/>
                </a:solidFill>
                <a:latin typeface="Calibri"/>
              </a:rPr>
              <a:t>----</a:t>
            </a:r>
            <a:endParaRPr b="0" lang="en-US" sz="2400" spc="-1" strike="noStrike">
              <a:solidFill>
                <a:srgbClr val="000000"/>
              </a:solidFill>
              <a:latin typeface="Arial"/>
            </a:endParaRPr>
          </a:p>
          <a:p>
            <a:pPr defTabSz="914400">
              <a:lnSpc>
                <a:spcPct val="100000"/>
              </a:lnSpc>
            </a:pPr>
            <a:r>
              <a:rPr b="1" lang="en-US" sz="2400" spc="-1" strike="noStrike">
                <a:solidFill>
                  <a:schemeClr val="dk1"/>
                </a:solidFill>
                <a:latin typeface="Calibri"/>
              </a:rPr>
              <a:t>          </a:t>
            </a:r>
            <a:r>
              <a:rPr b="1" lang="en-US" sz="2400" spc="-1" strike="noStrike">
                <a:solidFill>
                  <a:schemeClr val="dk1"/>
                </a:solidFill>
                <a:latin typeface="Calibri"/>
              </a:rPr>
              <a:t>return</a:t>
            </a:r>
            <a:r>
              <a:rPr b="1" lang="en-US" sz="2400" spc="-1" strike="noStrike">
                <a:solidFill>
                  <a:schemeClr val="dk1"/>
                </a:solidFill>
                <a:latin typeface="Calibri"/>
              </a:rPr>
              <a:t>	</a:t>
            </a:r>
            <a:endParaRPr b="0" lang="en-US" sz="2400" spc="-1" strike="noStrike">
              <a:solidFill>
                <a:srgbClr val="000000"/>
              </a:solidFill>
              <a:latin typeface="Arial"/>
            </a:endParaRPr>
          </a:p>
        </p:txBody>
      </p:sp>
      <p:sp>
        <p:nvSpPr>
          <p:cNvPr id="195" name="Freeform 36"/>
          <p:cNvSpPr/>
          <p:nvPr/>
        </p:nvSpPr>
        <p:spPr>
          <a:xfrm>
            <a:off x="2654640" y="1757520"/>
            <a:ext cx="3863880" cy="1103400"/>
          </a:xfrm>
          <a:custGeom>
            <a:avLst/>
            <a:gdLst>
              <a:gd name="textAreaLeft" fmla="*/ 0 w 3863880"/>
              <a:gd name="textAreaRight" fmla="*/ 3864240 w 3863880"/>
              <a:gd name="textAreaTop" fmla="*/ 0 h 1103400"/>
              <a:gd name="textAreaBottom" fmla="*/ 1103760 h 1103400"/>
            </a:gdLst>
            <a:ahLst/>
            <a:rect l="textAreaLeft" t="textAreaTop" r="textAreaRight" b="textAreaBottom"/>
            <a:pathLst>
              <a:path w="3864077" h="1103777">
                <a:moveTo>
                  <a:pt x="0" y="1103777"/>
                </a:moveTo>
                <a:cubicBezTo>
                  <a:pt x="265471" y="899758"/>
                  <a:pt x="530942" y="695739"/>
                  <a:pt x="1032387" y="513842"/>
                </a:cubicBezTo>
                <a:cubicBezTo>
                  <a:pt x="1533832" y="331945"/>
                  <a:pt x="2536723" y="-76094"/>
                  <a:pt x="3008671" y="12396"/>
                </a:cubicBezTo>
                <a:cubicBezTo>
                  <a:pt x="3480619" y="100886"/>
                  <a:pt x="3672348" y="572835"/>
                  <a:pt x="3864077" y="1044784"/>
                </a:cubicBezTo>
              </a:path>
            </a:pathLst>
          </a:custGeom>
          <a:noFill/>
          <a:ln>
            <a:solidFill>
              <a:srgbClr val="43729d"/>
            </a:solidFill>
            <a:tailEnd len="med" type="arrow" w="lg"/>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96" name="TextBox 39"/>
          <p:cNvSpPr/>
          <p:nvPr/>
        </p:nvSpPr>
        <p:spPr>
          <a:xfrm>
            <a:off x="9579960" y="2476440"/>
            <a:ext cx="2580120" cy="4554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2400" spc="-1" strike="noStrike">
                <a:solidFill>
                  <a:schemeClr val="dk1"/>
                </a:solidFill>
                <a:latin typeface="Calibri"/>
              </a:rPr>
              <a:t>Syscall table ST</a:t>
            </a:r>
            <a:endParaRPr b="0" lang="en-US" sz="2400" spc="-1" strike="noStrike">
              <a:solidFill>
                <a:srgbClr val="000000"/>
              </a:solidFill>
              <a:latin typeface="Arial"/>
            </a:endParaRPr>
          </a:p>
        </p:txBody>
      </p:sp>
      <p:sp>
        <p:nvSpPr>
          <p:cNvPr id="197" name="Rounded Rectangle 40"/>
          <p:cNvSpPr/>
          <p:nvPr/>
        </p:nvSpPr>
        <p:spPr>
          <a:xfrm>
            <a:off x="10404360" y="3106440"/>
            <a:ext cx="572760" cy="114120"/>
          </a:xfrm>
          <a:prstGeom prst="roundRect">
            <a:avLst>
              <a:gd name="adj" fmla="val 16667"/>
            </a:avLst>
          </a:prstGeom>
          <a:solidFill>
            <a:schemeClr val="accent4">
              <a:lumMod val="75000"/>
            </a:schemeClr>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98" name="Freeform 44"/>
          <p:cNvSpPr/>
          <p:nvPr/>
        </p:nvSpPr>
        <p:spPr>
          <a:xfrm>
            <a:off x="2743200" y="3415680"/>
            <a:ext cx="3845520" cy="1400760"/>
          </a:xfrm>
          <a:custGeom>
            <a:avLst/>
            <a:gdLst>
              <a:gd name="textAreaLeft" fmla="*/ 0 w 3845520"/>
              <a:gd name="textAreaRight" fmla="*/ 3845880 w 3845520"/>
              <a:gd name="textAreaTop" fmla="*/ 0 h 1400760"/>
              <a:gd name="textAreaBottom" fmla="*/ 1401120 h 1400760"/>
            </a:gdLst>
            <a:ahLst/>
            <a:rect l="textAreaLeft" t="textAreaTop" r="textAreaRight" b="textAreaBottom"/>
            <a:pathLst>
              <a:path w="3845859" h="1401150">
                <a:moveTo>
                  <a:pt x="3845859" y="1021976"/>
                </a:moveTo>
                <a:cubicBezTo>
                  <a:pt x="3211605" y="1268505"/>
                  <a:pt x="2577352" y="1515035"/>
                  <a:pt x="1936376" y="1344706"/>
                </a:cubicBezTo>
                <a:cubicBezTo>
                  <a:pt x="1295400" y="1174377"/>
                  <a:pt x="647700" y="587188"/>
                  <a:pt x="0" y="0"/>
                </a:cubicBezTo>
              </a:path>
            </a:pathLst>
          </a:custGeom>
          <a:noFill/>
          <a:ln>
            <a:solidFill>
              <a:srgbClr val="43729d"/>
            </a:solidFill>
            <a:tailEnd len="med" type="arrow" w="lg"/>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199" name="Freeform 45"/>
          <p:cNvSpPr/>
          <p:nvPr/>
        </p:nvSpPr>
        <p:spPr>
          <a:xfrm>
            <a:off x="5952600" y="3711240"/>
            <a:ext cx="689760" cy="1155960"/>
          </a:xfrm>
          <a:custGeom>
            <a:avLst/>
            <a:gdLst>
              <a:gd name="textAreaLeft" fmla="*/ 0 w 689760"/>
              <a:gd name="textAreaRight" fmla="*/ 690120 w 689760"/>
              <a:gd name="textAreaTop" fmla="*/ 0 h 1155960"/>
              <a:gd name="textAreaBottom" fmla="*/ 1156320 h 1155960"/>
            </a:gdLst>
            <a:ahLst/>
            <a:rect l="textAreaLeft" t="textAreaTop" r="textAreaRight" b="textAreaBottom"/>
            <a:pathLst>
              <a:path w="690234" h="1156447">
                <a:moveTo>
                  <a:pt x="690234" y="0"/>
                </a:moveTo>
                <a:cubicBezTo>
                  <a:pt x="389916" y="253253"/>
                  <a:pt x="89599" y="506506"/>
                  <a:pt x="17881" y="699247"/>
                </a:cubicBezTo>
                <a:cubicBezTo>
                  <a:pt x="-53837" y="891988"/>
                  <a:pt x="103045" y="1024217"/>
                  <a:pt x="259928" y="1156447"/>
                </a:cubicBezTo>
              </a:path>
            </a:pathLst>
          </a:custGeom>
          <a:noFill/>
          <a:ln>
            <a:solidFill>
              <a:srgbClr val="43729d"/>
            </a:solidFill>
            <a:tailEnd len="med" type="arrow" w="lg"/>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200" name="Freeform 46"/>
          <p:cNvSpPr/>
          <p:nvPr/>
        </p:nvSpPr>
        <p:spPr>
          <a:xfrm>
            <a:off x="7632360" y="3906360"/>
            <a:ext cx="483480" cy="1842120"/>
          </a:xfrm>
          <a:custGeom>
            <a:avLst/>
            <a:gdLst>
              <a:gd name="textAreaLeft" fmla="*/ 0 w 483480"/>
              <a:gd name="textAreaRight" fmla="*/ 483840 w 483480"/>
              <a:gd name="textAreaTop" fmla="*/ 0 h 1842120"/>
              <a:gd name="textAreaBottom" fmla="*/ 1842480 h 1842120"/>
            </a:gdLst>
            <a:ahLst/>
            <a:rect l="textAreaLeft" t="textAreaTop" r="textAreaRight" b="textAreaBottom"/>
            <a:pathLst>
              <a:path w="511569" h="1721224">
                <a:moveTo>
                  <a:pt x="80682" y="1721224"/>
                </a:moveTo>
                <a:cubicBezTo>
                  <a:pt x="302558" y="1299883"/>
                  <a:pt x="524435" y="878542"/>
                  <a:pt x="510988" y="591671"/>
                </a:cubicBezTo>
                <a:cubicBezTo>
                  <a:pt x="497541" y="304800"/>
                  <a:pt x="248770" y="152400"/>
                  <a:pt x="0" y="0"/>
                </a:cubicBezTo>
              </a:path>
            </a:pathLst>
          </a:custGeom>
          <a:noFill/>
          <a:ln>
            <a:solidFill>
              <a:srgbClr val="43729d"/>
            </a:solidFill>
            <a:tailEnd len="med" type="arrow" w="lg"/>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201" name="TextBox 47"/>
          <p:cNvSpPr/>
          <p:nvPr/>
        </p:nvSpPr>
        <p:spPr>
          <a:xfrm>
            <a:off x="978840" y="3811320"/>
            <a:ext cx="2066400" cy="363960"/>
          </a:xfrm>
          <a:prstGeom prst="rect">
            <a:avLst/>
          </a:prstGeom>
          <a:solidFill>
            <a:schemeClr val="accent6">
              <a:lumMod val="20000"/>
              <a:lumOff val="80000"/>
            </a:schemeClr>
          </a:solidFill>
          <a:ln w="0">
            <a:noFill/>
          </a:ln>
          <a:effectLst>
            <a:glow rad="228600">
              <a:srgbClr val="68d321">
                <a:alpha val="40000"/>
              </a:srgbClr>
            </a:glow>
          </a:effectLst>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Calibri"/>
              </a:rPr>
              <a:t>Running process</a:t>
            </a:r>
            <a:endParaRPr b="0" lang="en-US" sz="1800" spc="-1" strike="noStrike">
              <a:solidFill>
                <a:srgbClr val="000000"/>
              </a:solidFill>
              <a:latin typeface="Arial"/>
            </a:endParaRPr>
          </a:p>
        </p:txBody>
      </p:sp>
      <p:sp>
        <p:nvSpPr>
          <p:cNvPr id="202" name="Rounded Rectangle 48"/>
          <p:cNvSpPr/>
          <p:nvPr/>
        </p:nvSpPr>
        <p:spPr>
          <a:xfrm>
            <a:off x="6255720" y="4795200"/>
            <a:ext cx="572760" cy="114120"/>
          </a:xfrm>
          <a:prstGeom prst="roundRect">
            <a:avLst>
              <a:gd name="adj" fmla="val 16667"/>
            </a:avLst>
          </a:prstGeom>
          <a:solidFill>
            <a:schemeClr val="accent4">
              <a:lumMod val="75000"/>
            </a:schemeClr>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grpSp>
        <p:nvGrpSpPr>
          <p:cNvPr id="203" name="Group 51"/>
          <p:cNvGrpSpPr/>
          <p:nvPr/>
        </p:nvGrpSpPr>
        <p:grpSpPr>
          <a:xfrm>
            <a:off x="2892960" y="1938600"/>
            <a:ext cx="2380320" cy="2734920"/>
            <a:chOff x="2892960" y="1938600"/>
            <a:chExt cx="2380320" cy="2734920"/>
          </a:xfrm>
        </p:grpSpPr>
        <p:sp>
          <p:nvSpPr>
            <p:cNvPr id="204" name="Rectangle 50"/>
            <p:cNvSpPr/>
            <p:nvPr/>
          </p:nvSpPr>
          <p:spPr>
            <a:xfrm>
              <a:off x="3862440" y="1938600"/>
              <a:ext cx="155880" cy="2734920"/>
            </a:xfrm>
            <a:prstGeom prst="rect">
              <a:avLst/>
            </a:prstGeom>
            <a:pattFill prst="ltHorz">
              <a:fgClr>
                <a:srgbClr val="ff0000"/>
              </a:fgClr>
              <a:bgClr>
                <a:srgbClr val="ffffff"/>
              </a:bgClr>
            </a:patt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205" name="TextBox 49"/>
            <p:cNvSpPr/>
            <p:nvPr/>
          </p:nvSpPr>
          <p:spPr>
            <a:xfrm>
              <a:off x="2892960" y="3229560"/>
              <a:ext cx="2380320" cy="699480"/>
            </a:xfrm>
            <a:prstGeom prst="rect">
              <a:avLst/>
            </a:prstGeom>
            <a:solidFill>
              <a:srgbClr val="ff0000"/>
            </a:solidFill>
            <a:ln w="0">
              <a:noFill/>
            </a:ln>
            <a:effectLst>
              <a:softEdge rad="63360"/>
            </a:effectLst>
          </p:spPr>
          <p:style>
            <a:lnRef idx="0"/>
            <a:fillRef idx="0"/>
            <a:effectRef idx="0"/>
            <a:fontRef idx="minor"/>
          </p:style>
          <p:txBody>
            <a:bodyPr wrap="none" lIns="90000" rIns="90000" tIns="45000" bIns="45000" anchor="t">
              <a:spAutoFit/>
            </a:bodyPr>
            <a:p>
              <a:pPr defTabSz="914400">
                <a:lnSpc>
                  <a:spcPct val="100000"/>
                </a:lnSpc>
              </a:pPr>
              <a:r>
                <a:rPr b="1" lang="en-US" sz="2000" spc="-1" strike="noStrike">
                  <a:solidFill>
                    <a:schemeClr val="lt1"/>
                  </a:solidFill>
                  <a:latin typeface="Calibri"/>
                </a:rPr>
                <a:t>HW support for</a:t>
              </a:r>
              <a:br>
                <a:rPr sz="2000"/>
              </a:br>
              <a:r>
                <a:rPr b="1" lang="en-US" sz="2000" spc="-1" strike="noStrike">
                  <a:solidFill>
                    <a:schemeClr val="lt1"/>
                  </a:solidFill>
                  <a:latin typeface="Calibri"/>
                </a:rPr>
                <a:t>mode change</a:t>
              </a:r>
              <a:endParaRPr b="0" lang="en-US" sz="2000" spc="-1" strike="noStrike">
                <a:solidFill>
                  <a:srgbClr val="ffffff"/>
                </a:solidFill>
                <a:latin typeface="Arial"/>
              </a:endParaRPr>
            </a:p>
          </p:txBody>
        </p:sp>
      </p:grpSp>
    </p:spTree>
  </p:cSld>
  <mc:AlternateContent>
    <mc:Choice Requires="p14">
      <p:transition spd="slow" p14:dur="2000"/>
    </mc:Choice>
    <mc:Fallback>
      <p:transition spd="slow"/>
    </mc:Fallback>
  </mc:AlternateContent>
  <p:timing>
    <p:tnLst>
      <p:par>
        <p:cTn id="94" dur="indefinite" restart="never" nodeType="tmRoot">
          <p:childTnLst>
            <p:seq>
              <p:cTn id="95" dur="indefinite" nodeType="mainSeq">
                <p:childTnLst>
                  <p:par>
                    <p:cTn id="96" fill="hold">
                      <p:stCondLst>
                        <p:cond delay="indefinite"/>
                      </p:stCondLst>
                      <p:childTnLst>
                        <p:par>
                          <p:cTn id="97" fill="hold">
                            <p:stCondLst>
                              <p:cond delay="0"/>
                            </p:stCondLst>
                            <p:childTnLst>
                              <p:par>
                                <p:cTn id="98" nodeType="clickEffect" fill="hold" presetClass="entr" presetID="1">
                                  <p:stCondLst>
                                    <p:cond delay="0"/>
                                  </p:stCondLst>
                                  <p:childTnLst>
                                    <p:set>
                                      <p:cBhvr>
                                        <p:cTn id="99" dur="1" fill="hold">
                                          <p:stCondLst>
                                            <p:cond delay="0"/>
                                          </p:stCondLst>
                                        </p:cTn>
                                        <p:tgtEl>
                                          <p:spTgt spid="189"/>
                                        </p:tgtEl>
                                        <p:attrNameLst>
                                          <p:attrName>style.visibility</p:attrName>
                                        </p:attrNameLst>
                                      </p:cBhvr>
                                      <p:to>
                                        <p:strVal val="visible"/>
                                      </p:to>
                                    </p:set>
                                  </p:childTnLst>
                                </p:cTn>
                              </p:par>
                            </p:childTnLst>
                          </p:cTn>
                        </p:par>
                        <p:par>
                          <p:cTn id="100" fill="hold">
                            <p:stCondLst>
                              <p:cond delay="0"/>
                            </p:stCondLst>
                            <p:childTnLst>
                              <p:par>
                                <p:cTn id="101" nodeType="afterEffect" fill="hold" presetClass="entr" presetID="1">
                                  <p:stCondLst>
                                    <p:cond delay="1500"/>
                                  </p:stCondLst>
                                  <p:childTnLst>
                                    <p:set>
                                      <p:cBhvr>
                                        <p:cTn id="102" dur="1" fill="hold">
                                          <p:stCondLst>
                                            <p:cond delay="0"/>
                                          </p:stCondLst>
                                        </p:cTn>
                                        <p:tgtEl>
                                          <p:spTgt spid="19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nodeType="clickEffect" fill="hold" presetClass="entr" presetID="1">
                                  <p:stCondLst>
                                    <p:cond delay="0"/>
                                  </p:stCondLst>
                                  <p:childTnLst>
                                    <p:set>
                                      <p:cBhvr>
                                        <p:cTn id="106" dur="1" fill="hold">
                                          <p:stCondLst>
                                            <p:cond delay="0"/>
                                          </p:stCondLst>
                                        </p:cTn>
                                        <p:tgtEl>
                                          <p:spTgt spid="193"/>
                                        </p:tgtEl>
                                        <p:attrNameLst>
                                          <p:attrName>style.visibility</p:attrName>
                                        </p:attrNameLst>
                                      </p:cBhvr>
                                      <p:to>
                                        <p:strVal val="visible"/>
                                      </p:to>
                                    </p:set>
                                  </p:childTnLst>
                                </p:cTn>
                              </p:par>
                              <p:par>
                                <p:cTn id="107" nodeType="withEffect" fill="hold" presetClass="entr" presetID="1">
                                  <p:stCondLst>
                                    <p:cond delay="0"/>
                                  </p:stCondLst>
                                  <p:childTnLst>
                                    <p:set>
                                      <p:cBhvr>
                                        <p:cTn id="108" dur="1" fill="hold">
                                          <p:stCondLst>
                                            <p:cond delay="0"/>
                                          </p:stCondLst>
                                        </p:cTn>
                                        <p:tgtEl>
                                          <p:spTgt spid="19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nodeType="clickEffect" fill="hold" presetClass="entr" presetID="1">
                                  <p:stCondLst>
                                    <p:cond delay="0"/>
                                  </p:stCondLst>
                                  <p:childTnLst>
                                    <p:set>
                                      <p:cBhvr>
                                        <p:cTn id="112" dur="1" fill="hold">
                                          <p:stCondLst>
                                            <p:cond delay="0"/>
                                          </p:stCondLst>
                                        </p:cTn>
                                        <p:tgtEl>
                                          <p:spTgt spid="197"/>
                                        </p:tgtEl>
                                        <p:attrNameLst>
                                          <p:attrName>style.visibility</p:attrName>
                                        </p:attrNameLst>
                                      </p:cBhvr>
                                      <p:to>
                                        <p:strVal val="visible"/>
                                      </p:to>
                                    </p:set>
                                  </p:childTnLst>
                                </p:cTn>
                              </p:par>
                            </p:childTnLst>
                          </p:cTn>
                        </p:par>
                        <p:par>
                          <p:cTn id="113" fill="hold">
                            <p:stCondLst>
                              <p:cond delay="0"/>
                            </p:stCondLst>
                            <p:childTnLst>
                              <p:par>
                                <p:cTn id="114" nodeType="afterEffect" fill="hold" presetClass="entr" presetID="1">
                                  <p:stCondLst>
                                    <p:cond delay="1500"/>
                                  </p:stCondLst>
                                  <p:childTnLst>
                                    <p:set>
                                      <p:cBhvr>
                                        <p:cTn id="115" dur="1" fill="hold">
                                          <p:stCondLst>
                                            <p:cond delay="0"/>
                                          </p:stCondLst>
                                        </p:cTn>
                                        <p:tgtEl>
                                          <p:spTgt spid="202"/>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nodeType="clickEffect" fill="hold" presetClass="entr" presetID="1">
                                  <p:stCondLst>
                                    <p:cond delay="0"/>
                                  </p:stCondLst>
                                  <p:childTnLst>
                                    <p:set>
                                      <p:cBhvr>
                                        <p:cTn id="119" dur="1" fill="hold">
                                          <p:stCondLst>
                                            <p:cond delay="0"/>
                                          </p:stCondLst>
                                        </p:cTn>
                                        <p:tgtEl>
                                          <p:spTgt spid="199"/>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nodeType="clickEffect" fill="hold" presetClass="entr" presetID="1">
                                  <p:stCondLst>
                                    <p:cond delay="0"/>
                                  </p:stCondLst>
                                  <p:childTnLst>
                                    <p:set>
                                      <p:cBhvr>
                                        <p:cTn id="123" dur="1" fill="hold">
                                          <p:stCondLst>
                                            <p:cond delay="0"/>
                                          </p:stCondLst>
                                        </p:cTn>
                                        <p:tgtEl>
                                          <p:spTgt spid="200"/>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nodeType="clickEffect" fill="hold" presetClass="entr" presetID="1">
                                  <p:stCondLst>
                                    <p:cond delay="0"/>
                                  </p:stCondLst>
                                  <p:childTnLst>
                                    <p:set>
                                      <p:cBhvr>
                                        <p:cTn id="127" dur="1" fill="hold">
                                          <p:stCondLst>
                                            <p:cond delay="0"/>
                                          </p:stCondLst>
                                        </p:cTn>
                                        <p:tgtEl>
                                          <p:spTgt spid="198"/>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nodeType="clickEffect" fill="hold" presetClass="entr" presetID="1">
                                  <p:stCondLst>
                                    <p:cond delay="0"/>
                                  </p:stCondLst>
                                  <p:childTnLst>
                                    <p:set>
                                      <p:cBhvr>
                                        <p:cTn id="131" dur="1" fill="hold">
                                          <p:stCondLst>
                                            <p:cond delay="0"/>
                                          </p:stCondLst>
                                        </p:cTn>
                                        <p:tgtEl>
                                          <p:spTgt spid="2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Context Switching</a:t>
            </a:r>
            <a:endParaRPr b="0" lang="en-US" sz="4400" spc="-1" strike="noStrike">
              <a:solidFill>
                <a:schemeClr val="dk1"/>
              </a:solidFill>
              <a:latin typeface="Calibri"/>
            </a:endParaRPr>
          </a:p>
        </p:txBody>
      </p:sp>
      <p:sp>
        <p:nvSpPr>
          <p:cNvPr id="207" name="PlaceHolder 2"/>
          <p:cNvSpPr>
            <a:spLocks noGrp="1"/>
          </p:cNvSpPr>
          <p:nvPr>
            <p:ph/>
          </p:nvPr>
        </p:nvSpPr>
        <p:spPr>
          <a:xfrm>
            <a:off x="838080" y="1825560"/>
            <a:ext cx="3367800" cy="4350960"/>
          </a:xfrm>
          <a:prstGeom prst="rect">
            <a:avLst/>
          </a:prstGeom>
          <a:noFill/>
          <a:ln w="0">
            <a:noFill/>
          </a:ln>
        </p:spPr>
        <p:txBody>
          <a:bodyPr lIns="91440" rIns="91440" tIns="45720" bIns="45720" anchor="t">
            <a:normAutofit/>
          </a:bodyPr>
          <a:p>
            <a:pPr indent="0" defTabSz="914400">
              <a:lnSpc>
                <a:spcPct val="90000"/>
              </a:lnSpc>
              <a:spcBef>
                <a:spcPts val="1001"/>
              </a:spcBef>
              <a:buNone/>
            </a:pPr>
            <a:endParaRPr b="0" lang="en-US" sz="2000" spc="-1" strike="noStrike">
              <a:solidFill>
                <a:schemeClr val="dk1"/>
              </a:solidFill>
              <a:latin typeface="Calibri"/>
            </a:endParaRPr>
          </a:p>
          <a:p>
            <a:pPr indent="0" defTabSz="914400">
              <a:lnSpc>
                <a:spcPct val="90000"/>
              </a:lnSpc>
              <a:spcBef>
                <a:spcPts val="1001"/>
              </a:spcBef>
              <a:buNone/>
            </a:pPr>
            <a:endParaRPr b="0" lang="en-US" sz="2000" spc="-1" strike="noStrike">
              <a:solidFill>
                <a:schemeClr val="dk1"/>
              </a:solidFill>
              <a:latin typeface="Calibri"/>
            </a:endParaRPr>
          </a:p>
          <a:p>
            <a:pPr indent="0" defTabSz="914400">
              <a:lnSpc>
                <a:spcPct val="90000"/>
              </a:lnSpc>
              <a:spcBef>
                <a:spcPts val="1001"/>
              </a:spcBef>
              <a:buNone/>
            </a:pPr>
            <a:endParaRPr b="0" lang="en-US" sz="2000" spc="-1" strike="noStrike">
              <a:solidFill>
                <a:schemeClr val="dk1"/>
              </a:solidFill>
              <a:latin typeface="Calibri"/>
            </a:endParaRPr>
          </a:p>
          <a:p>
            <a:pPr indent="0" defTabSz="914400">
              <a:lnSpc>
                <a:spcPct val="90000"/>
              </a:lnSpc>
              <a:spcBef>
                <a:spcPts val="1001"/>
              </a:spcBef>
              <a:buNone/>
            </a:pPr>
            <a:endParaRPr b="0" lang="en-US" sz="2000" spc="-1" strike="noStrike">
              <a:solidFill>
                <a:schemeClr val="dk1"/>
              </a:solidFill>
              <a:latin typeface="Calibri"/>
            </a:endParaRPr>
          </a:p>
          <a:p>
            <a:pPr indent="0" defTabSz="914400">
              <a:lnSpc>
                <a:spcPct val="90000"/>
              </a:lnSpc>
              <a:spcBef>
                <a:spcPts val="1001"/>
              </a:spcBef>
              <a:buNone/>
            </a:pPr>
            <a:endParaRPr b="0" lang="en-US" sz="2000" spc="-1" strike="noStrike">
              <a:solidFill>
                <a:schemeClr val="dk1"/>
              </a:solidFill>
              <a:latin typeface="Calibri"/>
            </a:endParaRPr>
          </a:p>
          <a:p>
            <a:pPr indent="0" defTabSz="914400">
              <a:lnSpc>
                <a:spcPct val="90000"/>
              </a:lnSpc>
              <a:spcBef>
                <a:spcPts val="1001"/>
              </a:spcBef>
              <a:buNone/>
            </a:pPr>
            <a:endParaRPr b="0" lang="en-US" sz="2000" spc="-1" strike="noStrike">
              <a:solidFill>
                <a:schemeClr val="dk1"/>
              </a:solidFill>
              <a:latin typeface="Calibri"/>
            </a:endParaRPr>
          </a:p>
          <a:p>
            <a:pPr indent="0" defTabSz="914400">
              <a:lnSpc>
                <a:spcPct val="90000"/>
              </a:lnSpc>
              <a:spcBef>
                <a:spcPts val="1001"/>
              </a:spcBef>
              <a:buNone/>
            </a:pPr>
            <a:endParaRPr b="0" lang="en-US" sz="20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000" spc="-1" strike="noStrike">
                <a:solidFill>
                  <a:schemeClr val="dk1"/>
                </a:solidFill>
                <a:latin typeface="Calibri"/>
              </a:rPr>
              <a:t>Do the syscall, and then do SYSRET</a:t>
            </a:r>
            <a:endParaRPr b="0" lang="en-US" sz="2000" spc="-1" strike="noStrike">
              <a:solidFill>
                <a:schemeClr val="dk1"/>
              </a:solidFill>
              <a:latin typeface="Calibri"/>
            </a:endParaRPr>
          </a:p>
        </p:txBody>
      </p:sp>
      <p:sp>
        <p:nvSpPr>
          <p:cNvPr id="208" name="PlaceHolder 3"/>
          <p:cNvSpPr>
            <a:spLocks noGrp="1"/>
          </p:cNvSpPr>
          <p:nvPr>
            <p:ph/>
          </p:nvPr>
        </p:nvSpPr>
        <p:spPr>
          <a:xfrm>
            <a:off x="8257680" y="1836360"/>
            <a:ext cx="3263400" cy="502128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000" spc="-1" strike="noStrike">
                <a:solidFill>
                  <a:schemeClr val="dk1"/>
                </a:solidFill>
                <a:latin typeface="Calibri"/>
              </a:rPr>
              <a:t>Process in user mode executes a syscall</a:t>
            </a:r>
            <a:endParaRPr b="0" lang="en-US" sz="2000" spc="-1" strike="noStrike">
              <a:solidFill>
                <a:schemeClr val="dk1"/>
              </a:solidFill>
              <a:latin typeface="Calibri"/>
            </a:endParaRPr>
          </a:p>
          <a:p>
            <a:pPr indent="0" defTabSz="914400">
              <a:lnSpc>
                <a:spcPct val="90000"/>
              </a:lnSpc>
              <a:spcBef>
                <a:spcPts val="1001"/>
              </a:spcBef>
              <a:buNone/>
            </a:pPr>
            <a:endParaRPr b="0" lang="en-US" sz="2000" spc="-1" strike="noStrike">
              <a:solidFill>
                <a:schemeClr val="dk1"/>
              </a:solidFill>
              <a:latin typeface="Calibri"/>
            </a:endParaRPr>
          </a:p>
          <a:p>
            <a:pPr indent="0" defTabSz="914400">
              <a:lnSpc>
                <a:spcPct val="90000"/>
              </a:lnSpc>
              <a:spcBef>
                <a:spcPts val="1001"/>
              </a:spcBef>
              <a:buNone/>
            </a:pPr>
            <a:endParaRPr b="0" lang="en-US" sz="2000" spc="-1" strike="noStrike">
              <a:solidFill>
                <a:schemeClr val="dk1"/>
              </a:solidFill>
              <a:latin typeface="Calibri"/>
            </a:endParaRPr>
          </a:p>
          <a:p>
            <a:pPr indent="0" defTabSz="914400">
              <a:lnSpc>
                <a:spcPct val="90000"/>
              </a:lnSpc>
              <a:spcBef>
                <a:spcPts val="1001"/>
              </a:spcBef>
              <a:buNone/>
            </a:pPr>
            <a:endParaRPr b="0" lang="en-US" sz="2000" spc="-1" strike="noStrike">
              <a:solidFill>
                <a:schemeClr val="dk1"/>
              </a:solidFill>
              <a:latin typeface="Calibri"/>
            </a:endParaRPr>
          </a:p>
          <a:p>
            <a:pPr indent="0" defTabSz="914400">
              <a:lnSpc>
                <a:spcPct val="90000"/>
              </a:lnSpc>
              <a:spcBef>
                <a:spcPts val="1001"/>
              </a:spcBef>
              <a:buNone/>
            </a:pPr>
            <a:endParaRPr b="0" lang="en-US" sz="2000" spc="-1" strike="noStrike">
              <a:solidFill>
                <a:schemeClr val="dk1"/>
              </a:solidFill>
              <a:latin typeface="Calibri"/>
            </a:endParaRPr>
          </a:p>
          <a:p>
            <a:pPr indent="0" defTabSz="914400">
              <a:lnSpc>
                <a:spcPct val="90000"/>
              </a:lnSpc>
              <a:spcBef>
                <a:spcPts val="1001"/>
              </a:spcBef>
              <a:buNone/>
            </a:pPr>
            <a:endParaRPr b="0" lang="en-US" sz="2000" spc="-1" strike="noStrike">
              <a:solidFill>
                <a:schemeClr val="dk1"/>
              </a:solidFill>
              <a:latin typeface="Calibri"/>
            </a:endParaRPr>
          </a:p>
          <a:p>
            <a:pPr indent="0" defTabSz="914400">
              <a:lnSpc>
                <a:spcPct val="90000"/>
              </a:lnSpc>
              <a:spcBef>
                <a:spcPts val="1001"/>
              </a:spcBef>
              <a:buNone/>
            </a:pPr>
            <a:endParaRPr b="0" lang="en-US" sz="2000" spc="-1" strike="noStrike">
              <a:solidFill>
                <a:schemeClr val="dk1"/>
              </a:solidFill>
              <a:latin typeface="Calibri"/>
            </a:endParaRPr>
          </a:p>
          <a:p>
            <a:pPr indent="0" defTabSz="914400">
              <a:lnSpc>
                <a:spcPct val="90000"/>
              </a:lnSpc>
              <a:spcBef>
                <a:spcPts val="1001"/>
              </a:spcBef>
              <a:buNone/>
            </a:pPr>
            <a:endParaRPr b="0" lang="en-US" sz="2000" spc="-1" strike="noStrike">
              <a:solidFill>
                <a:schemeClr val="dk1"/>
              </a:solidFill>
              <a:latin typeface="Calibri"/>
            </a:endParaRPr>
          </a:p>
          <a:p>
            <a:pPr indent="0" defTabSz="914400">
              <a:lnSpc>
                <a:spcPct val="90000"/>
              </a:lnSpc>
              <a:spcBef>
                <a:spcPts val="1001"/>
              </a:spcBef>
              <a:buNone/>
            </a:pPr>
            <a:endParaRPr b="0" lang="en-US" sz="2000" spc="-1" strike="noStrike">
              <a:solidFill>
                <a:schemeClr val="dk1"/>
              </a:solidFill>
              <a:latin typeface="Calibri"/>
            </a:endParaRPr>
          </a:p>
          <a:p>
            <a:pPr indent="0" defTabSz="914400">
              <a:lnSpc>
                <a:spcPct val="90000"/>
              </a:lnSpc>
              <a:spcBef>
                <a:spcPts val="1001"/>
              </a:spcBef>
              <a:buNone/>
            </a:pPr>
            <a:endParaRPr b="0" lang="en-US" sz="20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000" spc="-1" strike="noStrike">
                <a:solidFill>
                  <a:schemeClr val="dk1"/>
                </a:solidFill>
                <a:latin typeface="Calibri"/>
              </a:rPr>
              <a:t>Continue executing user code</a:t>
            </a:r>
            <a:endParaRPr b="0" lang="en-US" sz="2000" spc="-1" strike="noStrike">
              <a:solidFill>
                <a:schemeClr val="dk1"/>
              </a:solidFill>
              <a:latin typeface="Calibri"/>
            </a:endParaRPr>
          </a:p>
        </p:txBody>
      </p:sp>
      <p:sp>
        <p:nvSpPr>
          <p:cNvPr id="209" name="TextBox 18"/>
          <p:cNvSpPr/>
          <p:nvPr/>
        </p:nvSpPr>
        <p:spPr>
          <a:xfrm>
            <a:off x="4600080" y="1836360"/>
            <a:ext cx="3263400" cy="4350960"/>
          </a:xfrm>
          <a:prstGeom prst="rect">
            <a:avLst/>
          </a:prstGeom>
          <a:noFill/>
          <a:ln w="0">
            <a:noFill/>
          </a:ln>
        </p:spPr>
        <p:style>
          <a:lnRef idx="0"/>
          <a:fillRef idx="0"/>
          <a:effectRef idx="0"/>
          <a:fontRef idx="minor"/>
        </p:style>
        <p:txBody>
          <a:bodyPr anchor="t">
            <a:normAutofit fontScale="90336"/>
          </a:bodyPr>
          <a:p>
            <a:pPr defTabSz="914400">
              <a:lnSpc>
                <a:spcPct val="90000"/>
              </a:lnSpc>
              <a:spcBef>
                <a:spcPts val="1001"/>
              </a:spcBef>
              <a:tabLst>
                <a:tab algn="l" pos="0"/>
              </a:tabLst>
            </a:pPr>
            <a:endParaRPr b="0" lang="en-US" sz="2000" spc="-1" strike="noStrike">
              <a:solidFill>
                <a:srgbClr val="000000"/>
              </a:solidFill>
              <a:latin typeface="Arial"/>
            </a:endParaRPr>
          </a:p>
          <a:p>
            <a:pPr defTabSz="914400">
              <a:lnSpc>
                <a:spcPct val="90000"/>
              </a:lnSpc>
              <a:spcBef>
                <a:spcPts val="1001"/>
              </a:spcBef>
              <a:tabLst>
                <a:tab algn="l" pos="0"/>
              </a:tabLst>
            </a:pPr>
            <a:endParaRPr b="0" lang="en-US" sz="20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0" lang="en-US" sz="2000" spc="-1" strike="noStrike">
                <a:solidFill>
                  <a:schemeClr val="dk1"/>
                </a:solidFill>
                <a:latin typeface="Calibri"/>
              </a:rPr>
              <a:t>Context is stored in kernel stack, set to ‘kernel’ mode, jump to address in kernel</a:t>
            </a:r>
            <a:endParaRPr b="0" lang="en-US" sz="2000" spc="-1" strike="noStrike">
              <a:solidFill>
                <a:srgbClr val="000000"/>
              </a:solidFill>
              <a:latin typeface="Arial"/>
            </a:endParaRPr>
          </a:p>
          <a:p>
            <a:pPr defTabSz="914400">
              <a:lnSpc>
                <a:spcPct val="90000"/>
              </a:lnSpc>
              <a:spcBef>
                <a:spcPts val="1001"/>
              </a:spcBef>
              <a:tabLst>
                <a:tab algn="l" pos="0"/>
              </a:tabLst>
            </a:pPr>
            <a:endParaRPr b="0" lang="en-US" sz="2000" spc="-1" strike="noStrike">
              <a:solidFill>
                <a:srgbClr val="000000"/>
              </a:solidFill>
              <a:latin typeface="Arial"/>
            </a:endParaRPr>
          </a:p>
          <a:p>
            <a:pPr defTabSz="914400">
              <a:lnSpc>
                <a:spcPct val="90000"/>
              </a:lnSpc>
              <a:spcBef>
                <a:spcPts val="1001"/>
              </a:spcBef>
              <a:tabLst>
                <a:tab algn="l" pos="0"/>
              </a:tabLst>
            </a:pPr>
            <a:endParaRPr b="0" lang="en-US" sz="2000" spc="-1" strike="noStrike">
              <a:solidFill>
                <a:srgbClr val="000000"/>
              </a:solidFill>
              <a:latin typeface="Arial"/>
            </a:endParaRPr>
          </a:p>
          <a:p>
            <a:pPr defTabSz="914400">
              <a:lnSpc>
                <a:spcPct val="90000"/>
              </a:lnSpc>
              <a:spcBef>
                <a:spcPts val="1001"/>
              </a:spcBef>
              <a:tabLst>
                <a:tab algn="l" pos="0"/>
              </a:tabLst>
            </a:pPr>
            <a:endParaRPr b="0" lang="en-US" sz="2000" spc="-1" strike="noStrike">
              <a:solidFill>
                <a:srgbClr val="000000"/>
              </a:solidFill>
              <a:latin typeface="Arial"/>
            </a:endParaRPr>
          </a:p>
          <a:p>
            <a:pPr defTabSz="914400">
              <a:lnSpc>
                <a:spcPct val="90000"/>
              </a:lnSpc>
              <a:spcBef>
                <a:spcPts val="1001"/>
              </a:spcBef>
              <a:tabLst>
                <a:tab algn="l" pos="0"/>
              </a:tabLst>
            </a:pPr>
            <a:endParaRPr b="0" lang="en-US" sz="20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0" lang="en-US" sz="2000" spc="-1" strike="noStrike">
                <a:solidFill>
                  <a:schemeClr val="dk1"/>
                </a:solidFill>
                <a:latin typeface="Calibri"/>
              </a:rPr>
              <a:t>Restore context, set mode to ‘user’,  jump to the user code</a:t>
            </a:r>
            <a:endParaRPr b="0" lang="en-US" sz="2000" spc="-1" strike="noStrike">
              <a:solidFill>
                <a:srgbClr val="000000"/>
              </a:solidFill>
              <a:latin typeface="Arial"/>
            </a:endParaRPr>
          </a:p>
        </p:txBody>
      </p:sp>
      <p:sp>
        <p:nvSpPr>
          <p:cNvPr id="210" name="TextBox 2"/>
          <p:cNvSpPr/>
          <p:nvPr/>
        </p:nvSpPr>
        <p:spPr>
          <a:xfrm>
            <a:off x="-551520" y="1352520"/>
            <a:ext cx="11868840" cy="3945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2000" spc="-1" strike="noStrike">
                <a:solidFill>
                  <a:schemeClr val="dk1"/>
                </a:solidFill>
                <a:latin typeface="Calibri"/>
              </a:rPr>
              <a:t>Kernel code                                             Hardware support                                     User code</a:t>
            </a:r>
            <a:endParaRPr b="0" lang="en-US" sz="2000" spc="-1" strike="noStrike">
              <a:solidFill>
                <a:srgbClr val="000000"/>
              </a:solidFill>
              <a:latin typeface="Arial"/>
            </a:endParaRPr>
          </a:p>
        </p:txBody>
      </p:sp>
      <p:cxnSp>
        <p:nvCxnSpPr>
          <p:cNvPr id="211" name="Straight Connector 4"/>
          <p:cNvCxnSpPr/>
          <p:nvPr/>
        </p:nvCxnSpPr>
        <p:spPr>
          <a:xfrm>
            <a:off x="618840" y="1836360"/>
            <a:ext cx="10396440" cy="360"/>
          </a:xfrm>
          <a:prstGeom prst="straightConnector1">
            <a:avLst/>
          </a:prstGeom>
          <a:ln>
            <a:solidFill>
              <a:srgbClr val="5b9bd5"/>
            </a:solidFill>
          </a:ln>
        </p:spPr>
      </p:cxnSp>
      <p:cxnSp>
        <p:nvCxnSpPr>
          <p:cNvPr id="212" name="Straight Arrow Connector 7"/>
          <p:cNvCxnSpPr/>
          <p:nvPr/>
        </p:nvCxnSpPr>
        <p:spPr>
          <a:xfrm>
            <a:off x="11353680" y="1836360"/>
            <a:ext cx="360" cy="4351680"/>
          </a:xfrm>
          <a:prstGeom prst="straightConnector1">
            <a:avLst/>
          </a:prstGeom>
          <a:ln w="38100">
            <a:solidFill>
              <a:srgbClr val="5b9bd5"/>
            </a:solidFill>
            <a:tailEnd len="med" type="stealth" w="med"/>
          </a:ln>
        </p:spPr>
      </p:cxnSp>
      <p:sp>
        <p:nvSpPr>
          <p:cNvPr id="213" name="Rectangle 11"/>
          <p:cNvSpPr/>
          <p:nvPr/>
        </p:nvSpPr>
        <p:spPr>
          <a:xfrm>
            <a:off x="7707600" y="2762280"/>
            <a:ext cx="549720" cy="510840"/>
          </a:xfrm>
          <a:prstGeom prst="rect">
            <a:avLst/>
          </a:prstGeom>
          <a:solidFill>
            <a:schemeClr val="accent6">
              <a:lumMod val="40000"/>
              <a:lumOff val="60000"/>
            </a:schemeClr>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002060"/>
                </a:solidFill>
                <a:latin typeface="Calibri"/>
              </a:rPr>
              <a:t>CTX</a:t>
            </a:r>
            <a:endParaRPr b="0" lang="en-US" sz="1800" spc="-1" strike="noStrike">
              <a:solidFill>
                <a:srgbClr val="000000"/>
              </a:solidFill>
              <a:latin typeface="Arial"/>
            </a:endParaRPr>
          </a:p>
        </p:txBody>
      </p:sp>
      <p:sp>
        <p:nvSpPr>
          <p:cNvPr id="214" name="Rectangle 12"/>
          <p:cNvSpPr/>
          <p:nvPr/>
        </p:nvSpPr>
        <p:spPr>
          <a:xfrm>
            <a:off x="7707600" y="5200560"/>
            <a:ext cx="549720" cy="510840"/>
          </a:xfrm>
          <a:prstGeom prst="rect">
            <a:avLst/>
          </a:prstGeom>
          <a:solidFill>
            <a:schemeClr val="accent6">
              <a:lumMod val="40000"/>
              <a:lumOff val="60000"/>
            </a:schemeClr>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002060"/>
                </a:solidFill>
                <a:latin typeface="Calibri"/>
              </a:rPr>
              <a:t>CTX</a:t>
            </a:r>
            <a:endParaRPr b="0" lang="en-US" sz="1800" spc="-1" strike="noStrike">
              <a:solidFill>
                <a:srgbClr val="000000"/>
              </a:solidFill>
              <a:latin typeface="Arial"/>
            </a:endParaRPr>
          </a:p>
        </p:txBody>
      </p:sp>
      <p:sp>
        <p:nvSpPr>
          <p:cNvPr id="215" name="TextBox 3"/>
          <p:cNvSpPr/>
          <p:nvPr/>
        </p:nvSpPr>
        <p:spPr>
          <a:xfrm>
            <a:off x="7949160" y="581760"/>
            <a:ext cx="398808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Calibri"/>
              </a:rPr>
              <a:t>Ref: </a:t>
            </a:r>
            <a:r>
              <a:rPr b="0" lang="en-US" sz="1800" spc="-1" strike="noStrike" u="sng">
                <a:solidFill>
                  <a:schemeClr val="dk1"/>
                </a:solidFill>
                <a:uFillTx/>
                <a:latin typeface="Calibri"/>
                <a:hlinkClick r:id="rId1"/>
              </a:rPr>
              <a:t>www.ostep.org</a:t>
            </a:r>
            <a:r>
              <a:rPr b="0" lang="en-US" sz="1800" spc="-1" strike="noStrike">
                <a:solidFill>
                  <a:schemeClr val="dk1"/>
                </a:solidFill>
                <a:latin typeface="Calibri"/>
              </a:rPr>
              <a:t> (Ch 6 Fig 6.2)</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32" dur="indefinite" restart="never" nodeType="tmRoot">
          <p:childTnLst>
            <p:seq>
              <p:cTn id="133" dur="indefinite" nodeType="mainSeq">
                <p:childTnLst>
                  <p:par>
                    <p:cTn id="134" fill="hold">
                      <p:stCondLst>
                        <p:cond delay="indefinite"/>
                      </p:stCondLst>
                      <p:childTnLst>
                        <p:par>
                          <p:cTn id="135" fill="hold">
                            <p:stCondLst>
                              <p:cond delay="0"/>
                            </p:stCondLst>
                            <p:childTnLst>
                              <p:par>
                                <p:cTn id="136" nodeType="clickEffect" fill="hold" presetClass="entr" presetID="1">
                                  <p:stCondLst>
                                    <p:cond delay="0"/>
                                  </p:stCondLst>
                                  <p:childTnLst>
                                    <p:set>
                                      <p:cBhvr>
                                        <p:cTn id="137" dur="1" fill="hold">
                                          <p:stCondLst>
                                            <p:cond delay="0"/>
                                          </p:stCondLst>
                                        </p:cTn>
                                        <p:tgtEl>
                                          <p:spTgt spid="208">
                                            <p:txEl>
                                              <p:pRg st="0" end="0"/>
                                            </p:txEl>
                                          </p:spTgt>
                                        </p:tgtEl>
                                        <p:attrNameLst>
                                          <p:attrName>style.visibility</p:attrName>
                                        </p:attrNameLst>
                                      </p:cBhvr>
                                      <p:to>
                                        <p:strVal val="visible"/>
                                      </p:to>
                                    </p:set>
                                  </p:childTnLst>
                                </p:cTn>
                              </p:par>
                            </p:childTnLst>
                          </p:cTn>
                        </p:par>
                      </p:childTnLst>
                    </p:cTn>
                  </p:par>
                  <p:par>
                    <p:cTn id="138" fill="hold">
                      <p:stCondLst>
                        <p:cond delay="indefinite"/>
                      </p:stCondLst>
                      <p:childTnLst>
                        <p:par>
                          <p:cTn id="139" fill="hold">
                            <p:stCondLst>
                              <p:cond delay="0"/>
                            </p:stCondLst>
                            <p:childTnLst>
                              <p:par>
                                <p:cTn id="140" nodeType="clickEffect" fill="hold" presetClass="entr" presetID="1">
                                  <p:stCondLst>
                                    <p:cond delay="0"/>
                                  </p:stCondLst>
                                  <p:childTnLst>
                                    <p:set>
                                      <p:cBhvr>
                                        <p:cTn id="141"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par>
                    <p:cTn id="142" fill="hold">
                      <p:stCondLst>
                        <p:cond delay="indefinite"/>
                      </p:stCondLst>
                      <p:childTnLst>
                        <p:par>
                          <p:cTn id="143" fill="hold">
                            <p:stCondLst>
                              <p:cond delay="0"/>
                            </p:stCondLst>
                            <p:childTnLst>
                              <p:par>
                                <p:cTn id="144" nodeType="clickEffect" fill="hold" presetClass="entr" presetID="1">
                                  <p:stCondLst>
                                    <p:cond delay="0"/>
                                  </p:stCondLst>
                                  <p:childTnLst>
                                    <p:set>
                                      <p:cBhvr>
                                        <p:cTn id="145" dur="1" fill="hold">
                                          <p:stCondLst>
                                            <p:cond delay="0"/>
                                          </p:stCondLst>
                                        </p:cTn>
                                        <p:tgtEl>
                                          <p:spTgt spid="207">
                                            <p:txEl>
                                              <p:pRg st="7" end="7"/>
                                            </p:txEl>
                                          </p:spTgt>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nodeType="clickEffect" fill="hold" presetClass="entr" presetID="1">
                                  <p:stCondLst>
                                    <p:cond delay="0"/>
                                  </p:stCondLst>
                                  <p:childTnLst>
                                    <p:set>
                                      <p:cBhvr>
                                        <p:cTn id="149" dur="1" fill="hold">
                                          <p:stCondLst>
                                            <p:cond delay="0"/>
                                          </p:stCondLst>
                                        </p:cTn>
                                        <p:tgtEl>
                                          <p:spTgt spid="209">
                                            <p:txEl>
                                              <p:pRg st="7" end="7"/>
                                            </p:txEl>
                                          </p:spTgt>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nodeType="clickEffect" fill="hold" presetClass="entr" presetID="1">
                                  <p:stCondLst>
                                    <p:cond delay="0"/>
                                  </p:stCondLst>
                                  <p:childTnLst>
                                    <p:set>
                                      <p:cBhvr>
                                        <p:cTn id="153" dur="1" fill="hold">
                                          <p:stCondLst>
                                            <p:cond delay="0"/>
                                          </p:stCondLst>
                                        </p:cTn>
                                        <p:tgtEl>
                                          <p:spTgt spid="208">
                                            <p:txEl>
                                              <p:pRg st="10" end="10"/>
                                            </p:txEl>
                                          </p:spTgt>
                                        </p:tgtEl>
                                        <p:attrNameLst>
                                          <p:attrName>style.visibility</p:attrName>
                                        </p:attrNameLst>
                                      </p:cBhvr>
                                      <p:to>
                                        <p:strVal val="visible"/>
                                      </p:to>
                                    </p:set>
                                  </p:childTnLst>
                                </p:cTn>
                              </p:par>
                            </p:childTnLst>
                          </p:cTn>
                        </p:par>
                      </p:childTnLst>
                    </p:cTn>
                  </p:par>
                  <p:par>
                    <p:cTn id="154" fill="hold">
                      <p:stCondLst>
                        <p:cond delay="indefinite"/>
                      </p:stCondLst>
                      <p:childTnLst>
                        <p:par>
                          <p:cTn id="155" fill="hold">
                            <p:stCondLst>
                              <p:cond delay="0"/>
                            </p:stCondLst>
                            <p:childTnLst>
                              <p:par>
                                <p:cTn id="156" nodeType="clickEffect" fill="hold" presetClass="entr" presetID="1">
                                  <p:stCondLst>
                                    <p:cond delay="0"/>
                                  </p:stCondLst>
                                  <p:childTnLst>
                                    <p:set>
                                      <p:cBhvr>
                                        <p:cTn id="157" dur="1" fill="hold">
                                          <p:stCondLst>
                                            <p:cond delay="0"/>
                                          </p:stCondLst>
                                        </p:cTn>
                                        <p:tgtEl>
                                          <p:spTgt spid="213"/>
                                        </p:tgtEl>
                                        <p:attrNameLst>
                                          <p:attrName>style.visibility</p:attrName>
                                        </p:attrNameLst>
                                      </p:cBhvr>
                                      <p:to>
                                        <p:strVal val="visible"/>
                                      </p:to>
                                    </p:set>
                                  </p:childTnLst>
                                </p:cTn>
                              </p:par>
                              <p:par>
                                <p:cTn id="158" nodeType="withEffect" fill="hold" presetClass="entr" presetID="1">
                                  <p:stCondLst>
                                    <p:cond delay="0"/>
                                  </p:stCondLst>
                                  <p:childTnLst>
                                    <p:set>
                                      <p:cBhvr>
                                        <p:cTn id="159" dur="1" fill="hold">
                                          <p:stCondLst>
                                            <p:cond delay="0"/>
                                          </p:stCondLst>
                                        </p:cTn>
                                        <p:tgtEl>
                                          <p:spTgt spid="2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What we will cover</a:t>
            </a:r>
            <a:endParaRPr b="0" lang="en-US" sz="4400" spc="-1" strike="noStrike">
              <a:solidFill>
                <a:schemeClr val="dk1"/>
              </a:solidFill>
              <a:latin typeface="Calibri"/>
            </a:endParaRPr>
          </a:p>
        </p:txBody>
      </p:sp>
      <p:sp>
        <p:nvSpPr>
          <p:cNvPr id="76"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Process management interface to the programmer</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Switching between kernel and use mode</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Why and How</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Context and stacks</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Process execution status/states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Process Control Block </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Process scheduling methods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Process priorities</a:t>
            </a: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INT or older alternate to syscall</a:t>
            </a:r>
            <a:endParaRPr b="0" lang="en-US" sz="4400" spc="-1" strike="noStrike">
              <a:solidFill>
                <a:schemeClr val="dk1"/>
              </a:solidFill>
              <a:latin typeface="Calibri"/>
            </a:endParaRPr>
          </a:p>
        </p:txBody>
      </p:sp>
      <p:sp>
        <p:nvSpPr>
          <p:cNvPr id="217" name="TextBox 4"/>
          <p:cNvSpPr/>
          <p:nvPr/>
        </p:nvSpPr>
        <p:spPr>
          <a:xfrm>
            <a:off x="313920" y="2695320"/>
            <a:ext cx="2677320" cy="1552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2400" spc="-1" strike="noStrike">
                <a:solidFill>
                  <a:schemeClr val="dk1"/>
                </a:solidFill>
                <a:latin typeface="Calibri"/>
              </a:rPr>
              <a:t>..</a:t>
            </a:r>
            <a:endParaRPr b="0" lang="en-US" sz="2400" spc="-1" strike="noStrike">
              <a:solidFill>
                <a:srgbClr val="000000"/>
              </a:solidFill>
              <a:latin typeface="Arial"/>
            </a:endParaRPr>
          </a:p>
          <a:p>
            <a:pPr defTabSz="914400">
              <a:lnSpc>
                <a:spcPct val="100000"/>
              </a:lnSpc>
            </a:pPr>
            <a:r>
              <a:rPr b="0" lang="en-US" sz="2400" spc="-1" strike="noStrike">
                <a:solidFill>
                  <a:schemeClr val="dk1"/>
                </a:solidFill>
                <a:latin typeface="Calibri"/>
              </a:rPr>
              <a:t>..</a:t>
            </a:r>
            <a:endParaRPr b="0" lang="en-US" sz="2400" spc="-1" strike="noStrike">
              <a:solidFill>
                <a:srgbClr val="000000"/>
              </a:solidFill>
              <a:latin typeface="Arial"/>
            </a:endParaRPr>
          </a:p>
          <a:p>
            <a:pPr defTabSz="914400">
              <a:lnSpc>
                <a:spcPct val="100000"/>
              </a:lnSpc>
            </a:pPr>
            <a:r>
              <a:rPr b="0" lang="en-US" sz="2400" spc="-1" strike="noStrike">
                <a:solidFill>
                  <a:schemeClr val="dk1"/>
                </a:solidFill>
                <a:latin typeface="Calibri"/>
              </a:rPr>
              <a:t>mov</a:t>
            </a:r>
            <a:r>
              <a:rPr b="0" lang="en-US" sz="2400" spc="-1" strike="noStrike">
                <a:solidFill>
                  <a:schemeClr val="dk1"/>
                </a:solidFill>
                <a:latin typeface="Calibri"/>
              </a:rPr>
              <a:t>	</a:t>
            </a:r>
            <a:r>
              <a:rPr b="1" lang="en-US" sz="2400" spc="-1" strike="noStrike">
                <a:solidFill>
                  <a:srgbClr val="00b0f0"/>
                </a:solidFill>
                <a:latin typeface="Calibri"/>
              </a:rPr>
              <a:t>2</a:t>
            </a:r>
            <a:r>
              <a:rPr b="0" lang="en-US" sz="2400" spc="-1" strike="noStrike">
                <a:solidFill>
                  <a:schemeClr val="dk1"/>
                </a:solidFill>
                <a:latin typeface="Calibri"/>
              </a:rPr>
              <a:t>, %eax</a:t>
            </a:r>
            <a:endParaRPr b="0" lang="en-US" sz="2400" spc="-1" strike="noStrike">
              <a:solidFill>
                <a:srgbClr val="000000"/>
              </a:solidFill>
              <a:latin typeface="Arial"/>
            </a:endParaRPr>
          </a:p>
          <a:p>
            <a:pPr defTabSz="914400">
              <a:lnSpc>
                <a:spcPct val="100000"/>
              </a:lnSpc>
            </a:pPr>
            <a:r>
              <a:rPr b="0" lang="en-US" sz="2400" spc="-1" strike="noStrike">
                <a:solidFill>
                  <a:schemeClr val="dk1"/>
                </a:solidFill>
                <a:latin typeface="Calibri"/>
              </a:rPr>
              <a:t>INT            </a:t>
            </a:r>
            <a:r>
              <a:rPr b="1" lang="en-US" sz="2400" spc="-1" strike="noStrike">
                <a:solidFill>
                  <a:schemeClr val="accent6"/>
                </a:solidFill>
                <a:latin typeface="Calibri"/>
              </a:rPr>
              <a:t>0x80</a:t>
            </a:r>
            <a:endParaRPr b="0" lang="en-US" sz="2400" spc="-1" strike="noStrike">
              <a:solidFill>
                <a:srgbClr val="000000"/>
              </a:solidFill>
              <a:latin typeface="Arial"/>
            </a:endParaRPr>
          </a:p>
        </p:txBody>
      </p:sp>
      <p:cxnSp>
        <p:nvCxnSpPr>
          <p:cNvPr id="218" name="Elbow Connector 18"/>
          <p:cNvCxnSpPr/>
          <p:nvPr/>
        </p:nvCxnSpPr>
        <p:spPr>
          <a:xfrm>
            <a:off x="2306880" y="4038120"/>
            <a:ext cx="1785960" cy="745200"/>
          </a:xfrm>
          <a:prstGeom prst="bentConnector3">
            <a:avLst>
              <a:gd name="adj1" fmla="val 50000"/>
            </a:avLst>
          </a:prstGeom>
          <a:ln>
            <a:solidFill>
              <a:srgbClr val="5b9bd5"/>
            </a:solidFill>
            <a:tailEnd len="med" type="triangle" w="med"/>
          </a:ln>
        </p:spPr>
      </p:cxnSp>
      <p:grpSp>
        <p:nvGrpSpPr>
          <p:cNvPr id="219" name="Group 26"/>
          <p:cNvGrpSpPr/>
          <p:nvPr/>
        </p:nvGrpSpPr>
        <p:grpSpPr>
          <a:xfrm>
            <a:off x="4052520" y="1870200"/>
            <a:ext cx="2001600" cy="4225320"/>
            <a:chOff x="4052520" y="1870200"/>
            <a:chExt cx="2001600" cy="4225320"/>
          </a:xfrm>
        </p:grpSpPr>
        <p:sp>
          <p:nvSpPr>
            <p:cNvPr id="220" name="TextBox 5"/>
            <p:cNvSpPr/>
            <p:nvPr/>
          </p:nvSpPr>
          <p:spPr>
            <a:xfrm>
              <a:off x="4558320" y="1870200"/>
              <a:ext cx="1454400" cy="912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Hardware IDT</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p:txBody>
        </p:sp>
        <p:sp>
          <p:nvSpPr>
            <p:cNvPr id="221" name="Rectangle 7"/>
            <p:cNvSpPr/>
            <p:nvPr/>
          </p:nvSpPr>
          <p:spPr>
            <a:xfrm>
              <a:off x="4558320" y="2660040"/>
              <a:ext cx="1495800" cy="3435480"/>
            </a:xfrm>
            <a:prstGeom prst="rect">
              <a:avLst/>
            </a:prstGeom>
            <a:noFill/>
            <a:ln>
              <a:solidFill>
                <a:srgbClr val="5b9bd5"/>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222" name="TextBox 8"/>
            <p:cNvSpPr/>
            <p:nvPr/>
          </p:nvSpPr>
          <p:spPr>
            <a:xfrm>
              <a:off x="4052520" y="2682000"/>
              <a:ext cx="615600" cy="3381480"/>
            </a:xfrm>
            <a:prstGeom prst="rect">
              <a:avLst/>
            </a:prstGeom>
            <a:noFill/>
            <a:ln w="0">
              <a:noFill/>
            </a:ln>
          </p:spPr>
          <p:style>
            <a:lnRef idx="0"/>
            <a:fillRef idx="0"/>
            <a:effectRef idx="0"/>
            <a:fontRef idx="minor"/>
          </p:style>
          <p:txBody>
            <a:bodyPr wrap="none" lIns="90000" rIns="90000" tIns="45000" bIns="45000" anchor="t">
              <a:spAutoFit/>
            </a:bodyPr>
            <a:p>
              <a:pPr algn="r" defTabSz="914400">
                <a:lnSpc>
                  <a:spcPct val="100000"/>
                </a:lnSpc>
              </a:pPr>
              <a:r>
                <a:rPr b="0" lang="en-US" sz="1800" spc="-1" strike="noStrike">
                  <a:solidFill>
                    <a:schemeClr val="dk1"/>
                  </a:solidFill>
                  <a:latin typeface="Calibri"/>
                </a:rPr>
                <a:t>0</a:t>
              </a:r>
              <a:endParaRPr b="0" lang="en-US" sz="1800" spc="-1" strike="noStrike">
                <a:solidFill>
                  <a:srgbClr val="000000"/>
                </a:solidFill>
                <a:latin typeface="Arial"/>
              </a:endParaRPr>
            </a:p>
            <a:p>
              <a:pPr algn="r" defTabSz="914400">
                <a:lnSpc>
                  <a:spcPct val="100000"/>
                </a:lnSpc>
              </a:pPr>
              <a:r>
                <a:rPr b="0" lang="en-US" sz="1800" spc="-1" strike="noStrike">
                  <a:solidFill>
                    <a:schemeClr val="dk1"/>
                  </a:solidFill>
                  <a:latin typeface="Calibri"/>
                </a:rPr>
                <a:t>1</a:t>
              </a:r>
              <a:endParaRPr b="0" lang="en-US" sz="1800" spc="-1" strike="noStrike">
                <a:solidFill>
                  <a:srgbClr val="000000"/>
                </a:solidFill>
                <a:latin typeface="Arial"/>
              </a:endParaRPr>
            </a:p>
            <a:p>
              <a:pPr algn="r" defTabSz="914400">
                <a:lnSpc>
                  <a:spcPct val="100000"/>
                </a:lnSpc>
              </a:pPr>
              <a:r>
                <a:rPr b="0" lang="en-US" sz="1800" spc="-1" strike="noStrike">
                  <a:solidFill>
                    <a:schemeClr val="dk1"/>
                  </a:solidFill>
                  <a:latin typeface="Calibri"/>
                </a:rPr>
                <a:t>2</a:t>
              </a:r>
              <a:endParaRPr b="0" lang="en-US" sz="1800" spc="-1" strike="noStrike">
                <a:solidFill>
                  <a:srgbClr val="000000"/>
                </a:solidFill>
                <a:latin typeface="Arial"/>
              </a:endParaRPr>
            </a:p>
            <a:p>
              <a:pPr algn="r" defTabSz="914400">
                <a:lnSpc>
                  <a:spcPct val="100000"/>
                </a:lnSpc>
              </a:pPr>
              <a:r>
                <a:rPr b="0" lang="en-US" sz="1800" spc="-1" strike="noStrike">
                  <a:solidFill>
                    <a:schemeClr val="dk1"/>
                  </a:solidFill>
                  <a:latin typeface="Calibri"/>
                </a:rPr>
                <a:t>3</a:t>
              </a:r>
              <a:endParaRPr b="0" lang="en-US" sz="1800" spc="-1" strike="noStrike">
                <a:solidFill>
                  <a:srgbClr val="000000"/>
                </a:solidFill>
                <a:latin typeface="Arial"/>
              </a:endParaRPr>
            </a:p>
            <a:p>
              <a:pPr algn="r" defTabSz="914400">
                <a:lnSpc>
                  <a:spcPct val="100000"/>
                </a:lnSpc>
              </a:pPr>
              <a:r>
                <a:rPr b="0" lang="en-US" sz="1800" spc="-1" strike="noStrike">
                  <a:solidFill>
                    <a:schemeClr val="dk1"/>
                  </a:solidFill>
                  <a:latin typeface="Calibri"/>
                </a:rPr>
                <a:t>.</a:t>
              </a:r>
              <a:endParaRPr b="0" lang="en-US" sz="1800" spc="-1" strike="noStrike">
                <a:solidFill>
                  <a:srgbClr val="000000"/>
                </a:solidFill>
                <a:latin typeface="Arial"/>
              </a:endParaRPr>
            </a:p>
            <a:p>
              <a:pPr algn="r" defTabSz="914400">
                <a:lnSpc>
                  <a:spcPct val="100000"/>
                </a:lnSpc>
              </a:pPr>
              <a:r>
                <a:rPr b="0" lang="en-US" sz="1800" spc="-1" strike="noStrike">
                  <a:solidFill>
                    <a:schemeClr val="dk1"/>
                  </a:solidFill>
                  <a:latin typeface="Calibri"/>
                </a:rPr>
                <a:t>.</a:t>
              </a:r>
              <a:endParaRPr b="0" lang="en-US" sz="1800" spc="-1" strike="noStrike">
                <a:solidFill>
                  <a:srgbClr val="000000"/>
                </a:solidFill>
                <a:latin typeface="Arial"/>
              </a:endParaRPr>
            </a:p>
            <a:p>
              <a:pPr algn="r" defTabSz="914400">
                <a:lnSpc>
                  <a:spcPct val="100000"/>
                </a:lnSpc>
              </a:pPr>
              <a:endParaRPr b="0" lang="en-US" sz="1800" spc="-1" strike="noStrike">
                <a:solidFill>
                  <a:srgbClr val="000000"/>
                </a:solidFill>
                <a:latin typeface="Arial"/>
              </a:endParaRPr>
            </a:p>
            <a:p>
              <a:pPr algn="r" defTabSz="914400">
                <a:lnSpc>
                  <a:spcPct val="100000"/>
                </a:lnSpc>
              </a:pPr>
              <a:r>
                <a:rPr b="0" lang="en-US" sz="1800" spc="-1" strike="noStrike">
                  <a:solidFill>
                    <a:schemeClr val="dk1"/>
                  </a:solidFill>
                  <a:latin typeface="Calibri"/>
                </a:rPr>
                <a:t>128</a:t>
              </a:r>
              <a:endParaRPr b="0" lang="en-US" sz="1800" spc="-1" strike="noStrike">
                <a:solidFill>
                  <a:srgbClr val="000000"/>
                </a:solidFill>
                <a:latin typeface="Arial"/>
              </a:endParaRPr>
            </a:p>
            <a:p>
              <a:pPr algn="r" defTabSz="914400">
                <a:lnSpc>
                  <a:spcPct val="100000"/>
                </a:lnSpc>
              </a:pPr>
              <a:endParaRPr b="0" lang="en-US" sz="1800" spc="-1" strike="noStrike">
                <a:solidFill>
                  <a:srgbClr val="000000"/>
                </a:solidFill>
                <a:latin typeface="Arial"/>
              </a:endParaRPr>
            </a:p>
            <a:p>
              <a:pPr algn="r" defTabSz="914400">
                <a:lnSpc>
                  <a:spcPct val="100000"/>
                </a:lnSpc>
              </a:pPr>
              <a:endParaRPr b="0" lang="en-US" sz="1800" spc="-1" strike="noStrike">
                <a:solidFill>
                  <a:srgbClr val="000000"/>
                </a:solidFill>
                <a:latin typeface="Arial"/>
              </a:endParaRPr>
            </a:p>
            <a:p>
              <a:pPr algn="r" defTabSz="914400">
                <a:lnSpc>
                  <a:spcPct val="100000"/>
                </a:lnSpc>
              </a:pPr>
              <a:endParaRPr b="0" lang="en-US" sz="1800" spc="-1" strike="noStrike">
                <a:solidFill>
                  <a:srgbClr val="000000"/>
                </a:solidFill>
                <a:latin typeface="Arial"/>
              </a:endParaRPr>
            </a:p>
            <a:p>
              <a:pPr algn="r" defTabSz="914400">
                <a:lnSpc>
                  <a:spcPct val="100000"/>
                </a:lnSpc>
              </a:pPr>
              <a:r>
                <a:rPr b="0" lang="en-US" sz="1800" spc="-1" strike="noStrike">
                  <a:solidFill>
                    <a:schemeClr val="dk1"/>
                  </a:solidFill>
                  <a:latin typeface="Calibri"/>
                </a:rPr>
                <a:t>255</a:t>
              </a:r>
              <a:endParaRPr b="0" lang="en-US" sz="1800" spc="-1" strike="noStrike">
                <a:solidFill>
                  <a:srgbClr val="000000"/>
                </a:solidFill>
                <a:latin typeface="Arial"/>
              </a:endParaRPr>
            </a:p>
          </p:txBody>
        </p:sp>
        <p:cxnSp>
          <p:nvCxnSpPr>
            <p:cNvPr id="223" name="Straight Connector 10"/>
            <p:cNvCxnSpPr/>
            <p:nvPr/>
          </p:nvCxnSpPr>
          <p:spPr>
            <a:xfrm>
              <a:off x="4557960" y="2921760"/>
              <a:ext cx="1496520" cy="2880"/>
            </a:xfrm>
            <a:prstGeom prst="straightConnector1">
              <a:avLst/>
            </a:prstGeom>
            <a:ln>
              <a:solidFill>
                <a:srgbClr val="000000"/>
              </a:solidFill>
            </a:ln>
          </p:spPr>
        </p:cxnSp>
        <p:cxnSp>
          <p:nvCxnSpPr>
            <p:cNvPr id="224" name="Straight Connector 12"/>
            <p:cNvCxnSpPr/>
            <p:nvPr/>
          </p:nvCxnSpPr>
          <p:spPr>
            <a:xfrm>
              <a:off x="4557960" y="3200760"/>
              <a:ext cx="1496520" cy="2880"/>
            </a:xfrm>
            <a:prstGeom prst="straightConnector1">
              <a:avLst/>
            </a:prstGeom>
            <a:ln>
              <a:solidFill>
                <a:srgbClr val="000000"/>
              </a:solidFill>
            </a:ln>
          </p:spPr>
        </p:cxnSp>
        <p:cxnSp>
          <p:nvCxnSpPr>
            <p:cNvPr id="225" name="Straight Connector 13"/>
            <p:cNvCxnSpPr/>
            <p:nvPr/>
          </p:nvCxnSpPr>
          <p:spPr>
            <a:xfrm>
              <a:off x="4557960" y="3479760"/>
              <a:ext cx="1496520" cy="2880"/>
            </a:xfrm>
            <a:prstGeom prst="straightConnector1">
              <a:avLst/>
            </a:prstGeom>
            <a:ln>
              <a:solidFill>
                <a:srgbClr val="000000"/>
              </a:solidFill>
            </a:ln>
          </p:spPr>
        </p:cxnSp>
        <p:cxnSp>
          <p:nvCxnSpPr>
            <p:cNvPr id="226" name="Straight Connector 14"/>
            <p:cNvCxnSpPr/>
            <p:nvPr/>
          </p:nvCxnSpPr>
          <p:spPr>
            <a:xfrm>
              <a:off x="4557960" y="3759120"/>
              <a:ext cx="1496520" cy="2520"/>
            </a:xfrm>
            <a:prstGeom prst="straightConnector1">
              <a:avLst/>
            </a:prstGeom>
            <a:ln>
              <a:solidFill>
                <a:srgbClr val="000000"/>
              </a:solidFill>
            </a:ln>
          </p:spPr>
        </p:cxnSp>
        <p:cxnSp>
          <p:nvCxnSpPr>
            <p:cNvPr id="227" name="Straight Connector 15"/>
            <p:cNvCxnSpPr/>
            <p:nvPr/>
          </p:nvCxnSpPr>
          <p:spPr>
            <a:xfrm>
              <a:off x="4557960" y="4038120"/>
              <a:ext cx="1496520" cy="2520"/>
            </a:xfrm>
            <a:prstGeom prst="straightConnector1">
              <a:avLst/>
            </a:prstGeom>
            <a:ln>
              <a:solidFill>
                <a:srgbClr val="000000"/>
              </a:solidFill>
            </a:ln>
          </p:spPr>
        </p:cxnSp>
        <p:cxnSp>
          <p:nvCxnSpPr>
            <p:cNvPr id="228" name="Straight Connector 16"/>
            <p:cNvCxnSpPr/>
            <p:nvPr/>
          </p:nvCxnSpPr>
          <p:spPr>
            <a:xfrm>
              <a:off x="4537080" y="4317120"/>
              <a:ext cx="1496880" cy="2520"/>
            </a:xfrm>
            <a:prstGeom prst="straightConnector1">
              <a:avLst/>
            </a:prstGeom>
            <a:ln>
              <a:solidFill>
                <a:srgbClr val="000000"/>
              </a:solidFill>
            </a:ln>
          </p:spPr>
        </p:cxnSp>
      </p:grpSp>
      <p:grpSp>
        <p:nvGrpSpPr>
          <p:cNvPr id="229" name="Group 25"/>
          <p:cNvGrpSpPr/>
          <p:nvPr/>
        </p:nvGrpSpPr>
        <p:grpSpPr>
          <a:xfrm>
            <a:off x="5668920" y="4598280"/>
            <a:ext cx="3694320" cy="363960"/>
            <a:chOff x="5668920" y="4598280"/>
            <a:chExt cx="3694320" cy="363960"/>
          </a:xfrm>
        </p:grpSpPr>
        <p:sp>
          <p:nvSpPr>
            <p:cNvPr id="230" name="TextBox 20"/>
            <p:cNvSpPr/>
            <p:nvPr/>
          </p:nvSpPr>
          <p:spPr>
            <a:xfrm>
              <a:off x="5913000" y="4598280"/>
              <a:ext cx="345024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Calibri"/>
                </a:rPr>
                <a:t>IDT entry for all system calls</a:t>
              </a:r>
              <a:endParaRPr b="0" lang="en-US" sz="1800" spc="-1" strike="noStrike">
                <a:solidFill>
                  <a:srgbClr val="000000"/>
                </a:solidFill>
                <a:latin typeface="Arial"/>
              </a:endParaRPr>
            </a:p>
          </p:txBody>
        </p:sp>
        <p:cxnSp>
          <p:nvCxnSpPr>
            <p:cNvPr id="231" name="Straight Arrow Connector 22"/>
            <p:cNvCxnSpPr>
              <a:stCxn id="230" idx="1"/>
            </p:cNvCxnSpPr>
            <p:nvPr/>
          </p:nvCxnSpPr>
          <p:spPr>
            <a:xfrm flipH="1">
              <a:off x="5668920" y="4780080"/>
              <a:ext cx="244440" cy="3240"/>
            </a:xfrm>
            <a:prstGeom prst="straightConnector1">
              <a:avLst/>
            </a:prstGeom>
            <a:ln>
              <a:solidFill>
                <a:srgbClr val="5b9bd5"/>
              </a:solidFill>
              <a:tailEnd len="med" type="triangle" w="med"/>
            </a:ln>
          </p:spPr>
        </p:cxnSp>
      </p:grpSp>
      <p:sp>
        <p:nvSpPr>
          <p:cNvPr id="232" name="Oval 23"/>
          <p:cNvSpPr/>
          <p:nvPr/>
        </p:nvSpPr>
        <p:spPr>
          <a:xfrm>
            <a:off x="1505160" y="3187080"/>
            <a:ext cx="1191600" cy="723600"/>
          </a:xfrm>
          <a:prstGeom prst="ellipse">
            <a:avLst/>
          </a:prstGeom>
          <a:noFill/>
          <a:ln w="41275">
            <a:solidFill>
              <a:srgbClr val="ed7d31"/>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grpSp>
        <p:nvGrpSpPr>
          <p:cNvPr id="233" name="Group 27"/>
          <p:cNvGrpSpPr/>
          <p:nvPr/>
        </p:nvGrpSpPr>
        <p:grpSpPr>
          <a:xfrm>
            <a:off x="9182160" y="1870200"/>
            <a:ext cx="2001600" cy="4225320"/>
            <a:chOff x="9182160" y="1870200"/>
            <a:chExt cx="2001600" cy="4225320"/>
          </a:xfrm>
        </p:grpSpPr>
        <p:sp>
          <p:nvSpPr>
            <p:cNvPr id="234" name="TextBox 28"/>
            <p:cNvSpPr/>
            <p:nvPr/>
          </p:nvSpPr>
          <p:spPr>
            <a:xfrm>
              <a:off x="9687600" y="1870200"/>
              <a:ext cx="1454400" cy="9126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System call table</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p:txBody>
        </p:sp>
        <p:sp>
          <p:nvSpPr>
            <p:cNvPr id="235" name="Rectangle 29"/>
            <p:cNvSpPr/>
            <p:nvPr/>
          </p:nvSpPr>
          <p:spPr>
            <a:xfrm>
              <a:off x="9687600" y="2660040"/>
              <a:ext cx="1495800" cy="3435480"/>
            </a:xfrm>
            <a:prstGeom prst="rect">
              <a:avLst/>
            </a:prstGeom>
            <a:noFill/>
            <a:ln>
              <a:solidFill>
                <a:srgbClr val="5b9bd5"/>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Calibri"/>
              </a:endParaRPr>
            </a:p>
          </p:txBody>
        </p:sp>
        <p:sp>
          <p:nvSpPr>
            <p:cNvPr id="236" name="TextBox 30"/>
            <p:cNvSpPr/>
            <p:nvPr/>
          </p:nvSpPr>
          <p:spPr>
            <a:xfrm>
              <a:off x="9182160" y="2682000"/>
              <a:ext cx="615600" cy="3381480"/>
            </a:xfrm>
            <a:prstGeom prst="rect">
              <a:avLst/>
            </a:prstGeom>
            <a:noFill/>
            <a:ln w="0">
              <a:noFill/>
            </a:ln>
          </p:spPr>
          <p:style>
            <a:lnRef idx="0"/>
            <a:fillRef idx="0"/>
            <a:effectRef idx="0"/>
            <a:fontRef idx="minor"/>
          </p:style>
          <p:txBody>
            <a:bodyPr wrap="none" lIns="90000" rIns="90000" tIns="45000" bIns="45000" anchor="t">
              <a:spAutoFit/>
            </a:bodyPr>
            <a:p>
              <a:pPr algn="r" defTabSz="914400">
                <a:lnSpc>
                  <a:spcPct val="100000"/>
                </a:lnSpc>
              </a:pPr>
              <a:r>
                <a:rPr b="0" lang="en-US" sz="1800" spc="-1" strike="noStrike">
                  <a:solidFill>
                    <a:schemeClr val="dk1"/>
                  </a:solidFill>
                  <a:latin typeface="Calibri"/>
                </a:rPr>
                <a:t>0</a:t>
              </a:r>
              <a:endParaRPr b="0" lang="en-US" sz="1800" spc="-1" strike="noStrike">
                <a:solidFill>
                  <a:srgbClr val="000000"/>
                </a:solidFill>
                <a:latin typeface="Arial"/>
              </a:endParaRPr>
            </a:p>
            <a:p>
              <a:pPr algn="r" defTabSz="914400">
                <a:lnSpc>
                  <a:spcPct val="100000"/>
                </a:lnSpc>
              </a:pPr>
              <a:r>
                <a:rPr b="0" lang="en-US" sz="1800" spc="-1" strike="noStrike">
                  <a:solidFill>
                    <a:schemeClr val="dk1"/>
                  </a:solidFill>
                  <a:latin typeface="Calibri"/>
                </a:rPr>
                <a:t>1</a:t>
              </a:r>
              <a:endParaRPr b="0" lang="en-US" sz="1800" spc="-1" strike="noStrike">
                <a:solidFill>
                  <a:srgbClr val="000000"/>
                </a:solidFill>
                <a:latin typeface="Arial"/>
              </a:endParaRPr>
            </a:p>
            <a:p>
              <a:pPr algn="r" defTabSz="914400">
                <a:lnSpc>
                  <a:spcPct val="100000"/>
                </a:lnSpc>
              </a:pPr>
              <a:r>
                <a:rPr b="0" lang="en-US" sz="1800" spc="-1" strike="noStrike">
                  <a:solidFill>
                    <a:schemeClr val="dk1"/>
                  </a:solidFill>
                  <a:latin typeface="Calibri"/>
                </a:rPr>
                <a:t>2</a:t>
              </a:r>
              <a:endParaRPr b="0" lang="en-US" sz="1800" spc="-1" strike="noStrike">
                <a:solidFill>
                  <a:srgbClr val="000000"/>
                </a:solidFill>
                <a:latin typeface="Arial"/>
              </a:endParaRPr>
            </a:p>
            <a:p>
              <a:pPr algn="r" defTabSz="914400">
                <a:lnSpc>
                  <a:spcPct val="100000"/>
                </a:lnSpc>
              </a:pPr>
              <a:endParaRPr b="0" lang="en-US" sz="1800" spc="-1" strike="noStrike">
                <a:solidFill>
                  <a:srgbClr val="000000"/>
                </a:solidFill>
                <a:latin typeface="Arial"/>
              </a:endParaRPr>
            </a:p>
            <a:p>
              <a:pPr algn="r" defTabSz="914400">
                <a:lnSpc>
                  <a:spcPct val="100000"/>
                </a:lnSpc>
              </a:pPr>
              <a:r>
                <a:rPr b="0" lang="en-US" sz="1800" spc="-1" strike="noStrike">
                  <a:solidFill>
                    <a:schemeClr val="dk1"/>
                  </a:solidFill>
                  <a:latin typeface="Calibri"/>
                </a:rPr>
                <a:t>.</a:t>
              </a:r>
              <a:endParaRPr b="0" lang="en-US" sz="1800" spc="-1" strike="noStrike">
                <a:solidFill>
                  <a:srgbClr val="000000"/>
                </a:solidFill>
                <a:latin typeface="Arial"/>
              </a:endParaRPr>
            </a:p>
            <a:p>
              <a:pPr algn="r" defTabSz="914400">
                <a:lnSpc>
                  <a:spcPct val="100000"/>
                </a:lnSpc>
              </a:pPr>
              <a:r>
                <a:rPr b="0" lang="en-US" sz="1800" spc="-1" strike="noStrike">
                  <a:solidFill>
                    <a:schemeClr val="dk1"/>
                  </a:solidFill>
                  <a:latin typeface="Calibri"/>
                </a:rPr>
                <a:t>.</a:t>
              </a:r>
              <a:endParaRPr b="0" lang="en-US" sz="1800" spc="-1" strike="noStrike">
                <a:solidFill>
                  <a:srgbClr val="000000"/>
                </a:solidFill>
                <a:latin typeface="Arial"/>
              </a:endParaRPr>
            </a:p>
            <a:p>
              <a:pPr algn="r" defTabSz="914400">
                <a:lnSpc>
                  <a:spcPct val="100000"/>
                </a:lnSpc>
              </a:pPr>
              <a:r>
                <a:rPr b="0" lang="en-US" sz="1800" spc="-1" strike="noStrike">
                  <a:solidFill>
                    <a:schemeClr val="dk1"/>
                  </a:solidFill>
                  <a:latin typeface="Calibri"/>
                </a:rPr>
                <a:t>.</a:t>
              </a:r>
              <a:endParaRPr b="0" lang="en-US" sz="1800" spc="-1" strike="noStrike">
                <a:solidFill>
                  <a:srgbClr val="000000"/>
                </a:solidFill>
                <a:latin typeface="Arial"/>
              </a:endParaRPr>
            </a:p>
            <a:p>
              <a:pPr algn="r" defTabSz="914400">
                <a:lnSpc>
                  <a:spcPct val="100000"/>
                </a:lnSpc>
              </a:pPr>
              <a:r>
                <a:rPr b="0" lang="en-US" sz="1800" spc="-1" strike="noStrike">
                  <a:solidFill>
                    <a:schemeClr val="dk1"/>
                  </a:solidFill>
                  <a:latin typeface="Calibri"/>
                </a:rPr>
                <a:t>.</a:t>
              </a:r>
              <a:endParaRPr b="0" lang="en-US" sz="1800" spc="-1" strike="noStrike">
                <a:solidFill>
                  <a:srgbClr val="000000"/>
                </a:solidFill>
                <a:latin typeface="Arial"/>
              </a:endParaRPr>
            </a:p>
            <a:p>
              <a:pPr algn="r" defTabSz="914400">
                <a:lnSpc>
                  <a:spcPct val="100000"/>
                </a:lnSpc>
              </a:pPr>
              <a:endParaRPr b="0" lang="en-US" sz="1800" spc="-1" strike="noStrike">
                <a:solidFill>
                  <a:srgbClr val="000000"/>
                </a:solidFill>
                <a:latin typeface="Arial"/>
              </a:endParaRPr>
            </a:p>
            <a:p>
              <a:pPr algn="r" defTabSz="914400">
                <a:lnSpc>
                  <a:spcPct val="100000"/>
                </a:lnSpc>
              </a:pPr>
              <a:endParaRPr b="0" lang="en-US" sz="1800" spc="-1" strike="noStrike">
                <a:solidFill>
                  <a:srgbClr val="000000"/>
                </a:solidFill>
                <a:latin typeface="Arial"/>
              </a:endParaRPr>
            </a:p>
            <a:p>
              <a:pPr algn="r" defTabSz="914400">
                <a:lnSpc>
                  <a:spcPct val="100000"/>
                </a:lnSpc>
              </a:pPr>
              <a:endParaRPr b="0" lang="en-US" sz="1800" spc="-1" strike="noStrike">
                <a:solidFill>
                  <a:srgbClr val="000000"/>
                </a:solidFill>
                <a:latin typeface="Arial"/>
              </a:endParaRPr>
            </a:p>
            <a:p>
              <a:pPr algn="r" defTabSz="914400">
                <a:lnSpc>
                  <a:spcPct val="100000"/>
                </a:lnSpc>
              </a:pPr>
              <a:r>
                <a:rPr b="0" lang="en-US" sz="1800" spc="-1" strike="noStrike">
                  <a:solidFill>
                    <a:schemeClr val="dk1"/>
                  </a:solidFill>
                  <a:latin typeface="Calibri"/>
                </a:rPr>
                <a:t>350</a:t>
              </a:r>
              <a:endParaRPr b="0" lang="en-US" sz="1800" spc="-1" strike="noStrike">
                <a:solidFill>
                  <a:srgbClr val="000000"/>
                </a:solidFill>
                <a:latin typeface="Arial"/>
              </a:endParaRPr>
            </a:p>
          </p:txBody>
        </p:sp>
        <p:cxnSp>
          <p:nvCxnSpPr>
            <p:cNvPr id="237" name="Straight Connector 31"/>
            <p:cNvCxnSpPr/>
            <p:nvPr/>
          </p:nvCxnSpPr>
          <p:spPr>
            <a:xfrm>
              <a:off x="9687600" y="2921760"/>
              <a:ext cx="1496520" cy="2880"/>
            </a:xfrm>
            <a:prstGeom prst="straightConnector1">
              <a:avLst/>
            </a:prstGeom>
            <a:ln>
              <a:solidFill>
                <a:srgbClr val="000000"/>
              </a:solidFill>
            </a:ln>
          </p:spPr>
        </p:cxnSp>
        <p:cxnSp>
          <p:nvCxnSpPr>
            <p:cNvPr id="238" name="Straight Connector 32"/>
            <p:cNvCxnSpPr/>
            <p:nvPr/>
          </p:nvCxnSpPr>
          <p:spPr>
            <a:xfrm>
              <a:off x="9687600" y="3200760"/>
              <a:ext cx="1496520" cy="2880"/>
            </a:xfrm>
            <a:prstGeom prst="straightConnector1">
              <a:avLst/>
            </a:prstGeom>
            <a:ln>
              <a:solidFill>
                <a:srgbClr val="000000"/>
              </a:solidFill>
            </a:ln>
          </p:spPr>
        </p:cxnSp>
        <p:cxnSp>
          <p:nvCxnSpPr>
            <p:cNvPr id="239" name="Straight Connector 33"/>
            <p:cNvCxnSpPr/>
            <p:nvPr/>
          </p:nvCxnSpPr>
          <p:spPr>
            <a:xfrm>
              <a:off x="9687600" y="3479760"/>
              <a:ext cx="1496520" cy="2880"/>
            </a:xfrm>
            <a:prstGeom prst="straightConnector1">
              <a:avLst/>
            </a:prstGeom>
            <a:ln>
              <a:solidFill>
                <a:srgbClr val="000000"/>
              </a:solidFill>
            </a:ln>
          </p:spPr>
        </p:cxnSp>
        <p:cxnSp>
          <p:nvCxnSpPr>
            <p:cNvPr id="240" name="Straight Connector 34"/>
            <p:cNvCxnSpPr/>
            <p:nvPr/>
          </p:nvCxnSpPr>
          <p:spPr>
            <a:xfrm>
              <a:off x="9687600" y="3759120"/>
              <a:ext cx="1496520" cy="2520"/>
            </a:xfrm>
            <a:prstGeom prst="straightConnector1">
              <a:avLst/>
            </a:prstGeom>
            <a:ln>
              <a:solidFill>
                <a:srgbClr val="000000"/>
              </a:solidFill>
            </a:ln>
          </p:spPr>
        </p:cxnSp>
        <p:cxnSp>
          <p:nvCxnSpPr>
            <p:cNvPr id="241" name="Straight Connector 35"/>
            <p:cNvCxnSpPr/>
            <p:nvPr/>
          </p:nvCxnSpPr>
          <p:spPr>
            <a:xfrm>
              <a:off x="9687600" y="4038120"/>
              <a:ext cx="1496520" cy="2520"/>
            </a:xfrm>
            <a:prstGeom prst="straightConnector1">
              <a:avLst/>
            </a:prstGeom>
            <a:ln>
              <a:solidFill>
                <a:srgbClr val="000000"/>
              </a:solidFill>
            </a:ln>
          </p:spPr>
        </p:cxnSp>
        <p:cxnSp>
          <p:nvCxnSpPr>
            <p:cNvPr id="242" name="Straight Connector 36"/>
            <p:cNvCxnSpPr/>
            <p:nvPr/>
          </p:nvCxnSpPr>
          <p:spPr>
            <a:xfrm>
              <a:off x="9666720" y="4317120"/>
              <a:ext cx="1496880" cy="2520"/>
            </a:xfrm>
            <a:prstGeom prst="straightConnector1">
              <a:avLst/>
            </a:prstGeom>
            <a:ln>
              <a:solidFill>
                <a:srgbClr val="000000"/>
              </a:solidFill>
            </a:ln>
          </p:spPr>
        </p:cxnSp>
      </p:grpSp>
      <p:sp>
        <p:nvSpPr>
          <p:cNvPr id="243" name="TextBox 37"/>
          <p:cNvSpPr/>
          <p:nvPr/>
        </p:nvSpPr>
        <p:spPr>
          <a:xfrm>
            <a:off x="9682200" y="3193560"/>
            <a:ext cx="2076480" cy="638280"/>
          </a:xfrm>
          <a:prstGeom prst="rect">
            <a:avLst/>
          </a:prstGeom>
          <a:solidFill>
            <a:schemeClr val="accent1">
              <a:lumMod val="60000"/>
              <a:lumOff val="40000"/>
            </a:schemeClr>
          </a:solid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ptr to handler func </a:t>
            </a:r>
            <a:endParaRPr b="0" lang="en-US" sz="1800" spc="-1" strike="noStrike">
              <a:solidFill>
                <a:srgbClr val="000000"/>
              </a:solidFill>
              <a:latin typeface="Arial"/>
            </a:endParaRPr>
          </a:p>
        </p:txBody>
      </p:sp>
      <p:sp>
        <p:nvSpPr>
          <p:cNvPr id="244" name="TextBox 38"/>
          <p:cNvSpPr/>
          <p:nvPr/>
        </p:nvSpPr>
        <p:spPr>
          <a:xfrm>
            <a:off x="4568400" y="4586400"/>
            <a:ext cx="1480680" cy="638280"/>
          </a:xfrm>
          <a:prstGeom prst="rect">
            <a:avLst/>
          </a:prstGeom>
          <a:solidFill>
            <a:schemeClr val="accent6">
              <a:lumMod val="40000"/>
              <a:lumOff val="60000"/>
            </a:schemeClr>
          </a:solid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Linux sys calls</a:t>
            </a:r>
            <a:endParaRPr b="0" lang="en-US" sz="1800" spc="-1" strike="noStrike">
              <a:solidFill>
                <a:srgbClr val="000000"/>
              </a:solidFill>
              <a:latin typeface="Arial"/>
            </a:endParaRPr>
          </a:p>
        </p:txBody>
      </p:sp>
      <p:sp>
        <p:nvSpPr>
          <p:cNvPr id="245" name="Left Brace 39"/>
          <p:cNvSpPr/>
          <p:nvPr/>
        </p:nvSpPr>
        <p:spPr>
          <a:xfrm>
            <a:off x="8961120" y="2660040"/>
            <a:ext cx="576720" cy="3457440"/>
          </a:xfrm>
          <a:prstGeom prst="leftBrace">
            <a:avLst>
              <a:gd name="adj1" fmla="val 74039"/>
              <a:gd name="adj2" fmla="val 61059"/>
            </a:avLst>
          </a:prstGeom>
          <a:noFill/>
          <a:ln>
            <a:solidFill>
              <a:srgbClr val="5b9bd5"/>
            </a:solidFill>
          </a:ln>
        </p:spPr>
        <p:style>
          <a:lnRef idx="1">
            <a:schemeClr val="accent1"/>
          </a:lnRef>
          <a:fillRef idx="0">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dk1"/>
              </a:solidFill>
              <a:latin typeface="Calibri"/>
            </a:endParaRPr>
          </a:p>
        </p:txBody>
      </p:sp>
    </p:spTree>
  </p:cSld>
  <mc:AlternateContent>
    <mc:Choice Requires="p14">
      <p:transition spd="slow" p14:dur="2000"/>
    </mc:Choice>
    <mc:Fallback>
      <p:transition spd="slow"/>
    </mc:Fallback>
  </mc:AlternateContent>
  <p:timing>
    <p:tnLst>
      <p:par>
        <p:cTn id="160" dur="indefinite" restart="never" nodeType="tmRoot">
          <p:childTnLst>
            <p:seq>
              <p:cTn id="161" dur="indefinite" nodeType="mainSeq">
                <p:childTnLst>
                  <p:par>
                    <p:cTn id="162" fill="hold">
                      <p:stCondLst>
                        <p:cond delay="indefinite"/>
                      </p:stCondLst>
                      <p:childTnLst>
                        <p:par>
                          <p:cTn id="163" fill="hold">
                            <p:stCondLst>
                              <p:cond delay="0"/>
                            </p:stCondLst>
                            <p:childTnLst>
                              <p:par>
                                <p:cTn id="164" nodeType="clickEffect" fill="hold" presetClass="entr" presetID="1">
                                  <p:stCondLst>
                                    <p:cond delay="0"/>
                                  </p:stCondLst>
                                  <p:childTnLst>
                                    <p:set>
                                      <p:cBhvr>
                                        <p:cTn id="165" dur="1" fill="hold">
                                          <p:stCondLst>
                                            <p:cond delay="0"/>
                                          </p:stCondLst>
                                        </p:cTn>
                                        <p:tgtEl>
                                          <p:spTgt spid="232"/>
                                        </p:tgtEl>
                                        <p:attrNameLst>
                                          <p:attrName>style.visibility</p:attrName>
                                        </p:attrNameLst>
                                      </p:cBhvr>
                                      <p:to>
                                        <p:strVal val="visible"/>
                                      </p:to>
                                    </p:set>
                                  </p:childTnLst>
                                </p:cTn>
                              </p:par>
                            </p:childTnLst>
                          </p:cTn>
                        </p:par>
                      </p:childTnLst>
                    </p:cTn>
                  </p:par>
                  <p:par>
                    <p:cTn id="166" fill="hold">
                      <p:stCondLst>
                        <p:cond delay="indefinite"/>
                      </p:stCondLst>
                      <p:childTnLst>
                        <p:par>
                          <p:cTn id="167" fill="hold">
                            <p:stCondLst>
                              <p:cond delay="0"/>
                            </p:stCondLst>
                            <p:childTnLst>
                              <p:par>
                                <p:cTn id="168" nodeType="clickEffect" fill="hold" presetClass="entr" presetID="1">
                                  <p:stCondLst>
                                    <p:cond delay="0"/>
                                  </p:stCondLst>
                                  <p:childTnLst>
                                    <p:set>
                                      <p:cBhvr>
                                        <p:cTn id="169" dur="1" fill="hold">
                                          <p:stCondLst>
                                            <p:cond delay="0"/>
                                          </p:stCondLst>
                                        </p:cTn>
                                        <p:tgtEl>
                                          <p:spTgt spid="218"/>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nodeType="clickEffect" fill="hold" presetClass="entr" presetID="1">
                                  <p:stCondLst>
                                    <p:cond delay="0"/>
                                  </p:stCondLst>
                                  <p:childTnLst>
                                    <p:set>
                                      <p:cBhvr>
                                        <p:cTn id="173" dur="1" fill="hold">
                                          <p:stCondLst>
                                            <p:cond delay="0"/>
                                          </p:stCondLst>
                                        </p:cTn>
                                        <p:tgtEl>
                                          <p:spTgt spid="219"/>
                                        </p:tgtEl>
                                        <p:attrNameLst>
                                          <p:attrName>style.visibility</p:attrName>
                                        </p:attrNameLst>
                                      </p:cBhvr>
                                      <p:to>
                                        <p:strVal val="visible"/>
                                      </p:to>
                                    </p:set>
                                  </p:childTnLst>
                                </p:cTn>
                              </p:par>
                            </p:childTnLst>
                          </p:cTn>
                        </p:par>
                      </p:childTnLst>
                    </p:cTn>
                  </p:par>
                  <p:par>
                    <p:cTn id="174" fill="hold">
                      <p:stCondLst>
                        <p:cond delay="indefinite"/>
                      </p:stCondLst>
                      <p:childTnLst>
                        <p:par>
                          <p:cTn id="175" fill="hold">
                            <p:stCondLst>
                              <p:cond delay="0"/>
                            </p:stCondLst>
                            <p:childTnLst>
                              <p:par>
                                <p:cTn id="176" nodeType="clickEffect" fill="hold" presetClass="entr" presetID="1">
                                  <p:stCondLst>
                                    <p:cond delay="0"/>
                                  </p:stCondLst>
                                  <p:childTnLst>
                                    <p:set>
                                      <p:cBhvr>
                                        <p:cTn id="177" dur="1" fill="hold">
                                          <p:stCondLst>
                                            <p:cond delay="0"/>
                                          </p:stCondLst>
                                        </p:cTn>
                                        <p:tgtEl>
                                          <p:spTgt spid="244"/>
                                        </p:tgtEl>
                                        <p:attrNameLst>
                                          <p:attrName>style.visibility</p:attrName>
                                        </p:attrNameLst>
                                      </p:cBhvr>
                                      <p:to>
                                        <p:strVal val="visible"/>
                                      </p:to>
                                    </p:set>
                                  </p:childTnLst>
                                </p:cTn>
                              </p:par>
                            </p:childTnLst>
                          </p:cTn>
                        </p:par>
                      </p:childTnLst>
                    </p:cTn>
                  </p:par>
                  <p:par>
                    <p:cTn id="178" fill="hold">
                      <p:stCondLst>
                        <p:cond delay="indefinite"/>
                      </p:stCondLst>
                      <p:childTnLst>
                        <p:par>
                          <p:cTn id="179" fill="hold">
                            <p:stCondLst>
                              <p:cond delay="0"/>
                            </p:stCondLst>
                            <p:childTnLst>
                              <p:par>
                                <p:cTn id="180" nodeType="clickEffect" fill="hold" presetClass="entr" presetID="1">
                                  <p:stCondLst>
                                    <p:cond delay="0"/>
                                  </p:stCondLst>
                                  <p:childTnLst>
                                    <p:set>
                                      <p:cBhvr>
                                        <p:cTn id="181" dur="1" fill="hold">
                                          <p:stCondLst>
                                            <p:cond delay="0"/>
                                          </p:stCondLst>
                                        </p:cTn>
                                        <p:tgtEl>
                                          <p:spTgt spid="229"/>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nodeType="clickEffect" fill="hold" presetClass="entr" presetID="1">
                                  <p:stCondLst>
                                    <p:cond delay="0"/>
                                  </p:stCondLst>
                                  <p:childTnLst>
                                    <p:set>
                                      <p:cBhvr>
                                        <p:cTn id="185" dur="1" fill="hold">
                                          <p:stCondLst>
                                            <p:cond delay="0"/>
                                          </p:stCondLst>
                                        </p:cTn>
                                        <p:tgtEl>
                                          <p:spTgt spid="233"/>
                                        </p:tgtEl>
                                        <p:attrNameLst>
                                          <p:attrName>style.visibility</p:attrName>
                                        </p:attrNameLst>
                                      </p:cBhvr>
                                      <p:to>
                                        <p:strVal val="visible"/>
                                      </p:to>
                                    </p:set>
                                  </p:childTnLst>
                                </p:cTn>
                              </p:par>
                              <p:par>
                                <p:cTn id="186" nodeType="withEffect" fill="hold" presetClass="entr" presetID="1">
                                  <p:stCondLst>
                                    <p:cond delay="0"/>
                                  </p:stCondLst>
                                  <p:childTnLst>
                                    <p:set>
                                      <p:cBhvr>
                                        <p:cTn id="187" dur="1" fill="hold">
                                          <p:stCondLst>
                                            <p:cond delay="0"/>
                                          </p:stCondLst>
                                        </p:cTn>
                                        <p:tgtEl>
                                          <p:spTgt spid="245"/>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nodeType="clickEffect" fill="hold" presetClass="entr" presetID="1">
                                  <p:stCondLst>
                                    <p:cond delay="0"/>
                                  </p:stCondLst>
                                  <p:childTnLst>
                                    <p:set>
                                      <p:cBhvr>
                                        <p:cTn id="191" dur="1" fill="hold">
                                          <p:stCondLst>
                                            <p:cond delay="0"/>
                                          </p:stCondLst>
                                        </p:cTn>
                                        <p:tgtEl>
                                          <p:spTgt spid="2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Syscall table in Linux</a:t>
            </a:r>
            <a:endParaRPr b="0" lang="en-US" sz="4400" spc="-1" strike="noStrike">
              <a:solidFill>
                <a:schemeClr val="dk1"/>
              </a:solidFill>
              <a:latin typeface="Calibri"/>
            </a:endParaRPr>
          </a:p>
        </p:txBody>
      </p:sp>
      <p:graphicFrame>
        <p:nvGraphicFramePr>
          <p:cNvPr id="247" name="Table 5"/>
          <p:cNvGraphicFramePr/>
          <p:nvPr/>
        </p:nvGraphicFramePr>
        <p:xfrm>
          <a:off x="1830960" y="2525760"/>
          <a:ext cx="5246280" cy="3183120"/>
        </p:xfrm>
        <a:graphic>
          <a:graphicData uri="http://schemas.openxmlformats.org/drawingml/2006/table">
            <a:tbl>
              <a:tblPr/>
              <a:tblGrid>
                <a:gridCol w="1643760"/>
                <a:gridCol w="3602520"/>
              </a:tblGrid>
              <a:tr h="975960">
                <a:tc>
                  <a:txBody>
                    <a:bodyPr anchor="t">
                      <a:noAutofit/>
                    </a:bodyPr>
                    <a:p>
                      <a:pPr defTabSz="914400">
                        <a:lnSpc>
                          <a:spcPct val="100000"/>
                        </a:lnSpc>
                      </a:pPr>
                      <a:r>
                        <a:rPr b="1" lang="en-US" sz="2400" spc="-1" strike="noStrike">
                          <a:solidFill>
                            <a:schemeClr val="lt1"/>
                          </a:solidFill>
                          <a:latin typeface="Calibri"/>
                        </a:rPr>
                        <a:t>INT code</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c>
                  <a:txBody>
                    <a:bodyPr anchor="t">
                      <a:noAutofit/>
                    </a:bodyPr>
                    <a:p>
                      <a:pPr defTabSz="914400">
                        <a:lnSpc>
                          <a:spcPct val="100000"/>
                        </a:lnSpc>
                      </a:pPr>
                      <a:r>
                        <a:rPr b="1" lang="en-US" sz="2400" spc="-1" strike="noStrike">
                          <a:solidFill>
                            <a:schemeClr val="lt1"/>
                          </a:solidFill>
                          <a:latin typeface="Calibri"/>
                        </a:rPr>
                        <a:t> </a:t>
                      </a:r>
                      <a:r>
                        <a:rPr b="1" lang="en-US" sz="2400" spc="-1" strike="noStrike">
                          <a:solidFill>
                            <a:schemeClr val="lt1"/>
                          </a:solidFill>
                          <a:latin typeface="Calibri"/>
                        </a:rPr>
                        <a:t>Handler address for (kernel)</a:t>
                      </a:r>
                      <a:endParaRPr b="0" lang="en-US" sz="24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551520">
                <a:tc>
                  <a:txBody>
                    <a:bodyPr anchor="t">
                      <a:noAutofit/>
                    </a:bodyPr>
                    <a:p>
                      <a:pPr defTabSz="914400">
                        <a:lnSpc>
                          <a:spcPct val="100000"/>
                        </a:lnSpc>
                      </a:pPr>
                      <a:r>
                        <a:rPr b="0" lang="en-US" sz="2400" spc="-1" strike="noStrike">
                          <a:solidFill>
                            <a:schemeClr val="dk1"/>
                          </a:solidFill>
                          <a:latin typeface="Calibri"/>
                        </a:rPr>
                        <a:t>0</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2400" spc="-1" strike="noStrike">
                          <a:solidFill>
                            <a:schemeClr val="dk1"/>
                          </a:solidFill>
                          <a:latin typeface="Calibri"/>
                        </a:rPr>
                        <a:t>read()</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51520">
                <a:tc>
                  <a:txBody>
                    <a:bodyPr anchor="t">
                      <a:noAutofit/>
                    </a:bodyPr>
                    <a:p>
                      <a:pPr defTabSz="914400">
                        <a:lnSpc>
                          <a:spcPct val="100000"/>
                        </a:lnSpc>
                      </a:pPr>
                      <a:r>
                        <a:rPr b="0" lang="en-US" sz="2400" spc="-1" strike="noStrike">
                          <a:solidFill>
                            <a:schemeClr val="dk1"/>
                          </a:solidFill>
                          <a:latin typeface="Calibri"/>
                        </a:rPr>
                        <a:t>1</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2400" spc="-1" strike="noStrike">
                          <a:solidFill>
                            <a:schemeClr val="dk1"/>
                          </a:solidFill>
                          <a:latin typeface="Calibri"/>
                        </a:rPr>
                        <a:t>write()</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551520">
                <a:tc>
                  <a:txBody>
                    <a:bodyPr anchor="t">
                      <a:noAutofit/>
                    </a:bodyPr>
                    <a:p>
                      <a:pPr defTabSz="914400">
                        <a:lnSpc>
                          <a:spcPct val="100000"/>
                        </a:lnSpc>
                      </a:pPr>
                      <a:r>
                        <a:rPr b="0" lang="en-US" sz="2400" spc="-1" strike="noStrike">
                          <a:solidFill>
                            <a:schemeClr val="dk1"/>
                          </a:solidFill>
                          <a:latin typeface="Calibri"/>
                        </a:rPr>
                        <a:t>2</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c>
                  <a:txBody>
                    <a:bodyPr anchor="t">
                      <a:noAutofit/>
                    </a:bodyPr>
                    <a:p>
                      <a:pPr defTabSz="914400">
                        <a:lnSpc>
                          <a:spcPct val="100000"/>
                        </a:lnSpc>
                      </a:pPr>
                      <a:r>
                        <a:rPr b="0" lang="en-US" sz="2400" spc="-1" strike="noStrike">
                          <a:solidFill>
                            <a:schemeClr val="dk1"/>
                          </a:solidFill>
                          <a:latin typeface="Calibri"/>
                        </a:rPr>
                        <a:t>open()</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551520">
                <a:tc>
                  <a:txBody>
                    <a:bodyPr anchor="t">
                      <a:noAutofit/>
                    </a:bodyPr>
                    <a:p>
                      <a:pPr defTabSz="914400">
                        <a:lnSpc>
                          <a:spcPct val="100000"/>
                        </a:lnSpc>
                      </a:pPr>
                      <a:r>
                        <a:rPr b="0" lang="en-US" sz="2400" spc="-1" strike="noStrike">
                          <a:solidFill>
                            <a:schemeClr val="dk1"/>
                          </a:solidFill>
                          <a:latin typeface="Calibri"/>
                        </a:rPr>
                        <a:t>3</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c>
                  <a:txBody>
                    <a:bodyPr anchor="t">
                      <a:noAutofit/>
                    </a:bodyPr>
                    <a:p>
                      <a:pPr defTabSz="914400">
                        <a:lnSpc>
                          <a:spcPct val="100000"/>
                        </a:lnSpc>
                      </a:pPr>
                      <a:r>
                        <a:rPr b="0" lang="en-US" sz="2400" spc="-1" strike="noStrike">
                          <a:solidFill>
                            <a:schemeClr val="dk1"/>
                          </a:solidFill>
                          <a:latin typeface="Calibri"/>
                        </a:rPr>
                        <a:t>close()</a:t>
                      </a:r>
                      <a:endParaRPr b="0" lang="en-US" sz="2400" spc="-1" strike="noStrike">
                        <a:solidFill>
                          <a:srgbClr val="000000"/>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
        <p:nvSpPr>
          <p:cNvPr id="248" name="TextBox 1"/>
          <p:cNvSpPr/>
          <p:nvPr/>
        </p:nvSpPr>
        <p:spPr>
          <a:xfrm>
            <a:off x="4415040" y="5898240"/>
            <a:ext cx="7833240" cy="6382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Calibri"/>
              </a:rPr>
              <a:t>See unistd.h:  300+ syscalls are defined</a:t>
            </a:r>
            <a:br>
              <a:rPr sz="1800"/>
            </a:br>
            <a:r>
              <a:rPr b="0" lang="en-US" sz="1800" spc="-1" strike="noStrike">
                <a:solidFill>
                  <a:schemeClr val="dk1"/>
                </a:solidFill>
                <a:latin typeface="Calibri"/>
              </a:rPr>
              <a:t>eg </a:t>
            </a:r>
            <a:r>
              <a:rPr b="0" lang="en-US" sz="1800" spc="-1" strike="noStrike" u="sng">
                <a:solidFill>
                  <a:schemeClr val="dk1"/>
                </a:solidFill>
                <a:uFillTx/>
                <a:latin typeface="Calibri"/>
                <a:hlinkClick r:id="rId1"/>
              </a:rPr>
              <a:t>http://</a:t>
            </a:r>
            <a:r>
              <a:rPr b="0" lang="en-US" sz="1800" spc="-1" strike="noStrike" u="sng">
                <a:solidFill>
                  <a:schemeClr val="dk1"/>
                </a:solidFill>
                <a:uFillTx/>
                <a:latin typeface="Calibri"/>
                <a:hlinkClick r:id="rId2"/>
              </a:rPr>
              <a:t>lxr.linux.no/linux+v3.2/arch/x86/include/asm/unistd_64.h</a:t>
            </a:r>
            <a:r>
              <a:rPr b="0" lang="en-US" sz="1800" spc="-1" strike="noStrike">
                <a:solidFill>
                  <a:schemeClr val="dk1"/>
                </a:solidFill>
                <a:latin typeface="Calibri"/>
              </a:rPr>
              <a:t>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Recall PCB: Process information and process context of a running process</a:t>
            </a:r>
            <a:endParaRPr b="0" lang="en-US" sz="4400" spc="-1" strike="noStrike">
              <a:solidFill>
                <a:schemeClr val="dk1"/>
              </a:solidFill>
              <a:latin typeface="Calibri"/>
            </a:endParaRPr>
          </a:p>
        </p:txBody>
      </p:sp>
      <p:sp>
        <p:nvSpPr>
          <p:cNvPr id="250"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87480" lnSpcReduction="10000"/>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A process has some attributes – stored as part of the PCB structure:</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Process id, parent process information</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List of open files</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Info on memory occupied</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Register values, including PC, flags etc.  - called </a:t>
            </a:r>
            <a:r>
              <a:rPr b="1" lang="en-US" sz="2400" spc="-1" strike="noStrike">
                <a:solidFill>
                  <a:schemeClr val="dk1"/>
                </a:solidFill>
                <a:latin typeface="Calibri"/>
              </a:rPr>
              <a:t>Context</a:t>
            </a:r>
            <a:r>
              <a:rPr b="0" lang="en-US" sz="2400" spc="-1" strike="noStrike">
                <a:solidFill>
                  <a:schemeClr val="dk1"/>
                </a:solidFill>
                <a:latin typeface="Calibri"/>
              </a:rPr>
              <a:t> of a process</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Scheduling information – time used and scheduling parameters (priority etc)</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 PCB = “</a:t>
            </a:r>
            <a:r>
              <a:rPr b="1" lang="en-US" sz="2400" spc="-1" strike="noStrike">
                <a:solidFill>
                  <a:schemeClr val="dk1"/>
                </a:solidFill>
                <a:latin typeface="Calibri"/>
              </a:rPr>
              <a:t>Process Control Block</a:t>
            </a:r>
            <a:r>
              <a:rPr b="0" lang="en-US" sz="2400" spc="-1" strike="noStrike">
                <a:solidFill>
                  <a:schemeClr val="dk1"/>
                </a:solidFill>
                <a:latin typeface="Calibri"/>
              </a:rPr>
              <a:t>” </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Context is stored in the PCB when task is not running, eg when switching from one task to another.</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Context helps to restore a process when it has to rerun.</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Calibri"/>
              </a:rPr>
              <a:t>Process table </a:t>
            </a:r>
            <a:r>
              <a:rPr b="0" lang="en-US" sz="2800" spc="-1" strike="noStrike">
                <a:solidFill>
                  <a:schemeClr val="dk1"/>
                </a:solidFill>
                <a:latin typeface="Calibri"/>
              </a:rPr>
              <a:t>stores a mapping </a:t>
            </a:r>
            <a:r>
              <a:rPr b="0" i="1" lang="en-US" sz="2800" spc="-1" strike="noStrike">
                <a:solidFill>
                  <a:schemeClr val="dk1"/>
                </a:solidFill>
                <a:latin typeface="Calibri"/>
              </a:rPr>
              <a:t>pid </a:t>
            </a:r>
            <a:r>
              <a:rPr b="0" i="1" lang="en-US" sz="2800" spc="-1" strike="noStrike">
                <a:solidFill>
                  <a:schemeClr val="dk1"/>
                </a:solidFill>
                <a:latin typeface="Wingdings"/>
              </a:rPr>
              <a:t></a:t>
            </a:r>
            <a:r>
              <a:rPr b="0" i="1" lang="en-US" sz="2800" spc="-1" strike="noStrike">
                <a:solidFill>
                  <a:schemeClr val="dk1"/>
                </a:solidFill>
                <a:latin typeface="Calibri"/>
              </a:rPr>
              <a:t> PCB</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indent="0" defTabSz="914400">
              <a:lnSpc>
                <a:spcPct val="90000"/>
              </a:lnSpc>
              <a:spcBef>
                <a:spcPts val="499"/>
              </a:spcBef>
              <a:buNone/>
            </a:pPr>
            <a:endParaRPr b="0" lang="en-US" sz="2400" spc="-1" strike="noStrike">
              <a:solidFill>
                <a:schemeClr val="dk1"/>
              </a:solidFill>
              <a:latin typeface="Calibri"/>
            </a:endParaRPr>
          </a:p>
        </p:txBody>
      </p:sp>
      <p:sp>
        <p:nvSpPr>
          <p:cNvPr id="251" name="Rectangle 3"/>
          <p:cNvSpPr/>
          <p:nvPr/>
        </p:nvSpPr>
        <p:spPr>
          <a:xfrm>
            <a:off x="11353680" y="5255280"/>
            <a:ext cx="706320" cy="1056240"/>
          </a:xfrm>
          <a:prstGeom prst="rect">
            <a:avLst/>
          </a:prstGeom>
          <a:solidFill>
            <a:schemeClr val="accent6">
              <a:lumMod val="40000"/>
              <a:lumOff val="60000"/>
            </a:schemeClr>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002060"/>
                </a:solidFill>
                <a:latin typeface="Calibri"/>
              </a:rPr>
              <a:t>CTX</a:t>
            </a:r>
            <a:endParaRPr b="0" lang="en-US" sz="1800" spc="-1" strike="noStrike">
              <a:solidFill>
                <a:srgbClr val="000000"/>
              </a:solidFill>
              <a:latin typeface="Arial"/>
            </a:endParaRPr>
          </a:p>
        </p:txBody>
      </p:sp>
      <p:sp>
        <p:nvSpPr>
          <p:cNvPr id="252" name="Rectangle 4"/>
          <p:cNvSpPr/>
          <p:nvPr/>
        </p:nvSpPr>
        <p:spPr>
          <a:xfrm>
            <a:off x="11291400" y="1690560"/>
            <a:ext cx="706320" cy="1056240"/>
          </a:xfrm>
          <a:prstGeom prst="rect">
            <a:avLst/>
          </a:prstGeom>
          <a:pattFill prst="lgGrid">
            <a:fgClr>
              <a:srgbClr val="deebf7"/>
            </a:fgClr>
            <a:bgClr>
              <a:srgbClr val="ffffff"/>
            </a:bgClr>
          </a:patt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Calibri"/>
              </a:rPr>
              <a:t>PCB</a:t>
            </a:r>
            <a:endParaRPr b="0" lang="en-US" sz="1800" spc="-1" strike="noStrike">
              <a:solidFill>
                <a:srgbClr val="000000"/>
              </a:solidFill>
              <a:latin typeface="Arial"/>
            </a:endParaRPr>
          </a:p>
        </p:txBody>
      </p:sp>
      <p:sp>
        <p:nvSpPr>
          <p:cNvPr id="253" name="Rounded Rectangle 5"/>
          <p:cNvSpPr/>
          <p:nvPr/>
        </p:nvSpPr>
        <p:spPr>
          <a:xfrm>
            <a:off x="11707200" y="2414880"/>
            <a:ext cx="262800" cy="332280"/>
          </a:xfrm>
          <a:prstGeom prst="roundRect">
            <a:avLst>
              <a:gd name="adj" fmla="val 16667"/>
            </a:avLst>
          </a:prstGeom>
          <a:solidFill>
            <a:schemeClr val="accent6">
              <a:lumMod val="40000"/>
              <a:lumOff val="60000"/>
            </a:schemeClr>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rgbClr val="002060"/>
              </a:solidFill>
              <a:latin typeface="Calibri"/>
            </a:endParaRPr>
          </a:p>
        </p:txBody>
      </p:sp>
      <p:cxnSp>
        <p:nvCxnSpPr>
          <p:cNvPr id="254" name="Straight Connector 7"/>
          <p:cNvCxnSpPr>
            <a:stCxn id="253" idx="1"/>
          </p:cNvCxnSpPr>
          <p:nvPr/>
        </p:nvCxnSpPr>
        <p:spPr>
          <a:xfrm flipH="1">
            <a:off x="11353680" y="2580840"/>
            <a:ext cx="353520" cy="2674440"/>
          </a:xfrm>
          <a:prstGeom prst="straightConnector1">
            <a:avLst/>
          </a:prstGeom>
          <a:ln>
            <a:solidFill>
              <a:srgbClr val="5b9bd5"/>
            </a:solidFill>
          </a:ln>
        </p:spPr>
      </p:cxnSp>
      <p:cxnSp>
        <p:nvCxnSpPr>
          <p:cNvPr id="255" name="Straight Connector 12"/>
          <p:cNvCxnSpPr>
            <a:stCxn id="253" idx="3"/>
          </p:cNvCxnSpPr>
          <p:nvPr/>
        </p:nvCxnSpPr>
        <p:spPr>
          <a:xfrm>
            <a:off x="11970000" y="2580840"/>
            <a:ext cx="90720" cy="2674440"/>
          </a:xfrm>
          <a:prstGeom prst="straightConnector1">
            <a:avLst/>
          </a:prstGeom>
          <a:ln>
            <a:solidFill>
              <a:srgbClr val="5b9bd5"/>
            </a:solidFill>
          </a:ln>
        </p:spPr>
      </p:cxn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Kernel and user mode context</a:t>
            </a:r>
            <a:endParaRPr b="0" lang="en-US" sz="4400" spc="-1" strike="noStrike">
              <a:solidFill>
                <a:schemeClr val="dk1"/>
              </a:solidFill>
              <a:latin typeface="Calibri"/>
            </a:endParaRPr>
          </a:p>
        </p:txBody>
      </p:sp>
      <p:sp>
        <p:nvSpPr>
          <p:cNvPr id="25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Calibri"/>
              </a:rPr>
              <a:t>User stack </a:t>
            </a:r>
            <a:r>
              <a:rPr b="0" lang="en-US" sz="2800" spc="-1" strike="noStrike">
                <a:solidFill>
                  <a:schemeClr val="dk1"/>
                </a:solidFill>
                <a:latin typeface="Calibri"/>
              </a:rPr>
              <a:t>is used to hold  all the </a:t>
            </a:r>
            <a:r>
              <a:rPr b="1" lang="en-US" sz="2800" spc="-1" strike="noStrike">
                <a:solidFill>
                  <a:schemeClr val="dk1"/>
                </a:solidFill>
                <a:latin typeface="Calibri"/>
              </a:rPr>
              <a:t>call information/local variables </a:t>
            </a:r>
            <a:r>
              <a:rPr b="0" lang="en-US" sz="2800" spc="-1" strike="noStrike">
                <a:solidFill>
                  <a:schemeClr val="dk1"/>
                </a:solidFill>
                <a:latin typeface="Calibri"/>
              </a:rPr>
              <a:t>etc of the call (Activation record). </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However this user stack </a:t>
            </a:r>
            <a:r>
              <a:rPr b="0" lang="en-US" sz="2800" spc="-1" strike="noStrike" u="sng">
                <a:solidFill>
                  <a:schemeClr val="dk1"/>
                </a:solidFill>
                <a:uFillTx/>
                <a:latin typeface="Calibri"/>
              </a:rPr>
              <a:t>is not used </a:t>
            </a:r>
            <a:r>
              <a:rPr b="0" lang="en-US" sz="2800" spc="-1" strike="noStrike">
                <a:solidFill>
                  <a:schemeClr val="dk1"/>
                </a:solidFill>
                <a:latin typeface="Calibri"/>
              </a:rPr>
              <a:t>when executing in kernel mode. Instead a per process </a:t>
            </a:r>
            <a:r>
              <a:rPr b="1" lang="en-US" sz="2800" spc="-1" strike="noStrike">
                <a:solidFill>
                  <a:schemeClr val="dk1"/>
                </a:solidFill>
                <a:latin typeface="Calibri"/>
              </a:rPr>
              <a:t>kernel stack </a:t>
            </a:r>
            <a:r>
              <a:rPr b="0" lang="en-US" sz="2800" spc="-1" strike="noStrike">
                <a:solidFill>
                  <a:schemeClr val="dk1"/>
                </a:solidFill>
                <a:latin typeface="Calibri"/>
              </a:rPr>
              <a:t>is used.</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However the kernel </a:t>
            </a:r>
            <a:r>
              <a:rPr b="0" i="1" lang="en-US" sz="2400" spc="-1" strike="noStrike">
                <a:solidFill>
                  <a:schemeClr val="dk1"/>
                </a:solidFill>
                <a:latin typeface="Calibri"/>
              </a:rPr>
              <a:t>still knows the currently running process</a:t>
            </a:r>
            <a:r>
              <a:rPr b="0" lang="en-US" sz="2400" spc="-1" strike="noStrike">
                <a:solidFill>
                  <a:schemeClr val="dk1"/>
                </a:solidFill>
                <a:latin typeface="Calibri"/>
              </a:rPr>
              <a:t>, so it knows the which process, when executing in kernel mode.</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When a </a:t>
            </a:r>
            <a:r>
              <a:rPr b="1" lang="en-US" sz="2400" spc="-1" strike="noStrike">
                <a:solidFill>
                  <a:schemeClr val="dk1"/>
                </a:solidFill>
                <a:latin typeface="Calibri"/>
              </a:rPr>
              <a:t>syscall</a:t>
            </a:r>
            <a:r>
              <a:rPr b="0" lang="en-US" sz="2400" spc="-1" strike="noStrike">
                <a:solidFill>
                  <a:schemeClr val="dk1"/>
                </a:solidFill>
                <a:latin typeface="Calibri"/>
              </a:rPr>
              <a:t> is made the context of the currently executing process is stored in this kernel stack of that process.</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BTW, Kernel stack could optionally hold the PCB.</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Context Switching</a:t>
            </a:r>
            <a:endParaRPr b="0" lang="en-US" sz="4400" spc="-1" strike="noStrike">
              <a:solidFill>
                <a:schemeClr val="dk1"/>
              </a:solidFill>
              <a:latin typeface="Calibri"/>
            </a:endParaRPr>
          </a:p>
        </p:txBody>
      </p:sp>
      <p:sp>
        <p:nvSpPr>
          <p:cNvPr id="259" name="PlaceHolder 2"/>
          <p:cNvSpPr>
            <a:spLocks noGrp="1"/>
          </p:cNvSpPr>
          <p:nvPr>
            <p:ph/>
          </p:nvPr>
        </p:nvSpPr>
        <p:spPr>
          <a:xfrm>
            <a:off x="838080" y="1825560"/>
            <a:ext cx="3367800" cy="43509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000" spc="-1" strike="noStrike">
                <a:solidFill>
                  <a:schemeClr val="dk1"/>
                </a:solidFill>
                <a:latin typeface="Calibri"/>
              </a:rPr>
              <a:t>@ Boot OS initializer IDT</a:t>
            </a:r>
            <a:endParaRPr b="0" lang="en-US" sz="2000" spc="-1" strike="noStrike">
              <a:solidFill>
                <a:schemeClr val="dk1"/>
              </a:solidFill>
              <a:latin typeface="Calibri"/>
            </a:endParaRPr>
          </a:p>
          <a:p>
            <a:pPr indent="0" defTabSz="914400">
              <a:lnSpc>
                <a:spcPct val="90000"/>
              </a:lnSpc>
              <a:spcBef>
                <a:spcPts val="1001"/>
              </a:spcBef>
              <a:buNone/>
              <a:tabLst>
                <a:tab algn="l" pos="0"/>
              </a:tabLst>
            </a:pPr>
            <a:r>
              <a:rPr b="0" lang="en-US" sz="2000" spc="-1" strike="noStrike">
                <a:solidFill>
                  <a:schemeClr val="dk1"/>
                </a:solidFill>
                <a:latin typeface="Calibri"/>
              </a:rPr>
              <a:t>…</a:t>
            </a:r>
            <a:r>
              <a:rPr b="0" lang="en-US" sz="2000" spc="-1" strike="noStrike">
                <a:solidFill>
                  <a:schemeClr val="dk1"/>
                </a:solidFill>
                <a:latin typeface="Calibri"/>
              </a:rPr>
              <a:t>..</a:t>
            </a:r>
            <a:endParaRPr b="0" lang="en-US" sz="20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tabLst>
                <a:tab algn="l" pos="0"/>
              </a:tabLst>
            </a:pPr>
            <a:r>
              <a:rPr b="0" lang="en-US" sz="2000" spc="-1" strike="noStrike">
                <a:solidFill>
                  <a:schemeClr val="dk1"/>
                </a:solidFill>
                <a:latin typeface="Calibri"/>
              </a:rPr>
              <a:t>@ new process creation </a:t>
            </a:r>
            <a:br>
              <a:rPr sz="2000"/>
            </a:br>
            <a:r>
              <a:rPr b="0" lang="en-US" sz="2000" spc="-1" strike="noStrike">
                <a:solidFill>
                  <a:schemeClr val="dk1"/>
                </a:solidFill>
                <a:latin typeface="Calibri"/>
              </a:rPr>
              <a:t>create a PCB, load the process and craft a ‘first kernel stack content’ with initial context for </a:t>
            </a:r>
            <a:br>
              <a:rPr sz="2000"/>
            </a:br>
            <a:r>
              <a:rPr b="0" lang="en-US" sz="2000" spc="-1" strike="noStrike">
                <a:solidFill>
                  <a:schemeClr val="dk1"/>
                </a:solidFill>
                <a:latin typeface="Calibri"/>
              </a:rPr>
              <a:t>process</a:t>
            </a:r>
            <a:endParaRPr b="0" lang="en-US" sz="2000" spc="-1" strike="noStrike">
              <a:solidFill>
                <a:schemeClr val="dk1"/>
              </a:solidFill>
              <a:latin typeface="Calibri"/>
            </a:endParaRPr>
          </a:p>
          <a:p>
            <a:pPr indent="0" defTabSz="914400">
              <a:lnSpc>
                <a:spcPct val="90000"/>
              </a:lnSpc>
              <a:spcBef>
                <a:spcPts val="1001"/>
              </a:spcBef>
              <a:buNone/>
              <a:tabLst>
                <a:tab algn="l" pos="0"/>
              </a:tabLst>
            </a:pPr>
            <a:r>
              <a:rPr b="0" lang="en-US" sz="2000" spc="-1" strike="noStrike">
                <a:solidFill>
                  <a:schemeClr val="dk1"/>
                </a:solidFill>
                <a:latin typeface="Calibri"/>
              </a:rPr>
              <a:t>   </a:t>
            </a:r>
            <a:r>
              <a:rPr b="0" lang="en-US" sz="2000" spc="-1" strike="noStrike">
                <a:solidFill>
                  <a:schemeClr val="dk1"/>
                </a:solidFill>
                <a:latin typeface="Calibri"/>
              </a:rPr>
              <a:t>Then execute an    IRET</a:t>
            </a:r>
            <a:endParaRPr b="0" lang="en-US" sz="2000" spc="-1" strike="noStrike">
              <a:solidFill>
                <a:schemeClr val="dk1"/>
              </a:solidFill>
              <a:latin typeface="Calibri"/>
            </a:endParaRPr>
          </a:p>
        </p:txBody>
      </p:sp>
      <p:sp>
        <p:nvSpPr>
          <p:cNvPr id="260" name="PlaceHolder 3"/>
          <p:cNvSpPr>
            <a:spLocks noGrp="1"/>
          </p:cNvSpPr>
          <p:nvPr>
            <p:ph/>
          </p:nvPr>
        </p:nvSpPr>
        <p:spPr>
          <a:xfrm>
            <a:off x="8257680" y="1836360"/>
            <a:ext cx="3263400" cy="5021280"/>
          </a:xfrm>
          <a:prstGeom prst="rect">
            <a:avLst/>
          </a:prstGeom>
          <a:noFill/>
          <a:ln w="0">
            <a:noFill/>
          </a:ln>
        </p:spPr>
        <p:txBody>
          <a:bodyPr lIns="91440" rIns="91440" tIns="45720" bIns="45720" anchor="t">
            <a:normAutofit/>
          </a:bodyPr>
          <a:p>
            <a:pPr indent="0" defTabSz="914400">
              <a:lnSpc>
                <a:spcPct val="90000"/>
              </a:lnSpc>
              <a:spcBef>
                <a:spcPts val="1001"/>
              </a:spcBef>
              <a:buNone/>
            </a:pPr>
            <a:endParaRPr b="0" lang="en-US" sz="2000" spc="-1" strike="noStrike">
              <a:solidFill>
                <a:schemeClr val="dk1"/>
              </a:solidFill>
              <a:latin typeface="Calibri"/>
            </a:endParaRPr>
          </a:p>
          <a:p>
            <a:pPr indent="0" defTabSz="914400">
              <a:lnSpc>
                <a:spcPct val="90000"/>
              </a:lnSpc>
              <a:spcBef>
                <a:spcPts val="1001"/>
              </a:spcBef>
              <a:buNone/>
            </a:pPr>
            <a:endParaRPr b="0" lang="en-US" sz="2000" spc="-1" strike="noStrike">
              <a:solidFill>
                <a:schemeClr val="dk1"/>
              </a:solidFill>
              <a:latin typeface="Calibri"/>
            </a:endParaRPr>
          </a:p>
          <a:p>
            <a:pPr indent="0" defTabSz="914400">
              <a:lnSpc>
                <a:spcPct val="90000"/>
              </a:lnSpc>
              <a:spcBef>
                <a:spcPts val="1001"/>
              </a:spcBef>
              <a:buNone/>
            </a:pPr>
            <a:endParaRPr b="0" lang="en-US" sz="2000" spc="-1" strike="noStrike">
              <a:solidFill>
                <a:schemeClr val="dk1"/>
              </a:solidFill>
              <a:latin typeface="Calibri"/>
            </a:endParaRPr>
          </a:p>
          <a:p>
            <a:pPr indent="0" defTabSz="914400">
              <a:lnSpc>
                <a:spcPct val="90000"/>
              </a:lnSpc>
              <a:spcBef>
                <a:spcPts val="1001"/>
              </a:spcBef>
              <a:buNone/>
            </a:pPr>
            <a:endParaRPr b="0" lang="en-US" sz="2000" spc="-1" strike="noStrike">
              <a:solidFill>
                <a:schemeClr val="dk1"/>
              </a:solidFill>
              <a:latin typeface="Calibri"/>
            </a:endParaRPr>
          </a:p>
          <a:p>
            <a:pPr indent="0" defTabSz="914400">
              <a:lnSpc>
                <a:spcPct val="90000"/>
              </a:lnSpc>
              <a:spcBef>
                <a:spcPts val="1001"/>
              </a:spcBef>
              <a:buNone/>
            </a:pPr>
            <a:endParaRPr b="0" lang="en-US" sz="2000" spc="-1" strike="noStrike">
              <a:solidFill>
                <a:schemeClr val="dk1"/>
              </a:solidFill>
              <a:latin typeface="Calibri"/>
            </a:endParaRPr>
          </a:p>
          <a:p>
            <a:pPr indent="0" defTabSz="914400">
              <a:lnSpc>
                <a:spcPct val="90000"/>
              </a:lnSpc>
              <a:spcBef>
                <a:spcPts val="1001"/>
              </a:spcBef>
              <a:buNone/>
            </a:pPr>
            <a:endParaRPr b="0" lang="en-US" sz="2000" spc="-1" strike="noStrike">
              <a:solidFill>
                <a:schemeClr val="dk1"/>
              </a:solidFill>
              <a:latin typeface="Calibri"/>
            </a:endParaRPr>
          </a:p>
          <a:p>
            <a:pPr indent="0" defTabSz="914400">
              <a:lnSpc>
                <a:spcPct val="90000"/>
              </a:lnSpc>
              <a:spcBef>
                <a:spcPts val="1001"/>
              </a:spcBef>
              <a:buNone/>
            </a:pPr>
            <a:endParaRPr b="0" lang="en-US" sz="2000" spc="-1" strike="noStrike">
              <a:solidFill>
                <a:schemeClr val="dk1"/>
              </a:solidFill>
              <a:latin typeface="Calibri"/>
            </a:endParaRPr>
          </a:p>
          <a:p>
            <a:pPr indent="0" defTabSz="914400">
              <a:lnSpc>
                <a:spcPct val="90000"/>
              </a:lnSpc>
              <a:spcBef>
                <a:spcPts val="1001"/>
              </a:spcBef>
              <a:buNone/>
            </a:pPr>
            <a:endParaRPr b="0" lang="en-US" sz="2000" spc="-1" strike="noStrike">
              <a:solidFill>
                <a:schemeClr val="dk1"/>
              </a:solidFill>
              <a:latin typeface="Calibri"/>
            </a:endParaRPr>
          </a:p>
          <a:p>
            <a:pPr indent="0" defTabSz="914400">
              <a:lnSpc>
                <a:spcPct val="90000"/>
              </a:lnSpc>
              <a:spcBef>
                <a:spcPts val="1001"/>
              </a:spcBef>
              <a:buNone/>
            </a:pPr>
            <a:endParaRPr b="0" lang="en-US" sz="2000" spc="-1" strike="noStrike">
              <a:solidFill>
                <a:schemeClr val="dk1"/>
              </a:solidFill>
              <a:latin typeface="Calibri"/>
            </a:endParaRPr>
          </a:p>
          <a:p>
            <a:pPr indent="0" defTabSz="914400">
              <a:lnSpc>
                <a:spcPct val="90000"/>
              </a:lnSpc>
              <a:spcBef>
                <a:spcPts val="1001"/>
              </a:spcBef>
              <a:buNone/>
            </a:pPr>
            <a:endParaRPr b="0" lang="en-US" sz="20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000" spc="-1" strike="noStrike">
                <a:solidFill>
                  <a:schemeClr val="dk1"/>
                </a:solidFill>
                <a:latin typeface="Calibri"/>
              </a:rPr>
              <a:t>Start executing program</a:t>
            </a:r>
            <a:endParaRPr b="0" lang="en-US" sz="2000" spc="-1" strike="noStrike">
              <a:solidFill>
                <a:schemeClr val="dk1"/>
              </a:solidFill>
              <a:latin typeface="Calibri"/>
            </a:endParaRPr>
          </a:p>
        </p:txBody>
      </p:sp>
      <p:sp>
        <p:nvSpPr>
          <p:cNvPr id="261" name="TextBox 18"/>
          <p:cNvSpPr/>
          <p:nvPr/>
        </p:nvSpPr>
        <p:spPr>
          <a:xfrm>
            <a:off x="4600080" y="1836360"/>
            <a:ext cx="3263400" cy="4350960"/>
          </a:xfrm>
          <a:prstGeom prst="rect">
            <a:avLst/>
          </a:prstGeom>
          <a:noFill/>
          <a:ln w="0">
            <a:noFill/>
          </a:ln>
        </p:spPr>
        <p:style>
          <a:lnRef idx="0"/>
          <a:fillRef idx="0"/>
          <a:effectRef idx="0"/>
          <a:fontRef idx="minor"/>
        </p:style>
        <p:txBody>
          <a:bodyPr anchor="t">
            <a:normAutofit/>
          </a:bodyPr>
          <a:p>
            <a:pPr defTabSz="914400">
              <a:lnSpc>
                <a:spcPct val="90000"/>
              </a:lnSpc>
              <a:spcBef>
                <a:spcPts val="1001"/>
              </a:spcBef>
              <a:tabLst>
                <a:tab algn="l" pos="0"/>
              </a:tabLst>
            </a:pPr>
            <a:endParaRPr b="0" lang="en-US" sz="2000" spc="-1" strike="noStrike">
              <a:solidFill>
                <a:srgbClr val="000000"/>
              </a:solidFill>
              <a:latin typeface="Arial"/>
            </a:endParaRPr>
          </a:p>
          <a:p>
            <a:pPr defTabSz="914400">
              <a:lnSpc>
                <a:spcPct val="90000"/>
              </a:lnSpc>
              <a:spcBef>
                <a:spcPts val="1001"/>
              </a:spcBef>
              <a:tabLst>
                <a:tab algn="l" pos="0"/>
              </a:tabLst>
            </a:pPr>
            <a:endParaRPr b="0" lang="en-US" sz="2000" spc="-1" strike="noStrike">
              <a:solidFill>
                <a:srgbClr val="000000"/>
              </a:solidFill>
              <a:latin typeface="Arial"/>
            </a:endParaRPr>
          </a:p>
          <a:p>
            <a:pPr defTabSz="914400">
              <a:lnSpc>
                <a:spcPct val="90000"/>
              </a:lnSpc>
              <a:spcBef>
                <a:spcPts val="1001"/>
              </a:spcBef>
              <a:tabLst>
                <a:tab algn="l" pos="0"/>
              </a:tabLst>
            </a:pPr>
            <a:endParaRPr b="0" lang="en-US" sz="2000" spc="-1" strike="noStrike">
              <a:solidFill>
                <a:srgbClr val="000000"/>
              </a:solidFill>
              <a:latin typeface="Arial"/>
            </a:endParaRPr>
          </a:p>
          <a:p>
            <a:pPr defTabSz="914400">
              <a:lnSpc>
                <a:spcPct val="90000"/>
              </a:lnSpc>
              <a:spcBef>
                <a:spcPts val="1001"/>
              </a:spcBef>
              <a:tabLst>
                <a:tab algn="l" pos="0"/>
              </a:tabLst>
            </a:pPr>
            <a:endParaRPr b="0" lang="en-US" sz="2000" spc="-1" strike="noStrike">
              <a:solidFill>
                <a:srgbClr val="000000"/>
              </a:solidFill>
              <a:latin typeface="Arial"/>
            </a:endParaRPr>
          </a:p>
          <a:p>
            <a:pPr defTabSz="914400">
              <a:lnSpc>
                <a:spcPct val="90000"/>
              </a:lnSpc>
              <a:spcBef>
                <a:spcPts val="1001"/>
              </a:spcBef>
              <a:tabLst>
                <a:tab algn="l" pos="0"/>
              </a:tabLst>
            </a:pPr>
            <a:endParaRPr b="0" lang="en-US" sz="2000" spc="-1" strike="noStrike">
              <a:solidFill>
                <a:srgbClr val="000000"/>
              </a:solidFill>
              <a:latin typeface="Arial"/>
            </a:endParaRPr>
          </a:p>
          <a:p>
            <a:pPr defTabSz="914400">
              <a:lnSpc>
                <a:spcPct val="90000"/>
              </a:lnSpc>
              <a:spcBef>
                <a:spcPts val="1001"/>
              </a:spcBef>
              <a:tabLst>
                <a:tab algn="l" pos="0"/>
              </a:tabLst>
            </a:pPr>
            <a:endParaRPr b="0" lang="en-US" sz="2000" spc="-1" strike="noStrike">
              <a:solidFill>
                <a:srgbClr val="000000"/>
              </a:solidFill>
              <a:latin typeface="Arial"/>
            </a:endParaRPr>
          </a:p>
          <a:p>
            <a:pPr defTabSz="914400">
              <a:lnSpc>
                <a:spcPct val="90000"/>
              </a:lnSpc>
              <a:spcBef>
                <a:spcPts val="1001"/>
              </a:spcBef>
              <a:tabLst>
                <a:tab algn="l" pos="0"/>
              </a:tabLst>
            </a:pPr>
            <a:endParaRPr b="0" lang="en-US" sz="2000" spc="-1" strike="noStrike">
              <a:solidFill>
                <a:srgbClr val="000000"/>
              </a:solidFill>
              <a:latin typeface="Arial"/>
            </a:endParaRPr>
          </a:p>
          <a:p>
            <a:pPr marL="228600" indent="-228600" defTabSz="914400">
              <a:lnSpc>
                <a:spcPct val="90000"/>
              </a:lnSpc>
              <a:spcBef>
                <a:spcPts val="1001"/>
              </a:spcBef>
              <a:buClr>
                <a:srgbClr val="000000"/>
              </a:buClr>
              <a:buFont typeface="Arial"/>
              <a:buChar char="•"/>
              <a:tabLst>
                <a:tab algn="l" pos="0"/>
              </a:tabLst>
            </a:pPr>
            <a:r>
              <a:rPr b="0" lang="en-US" sz="2000" spc="-1" strike="noStrike">
                <a:solidFill>
                  <a:schemeClr val="dk1"/>
                </a:solidFill>
                <a:latin typeface="Calibri"/>
              </a:rPr>
              <a:t>Restore context, set mode to ‘user’,  jump to the user code (in this case main())</a:t>
            </a:r>
            <a:endParaRPr b="0" lang="en-US" sz="2000" spc="-1" strike="noStrike">
              <a:solidFill>
                <a:srgbClr val="000000"/>
              </a:solidFill>
              <a:latin typeface="Arial"/>
            </a:endParaRPr>
          </a:p>
        </p:txBody>
      </p:sp>
      <p:sp>
        <p:nvSpPr>
          <p:cNvPr id="262" name="TextBox 2"/>
          <p:cNvSpPr/>
          <p:nvPr/>
        </p:nvSpPr>
        <p:spPr>
          <a:xfrm>
            <a:off x="-551520" y="1352520"/>
            <a:ext cx="11868840" cy="3945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2000" spc="-1" strike="noStrike">
                <a:solidFill>
                  <a:schemeClr val="dk1"/>
                </a:solidFill>
                <a:latin typeface="Calibri"/>
              </a:rPr>
              <a:t>Kernel code                                             Hardware support                                     User code</a:t>
            </a:r>
            <a:endParaRPr b="0" lang="en-US" sz="2000" spc="-1" strike="noStrike">
              <a:solidFill>
                <a:srgbClr val="000000"/>
              </a:solidFill>
              <a:latin typeface="Arial"/>
            </a:endParaRPr>
          </a:p>
        </p:txBody>
      </p:sp>
      <p:cxnSp>
        <p:nvCxnSpPr>
          <p:cNvPr id="263" name="Straight Connector 4"/>
          <p:cNvCxnSpPr/>
          <p:nvPr/>
        </p:nvCxnSpPr>
        <p:spPr>
          <a:xfrm>
            <a:off x="618840" y="1836360"/>
            <a:ext cx="10396440" cy="360"/>
          </a:xfrm>
          <a:prstGeom prst="straightConnector1">
            <a:avLst/>
          </a:prstGeom>
          <a:ln>
            <a:solidFill>
              <a:srgbClr val="5b9bd5"/>
            </a:solidFill>
          </a:ln>
        </p:spPr>
      </p:cxnSp>
      <p:cxnSp>
        <p:nvCxnSpPr>
          <p:cNvPr id="264" name="Straight Arrow Connector 7"/>
          <p:cNvCxnSpPr/>
          <p:nvPr/>
        </p:nvCxnSpPr>
        <p:spPr>
          <a:xfrm>
            <a:off x="11353680" y="1836360"/>
            <a:ext cx="360" cy="4351680"/>
          </a:xfrm>
          <a:prstGeom prst="straightConnector1">
            <a:avLst/>
          </a:prstGeom>
          <a:ln w="38100">
            <a:solidFill>
              <a:srgbClr val="5b9bd5"/>
            </a:solidFill>
            <a:tailEnd len="med" type="stealth" w="med"/>
          </a:ln>
        </p:spPr>
      </p:cxnSp>
      <p:sp>
        <p:nvSpPr>
          <p:cNvPr id="265" name="Rectangle 8"/>
          <p:cNvSpPr/>
          <p:nvPr/>
        </p:nvSpPr>
        <p:spPr>
          <a:xfrm>
            <a:off x="7735320" y="4865400"/>
            <a:ext cx="549720" cy="510840"/>
          </a:xfrm>
          <a:prstGeom prst="rect">
            <a:avLst/>
          </a:prstGeom>
          <a:solidFill>
            <a:schemeClr val="accent6">
              <a:lumMod val="40000"/>
              <a:lumOff val="60000"/>
            </a:schemeClr>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002060"/>
                </a:solidFill>
                <a:latin typeface="Calibri"/>
              </a:rPr>
              <a:t>CTX</a:t>
            </a:r>
            <a:endParaRPr b="0" lang="en-US" sz="1800" spc="-1" strike="noStrike">
              <a:solidFill>
                <a:srgbClr val="000000"/>
              </a:solidFill>
              <a:latin typeface="Arial"/>
            </a:endParaRPr>
          </a:p>
        </p:txBody>
      </p:sp>
      <p:sp>
        <p:nvSpPr>
          <p:cNvPr id="266" name="Rectangle 9"/>
          <p:cNvSpPr/>
          <p:nvPr/>
        </p:nvSpPr>
        <p:spPr>
          <a:xfrm>
            <a:off x="3739680" y="3722760"/>
            <a:ext cx="549720" cy="510840"/>
          </a:xfrm>
          <a:prstGeom prst="rect">
            <a:avLst/>
          </a:prstGeom>
          <a:solidFill>
            <a:schemeClr val="accent6">
              <a:lumMod val="40000"/>
              <a:lumOff val="60000"/>
            </a:schemeClr>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rgbClr val="002060"/>
                </a:solidFill>
                <a:latin typeface="Calibri"/>
              </a:rPr>
              <a:t>CTX</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timing>
    <p:tnLst>
      <p:par>
        <p:cTn id="192" dur="indefinite" restart="never" nodeType="tmRoot">
          <p:childTnLst>
            <p:seq>
              <p:cTn id="193" dur="indefinite" nodeType="mainSeq">
                <p:childTnLst>
                  <p:par>
                    <p:cTn id="194" fill="hold">
                      <p:stCondLst>
                        <p:cond delay="indefinite"/>
                      </p:stCondLst>
                      <p:childTnLst>
                        <p:par>
                          <p:cTn id="195" fill="hold">
                            <p:stCondLst>
                              <p:cond delay="0"/>
                            </p:stCondLst>
                            <p:childTnLst>
                              <p:par>
                                <p:cTn id="196" nodeType="clickEffect" fill="hold" presetClass="entr" presetID="1">
                                  <p:stCondLst>
                                    <p:cond delay="0"/>
                                  </p:stCondLst>
                                  <p:childTnLst>
                                    <p:set>
                                      <p:cBhvr>
                                        <p:cTn id="197" dur="1" fill="hold">
                                          <p:stCondLst>
                                            <p:cond delay="0"/>
                                          </p:stCondLst>
                                        </p:cTn>
                                        <p:tgtEl>
                                          <p:spTgt spid="259">
                                            <p:txEl>
                                              <p:pRg st="0" end="0"/>
                                            </p:txEl>
                                          </p:spTgt>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nodeType="clickEffect" fill="hold" presetClass="entr" presetID="1">
                                  <p:stCondLst>
                                    <p:cond delay="0"/>
                                  </p:stCondLst>
                                  <p:childTnLst>
                                    <p:set>
                                      <p:cBhvr>
                                        <p:cTn id="201" dur="1" fill="hold">
                                          <p:stCondLst>
                                            <p:cond delay="0"/>
                                          </p:stCondLst>
                                        </p:cTn>
                                        <p:tgtEl>
                                          <p:spTgt spid="259">
                                            <p:txEl>
                                              <p:pRg st="1" end="1"/>
                                            </p:txEl>
                                          </p:spTgt>
                                        </p:tgtEl>
                                        <p:attrNameLst>
                                          <p:attrName>style.visibility</p:attrName>
                                        </p:attrNameLst>
                                      </p:cBhvr>
                                      <p:to>
                                        <p:strVal val="visible"/>
                                      </p:to>
                                    </p:set>
                                  </p:childTnLst>
                                </p:cTn>
                              </p:par>
                              <p:par>
                                <p:cTn id="202" nodeType="withEffect" fill="hold" presetClass="entr" presetID="1">
                                  <p:stCondLst>
                                    <p:cond delay="0"/>
                                  </p:stCondLst>
                                  <p:childTnLst>
                                    <p:set>
                                      <p:cBhvr>
                                        <p:cTn id="203" dur="1" fill="hold">
                                          <p:stCondLst>
                                            <p:cond delay="0"/>
                                          </p:stCondLst>
                                        </p:cTn>
                                        <p:tgtEl>
                                          <p:spTgt spid="259">
                                            <p:txEl>
                                              <p:pRg st="2" end="2"/>
                                            </p:txEl>
                                          </p:spTgt>
                                        </p:tgtEl>
                                        <p:attrNameLst>
                                          <p:attrName>style.visibility</p:attrName>
                                        </p:attrNameLst>
                                      </p:cBhvr>
                                      <p:to>
                                        <p:strVal val="visible"/>
                                      </p:to>
                                    </p:set>
                                  </p:childTnLst>
                                </p:cTn>
                              </p:par>
                              <p:par>
                                <p:cTn id="204" nodeType="withEffect" fill="hold" presetClass="entr" presetID="1">
                                  <p:stCondLst>
                                    <p:cond delay="0"/>
                                  </p:stCondLst>
                                  <p:childTnLst>
                                    <p:set>
                                      <p:cBhvr>
                                        <p:cTn id="205" dur="1" fill="hold">
                                          <p:stCondLst>
                                            <p:cond delay="0"/>
                                          </p:stCondLst>
                                        </p:cTn>
                                        <p:tgtEl>
                                          <p:spTgt spid="259">
                                            <p:txEl>
                                              <p:pRg st="3" end="3"/>
                                            </p:txEl>
                                          </p:spTgt>
                                        </p:tgtEl>
                                        <p:attrNameLst>
                                          <p:attrName>style.visibility</p:attrName>
                                        </p:attrNameLst>
                                      </p:cBhvr>
                                      <p:to>
                                        <p:strVal val="visible"/>
                                      </p:to>
                                    </p:set>
                                  </p:childTnLst>
                                </p:cTn>
                              </p:par>
                            </p:childTnLst>
                          </p:cTn>
                        </p:par>
                      </p:childTnLst>
                    </p:cTn>
                  </p:par>
                  <p:par>
                    <p:cTn id="206" fill="hold">
                      <p:stCondLst>
                        <p:cond delay="indefinite"/>
                      </p:stCondLst>
                      <p:childTnLst>
                        <p:par>
                          <p:cTn id="207" fill="hold">
                            <p:stCondLst>
                              <p:cond delay="0"/>
                            </p:stCondLst>
                            <p:childTnLst>
                              <p:par>
                                <p:cTn id="208" nodeType="clickEffect" fill="hold" presetClass="entr" presetID="1">
                                  <p:stCondLst>
                                    <p:cond delay="0"/>
                                  </p:stCondLst>
                                  <p:childTnLst>
                                    <p:set>
                                      <p:cBhvr>
                                        <p:cTn id="209" dur="1" fill="hold">
                                          <p:stCondLst>
                                            <p:cond delay="0"/>
                                          </p:stCondLst>
                                        </p:cTn>
                                        <p:tgtEl>
                                          <p:spTgt spid="261">
                                            <p:txEl>
                                              <p:pRg st="7" end="7"/>
                                            </p:txEl>
                                          </p:spTgt>
                                        </p:tgtEl>
                                        <p:attrNameLst>
                                          <p:attrName>style.visibility</p:attrName>
                                        </p:attrNameLst>
                                      </p:cBhvr>
                                      <p:to>
                                        <p:strVal val="visible"/>
                                      </p:to>
                                    </p:set>
                                  </p:childTnLst>
                                </p:cTn>
                              </p:par>
                            </p:childTnLst>
                          </p:cTn>
                        </p:par>
                      </p:childTnLst>
                    </p:cTn>
                  </p:par>
                  <p:par>
                    <p:cTn id="210" fill="hold">
                      <p:stCondLst>
                        <p:cond delay="indefinite"/>
                      </p:stCondLst>
                      <p:childTnLst>
                        <p:par>
                          <p:cTn id="211" fill="hold">
                            <p:stCondLst>
                              <p:cond delay="0"/>
                            </p:stCondLst>
                            <p:childTnLst>
                              <p:par>
                                <p:cTn id="212" nodeType="clickEffect" fill="hold" presetClass="entr" presetID="1">
                                  <p:stCondLst>
                                    <p:cond delay="0"/>
                                  </p:stCondLst>
                                  <p:childTnLst>
                                    <p:set>
                                      <p:cBhvr>
                                        <p:cTn id="213" dur="1" fill="hold">
                                          <p:stCondLst>
                                            <p:cond delay="0"/>
                                          </p:stCondLst>
                                        </p:cTn>
                                        <p:tgtEl>
                                          <p:spTgt spid="260">
                                            <p:txEl>
                                              <p:pRg st="10" end="10"/>
                                            </p:txEl>
                                          </p:spTgt>
                                        </p:tgtEl>
                                        <p:attrNameLst>
                                          <p:attrName>style.visibility</p:attrName>
                                        </p:attrNameLst>
                                      </p:cBhvr>
                                      <p:to>
                                        <p:strVal val="visible"/>
                                      </p:to>
                                    </p:set>
                                  </p:childTnLst>
                                </p:cTn>
                              </p:par>
                            </p:childTnLst>
                          </p:cTn>
                        </p:par>
                      </p:childTnLst>
                    </p:cTn>
                  </p:par>
                  <p:par>
                    <p:cTn id="214" fill="hold">
                      <p:stCondLst>
                        <p:cond delay="indefinite"/>
                      </p:stCondLst>
                      <p:childTnLst>
                        <p:par>
                          <p:cTn id="215" fill="hold">
                            <p:stCondLst>
                              <p:cond delay="0"/>
                            </p:stCondLst>
                            <p:childTnLst>
                              <p:par>
                                <p:cTn id="216" nodeType="clickEffect" fill="hold" presetClass="entr" presetID="1">
                                  <p:stCondLst>
                                    <p:cond delay="0"/>
                                  </p:stCondLst>
                                  <p:childTnLst>
                                    <p:set>
                                      <p:cBhvr>
                                        <p:cTn id="217" dur="1" fill="hold">
                                          <p:stCondLst>
                                            <p:cond delay="0"/>
                                          </p:stCondLst>
                                        </p:cTn>
                                        <p:tgtEl>
                                          <p:spTgt spid="266"/>
                                        </p:tgtEl>
                                        <p:attrNameLst>
                                          <p:attrName>style.visibility</p:attrName>
                                        </p:attrNameLst>
                                      </p:cBhvr>
                                      <p:to>
                                        <p:strVal val="visible"/>
                                      </p:to>
                                    </p:set>
                                  </p:childTnLst>
                                </p:cTn>
                              </p:par>
                              <p:par>
                                <p:cTn id="218" nodeType="withEffect" fill="hold" presetClass="entr" presetID="1">
                                  <p:stCondLst>
                                    <p:cond delay="0"/>
                                  </p:stCondLst>
                                  <p:childTnLst>
                                    <p:set>
                                      <p:cBhvr>
                                        <p:cTn id="219" dur="1" fill="hold">
                                          <p:stCondLst>
                                            <p:cond delay="0"/>
                                          </p:stCondLst>
                                        </p:cTn>
                                        <p:tgtEl>
                                          <p:spTgt spid="2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n-US" sz="6000" spc="-1" strike="noStrike">
                <a:solidFill>
                  <a:schemeClr val="dk1"/>
                </a:solidFill>
                <a:latin typeface="Calibri Light"/>
              </a:rPr>
              <a:t>Process states</a:t>
            </a:r>
            <a:endParaRPr b="0" lang="en-US" sz="6000" spc="-1" strike="noStrike">
              <a:solidFill>
                <a:schemeClr val="dk1"/>
              </a:solidFill>
              <a:latin typeface="Calibri"/>
            </a:endParaRPr>
          </a:p>
        </p:txBody>
      </p:sp>
      <p:sp>
        <p:nvSpPr>
          <p:cNvPr id="268" name="PlaceHolder 2"/>
          <p:cNvSpPr>
            <a:spLocks noGrp="1"/>
          </p:cNvSpPr>
          <p:nvPr>
            <p:ph/>
          </p:nvPr>
        </p:nvSpPr>
        <p:spPr>
          <a:xfrm>
            <a:off x="831960" y="4589640"/>
            <a:ext cx="10515240" cy="1499760"/>
          </a:xfrm>
          <a:prstGeom prst="rect">
            <a:avLst/>
          </a:prstGeom>
          <a:noFill/>
          <a:ln w="0">
            <a:noFill/>
          </a:ln>
        </p:spPr>
        <p:txBody>
          <a:bodyPr lIns="91440" rIns="91440" tIns="45720" bIns="45720" anchor="t">
            <a:noAutofit/>
          </a:bodyPr>
          <a:p>
            <a:pPr indent="0">
              <a:lnSpc>
                <a:spcPct val="90000"/>
              </a:lnSpc>
              <a:spcBef>
                <a:spcPts val="1417"/>
              </a:spcBef>
              <a:buNone/>
            </a:pPr>
            <a:endParaRPr b="0" lang="en-US" sz="2400" spc="-1" strike="noStrike">
              <a:solidFill>
                <a:schemeClr val="dk1">
                  <a:tint val="75000"/>
                </a:schemeClr>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Process states</a:t>
            </a:r>
            <a:endParaRPr b="0" lang="en-US" sz="4400" spc="-1" strike="noStrike">
              <a:solidFill>
                <a:schemeClr val="dk1"/>
              </a:solidFill>
              <a:latin typeface="Calibri"/>
            </a:endParaRPr>
          </a:p>
        </p:txBody>
      </p:sp>
      <p:sp>
        <p:nvSpPr>
          <p:cNvPr id="270"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At any time many processes are “executing” on the system. See</a:t>
            </a:r>
            <a:br>
              <a:rPr sz="2800"/>
            </a:br>
            <a:r>
              <a:rPr b="0" lang="en-US" sz="2800" spc="-1" strike="noStrike">
                <a:solidFill>
                  <a:schemeClr val="dk1"/>
                </a:solidFill>
                <a:latin typeface="Courier New"/>
              </a:rPr>
              <a:t> ps –ax </a:t>
            </a:r>
            <a:r>
              <a:rPr b="0" lang="en-US" sz="2800" spc="-1" strike="noStrike">
                <a:solidFill>
                  <a:schemeClr val="dk1"/>
                </a:solidFill>
                <a:latin typeface="Calibri"/>
              </a:rPr>
              <a:t> for instance. </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All the PCBs exist in the kernel.</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Only one of them is for a process running on the CPU (assume single CPU). That process is said to be in ‘RUNNING’ state.</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Most processes are waiting for something to happen.</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Explore </a:t>
            </a:r>
            <a:r>
              <a:rPr b="0" lang="en-US" sz="2400" spc="-1" strike="noStrike">
                <a:solidFill>
                  <a:schemeClr val="dk1"/>
                </a:solidFill>
                <a:latin typeface="Courier New"/>
              </a:rPr>
              <a:t>ps -ax -o pid,comm,stat,wchan</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See the </a:t>
            </a:r>
            <a:r>
              <a:rPr b="0" lang="en-US" sz="2400" spc="-1" strike="noStrike">
                <a:solidFill>
                  <a:schemeClr val="dk1"/>
                </a:solidFill>
                <a:latin typeface="Courier New"/>
              </a:rPr>
              <a:t>stat</a:t>
            </a:r>
            <a:r>
              <a:rPr b="0" lang="en-US" sz="2400" spc="-1" strike="noStrike">
                <a:solidFill>
                  <a:schemeClr val="dk1"/>
                </a:solidFill>
                <a:latin typeface="Calibri"/>
              </a:rPr>
              <a:t> and </a:t>
            </a:r>
            <a:r>
              <a:rPr b="0" lang="en-US" sz="2400" spc="-1" strike="noStrike">
                <a:solidFill>
                  <a:schemeClr val="dk1"/>
                </a:solidFill>
                <a:latin typeface="Courier New"/>
              </a:rPr>
              <a:t>wchan</a:t>
            </a:r>
            <a:r>
              <a:rPr b="0" lang="en-US" sz="2400" spc="-1" strike="noStrike">
                <a:solidFill>
                  <a:schemeClr val="dk1"/>
                </a:solidFill>
                <a:latin typeface="Calibri"/>
              </a:rPr>
              <a:t> columns</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For processes waiting on something the </a:t>
            </a:r>
            <a:r>
              <a:rPr b="0" lang="en-US" sz="2400" spc="-1" strike="noStrike">
                <a:solidFill>
                  <a:schemeClr val="dk1"/>
                </a:solidFill>
                <a:latin typeface="Courier New"/>
              </a:rPr>
              <a:t>wchan</a:t>
            </a:r>
            <a:r>
              <a:rPr b="0" lang="en-US" sz="2400" spc="-1" strike="noStrike">
                <a:solidFill>
                  <a:schemeClr val="dk1"/>
                </a:solidFill>
                <a:latin typeface="Calibri"/>
              </a:rPr>
              <a:t> column says where in the kernel the wait is happening</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Process states and transitions</a:t>
            </a:r>
            <a:endParaRPr b="0" lang="en-US" sz="4400" spc="-1" strike="noStrike">
              <a:solidFill>
                <a:schemeClr val="dk1"/>
              </a:solidFill>
              <a:latin typeface="Calibri"/>
            </a:endParaRPr>
          </a:p>
        </p:txBody>
      </p:sp>
      <p:sp>
        <p:nvSpPr>
          <p:cNvPr id="272" name="Oval 7"/>
          <p:cNvSpPr/>
          <p:nvPr/>
        </p:nvSpPr>
        <p:spPr>
          <a:xfrm>
            <a:off x="6991560" y="2779920"/>
            <a:ext cx="1554120" cy="1425960"/>
          </a:xfrm>
          <a:prstGeom prst="ellipse">
            <a:avLst/>
          </a:prstGeom>
          <a:solidFill>
            <a:schemeClr val="accent4">
              <a:lumMod val="60000"/>
              <a:lumOff val="40000"/>
            </a:schemeClr>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1" lang="en-US" sz="2000" spc="-1" strike="noStrike">
                <a:solidFill>
                  <a:schemeClr val="dk1"/>
                </a:solidFill>
                <a:latin typeface="Calibri"/>
              </a:rPr>
              <a:t>Running</a:t>
            </a:r>
            <a:endParaRPr b="0" lang="en-US" sz="2000" spc="-1" strike="noStrike">
              <a:solidFill>
                <a:srgbClr val="000000"/>
              </a:solidFill>
              <a:latin typeface="Arial"/>
            </a:endParaRPr>
          </a:p>
        </p:txBody>
      </p:sp>
      <p:grpSp>
        <p:nvGrpSpPr>
          <p:cNvPr id="273" name="Group 63"/>
          <p:cNvGrpSpPr/>
          <p:nvPr/>
        </p:nvGrpSpPr>
        <p:grpSpPr>
          <a:xfrm>
            <a:off x="5090040" y="3997440"/>
            <a:ext cx="2836440" cy="2463840"/>
            <a:chOff x="5090040" y="3997440"/>
            <a:chExt cx="2836440" cy="2463840"/>
          </a:xfrm>
        </p:grpSpPr>
        <p:sp>
          <p:nvSpPr>
            <p:cNvPr id="274" name="Oval 9"/>
            <p:cNvSpPr/>
            <p:nvPr/>
          </p:nvSpPr>
          <p:spPr>
            <a:xfrm>
              <a:off x="5090040" y="5035320"/>
              <a:ext cx="1554120" cy="1425960"/>
            </a:xfrm>
            <a:prstGeom prst="ellipse">
              <a:avLst/>
            </a:prstGeom>
            <a:solidFill>
              <a:schemeClr val="accent4">
                <a:lumMod val="60000"/>
                <a:lumOff val="40000"/>
              </a:schemeClr>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1" lang="en-US" sz="2000" spc="-1" strike="noStrike">
                  <a:solidFill>
                    <a:schemeClr val="dk1"/>
                  </a:solidFill>
                  <a:latin typeface="Calibri"/>
                </a:rPr>
                <a:t>Blocked</a:t>
              </a:r>
              <a:endParaRPr b="0" lang="en-US" sz="2000" spc="-1" strike="noStrike">
                <a:solidFill>
                  <a:srgbClr val="000000"/>
                </a:solidFill>
                <a:latin typeface="Arial"/>
              </a:endParaRPr>
            </a:p>
          </p:txBody>
        </p:sp>
        <p:cxnSp>
          <p:nvCxnSpPr>
            <p:cNvPr id="275" name="Straight Arrow Connector 17"/>
            <p:cNvCxnSpPr>
              <a:stCxn id="272" idx="3"/>
              <a:endCxn id="274" idx="7"/>
            </p:cNvCxnSpPr>
            <p:nvPr/>
          </p:nvCxnSpPr>
          <p:spPr>
            <a:xfrm flipH="1">
              <a:off x="6416640" y="3997440"/>
              <a:ext cx="802440" cy="1247040"/>
            </a:xfrm>
            <a:prstGeom prst="straightConnector1">
              <a:avLst/>
            </a:prstGeom>
            <a:ln>
              <a:solidFill>
                <a:srgbClr val="5b9bd5"/>
              </a:solidFill>
              <a:tailEnd len="med" type="triangle" w="med"/>
            </a:ln>
          </p:spPr>
        </p:cxnSp>
        <p:sp>
          <p:nvSpPr>
            <p:cNvPr id="276" name="TextBox 18"/>
            <p:cNvSpPr/>
            <p:nvPr/>
          </p:nvSpPr>
          <p:spPr>
            <a:xfrm>
              <a:off x="5774760" y="4393800"/>
              <a:ext cx="215172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Calibri"/>
                </a:rPr>
                <a:t>Blocking Request</a:t>
              </a:r>
              <a:endParaRPr b="0" lang="en-US" sz="1800" spc="-1" strike="noStrike">
                <a:solidFill>
                  <a:srgbClr val="000000"/>
                </a:solidFill>
                <a:latin typeface="Arial"/>
              </a:endParaRPr>
            </a:p>
          </p:txBody>
        </p:sp>
      </p:grpSp>
      <p:sp>
        <p:nvSpPr>
          <p:cNvPr id="277" name="Oval 8"/>
          <p:cNvSpPr/>
          <p:nvPr/>
        </p:nvSpPr>
        <p:spPr>
          <a:xfrm>
            <a:off x="3074760" y="2779920"/>
            <a:ext cx="1554120" cy="1425960"/>
          </a:xfrm>
          <a:prstGeom prst="ellipse">
            <a:avLst/>
          </a:prstGeom>
          <a:solidFill>
            <a:schemeClr val="accent4">
              <a:lumMod val="60000"/>
              <a:lumOff val="40000"/>
            </a:schemeClr>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1" lang="en-US" sz="2000" spc="-1" strike="noStrike">
                <a:solidFill>
                  <a:schemeClr val="dk1"/>
                </a:solidFill>
                <a:latin typeface="Calibri"/>
              </a:rPr>
              <a:t>Ready</a:t>
            </a:r>
            <a:endParaRPr b="0" lang="en-US" sz="2000" spc="-1" strike="noStrike">
              <a:solidFill>
                <a:srgbClr val="000000"/>
              </a:solidFill>
              <a:latin typeface="Arial"/>
            </a:endParaRPr>
          </a:p>
        </p:txBody>
      </p:sp>
      <p:cxnSp>
        <p:nvCxnSpPr>
          <p:cNvPr id="278" name="Straight Arrow Connector 20"/>
          <p:cNvCxnSpPr/>
          <p:nvPr/>
        </p:nvCxnSpPr>
        <p:spPr>
          <a:xfrm flipH="1" flipV="1">
            <a:off x="4401360" y="3936600"/>
            <a:ext cx="916560" cy="1247040"/>
          </a:xfrm>
          <a:prstGeom prst="straightConnector1">
            <a:avLst/>
          </a:prstGeom>
          <a:ln>
            <a:solidFill>
              <a:srgbClr val="5b9bd5"/>
            </a:solidFill>
            <a:tailEnd len="med" type="triangle" w="med"/>
          </a:ln>
        </p:spPr>
      </p:cxnSp>
      <p:sp>
        <p:nvSpPr>
          <p:cNvPr id="279" name="TextBox 21"/>
          <p:cNvSpPr/>
          <p:nvPr/>
        </p:nvSpPr>
        <p:spPr>
          <a:xfrm>
            <a:off x="4295160" y="4243680"/>
            <a:ext cx="1450800" cy="6382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Calibri"/>
              </a:rPr>
              <a:t>Unblocking</a:t>
            </a:r>
            <a:br>
              <a:rPr sz="1800"/>
            </a:br>
            <a:r>
              <a:rPr b="0" lang="en-US" sz="1800" spc="-1" strike="noStrike">
                <a:solidFill>
                  <a:schemeClr val="dk1"/>
                </a:solidFill>
                <a:latin typeface="Calibri"/>
              </a:rPr>
              <a:t>event</a:t>
            </a:r>
            <a:endParaRPr b="0" lang="en-US" sz="1800" spc="-1" strike="noStrike">
              <a:solidFill>
                <a:srgbClr val="000000"/>
              </a:solidFill>
              <a:latin typeface="Arial"/>
            </a:endParaRPr>
          </a:p>
        </p:txBody>
      </p:sp>
      <p:grpSp>
        <p:nvGrpSpPr>
          <p:cNvPr id="280" name="Group 66"/>
          <p:cNvGrpSpPr/>
          <p:nvPr/>
        </p:nvGrpSpPr>
        <p:grpSpPr>
          <a:xfrm>
            <a:off x="4587120" y="2909160"/>
            <a:ext cx="2453760" cy="583920"/>
            <a:chOff x="4587120" y="2909160"/>
            <a:chExt cx="2453760" cy="583920"/>
          </a:xfrm>
        </p:grpSpPr>
        <p:cxnSp>
          <p:nvCxnSpPr>
            <p:cNvPr id="281" name="Straight Arrow Connector 23"/>
            <p:cNvCxnSpPr>
              <a:stCxn id="277" idx="6"/>
              <a:endCxn id="272" idx="2"/>
            </p:cNvCxnSpPr>
            <p:nvPr/>
          </p:nvCxnSpPr>
          <p:spPr>
            <a:xfrm>
              <a:off x="4628880" y="3493080"/>
              <a:ext cx="2362680" cy="360"/>
            </a:xfrm>
            <a:prstGeom prst="straightConnector1">
              <a:avLst/>
            </a:prstGeom>
            <a:ln>
              <a:solidFill>
                <a:srgbClr val="5b9bd5"/>
              </a:solidFill>
              <a:tailEnd len="med" type="triangle" w="med"/>
            </a:ln>
          </p:spPr>
        </p:cxnSp>
        <p:cxnSp>
          <p:nvCxnSpPr>
            <p:cNvPr id="282" name="Straight Arrow Connector 25"/>
            <p:cNvCxnSpPr/>
            <p:nvPr/>
          </p:nvCxnSpPr>
          <p:spPr>
            <a:xfrm flipH="1" flipV="1">
              <a:off x="4587120" y="3236760"/>
              <a:ext cx="2454120" cy="18720"/>
            </a:xfrm>
            <a:prstGeom prst="straightConnector1">
              <a:avLst/>
            </a:prstGeom>
            <a:ln>
              <a:solidFill>
                <a:srgbClr val="5b9bd5"/>
              </a:solidFill>
              <a:tailEnd len="med" type="triangle" w="med"/>
            </a:ln>
          </p:spPr>
        </p:cxnSp>
        <p:sp>
          <p:nvSpPr>
            <p:cNvPr id="283" name="TextBox 27"/>
            <p:cNvSpPr/>
            <p:nvPr/>
          </p:nvSpPr>
          <p:spPr>
            <a:xfrm>
              <a:off x="4997160" y="2909160"/>
              <a:ext cx="1917000" cy="3639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CPU Scheduler</a:t>
              </a:r>
              <a:endParaRPr b="0" lang="en-US" sz="1800" spc="-1" strike="noStrike">
                <a:solidFill>
                  <a:srgbClr val="000000"/>
                </a:solidFill>
                <a:latin typeface="Arial"/>
              </a:endParaRPr>
            </a:p>
          </p:txBody>
        </p:sp>
      </p:grpSp>
      <p:grpSp>
        <p:nvGrpSpPr>
          <p:cNvPr id="284" name="Group 67"/>
          <p:cNvGrpSpPr/>
          <p:nvPr/>
        </p:nvGrpSpPr>
        <p:grpSpPr>
          <a:xfrm>
            <a:off x="8286120" y="1192680"/>
            <a:ext cx="2589480" cy="1794240"/>
            <a:chOff x="8286120" y="1192680"/>
            <a:chExt cx="2589480" cy="1794240"/>
          </a:xfrm>
        </p:grpSpPr>
        <p:sp>
          <p:nvSpPr>
            <p:cNvPr id="285" name="Oval 28"/>
            <p:cNvSpPr/>
            <p:nvPr/>
          </p:nvSpPr>
          <p:spPr>
            <a:xfrm>
              <a:off x="9321480" y="1192680"/>
              <a:ext cx="1554120" cy="1425960"/>
            </a:xfrm>
            <a:prstGeom prst="ellipse">
              <a:avLst/>
            </a:prstGeom>
            <a:solidFill>
              <a:schemeClr val="accent4">
                <a:lumMod val="60000"/>
                <a:lumOff val="40000"/>
              </a:schemeClr>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2000" spc="-1" strike="noStrike">
                  <a:solidFill>
                    <a:schemeClr val="dk1"/>
                  </a:solidFill>
                  <a:latin typeface="Calibri"/>
                </a:rPr>
                <a:t>Running (U)</a:t>
              </a:r>
              <a:endParaRPr b="0" lang="en-US" sz="2000" spc="-1" strike="noStrike">
                <a:solidFill>
                  <a:srgbClr val="000000"/>
                </a:solidFill>
                <a:latin typeface="Arial"/>
              </a:endParaRPr>
            </a:p>
          </p:txBody>
        </p:sp>
        <p:cxnSp>
          <p:nvCxnSpPr>
            <p:cNvPr id="286" name="Straight Arrow Connector 35"/>
            <p:cNvCxnSpPr/>
            <p:nvPr/>
          </p:nvCxnSpPr>
          <p:spPr>
            <a:xfrm flipH="1">
              <a:off x="8286120" y="2017440"/>
              <a:ext cx="1035720" cy="969840"/>
            </a:xfrm>
            <a:prstGeom prst="straightConnector1">
              <a:avLst/>
            </a:prstGeom>
            <a:ln>
              <a:solidFill>
                <a:srgbClr val="5b9bd5"/>
              </a:solidFill>
              <a:tailEnd len="med" type="triangle" w="med"/>
            </a:ln>
          </p:spPr>
        </p:cxnSp>
      </p:grpSp>
      <p:grpSp>
        <p:nvGrpSpPr>
          <p:cNvPr id="287" name="Group 11"/>
          <p:cNvGrpSpPr/>
          <p:nvPr/>
        </p:nvGrpSpPr>
        <p:grpSpPr>
          <a:xfrm>
            <a:off x="7971480" y="2095920"/>
            <a:ext cx="1780920" cy="1116360"/>
            <a:chOff x="7971480" y="2095920"/>
            <a:chExt cx="1780920" cy="1116360"/>
          </a:xfrm>
        </p:grpSpPr>
        <p:cxnSp>
          <p:nvCxnSpPr>
            <p:cNvPr id="288" name="Straight Arrow Connector 2"/>
            <p:cNvCxnSpPr/>
            <p:nvPr/>
          </p:nvCxnSpPr>
          <p:spPr>
            <a:xfrm flipV="1">
              <a:off x="8395200" y="2239920"/>
              <a:ext cx="1055160" cy="972720"/>
            </a:xfrm>
            <a:prstGeom prst="straightConnector1">
              <a:avLst/>
            </a:prstGeom>
            <a:ln>
              <a:solidFill>
                <a:srgbClr val="5b9bd5"/>
              </a:solidFill>
              <a:tailEnd len="med" type="triangle" w="med"/>
            </a:ln>
          </p:spPr>
        </p:cxnSp>
        <p:sp>
          <p:nvSpPr>
            <p:cNvPr id="289" name="TextBox 10"/>
            <p:cNvSpPr/>
            <p:nvPr/>
          </p:nvSpPr>
          <p:spPr>
            <a:xfrm>
              <a:off x="7971480" y="2095920"/>
              <a:ext cx="1179360" cy="36396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Calibri"/>
                </a:rPr>
                <a:t>SYSCALL</a:t>
              </a:r>
              <a:endParaRPr b="0" lang="en-US" sz="1800" spc="-1" strike="noStrike">
                <a:solidFill>
                  <a:srgbClr val="000000"/>
                </a:solidFill>
                <a:latin typeface="Arial"/>
              </a:endParaRPr>
            </a:p>
          </p:txBody>
        </p:sp>
        <p:sp>
          <p:nvSpPr>
            <p:cNvPr id="290" name="TextBox 30"/>
            <p:cNvSpPr/>
            <p:nvPr/>
          </p:nvSpPr>
          <p:spPr>
            <a:xfrm>
              <a:off x="8701200" y="2647080"/>
              <a:ext cx="1051200" cy="363960"/>
            </a:xfrm>
            <a:prstGeom prst="rect">
              <a:avLst/>
            </a:prstGeom>
            <a:noFill/>
            <a:ln w="0">
              <a:noFill/>
            </a:ln>
          </p:spPr>
          <p:style>
            <a:lnRef idx="0"/>
            <a:fillRef idx="0"/>
            <a:effectRef idx="0"/>
            <a:fontRef idx="minor"/>
          </p:style>
          <p:txBody>
            <a:bodyPr wrap="none" lIns="90000" rIns="90000" tIns="45000" bIns="45000" anchor="t">
              <a:spAutoFit/>
            </a:bodyPr>
            <a:p>
              <a:pPr algn="ctr" defTabSz="914400">
                <a:lnSpc>
                  <a:spcPct val="100000"/>
                </a:lnSpc>
              </a:pPr>
              <a:r>
                <a:rPr b="0" lang="en-US" sz="1800" spc="-1" strike="noStrike">
                  <a:solidFill>
                    <a:schemeClr val="dk1"/>
                  </a:solidFill>
                  <a:latin typeface="Calibri"/>
                </a:rPr>
                <a:t>SYSRET</a:t>
              </a:r>
              <a:endParaRPr b="0" lang="en-US" sz="1800" spc="-1" strike="noStrike">
                <a:solidFill>
                  <a:srgbClr val="000000"/>
                </a:solidFill>
                <a:latin typeface="Arial"/>
              </a:endParaRPr>
            </a:p>
          </p:txBody>
        </p:sp>
      </p:grpSp>
      <p:grpSp>
        <p:nvGrpSpPr>
          <p:cNvPr id="291" name="Group 4"/>
          <p:cNvGrpSpPr/>
          <p:nvPr/>
        </p:nvGrpSpPr>
        <p:grpSpPr>
          <a:xfrm>
            <a:off x="8061120" y="3978720"/>
            <a:ext cx="3755160" cy="2059560"/>
            <a:chOff x="8061120" y="3978720"/>
            <a:chExt cx="3755160" cy="2059560"/>
          </a:xfrm>
        </p:grpSpPr>
        <p:sp>
          <p:nvSpPr>
            <p:cNvPr id="292" name="Oval 29"/>
            <p:cNvSpPr/>
            <p:nvPr/>
          </p:nvSpPr>
          <p:spPr>
            <a:xfrm>
              <a:off x="10262160" y="4612320"/>
              <a:ext cx="1554120" cy="1425960"/>
            </a:xfrm>
            <a:prstGeom prst="ellipse">
              <a:avLst/>
            </a:prstGeom>
            <a:solidFill>
              <a:schemeClr val="accent4">
                <a:lumMod val="60000"/>
                <a:lumOff val="40000"/>
              </a:schemeClr>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1" lang="en-US" sz="2000" spc="-1" strike="noStrike">
                  <a:solidFill>
                    <a:schemeClr val="dk1"/>
                  </a:solidFill>
                  <a:latin typeface="Calibri"/>
                </a:rPr>
                <a:t>Terminal</a:t>
              </a:r>
              <a:endParaRPr b="0" lang="en-US" sz="2000" spc="-1" strike="noStrike">
                <a:solidFill>
                  <a:srgbClr val="000000"/>
                </a:solidFill>
                <a:latin typeface="Arial"/>
              </a:endParaRPr>
            </a:p>
          </p:txBody>
        </p:sp>
        <p:cxnSp>
          <p:nvCxnSpPr>
            <p:cNvPr id="293" name="Straight Arrow Connector 31"/>
            <p:cNvCxnSpPr>
              <a:stCxn id="272" idx="5"/>
              <a:endCxn id="292" idx="2"/>
            </p:cNvCxnSpPr>
            <p:nvPr/>
          </p:nvCxnSpPr>
          <p:spPr>
            <a:xfrm>
              <a:off x="8318160" y="3997440"/>
              <a:ext cx="1944000" cy="1328400"/>
            </a:xfrm>
            <a:prstGeom prst="straightConnector1">
              <a:avLst/>
            </a:prstGeom>
            <a:ln>
              <a:solidFill>
                <a:srgbClr val="5b9bd5"/>
              </a:solidFill>
              <a:tailEnd len="med" type="triangle" w="med"/>
            </a:ln>
          </p:spPr>
        </p:cxnSp>
        <p:sp>
          <p:nvSpPr>
            <p:cNvPr id="294" name="TextBox 1"/>
            <p:cNvSpPr/>
            <p:nvPr/>
          </p:nvSpPr>
          <p:spPr>
            <a:xfrm>
              <a:off x="8061120" y="3978720"/>
              <a:ext cx="2531160" cy="6382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Calibri"/>
                </a:rPr>
                <a:t>Process terminated, </a:t>
              </a:r>
              <a:br>
                <a:rPr sz="1800"/>
              </a:br>
              <a:r>
                <a:rPr b="0" lang="en-US" sz="1800" spc="-1" strike="noStrike">
                  <a:solidFill>
                    <a:schemeClr val="dk1"/>
                  </a:solidFill>
                  <a:latin typeface="Calibri"/>
                </a:rPr>
                <a:t>eg by exit()</a:t>
              </a:r>
              <a:endParaRPr b="0" lang="en-US" sz="1800" spc="-1" strike="noStrike">
                <a:solidFill>
                  <a:srgbClr val="000000"/>
                </a:solidFill>
                <a:latin typeface="Arial"/>
              </a:endParaRPr>
            </a:p>
          </p:txBody>
        </p:sp>
      </p:grpSp>
      <p:sp>
        <p:nvSpPr>
          <p:cNvPr id="295" name="TextBox 5"/>
          <p:cNvSpPr/>
          <p:nvPr/>
        </p:nvSpPr>
        <p:spPr>
          <a:xfrm>
            <a:off x="3720240" y="2392560"/>
            <a:ext cx="338040" cy="363960"/>
          </a:xfrm>
          <a:prstGeom prst="rect">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wrap="none" lIns="90000" rIns="90000" tIns="45000" bIns="45000" anchor="t">
            <a:spAutoFit/>
          </a:bodyPr>
          <a:p>
            <a:pPr defTabSz="914400">
              <a:lnSpc>
                <a:spcPct val="100000"/>
              </a:lnSpc>
            </a:pPr>
            <a:r>
              <a:rPr b="0" lang="en-US" sz="1800" spc="-1" strike="noStrike">
                <a:solidFill>
                  <a:schemeClr val="lt1"/>
                </a:solidFill>
                <a:latin typeface="Calibri"/>
              </a:rPr>
              <a:t>R</a:t>
            </a:r>
            <a:endParaRPr b="0" lang="en-US" sz="1800" spc="-1" strike="noStrike">
              <a:solidFill>
                <a:srgbClr val="ffffff"/>
              </a:solidFill>
              <a:latin typeface="Arial"/>
            </a:endParaRPr>
          </a:p>
        </p:txBody>
      </p:sp>
      <p:sp>
        <p:nvSpPr>
          <p:cNvPr id="296" name="TextBox 32"/>
          <p:cNvSpPr/>
          <p:nvPr/>
        </p:nvSpPr>
        <p:spPr>
          <a:xfrm>
            <a:off x="6626880" y="5617080"/>
            <a:ext cx="324360" cy="363960"/>
          </a:xfrm>
          <a:prstGeom prst="rect">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wrap="none" lIns="90000" rIns="90000" tIns="45000" bIns="45000" anchor="t">
            <a:spAutoFit/>
          </a:bodyPr>
          <a:p>
            <a:pPr defTabSz="914400">
              <a:lnSpc>
                <a:spcPct val="100000"/>
              </a:lnSpc>
            </a:pPr>
            <a:r>
              <a:rPr b="0" lang="en-US" sz="1800" spc="-1" strike="noStrike">
                <a:solidFill>
                  <a:schemeClr val="lt1"/>
                </a:solidFill>
                <a:latin typeface="Calibri"/>
              </a:rPr>
              <a:t>S</a:t>
            </a:r>
            <a:endParaRPr b="0" lang="en-US" sz="1800" spc="-1" strike="noStrike">
              <a:solidFill>
                <a:srgbClr val="ffffff"/>
              </a:solidFill>
              <a:latin typeface="Arial"/>
            </a:endParaRPr>
          </a:p>
        </p:txBody>
      </p:sp>
      <p:sp>
        <p:nvSpPr>
          <p:cNvPr id="297" name="TextBox 33"/>
          <p:cNvSpPr/>
          <p:nvPr/>
        </p:nvSpPr>
        <p:spPr>
          <a:xfrm>
            <a:off x="7590600" y="2439720"/>
            <a:ext cx="338040" cy="363960"/>
          </a:xfrm>
          <a:prstGeom prst="rect">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wrap="none" lIns="90000" rIns="90000" tIns="45000" bIns="45000" anchor="t">
            <a:spAutoFit/>
          </a:bodyPr>
          <a:p>
            <a:pPr defTabSz="914400">
              <a:lnSpc>
                <a:spcPct val="100000"/>
              </a:lnSpc>
            </a:pPr>
            <a:r>
              <a:rPr b="0" lang="en-US" sz="1800" spc="-1" strike="noStrike">
                <a:solidFill>
                  <a:schemeClr val="lt1"/>
                </a:solidFill>
                <a:latin typeface="Calibri"/>
              </a:rPr>
              <a:t>R</a:t>
            </a:r>
            <a:endParaRPr b="0" lang="en-US" sz="1800" spc="-1" strike="noStrike">
              <a:solidFill>
                <a:srgbClr val="ffffff"/>
              </a:solidFill>
              <a:latin typeface="Arial"/>
            </a:endParaRPr>
          </a:p>
        </p:txBody>
      </p:sp>
      <p:sp>
        <p:nvSpPr>
          <p:cNvPr id="298" name="TextBox 34"/>
          <p:cNvSpPr/>
          <p:nvPr/>
        </p:nvSpPr>
        <p:spPr>
          <a:xfrm>
            <a:off x="9950760" y="5454360"/>
            <a:ext cx="335160" cy="363960"/>
          </a:xfrm>
          <a:prstGeom prst="rect">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wrap="none" lIns="90000" rIns="90000" tIns="45000" bIns="45000" anchor="t">
            <a:spAutoFit/>
          </a:bodyPr>
          <a:p>
            <a:pPr defTabSz="914400">
              <a:lnSpc>
                <a:spcPct val="100000"/>
              </a:lnSpc>
            </a:pPr>
            <a:r>
              <a:rPr b="0" lang="en-US" sz="1800" spc="-1" strike="noStrike">
                <a:solidFill>
                  <a:schemeClr val="lt1"/>
                </a:solidFill>
                <a:latin typeface="Calibri"/>
              </a:rPr>
              <a:t>Z</a:t>
            </a:r>
            <a:endParaRPr b="0" lang="en-US" sz="1800" spc="-1" strike="noStrike">
              <a:solidFill>
                <a:srgbClr val="ffffff"/>
              </a:solidFill>
              <a:latin typeface="Arial"/>
            </a:endParaRPr>
          </a:p>
        </p:txBody>
      </p:sp>
      <p:grpSp>
        <p:nvGrpSpPr>
          <p:cNvPr id="299" name="Group 13"/>
          <p:cNvGrpSpPr/>
          <p:nvPr/>
        </p:nvGrpSpPr>
        <p:grpSpPr>
          <a:xfrm>
            <a:off x="213480" y="4138560"/>
            <a:ext cx="2903760" cy="3107160"/>
            <a:chOff x="213480" y="4138560"/>
            <a:chExt cx="2903760" cy="3107160"/>
          </a:xfrm>
        </p:grpSpPr>
        <p:sp>
          <p:nvSpPr>
            <p:cNvPr id="300" name="TextBox 12"/>
            <p:cNvSpPr/>
            <p:nvPr/>
          </p:nvSpPr>
          <p:spPr>
            <a:xfrm>
              <a:off x="213480" y="4138560"/>
              <a:ext cx="2903760" cy="3107160"/>
            </a:xfrm>
            <a:prstGeom prst="rect">
              <a:avLst/>
            </a:prstGeom>
            <a:noFill/>
            <a:ln w="0">
              <a:solidFill>
                <a:srgbClr val="44546a"/>
              </a:solidFill>
              <a:prstDash val="dash"/>
            </a:ln>
          </p:spPr>
          <p:style>
            <a:lnRef idx="0"/>
            <a:fillRef idx="0"/>
            <a:effectRef idx="0"/>
            <a:fontRef idx="minor"/>
          </p:style>
          <p:txBody>
            <a:bodyPr lIns="90000" rIns="90000" tIns="45000" bIns="45000" anchor="t">
              <a:spAutoFit/>
            </a:bodyPr>
            <a:p>
              <a:pPr defTabSz="914400">
                <a:lnSpc>
                  <a:spcPct val="100000"/>
                </a:lnSpc>
              </a:pPr>
              <a:r>
                <a:rPr b="0" lang="en-US" sz="1800" spc="-1" strike="noStrike">
                  <a:solidFill>
                    <a:schemeClr val="dk1"/>
                  </a:solidFill>
                  <a:latin typeface="Calibri"/>
                </a:rPr>
                <a:t>        </a:t>
              </a:r>
              <a:r>
                <a:rPr b="0" lang="en-US" sz="1800" spc="-1" strike="noStrike">
                  <a:solidFill>
                    <a:schemeClr val="dk1"/>
                  </a:solidFill>
                  <a:latin typeface="Calibri"/>
                </a:rPr>
                <a:t>Running or runnable</a:t>
              </a:r>
              <a:br>
                <a:rPr sz="1800"/>
              </a:br>
              <a:br>
                <a:rPr sz="1800"/>
              </a:br>
              <a:r>
                <a:rPr b="0" lang="en-US" sz="1800" spc="-1" strike="noStrike">
                  <a:solidFill>
                    <a:schemeClr val="dk1"/>
                  </a:solidFill>
                  <a:latin typeface="Calibri"/>
                </a:rPr>
                <a:t>        Sleeping</a:t>
              </a:r>
              <a:br>
                <a:rPr sz="1800"/>
              </a:br>
              <a:br>
                <a:rPr sz="1800"/>
              </a:br>
              <a:r>
                <a:rPr b="0" lang="en-US" sz="1800" spc="-1" strike="noStrike">
                  <a:solidFill>
                    <a:schemeClr val="dk1"/>
                  </a:solidFill>
                  <a:latin typeface="Calibri"/>
                </a:rPr>
                <a:t>        Zombie</a:t>
              </a:r>
              <a:endParaRPr b="0" lang="en-US" sz="1800" spc="-1" strike="noStrike">
                <a:solidFill>
                  <a:srgbClr val="000000"/>
                </a:solidFill>
                <a:latin typeface="Arial"/>
              </a:endParaRPr>
            </a:p>
            <a:p>
              <a:pPr defTabSz="914400">
                <a:lnSpc>
                  <a:spcPct val="100000"/>
                </a:lnSpc>
              </a:pPr>
              <a:endParaRPr b="0" lang="en-US" sz="1800" spc="-1" strike="noStrike">
                <a:solidFill>
                  <a:srgbClr val="000000"/>
                </a:solidFill>
                <a:latin typeface="Arial"/>
              </a:endParaRPr>
            </a:p>
            <a:p>
              <a:pPr defTabSz="914400">
                <a:lnSpc>
                  <a:spcPct val="100000"/>
                </a:lnSpc>
              </a:pPr>
              <a:r>
                <a:rPr b="0" lang="en-US" sz="1800" spc="-1" strike="noStrike">
                  <a:solidFill>
                    <a:schemeClr val="dk1"/>
                  </a:solidFill>
                  <a:latin typeface="Calibri"/>
                </a:rPr>
                <a:t>Indicate as seen on</a:t>
              </a:r>
              <a:br>
                <a:rPr sz="1800"/>
              </a:br>
              <a:r>
                <a:rPr b="0" lang="en-US" sz="1800" spc="-1" strike="noStrike">
                  <a:solidFill>
                    <a:schemeClr val="dk1"/>
                  </a:solidFill>
                  <a:latin typeface="Calibri"/>
                </a:rPr>
                <a:t>Linux</a:t>
              </a:r>
              <a:r>
                <a:rPr b="0" lang="en-US" sz="1800" spc="-1" strike="noStrike">
                  <a:solidFill>
                    <a:schemeClr val="dk1"/>
                  </a:solidFill>
                  <a:latin typeface="Courier New"/>
                </a:rPr>
                <a:t> ps </a:t>
              </a:r>
              <a:r>
                <a:rPr b="0" lang="en-US" sz="1800" spc="-1" strike="noStrike">
                  <a:solidFill>
                    <a:schemeClr val="dk1"/>
                  </a:solidFill>
                  <a:latin typeface="Calibri"/>
                </a:rPr>
                <a:t>command output</a:t>
              </a:r>
              <a:br>
                <a:rPr sz="1800"/>
              </a:br>
              <a:r>
                <a:rPr b="0" lang="en-US" sz="1800" spc="-1" strike="noStrike">
                  <a:solidFill>
                    <a:schemeClr val="dk1"/>
                  </a:solidFill>
                  <a:latin typeface="Calibri"/>
                </a:rPr>
                <a:t>(just a sample!)</a:t>
              </a:r>
              <a:endParaRPr b="0" lang="en-US" sz="1800" spc="-1" strike="noStrike">
                <a:solidFill>
                  <a:srgbClr val="000000"/>
                </a:solidFill>
                <a:latin typeface="Arial"/>
              </a:endParaRPr>
            </a:p>
          </p:txBody>
        </p:sp>
        <p:sp>
          <p:nvSpPr>
            <p:cNvPr id="301" name="TextBox 36"/>
            <p:cNvSpPr/>
            <p:nvPr/>
          </p:nvSpPr>
          <p:spPr>
            <a:xfrm>
              <a:off x="351360" y="4146840"/>
              <a:ext cx="338040" cy="363960"/>
            </a:xfrm>
            <a:prstGeom prst="rect">
              <a:avLst/>
            </a:prstGeom>
            <a:solidFill>
              <a:srgbClr val="70ad47"/>
            </a:solidFill>
            <a:ln>
              <a:solidFill>
                <a:srgbClr val="527f34"/>
              </a:solidFill>
            </a:ln>
          </p:spPr>
          <p:style>
            <a:lnRef idx="2">
              <a:schemeClr val="accent6">
                <a:shade val="50000"/>
              </a:schemeClr>
            </a:lnRef>
            <a:fillRef idx="1">
              <a:schemeClr val="accent6"/>
            </a:fillRef>
            <a:effectRef idx="0">
              <a:schemeClr val="accent6"/>
            </a:effectRef>
            <a:fontRef idx="minor"/>
          </p:style>
          <p:txBody>
            <a:bodyPr wrap="none" lIns="90000" rIns="90000" tIns="45000" bIns="45000" anchor="t">
              <a:spAutoFit/>
            </a:bodyPr>
            <a:p>
              <a:pPr defTabSz="914400">
                <a:lnSpc>
                  <a:spcPct val="100000"/>
                </a:lnSpc>
              </a:pPr>
              <a:r>
                <a:rPr b="0" lang="en-US" sz="1800" spc="-1" strike="noStrike">
                  <a:solidFill>
                    <a:schemeClr val="lt1"/>
                  </a:solidFill>
                  <a:latin typeface="Calibri"/>
                </a:rPr>
                <a:t>R</a:t>
              </a:r>
              <a:endParaRPr b="0" lang="en-US" sz="1800" spc="-1" strike="noStrike">
                <a:solidFill>
                  <a:srgbClr val="ffffff"/>
                </a:solidFill>
                <a:latin typeface="Arial"/>
              </a:endParaRPr>
            </a:p>
          </p:txBody>
        </p:sp>
        <p:sp>
          <p:nvSpPr>
            <p:cNvPr id="302" name="TextBox 37"/>
            <p:cNvSpPr/>
            <p:nvPr/>
          </p:nvSpPr>
          <p:spPr>
            <a:xfrm>
              <a:off x="348840" y="4674240"/>
              <a:ext cx="324360" cy="363960"/>
            </a:xfrm>
            <a:prstGeom prst="rect">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wrap="none" lIns="90000" rIns="90000" tIns="45000" bIns="45000" anchor="t">
              <a:spAutoFit/>
            </a:bodyPr>
            <a:p>
              <a:pPr defTabSz="914400">
                <a:lnSpc>
                  <a:spcPct val="100000"/>
                </a:lnSpc>
              </a:pPr>
              <a:r>
                <a:rPr b="0" lang="en-US" sz="1800" spc="-1" strike="noStrike">
                  <a:solidFill>
                    <a:schemeClr val="lt1"/>
                  </a:solidFill>
                  <a:latin typeface="Calibri"/>
                </a:rPr>
                <a:t>S</a:t>
              </a:r>
              <a:endParaRPr b="0" lang="en-US" sz="1800" spc="-1" strike="noStrike">
                <a:solidFill>
                  <a:srgbClr val="ffffff"/>
                </a:solidFill>
                <a:latin typeface="Arial"/>
              </a:endParaRPr>
            </a:p>
          </p:txBody>
        </p:sp>
        <p:sp>
          <p:nvSpPr>
            <p:cNvPr id="303" name="TextBox 38"/>
            <p:cNvSpPr/>
            <p:nvPr/>
          </p:nvSpPr>
          <p:spPr>
            <a:xfrm>
              <a:off x="344160" y="5213520"/>
              <a:ext cx="335160" cy="363960"/>
            </a:xfrm>
            <a:prstGeom prst="rect">
              <a:avLst/>
            </a:prstGeom>
            <a:solidFill>
              <a:srgbClr val="000000"/>
            </a:solidFill>
            <a:ln>
              <a:solidFill>
                <a:srgbClr val="000000"/>
              </a:solidFill>
            </a:ln>
          </p:spPr>
          <p:style>
            <a:lnRef idx="2">
              <a:schemeClr val="dk1">
                <a:shade val="50000"/>
              </a:schemeClr>
            </a:lnRef>
            <a:fillRef idx="1">
              <a:schemeClr val="dk1"/>
            </a:fillRef>
            <a:effectRef idx="0">
              <a:schemeClr val="dk1"/>
            </a:effectRef>
            <a:fontRef idx="minor"/>
          </p:style>
          <p:txBody>
            <a:bodyPr wrap="none" lIns="90000" rIns="90000" tIns="45000" bIns="45000" anchor="t">
              <a:spAutoFit/>
            </a:bodyPr>
            <a:p>
              <a:pPr defTabSz="914400">
                <a:lnSpc>
                  <a:spcPct val="100000"/>
                </a:lnSpc>
              </a:pPr>
              <a:r>
                <a:rPr b="0" lang="en-US" sz="1800" spc="-1" strike="noStrike">
                  <a:solidFill>
                    <a:schemeClr val="lt1"/>
                  </a:solidFill>
                  <a:latin typeface="Calibri"/>
                </a:rPr>
                <a:t>Z</a:t>
              </a:r>
              <a:endParaRPr b="0" lang="en-US" sz="1800" spc="-1" strike="noStrike">
                <a:solidFill>
                  <a:srgbClr val="ffffff"/>
                </a:solidFill>
                <a:latin typeface="Arial"/>
              </a:endParaRPr>
            </a:p>
          </p:txBody>
        </p:sp>
      </p:grpSp>
    </p:spTree>
  </p:cSld>
  <mc:AlternateContent>
    <mc:Choice Requires="p14">
      <p:transition spd="slow" p14:dur="2000"/>
    </mc:Choice>
    <mc:Fallback>
      <p:transition spd="slow"/>
    </mc:Fallback>
  </mc:AlternateContent>
  <p:timing>
    <p:tnLst>
      <p:par>
        <p:cTn id="220" dur="indefinite" restart="never" nodeType="tmRoot">
          <p:childTnLst>
            <p:seq>
              <p:cTn id="221" dur="indefinite" nodeType="mainSeq">
                <p:childTnLst>
                  <p:par>
                    <p:cTn id="222" fill="hold">
                      <p:stCondLst>
                        <p:cond delay="indefinite"/>
                      </p:stCondLst>
                      <p:childTnLst>
                        <p:par>
                          <p:cTn id="223" fill="hold">
                            <p:stCondLst>
                              <p:cond delay="0"/>
                            </p:stCondLst>
                            <p:childTnLst>
                              <p:par>
                                <p:cTn id="224" nodeType="clickEffect" fill="hold" presetClass="entr" presetID="1">
                                  <p:stCondLst>
                                    <p:cond delay="0"/>
                                  </p:stCondLst>
                                  <p:childTnLst>
                                    <p:set>
                                      <p:cBhvr>
                                        <p:cTn id="225" dur="1" fill="hold">
                                          <p:stCondLst>
                                            <p:cond delay="0"/>
                                          </p:stCondLst>
                                        </p:cTn>
                                        <p:tgtEl>
                                          <p:spTgt spid="272"/>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nodeType="clickEffect" fill="hold" presetClass="entr" presetID="1">
                                  <p:stCondLst>
                                    <p:cond delay="0"/>
                                  </p:stCondLst>
                                  <p:childTnLst>
                                    <p:set>
                                      <p:cBhvr>
                                        <p:cTn id="229" dur="1" fill="hold">
                                          <p:stCondLst>
                                            <p:cond delay="0"/>
                                          </p:stCondLst>
                                        </p:cTn>
                                        <p:tgtEl>
                                          <p:spTgt spid="280"/>
                                        </p:tgtEl>
                                        <p:attrNameLst>
                                          <p:attrName>style.visibility</p:attrName>
                                        </p:attrNameLst>
                                      </p:cBhvr>
                                      <p:to>
                                        <p:strVal val="visible"/>
                                      </p:to>
                                    </p:set>
                                  </p:childTnLst>
                                </p:cTn>
                              </p:par>
                            </p:childTnLst>
                          </p:cTn>
                        </p:par>
                      </p:childTnLst>
                    </p:cTn>
                  </p:par>
                  <p:par>
                    <p:cTn id="230" fill="hold">
                      <p:stCondLst>
                        <p:cond delay="indefinite"/>
                      </p:stCondLst>
                      <p:childTnLst>
                        <p:par>
                          <p:cTn id="231" fill="hold">
                            <p:stCondLst>
                              <p:cond delay="0"/>
                            </p:stCondLst>
                            <p:childTnLst>
                              <p:par>
                                <p:cTn id="232" nodeType="clickEffect" fill="hold" presetClass="entr" presetID="1">
                                  <p:stCondLst>
                                    <p:cond delay="0"/>
                                  </p:stCondLst>
                                  <p:childTnLst>
                                    <p:set>
                                      <p:cBhvr>
                                        <p:cTn id="233" dur="1" fill="hold">
                                          <p:stCondLst>
                                            <p:cond delay="0"/>
                                          </p:stCondLst>
                                        </p:cTn>
                                        <p:tgtEl>
                                          <p:spTgt spid="277"/>
                                        </p:tgtEl>
                                        <p:attrNameLst>
                                          <p:attrName>style.visibility</p:attrName>
                                        </p:attrNameLst>
                                      </p:cBhvr>
                                      <p:to>
                                        <p:strVal val="visible"/>
                                      </p:to>
                                    </p:set>
                                  </p:childTnLst>
                                </p:cTn>
                              </p:par>
                            </p:childTnLst>
                          </p:cTn>
                        </p:par>
                      </p:childTnLst>
                    </p:cTn>
                  </p:par>
                  <p:par>
                    <p:cTn id="234" fill="hold">
                      <p:stCondLst>
                        <p:cond delay="indefinite"/>
                      </p:stCondLst>
                      <p:childTnLst>
                        <p:par>
                          <p:cTn id="235" fill="hold">
                            <p:stCondLst>
                              <p:cond delay="0"/>
                            </p:stCondLst>
                            <p:childTnLst>
                              <p:par>
                                <p:cTn id="236" nodeType="clickEffect" fill="hold" presetClass="entr" presetID="1">
                                  <p:stCondLst>
                                    <p:cond delay="0"/>
                                  </p:stCondLst>
                                  <p:childTnLst>
                                    <p:set>
                                      <p:cBhvr>
                                        <p:cTn id="237" dur="1" fill="hold">
                                          <p:stCondLst>
                                            <p:cond delay="0"/>
                                          </p:stCondLst>
                                        </p:cTn>
                                        <p:tgtEl>
                                          <p:spTgt spid="273"/>
                                        </p:tgtEl>
                                        <p:attrNameLst>
                                          <p:attrName>style.visibility</p:attrName>
                                        </p:attrNameLst>
                                      </p:cBhvr>
                                      <p:to>
                                        <p:strVal val="visible"/>
                                      </p:to>
                                    </p:set>
                                  </p:childTnLst>
                                </p:cTn>
                              </p:par>
                            </p:childTnLst>
                          </p:cTn>
                        </p:par>
                      </p:childTnLst>
                    </p:cTn>
                  </p:par>
                  <p:par>
                    <p:cTn id="238" fill="hold">
                      <p:stCondLst>
                        <p:cond delay="indefinite"/>
                      </p:stCondLst>
                      <p:childTnLst>
                        <p:par>
                          <p:cTn id="239" fill="hold">
                            <p:stCondLst>
                              <p:cond delay="0"/>
                            </p:stCondLst>
                            <p:childTnLst>
                              <p:par>
                                <p:cTn id="240" nodeType="clickEffect" fill="hold" presetClass="entr" presetID="1">
                                  <p:stCondLst>
                                    <p:cond delay="0"/>
                                  </p:stCondLst>
                                  <p:childTnLst>
                                    <p:set>
                                      <p:cBhvr>
                                        <p:cTn id="241" dur="1" fill="hold">
                                          <p:stCondLst>
                                            <p:cond delay="0"/>
                                          </p:stCondLst>
                                        </p:cTn>
                                        <p:tgtEl>
                                          <p:spTgt spid="278"/>
                                        </p:tgtEl>
                                        <p:attrNameLst>
                                          <p:attrName>style.visibility</p:attrName>
                                        </p:attrNameLst>
                                      </p:cBhvr>
                                      <p:to>
                                        <p:strVal val="visible"/>
                                      </p:to>
                                    </p:set>
                                  </p:childTnLst>
                                </p:cTn>
                              </p:par>
                              <p:par>
                                <p:cTn id="242" nodeType="withEffect" fill="hold" presetClass="entr" presetID="1">
                                  <p:stCondLst>
                                    <p:cond delay="0"/>
                                  </p:stCondLst>
                                  <p:childTnLst>
                                    <p:set>
                                      <p:cBhvr>
                                        <p:cTn id="243" dur="1" fill="hold">
                                          <p:stCondLst>
                                            <p:cond delay="0"/>
                                          </p:stCondLst>
                                        </p:cTn>
                                        <p:tgtEl>
                                          <p:spTgt spid="279"/>
                                        </p:tgtEl>
                                        <p:attrNameLst>
                                          <p:attrName>style.visibility</p:attrName>
                                        </p:attrNameLst>
                                      </p:cBhvr>
                                      <p:to>
                                        <p:strVal val="visible"/>
                                      </p:to>
                                    </p:set>
                                  </p:childTnLst>
                                </p:cTn>
                              </p:par>
                            </p:childTnLst>
                          </p:cTn>
                        </p:par>
                      </p:childTnLst>
                    </p:cTn>
                  </p:par>
                  <p:par>
                    <p:cTn id="244" fill="hold">
                      <p:stCondLst>
                        <p:cond delay="indefinite"/>
                      </p:stCondLst>
                      <p:childTnLst>
                        <p:par>
                          <p:cTn id="245" fill="hold">
                            <p:stCondLst>
                              <p:cond delay="0"/>
                            </p:stCondLst>
                            <p:childTnLst>
                              <p:par>
                                <p:cTn id="246" nodeType="clickEffect" fill="hold" presetClass="entr" presetID="1">
                                  <p:stCondLst>
                                    <p:cond delay="0"/>
                                  </p:stCondLst>
                                  <p:childTnLst>
                                    <p:set>
                                      <p:cBhvr>
                                        <p:cTn id="247" dur="1" fill="hold">
                                          <p:stCondLst>
                                            <p:cond delay="0"/>
                                          </p:stCondLst>
                                        </p:cTn>
                                        <p:tgtEl>
                                          <p:spTgt spid="284"/>
                                        </p:tgtEl>
                                        <p:attrNameLst>
                                          <p:attrName>style.visibility</p:attrName>
                                        </p:attrNameLst>
                                      </p:cBhvr>
                                      <p:to>
                                        <p:strVal val="visible"/>
                                      </p:to>
                                    </p:set>
                                  </p:childTnLst>
                                </p:cTn>
                              </p:par>
                              <p:par>
                                <p:cTn id="248" nodeType="withEffect" fill="hold" presetClass="entr" presetID="1">
                                  <p:stCondLst>
                                    <p:cond delay="0"/>
                                  </p:stCondLst>
                                  <p:childTnLst>
                                    <p:set>
                                      <p:cBhvr>
                                        <p:cTn id="249" dur="1" fill="hold">
                                          <p:stCondLst>
                                            <p:cond delay="0"/>
                                          </p:stCondLst>
                                        </p:cTn>
                                        <p:tgtEl>
                                          <p:spTgt spid="287"/>
                                        </p:tgtEl>
                                        <p:attrNameLst>
                                          <p:attrName>style.visibility</p:attrName>
                                        </p:attrNameLst>
                                      </p:cBhvr>
                                      <p:to>
                                        <p:strVal val="visible"/>
                                      </p:to>
                                    </p:set>
                                  </p:childTnLst>
                                </p:cTn>
                              </p:par>
                            </p:childTnLst>
                          </p:cTn>
                        </p:par>
                      </p:childTnLst>
                    </p:cTn>
                  </p:par>
                  <p:par>
                    <p:cTn id="250" fill="hold">
                      <p:stCondLst>
                        <p:cond delay="indefinite"/>
                      </p:stCondLst>
                      <p:childTnLst>
                        <p:par>
                          <p:cTn id="251" fill="hold">
                            <p:stCondLst>
                              <p:cond delay="0"/>
                            </p:stCondLst>
                            <p:childTnLst>
                              <p:par>
                                <p:cTn id="252" nodeType="clickEffect" fill="hold" presetClass="entr" presetID="1">
                                  <p:stCondLst>
                                    <p:cond delay="0"/>
                                  </p:stCondLst>
                                  <p:childTnLst>
                                    <p:set>
                                      <p:cBhvr>
                                        <p:cTn id="253" dur="1" fill="hold">
                                          <p:stCondLst>
                                            <p:cond delay="0"/>
                                          </p:stCondLst>
                                        </p:cTn>
                                        <p:tgtEl>
                                          <p:spTgt spid="291"/>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nodeType="clickEffect" fill="hold" presetClass="entr" presetID="22" presetSubtype="8">
                                  <p:stCondLst>
                                    <p:cond delay="0"/>
                                  </p:stCondLst>
                                  <p:childTnLst>
                                    <p:set>
                                      <p:cBhvr>
                                        <p:cTn id="257" dur="1" fill="hold">
                                          <p:stCondLst>
                                            <p:cond delay="0"/>
                                          </p:stCondLst>
                                        </p:cTn>
                                        <p:tgtEl>
                                          <p:spTgt spid="299"/>
                                        </p:tgtEl>
                                        <p:attrNameLst>
                                          <p:attrName>style.visibility</p:attrName>
                                        </p:attrNameLst>
                                      </p:cBhvr>
                                      <p:to>
                                        <p:strVal val="visible"/>
                                      </p:to>
                                    </p:set>
                                    <p:animEffect filter="wipe(left)" transition="in">
                                      <p:cBhvr additive="repl">
                                        <p:cTn id="258" dur="500"/>
                                        <p:tgtEl>
                                          <p:spTgt spid="299"/>
                                        </p:tgtEl>
                                      </p:cBhvr>
                                    </p:animEffect>
                                  </p:childTnLst>
                                </p:cTn>
                              </p:par>
                              <p:par>
                                <p:cTn id="259" nodeType="withEffect" fill="hold" presetClass="entr" presetID="22" presetSubtype="8">
                                  <p:stCondLst>
                                    <p:cond delay="0"/>
                                  </p:stCondLst>
                                  <p:childTnLst>
                                    <p:set>
                                      <p:cBhvr>
                                        <p:cTn id="260" dur="1" fill="hold">
                                          <p:stCondLst>
                                            <p:cond delay="0"/>
                                          </p:stCondLst>
                                        </p:cTn>
                                        <p:tgtEl>
                                          <p:spTgt spid="295"/>
                                        </p:tgtEl>
                                        <p:attrNameLst>
                                          <p:attrName>style.visibility</p:attrName>
                                        </p:attrNameLst>
                                      </p:cBhvr>
                                      <p:to>
                                        <p:strVal val="visible"/>
                                      </p:to>
                                    </p:set>
                                    <p:animEffect filter="wipe(left)" transition="in">
                                      <p:cBhvr additive="repl">
                                        <p:cTn id="261" dur="500"/>
                                        <p:tgtEl>
                                          <p:spTgt spid="295"/>
                                        </p:tgtEl>
                                      </p:cBhvr>
                                    </p:animEffect>
                                  </p:childTnLst>
                                </p:cTn>
                              </p:par>
                              <p:par>
                                <p:cTn id="262" nodeType="withEffect" fill="hold" presetClass="entr" presetID="22" presetSubtype="8">
                                  <p:stCondLst>
                                    <p:cond delay="0"/>
                                  </p:stCondLst>
                                  <p:childTnLst>
                                    <p:set>
                                      <p:cBhvr>
                                        <p:cTn id="263" dur="1" fill="hold">
                                          <p:stCondLst>
                                            <p:cond delay="0"/>
                                          </p:stCondLst>
                                        </p:cTn>
                                        <p:tgtEl>
                                          <p:spTgt spid="297"/>
                                        </p:tgtEl>
                                        <p:attrNameLst>
                                          <p:attrName>style.visibility</p:attrName>
                                        </p:attrNameLst>
                                      </p:cBhvr>
                                      <p:to>
                                        <p:strVal val="visible"/>
                                      </p:to>
                                    </p:set>
                                    <p:animEffect filter="wipe(left)" transition="in">
                                      <p:cBhvr additive="repl">
                                        <p:cTn id="264" dur="500"/>
                                        <p:tgtEl>
                                          <p:spTgt spid="297"/>
                                        </p:tgtEl>
                                      </p:cBhvr>
                                    </p:animEffect>
                                  </p:childTnLst>
                                </p:cTn>
                              </p:par>
                              <p:par>
                                <p:cTn id="265" nodeType="withEffect" fill="hold" presetClass="entr" presetID="22" presetSubtype="8">
                                  <p:stCondLst>
                                    <p:cond delay="0"/>
                                  </p:stCondLst>
                                  <p:childTnLst>
                                    <p:set>
                                      <p:cBhvr>
                                        <p:cTn id="266" dur="1" fill="hold">
                                          <p:stCondLst>
                                            <p:cond delay="0"/>
                                          </p:stCondLst>
                                        </p:cTn>
                                        <p:tgtEl>
                                          <p:spTgt spid="296"/>
                                        </p:tgtEl>
                                        <p:attrNameLst>
                                          <p:attrName>style.visibility</p:attrName>
                                        </p:attrNameLst>
                                      </p:cBhvr>
                                      <p:to>
                                        <p:strVal val="visible"/>
                                      </p:to>
                                    </p:set>
                                    <p:animEffect filter="wipe(left)" transition="in">
                                      <p:cBhvr additive="repl">
                                        <p:cTn id="267" dur="500"/>
                                        <p:tgtEl>
                                          <p:spTgt spid="296"/>
                                        </p:tgtEl>
                                      </p:cBhvr>
                                    </p:animEffect>
                                  </p:childTnLst>
                                </p:cTn>
                              </p:par>
                              <p:par>
                                <p:cTn id="268" nodeType="withEffect" fill="hold" presetClass="entr" presetID="22" presetSubtype="8">
                                  <p:stCondLst>
                                    <p:cond delay="0"/>
                                  </p:stCondLst>
                                  <p:childTnLst>
                                    <p:set>
                                      <p:cBhvr>
                                        <p:cTn id="269" dur="1" fill="hold">
                                          <p:stCondLst>
                                            <p:cond delay="0"/>
                                          </p:stCondLst>
                                        </p:cTn>
                                        <p:tgtEl>
                                          <p:spTgt spid="298"/>
                                        </p:tgtEl>
                                        <p:attrNameLst>
                                          <p:attrName>style.visibility</p:attrName>
                                        </p:attrNameLst>
                                      </p:cBhvr>
                                      <p:to>
                                        <p:strVal val="visible"/>
                                      </p:to>
                                    </p:set>
                                    <p:animEffect filter="wipe(left)" transition="in">
                                      <p:cBhvr additive="repl">
                                        <p:cTn id="270" dur="5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Terminated state and zombie processes</a:t>
            </a:r>
            <a:endParaRPr b="0" lang="en-US" sz="4400" spc="-1" strike="noStrike">
              <a:solidFill>
                <a:schemeClr val="dk1"/>
              </a:solidFill>
              <a:latin typeface="Calibri"/>
            </a:endParaRPr>
          </a:p>
        </p:txBody>
      </p:sp>
      <p:sp>
        <p:nvSpPr>
          <p:cNvPr id="305"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It is not unusual that the child process terminates before the parent</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When the child terminates, the parent is expected to issue a wait() system call to get the child information.</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Therefore in Linux the child enters the terminated state. In this state it is no longer schedulable. It simply waits for its parent to read its exit status. Once parent has read the exit status, the child PCB is removed.</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This state is also called zombie state</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See </a:t>
            </a:r>
            <a:r>
              <a:rPr b="0" lang="en-US" sz="2800" spc="-1" strike="noStrike">
                <a:solidFill>
                  <a:schemeClr val="dk1"/>
                </a:solidFill>
                <a:latin typeface="Courier New"/>
              </a:rPr>
              <a:t>fork_and_termC.c</a:t>
            </a: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Orphaned processes</a:t>
            </a:r>
            <a:endParaRPr b="0" lang="en-US" sz="4400" spc="-1" strike="noStrike">
              <a:solidFill>
                <a:schemeClr val="dk1"/>
              </a:solidFill>
              <a:latin typeface="Calibri"/>
            </a:endParaRPr>
          </a:p>
        </p:txBody>
      </p:sp>
      <p:sp>
        <p:nvSpPr>
          <p:cNvPr id="30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It is possible for the parent to exit early and the child to continue to run.</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Such processes are called ‘orphaned processes’ – i.e., it is alive, but its parent has terminated.</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How they are dealt with:</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On some OSes this causes all children to terminate too.</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On Linux the process is allowed to run;  however, its parent is changed</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This is called </a:t>
            </a:r>
            <a:r>
              <a:rPr b="1" lang="en-US" sz="2000" spc="-1" strike="noStrike">
                <a:solidFill>
                  <a:schemeClr val="dk1"/>
                </a:solidFill>
                <a:latin typeface="Calibri"/>
              </a:rPr>
              <a:t>reparenting</a:t>
            </a:r>
            <a:r>
              <a:rPr b="0" lang="en-US" sz="2000" spc="-1" strike="noStrike">
                <a:solidFill>
                  <a:schemeClr val="dk1"/>
                </a:solidFill>
                <a:latin typeface="Calibri"/>
              </a:rPr>
              <a:t> the process.</a:t>
            </a:r>
            <a:endParaRPr b="0" lang="en-US" sz="20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A specific process such as </a:t>
            </a:r>
            <a:r>
              <a:rPr b="1" lang="en-US" sz="2000" spc="-1" strike="noStrike">
                <a:solidFill>
                  <a:schemeClr val="dk1"/>
                </a:solidFill>
                <a:latin typeface="Calibri"/>
              </a:rPr>
              <a:t>systemd</a:t>
            </a:r>
            <a:r>
              <a:rPr b="0" lang="en-US" sz="2000" spc="-1" strike="noStrike">
                <a:solidFill>
                  <a:schemeClr val="dk1"/>
                </a:solidFill>
                <a:latin typeface="Calibri"/>
              </a:rPr>
              <a:t> is assigned as the new parent process.</a:t>
            </a:r>
            <a:endParaRPr b="0" lang="en-US" sz="20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Example: See </a:t>
            </a:r>
            <a:r>
              <a:rPr b="0" lang="en-US" sz="2000" spc="-1" strike="noStrike">
                <a:solidFill>
                  <a:schemeClr val="dk1"/>
                </a:solidFill>
                <a:latin typeface="Courier New"/>
              </a:rPr>
              <a:t>fork_and_termP.c</a:t>
            </a:r>
            <a:endParaRPr b="0" lang="en-US" sz="20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Examining a process</a:t>
            </a:r>
            <a:endParaRPr b="0" lang="en-US" sz="4400" spc="-1" strike="noStrike">
              <a:solidFill>
                <a:schemeClr val="dk1"/>
              </a:solidFill>
              <a:latin typeface="Calibri"/>
            </a:endParaRPr>
          </a:p>
        </p:txBody>
      </p:sp>
      <p:sp>
        <p:nvSpPr>
          <p:cNvPr id="78" name="PlaceHolder 2"/>
          <p:cNvSpPr>
            <a:spLocks noGrp="1"/>
          </p:cNvSpPr>
          <p:nvPr>
            <p:ph/>
          </p:nvPr>
        </p:nvSpPr>
        <p:spPr>
          <a:xfrm>
            <a:off x="838080" y="1825560"/>
            <a:ext cx="10373400" cy="77652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e.g.   </a:t>
            </a:r>
            <a:r>
              <a:rPr b="1" lang="en-US" sz="2400" spc="-1" strike="noStrike">
                <a:solidFill>
                  <a:schemeClr val="dk1"/>
                </a:solidFill>
                <a:latin typeface="Courier New"/>
              </a:rPr>
              <a:t>$  file /home/iiitb/loopy</a:t>
            </a:r>
            <a:endParaRPr b="0" lang="en-US" sz="24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
        <p:nvSpPr>
          <p:cNvPr id="79" name="Rectangle 3"/>
          <p:cNvSpPr/>
          <p:nvPr/>
        </p:nvSpPr>
        <p:spPr>
          <a:xfrm>
            <a:off x="4400640" y="2520360"/>
            <a:ext cx="3352320" cy="1602360"/>
          </a:xfrm>
          <a:prstGeom prst="rect">
            <a:avLst/>
          </a:prstGeom>
          <a:solidFill>
            <a:schemeClr val="accent4">
              <a:lumMod val="40000"/>
              <a:lumOff val="60000"/>
            </a:schemeClr>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defTabSz="914400">
              <a:lnSpc>
                <a:spcPct val="100000"/>
              </a:lnSpc>
            </a:pPr>
            <a:r>
              <a:rPr b="1" lang="en-US" sz="2000" spc="-1" strike="noStrike">
                <a:solidFill>
                  <a:schemeClr val="dk1"/>
                </a:solidFill>
                <a:latin typeface="Calibri"/>
              </a:rPr>
              <a:t>$  ./loopy busy</a:t>
            </a:r>
            <a:endParaRPr b="0" lang="en-US" sz="2000" spc="-1" strike="noStrike">
              <a:solidFill>
                <a:srgbClr val="000000"/>
              </a:solidFill>
              <a:latin typeface="Arial"/>
            </a:endParaRPr>
          </a:p>
        </p:txBody>
      </p:sp>
      <p:sp>
        <p:nvSpPr>
          <p:cNvPr id="80" name="Rectangle 4"/>
          <p:cNvSpPr/>
          <p:nvPr/>
        </p:nvSpPr>
        <p:spPr>
          <a:xfrm>
            <a:off x="334440" y="2520360"/>
            <a:ext cx="3352320" cy="1602360"/>
          </a:xfrm>
          <a:prstGeom prst="rect">
            <a:avLst/>
          </a:prstGeom>
          <a:solidFill>
            <a:schemeClr val="accent4">
              <a:lumMod val="40000"/>
              <a:lumOff val="60000"/>
            </a:schemeClr>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defTabSz="914400">
              <a:lnSpc>
                <a:spcPct val="100000"/>
              </a:lnSpc>
            </a:pPr>
            <a:r>
              <a:rPr b="1" lang="en-US" sz="2000" spc="-1" strike="noStrike">
                <a:solidFill>
                  <a:schemeClr val="dk1"/>
                </a:solidFill>
                <a:latin typeface="Calibri"/>
              </a:rPr>
              <a:t>$  ./loopy busy</a:t>
            </a:r>
            <a:endParaRPr b="0" lang="en-US" sz="2000" spc="-1" strike="noStrike">
              <a:solidFill>
                <a:srgbClr val="000000"/>
              </a:solidFill>
              <a:latin typeface="Arial"/>
            </a:endParaRPr>
          </a:p>
        </p:txBody>
      </p:sp>
      <p:sp>
        <p:nvSpPr>
          <p:cNvPr id="81" name="Rectangle 5"/>
          <p:cNvSpPr/>
          <p:nvPr/>
        </p:nvSpPr>
        <p:spPr>
          <a:xfrm>
            <a:off x="334440" y="4684320"/>
            <a:ext cx="4313880" cy="1602360"/>
          </a:xfrm>
          <a:prstGeom prst="rect">
            <a:avLst/>
          </a:prstGeom>
          <a:solidFill>
            <a:schemeClr val="accent4">
              <a:lumMod val="40000"/>
              <a:lumOff val="60000"/>
            </a:schemeClr>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defTabSz="914400">
              <a:lnSpc>
                <a:spcPct val="100000"/>
              </a:lnSpc>
            </a:pPr>
            <a:r>
              <a:rPr b="1" lang="en-US" sz="2000" spc="-1" strike="noStrike">
                <a:solidFill>
                  <a:schemeClr val="dk1"/>
                </a:solidFill>
                <a:latin typeface="Calibri"/>
              </a:rPr>
              <a:t>$  ps x</a:t>
            </a:r>
            <a:endParaRPr b="0" lang="en-US" sz="2000" spc="-1" strike="noStrike">
              <a:solidFill>
                <a:srgbClr val="000000"/>
              </a:solidFill>
              <a:latin typeface="Arial"/>
            </a:endParaRPr>
          </a:p>
          <a:p>
            <a:pPr defTabSz="914400">
              <a:lnSpc>
                <a:spcPct val="100000"/>
              </a:lnSpc>
            </a:pPr>
            <a:r>
              <a:rPr b="1" lang="en-US" sz="2000" spc="-1" strike="noStrike">
                <a:solidFill>
                  <a:schemeClr val="dk1"/>
                </a:solidFill>
                <a:latin typeface="Calibri"/>
              </a:rPr>
              <a:t>   …</a:t>
            </a:r>
            <a:endParaRPr b="0" lang="en-US" sz="2000" spc="-1" strike="noStrike">
              <a:solidFill>
                <a:srgbClr val="000000"/>
              </a:solidFill>
              <a:latin typeface="Arial"/>
            </a:endParaRPr>
          </a:p>
          <a:p>
            <a:pPr defTabSz="914400">
              <a:lnSpc>
                <a:spcPct val="100000"/>
              </a:lnSpc>
            </a:pPr>
            <a:r>
              <a:rPr b="1" lang="en-US" sz="2000" spc="-1" strike="noStrike">
                <a:solidFill>
                  <a:schemeClr val="dk1"/>
                </a:solidFill>
                <a:latin typeface="Calibri"/>
              </a:rPr>
              <a:t>   </a:t>
            </a:r>
            <a:r>
              <a:rPr b="1" lang="en-US" sz="2000" spc="-1" strike="noStrike">
                <a:solidFill>
                  <a:schemeClr val="dk1"/>
                </a:solidFill>
                <a:latin typeface="Calibri"/>
              </a:rPr>
              <a:t>5948 pts/1    R+     0:06 ./loopy busy</a:t>
            </a:r>
            <a:endParaRPr b="0" lang="en-US" sz="2000" spc="-1" strike="noStrike">
              <a:solidFill>
                <a:srgbClr val="000000"/>
              </a:solidFill>
              <a:latin typeface="Arial"/>
            </a:endParaRPr>
          </a:p>
          <a:p>
            <a:pPr defTabSz="914400">
              <a:lnSpc>
                <a:spcPct val="100000"/>
              </a:lnSpc>
            </a:pPr>
            <a:r>
              <a:rPr b="1" lang="en-US" sz="2000" spc="-1" strike="noStrike">
                <a:solidFill>
                  <a:schemeClr val="dk1"/>
                </a:solidFill>
                <a:latin typeface="Calibri"/>
              </a:rPr>
              <a:t>   </a:t>
            </a:r>
            <a:r>
              <a:rPr b="1" lang="en-US" sz="2000" spc="-1" strike="noStrike">
                <a:solidFill>
                  <a:schemeClr val="dk1"/>
                </a:solidFill>
                <a:latin typeface="Calibri"/>
              </a:rPr>
              <a:t>5949 pts/2    R+     0:01 ./loopy busy</a:t>
            </a:r>
            <a:endParaRPr b="0" lang="en-US" sz="2000" spc="-1" strike="noStrike">
              <a:solidFill>
                <a:srgbClr val="000000"/>
              </a:solidFill>
              <a:latin typeface="Arial"/>
            </a:endParaRPr>
          </a:p>
          <a:p>
            <a:pPr defTabSz="914400">
              <a:lnSpc>
                <a:spcPct val="100000"/>
              </a:lnSpc>
            </a:pPr>
            <a:r>
              <a:rPr b="1" lang="en-US" sz="2000" spc="-1" strike="noStrike">
                <a:solidFill>
                  <a:schemeClr val="dk1"/>
                </a:solidFill>
                <a:latin typeface="Calibri"/>
              </a:rPr>
              <a:t>   </a:t>
            </a:r>
            <a:r>
              <a:rPr b="1" lang="en-US" sz="2000" spc="-1" strike="noStrike">
                <a:solidFill>
                  <a:schemeClr val="dk1"/>
                </a:solidFill>
                <a:latin typeface="Calibri"/>
              </a:rPr>
              <a:t>5950 pts/0    R+     0:00 ps x</a:t>
            </a:r>
            <a:endParaRPr b="0" lang="en-US" sz="2000" spc="-1" strike="noStrike">
              <a:solidFill>
                <a:srgbClr val="000000"/>
              </a:solidFill>
              <a:latin typeface="Arial"/>
            </a:endParaRPr>
          </a:p>
        </p:txBody>
      </p:sp>
      <p:sp>
        <p:nvSpPr>
          <p:cNvPr id="82" name="TextBox 7"/>
          <p:cNvSpPr/>
          <p:nvPr/>
        </p:nvSpPr>
        <p:spPr>
          <a:xfrm>
            <a:off x="5563080" y="4304160"/>
            <a:ext cx="7270920" cy="1552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2400" spc="-1" strike="noStrike">
                <a:solidFill>
                  <a:schemeClr val="dk1"/>
                </a:solidFill>
                <a:latin typeface="Calibri"/>
              </a:rPr>
              <a:t>Multiple processes are </a:t>
            </a:r>
            <a:r>
              <a:rPr b="0" i="1" lang="en-US" sz="2400" spc="-1" strike="noStrike">
                <a:solidFill>
                  <a:schemeClr val="dk1"/>
                </a:solidFill>
                <a:latin typeface="Calibri"/>
              </a:rPr>
              <a:t>simultaneously</a:t>
            </a:r>
            <a:r>
              <a:rPr b="0" lang="en-US" sz="2400" spc="-1" strike="noStrike">
                <a:solidFill>
                  <a:schemeClr val="dk1"/>
                </a:solidFill>
                <a:latin typeface="Calibri"/>
              </a:rPr>
              <a:t> running</a:t>
            </a:r>
            <a:br>
              <a:rPr sz="2400"/>
            </a:br>
            <a:r>
              <a:rPr b="0" lang="en-US" sz="2400" spc="-1" strike="noStrike">
                <a:solidFill>
                  <a:schemeClr val="dk1"/>
                </a:solidFill>
                <a:latin typeface="Calibri"/>
              </a:rPr>
              <a:t>-  Not one after the other completes</a:t>
            </a:r>
            <a:endParaRPr b="0" lang="en-US" sz="2400" spc="-1" strike="noStrike">
              <a:solidFill>
                <a:srgbClr val="000000"/>
              </a:solidFill>
              <a:latin typeface="Arial"/>
            </a:endParaRPr>
          </a:p>
          <a:p>
            <a:pPr marL="285840" indent="-285840" defTabSz="914400">
              <a:lnSpc>
                <a:spcPct val="100000"/>
              </a:lnSpc>
              <a:buClr>
                <a:srgbClr val="000000"/>
              </a:buClr>
              <a:buFont typeface="OpenSymbol"/>
              <a:buChar char="-"/>
            </a:pPr>
            <a:r>
              <a:rPr b="0" lang="en-US" sz="2400" spc="-1" strike="noStrike">
                <a:solidFill>
                  <a:schemeClr val="dk1"/>
                </a:solidFill>
                <a:latin typeface="Calibri"/>
              </a:rPr>
              <a:t>They are </a:t>
            </a:r>
            <a:r>
              <a:rPr b="0" i="1" lang="en-US" sz="2400" spc="-1" strike="noStrike">
                <a:solidFill>
                  <a:schemeClr val="dk1"/>
                </a:solidFill>
                <a:latin typeface="Calibri"/>
              </a:rPr>
              <a:t>unaffected</a:t>
            </a:r>
            <a:r>
              <a:rPr b="0" lang="en-US" sz="2400" spc="-1" strike="noStrike">
                <a:solidFill>
                  <a:schemeClr val="dk1"/>
                </a:solidFill>
                <a:latin typeface="Calibri"/>
              </a:rPr>
              <a:t> by each other</a:t>
            </a:r>
            <a:endParaRPr b="0" lang="en-US" sz="2400" spc="-1" strike="noStrike">
              <a:solidFill>
                <a:srgbClr val="000000"/>
              </a:solidFill>
              <a:latin typeface="Arial"/>
            </a:endParaRPr>
          </a:p>
          <a:p>
            <a:pPr marL="285840" indent="-285840" defTabSz="914400">
              <a:lnSpc>
                <a:spcPct val="100000"/>
              </a:lnSpc>
              <a:buClr>
                <a:srgbClr val="000000"/>
              </a:buClr>
              <a:buFont typeface="OpenSymbol"/>
              <a:buChar char="-"/>
            </a:pPr>
            <a:r>
              <a:rPr b="0" i="1" lang="en-US" sz="2400" spc="-1" strike="noStrike">
                <a:solidFill>
                  <a:schemeClr val="dk1"/>
                </a:solidFill>
                <a:latin typeface="Calibri"/>
              </a:rPr>
              <a:t>Does not affect</a:t>
            </a:r>
            <a:r>
              <a:rPr b="0" lang="en-US" sz="2400" spc="-1" strike="noStrike">
                <a:solidFill>
                  <a:schemeClr val="dk1"/>
                </a:solidFill>
                <a:latin typeface="Calibri"/>
              </a:rPr>
              <a:t> kernel operations</a:t>
            </a:r>
            <a:endParaRPr b="0" lang="en-US" sz="2400" spc="-1" strike="noStrike">
              <a:solidFill>
                <a:srgbClr val="000000"/>
              </a:solidFill>
              <a:latin typeface="Arial"/>
            </a:endParaRPr>
          </a:p>
        </p:txBody>
      </p:sp>
      <p:sp>
        <p:nvSpPr>
          <p:cNvPr id="83" name="Rounded Rectangular Callout 8"/>
          <p:cNvSpPr/>
          <p:nvPr/>
        </p:nvSpPr>
        <p:spPr>
          <a:xfrm>
            <a:off x="4030920" y="4303080"/>
            <a:ext cx="1532880" cy="450720"/>
          </a:xfrm>
          <a:prstGeom prst="wedgeRoundRectCallout">
            <a:avLst>
              <a:gd name="adj1" fmla="val -85017"/>
              <a:gd name="adj2" fmla="val 189578"/>
              <a:gd name="adj3" fmla="val 16667"/>
            </a:avLst>
          </a:prstGeom>
          <a:solidFill>
            <a:schemeClr val="accent1">
              <a:lumMod val="20000"/>
              <a:lumOff val="80000"/>
            </a:schemeClr>
          </a:solidFill>
          <a:ln>
            <a:solidFill>
              <a:srgbClr val="43729d"/>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r>
              <a:rPr b="0" lang="en-US" sz="1800" spc="-1" strike="noStrike">
                <a:solidFill>
                  <a:schemeClr val="dk1"/>
                </a:solidFill>
                <a:latin typeface="Calibri"/>
              </a:rPr>
              <a:t>Processes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Exploring process states in Linux</a:t>
            </a:r>
            <a:endParaRPr b="0" lang="en-US" sz="4400" spc="-1" strike="noStrike">
              <a:solidFill>
                <a:schemeClr val="dk1"/>
              </a:solidFill>
              <a:latin typeface="Calibri"/>
            </a:endParaRPr>
          </a:p>
        </p:txBody>
      </p:sp>
      <p:sp>
        <p:nvSpPr>
          <p:cNvPr id="30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Use</a:t>
            </a:r>
            <a:r>
              <a:rPr b="0" lang="en-US" sz="2800" spc="-1" strike="noStrike">
                <a:solidFill>
                  <a:schemeClr val="dk1"/>
                </a:solidFill>
                <a:latin typeface="Courier New"/>
              </a:rPr>
              <a:t> ps -ax -o pid,comm,stat,wchan</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Run loopy , use  </a:t>
            </a:r>
            <a:r>
              <a:rPr b="0" lang="en-US" sz="2800" spc="-1" strike="noStrike">
                <a:solidFill>
                  <a:schemeClr val="dk1"/>
                </a:solidFill>
                <a:latin typeface="Courier New"/>
              </a:rPr>
              <a:t>^Z  </a:t>
            </a:r>
            <a:r>
              <a:rPr b="0" lang="en-US" sz="2800" spc="-1" strike="noStrike">
                <a:solidFill>
                  <a:schemeClr val="dk1"/>
                </a:solidFill>
                <a:latin typeface="Calibri"/>
              </a:rPr>
              <a:t>and </a:t>
            </a:r>
            <a:r>
              <a:rPr b="0" lang="en-US" sz="2800" spc="-1" strike="noStrike">
                <a:solidFill>
                  <a:schemeClr val="dk1"/>
                </a:solidFill>
                <a:latin typeface="Courier New"/>
              </a:rPr>
              <a:t>fg</a:t>
            </a:r>
            <a:r>
              <a:rPr b="0" lang="en-US" sz="2800" spc="-1" strike="noStrike">
                <a:solidFill>
                  <a:schemeClr val="dk1"/>
                </a:solidFill>
                <a:latin typeface="Calibri"/>
              </a:rPr>
              <a:t>  to toggle states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See</a:t>
            </a:r>
            <a:r>
              <a:rPr b="0" lang="en-US" sz="2800" spc="-1" strike="noStrike">
                <a:solidFill>
                  <a:schemeClr val="dk1"/>
                </a:solidFill>
                <a:latin typeface="Courier New"/>
              </a:rPr>
              <a:t> fork_and_termC.c, fork_and_termP.c  </a:t>
            </a:r>
            <a:r>
              <a:rPr b="0" lang="en-US" sz="2800" spc="-1" strike="noStrike">
                <a:solidFill>
                  <a:schemeClr val="dk1"/>
                </a:solidFill>
                <a:latin typeface="Calibri"/>
              </a:rPr>
              <a:t>and   </a:t>
            </a:r>
            <a:r>
              <a:rPr b="0" lang="en-US" sz="2800" spc="-1" strike="noStrike">
                <a:solidFill>
                  <a:schemeClr val="dk1"/>
                </a:solidFill>
                <a:latin typeface="Courier New"/>
              </a:rPr>
              <a:t>zomB.c</a:t>
            </a:r>
            <a:r>
              <a:rPr b="0" lang="en-US" sz="2800" spc="-1" strike="noStrike">
                <a:solidFill>
                  <a:schemeClr val="dk1"/>
                </a:solidFill>
                <a:latin typeface="Calibri"/>
              </a:rPr>
              <a:t>  </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What have we learnt ?</a:t>
            </a:r>
            <a:endParaRPr b="0" lang="en-US" sz="4400" spc="-1" strike="noStrike">
              <a:solidFill>
                <a:schemeClr val="dk1"/>
              </a:solidFill>
              <a:latin typeface="Calibri"/>
            </a:endParaRPr>
          </a:p>
        </p:txBody>
      </p:sp>
      <p:sp>
        <p:nvSpPr>
          <p:cNvPr id="31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81053" lnSpcReduction="10000"/>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Processes can be managed (created, destroyed) using system calls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Process details can be discovered using </a:t>
            </a:r>
            <a:r>
              <a:rPr b="0" lang="en-US" sz="2800" spc="-1" strike="noStrike">
                <a:solidFill>
                  <a:schemeClr val="dk1"/>
                </a:solidFill>
                <a:latin typeface="Courier New"/>
              </a:rPr>
              <a:t> ps </a:t>
            </a:r>
            <a:r>
              <a:rPr b="0" lang="en-US" sz="2800" spc="-1" strike="noStrike">
                <a:solidFill>
                  <a:schemeClr val="dk1"/>
                </a:solidFill>
                <a:latin typeface="Calibri"/>
              </a:rPr>
              <a:t> on Linux</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Processes have a priority that can be changed</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CPU has two modes (user and kernel) mode, </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System calls, exceptions and hardware interrupts takes us between these modes  -  </a:t>
            </a:r>
            <a:r>
              <a:rPr b="0" i="1" lang="en-US" sz="2800" spc="-1" strike="noStrike">
                <a:solidFill>
                  <a:schemeClr val="dk1"/>
                </a:solidFill>
                <a:latin typeface="Calibri"/>
              </a:rPr>
              <a:t> context switch</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We understand how a system call works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We know that a process can be in one of these states: Ready, Running, Blocked, Terminated.</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We saw some programming experiments to understand these concepts.</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General Concept: Policy vs Mechanism</a:t>
            </a:r>
            <a:endParaRPr b="0" lang="en-US" sz="4400" spc="-1" strike="noStrike">
              <a:solidFill>
                <a:schemeClr val="dk1"/>
              </a:solidFill>
              <a:latin typeface="Calibri"/>
            </a:endParaRPr>
          </a:p>
        </p:txBody>
      </p:sp>
      <p:sp>
        <p:nvSpPr>
          <p:cNvPr id="85" name="PlaceHolder 2"/>
          <p:cNvSpPr>
            <a:spLocks noGrp="1"/>
          </p:cNvSpPr>
          <p:nvPr>
            <p:ph/>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Mechanism – it’s a set of tools, capabilities, ‘library’</a:t>
            </a:r>
            <a:endParaRPr b="0" lang="en-US" sz="2800" spc="-1" strike="noStrike">
              <a:solidFill>
                <a:schemeClr val="dk1"/>
              </a:solidFill>
              <a:latin typeface="Calibri"/>
            </a:endParaRPr>
          </a:p>
        </p:txBody>
      </p:sp>
      <p:sp>
        <p:nvSpPr>
          <p:cNvPr id="86" name="PlaceHolder 3"/>
          <p:cNvSpPr>
            <a:spLocks noGrp="1"/>
          </p:cNvSpPr>
          <p:nvPr>
            <p:ph/>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Policy – its about using the mechanism to achieve a certain end</a:t>
            </a: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Process management APIs</a:t>
            </a:r>
            <a:endParaRPr b="0" lang="en-US" sz="4400" spc="-1" strike="noStrike">
              <a:solidFill>
                <a:schemeClr val="dk1"/>
              </a:solidFill>
              <a:latin typeface="Calibri"/>
            </a:endParaRPr>
          </a:p>
        </p:txBody>
      </p:sp>
      <p:sp>
        <p:nvSpPr>
          <p:cNvPr id="88"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94264"/>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We’ve already seen  </a:t>
            </a:r>
            <a:r>
              <a:rPr b="0" lang="en-US" sz="2800" spc="-1" strike="noStrike">
                <a:solidFill>
                  <a:schemeClr val="dk1"/>
                </a:solidFill>
                <a:latin typeface="Courier New"/>
              </a:rPr>
              <a:t>fork(2) </a:t>
            </a:r>
            <a:r>
              <a:rPr b="0" lang="en-US" sz="2800" spc="-1" strike="noStrike">
                <a:solidFill>
                  <a:schemeClr val="dk1"/>
                </a:solidFill>
                <a:latin typeface="Calibri"/>
              </a:rPr>
              <a:t>and </a:t>
            </a:r>
            <a:r>
              <a:rPr b="0" lang="en-US" sz="2800" spc="-1" strike="noStrike">
                <a:solidFill>
                  <a:schemeClr val="dk1"/>
                </a:solidFill>
                <a:latin typeface="Courier New"/>
              </a:rPr>
              <a:t>exec(3) </a:t>
            </a:r>
            <a:r>
              <a:rPr b="0" lang="en-US" sz="2800" spc="-1" strike="noStrike">
                <a:solidFill>
                  <a:schemeClr val="dk1"/>
                </a:solidFill>
                <a:latin typeface="Calibri"/>
              </a:rPr>
              <a:t>and </a:t>
            </a:r>
            <a:r>
              <a:rPr b="0" lang="en-US" sz="2800" spc="-1" strike="noStrike">
                <a:solidFill>
                  <a:schemeClr val="dk1"/>
                </a:solidFill>
                <a:latin typeface="Courier New"/>
              </a:rPr>
              <a:t>wait(2) </a:t>
            </a:r>
            <a:r>
              <a:rPr b="0" lang="en-US" sz="2800" spc="-1" strike="noStrike">
                <a:solidFill>
                  <a:schemeClr val="dk1"/>
                </a:solidFill>
                <a:latin typeface="Calibri"/>
              </a:rPr>
              <a:t>(family of) calls</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Getting rid of a process: </a:t>
            </a:r>
            <a:r>
              <a:rPr b="0" lang="en-US" sz="2800" spc="-1" strike="noStrike">
                <a:solidFill>
                  <a:schemeClr val="dk1"/>
                </a:solidFill>
                <a:latin typeface="Courier New"/>
              </a:rPr>
              <a:t>kill(1) kill(2)</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Try this from the command line</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See </a:t>
            </a:r>
            <a:r>
              <a:rPr b="0" lang="en-US" sz="2400" spc="-1" strike="noStrike">
                <a:solidFill>
                  <a:schemeClr val="dk1"/>
                </a:solidFill>
                <a:latin typeface="Courier New"/>
              </a:rPr>
              <a:t>fork_and_termC.c</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Actually this system call, </a:t>
            </a:r>
            <a:r>
              <a:rPr b="0" lang="en-US" sz="2400" spc="-1" strike="noStrike">
                <a:solidFill>
                  <a:schemeClr val="dk1"/>
                </a:solidFill>
                <a:latin typeface="Courier New"/>
              </a:rPr>
              <a:t>kill(2)</a:t>
            </a:r>
            <a:r>
              <a:rPr b="0" lang="en-US" sz="2400" spc="-1" strike="noStrike">
                <a:solidFill>
                  <a:schemeClr val="dk1"/>
                </a:solidFill>
                <a:latin typeface="Calibri"/>
              </a:rPr>
              <a:t>, does something more, we learn about it later</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What processes exist on the system  at any time (on linux)</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Use </a:t>
            </a:r>
            <a:r>
              <a:rPr b="0" lang="en-US" sz="2400" spc="-1" strike="noStrike">
                <a:solidFill>
                  <a:schemeClr val="dk1"/>
                </a:solidFill>
                <a:latin typeface="Courier New"/>
              </a:rPr>
              <a:t>ps –ax</a:t>
            </a:r>
            <a:r>
              <a:rPr b="0" lang="en-US" sz="2400" spc="-1" strike="noStrike">
                <a:solidFill>
                  <a:schemeClr val="dk1"/>
                </a:solidFill>
                <a:latin typeface="Calibri"/>
              </a:rPr>
              <a:t>,   Or</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Examine </a:t>
            </a:r>
            <a:r>
              <a:rPr b="0" lang="en-US" sz="2400" spc="-1" strike="noStrike">
                <a:solidFill>
                  <a:schemeClr val="dk1"/>
                </a:solidFill>
                <a:latin typeface="Courier New"/>
              </a:rPr>
              <a:t>/proc/  </a:t>
            </a:r>
            <a:r>
              <a:rPr b="0" lang="en-US" sz="2400" spc="-1" strike="noStrike">
                <a:solidFill>
                  <a:schemeClr val="dk1"/>
                </a:solidFill>
                <a:latin typeface="Calibri"/>
              </a:rPr>
              <a:t>directory</a:t>
            </a:r>
            <a:endParaRPr b="0" lang="en-US" sz="2400" spc="-1" strike="noStrike">
              <a:solidFill>
                <a:schemeClr val="dk1"/>
              </a:solidFill>
              <a:latin typeface="Calibri"/>
            </a:endParaRPr>
          </a:p>
          <a:p>
            <a:pPr indent="0" defTabSz="914400">
              <a:lnSpc>
                <a:spcPct val="90000"/>
              </a:lnSpc>
              <a:spcBef>
                <a:spcPts val="499"/>
              </a:spcBef>
              <a:buNone/>
            </a:pPr>
            <a:endParaRPr b="0" lang="en-US" sz="24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Process management APIs (more) </a:t>
            </a:r>
            <a:endParaRPr b="0" lang="en-US" sz="4400" spc="-1" strike="noStrike">
              <a:solidFill>
                <a:schemeClr val="dk1"/>
              </a:solidFill>
              <a:latin typeface="Calibri"/>
            </a:endParaRPr>
          </a:p>
        </p:txBody>
      </p:sp>
      <p:sp>
        <p:nvSpPr>
          <p:cNvPr id="90" name="PlaceHolder 2"/>
          <p:cNvSpPr>
            <a:spLocks noGrp="1"/>
          </p:cNvSpPr>
          <p:nvPr>
            <p:ph/>
          </p:nvPr>
        </p:nvSpPr>
        <p:spPr>
          <a:xfrm>
            <a:off x="838080" y="1825560"/>
            <a:ext cx="106405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ourier New"/>
              </a:rPr>
              <a:t>^Z, bg, fg, jobs, ^C</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All jobs under one (virtual) terminal (like </a:t>
            </a:r>
            <a:r>
              <a:rPr b="0" lang="en-US" sz="2800" spc="-1" strike="noStrike">
                <a:solidFill>
                  <a:schemeClr val="dk1"/>
                </a:solidFill>
                <a:latin typeface="Courier New"/>
              </a:rPr>
              <a:t>pts/2</a:t>
            </a:r>
            <a:r>
              <a:rPr b="0" lang="en-US" sz="2800" spc="-1" strike="noStrike">
                <a:solidFill>
                  <a:schemeClr val="dk1"/>
                </a:solidFill>
                <a:latin typeface="Calibri"/>
              </a:rPr>
              <a:t>) are in one </a:t>
            </a:r>
            <a:r>
              <a:rPr b="1" lang="en-US" sz="2800" spc="-1" strike="noStrike">
                <a:solidFill>
                  <a:schemeClr val="dk1"/>
                </a:solidFill>
                <a:latin typeface="Calibri"/>
              </a:rPr>
              <a:t>session</a:t>
            </a:r>
            <a:endParaRPr b="0" lang="en-US" sz="28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A </a:t>
            </a:r>
            <a:r>
              <a:rPr b="1" lang="en-US" sz="2800" spc="-1" strike="noStrike">
                <a:solidFill>
                  <a:schemeClr val="dk1"/>
                </a:solidFill>
                <a:latin typeface="Calibri"/>
              </a:rPr>
              <a:t>job</a:t>
            </a:r>
            <a:r>
              <a:rPr b="0" lang="en-US" sz="2800" spc="-1" strike="noStrike">
                <a:solidFill>
                  <a:schemeClr val="dk1"/>
                </a:solidFill>
                <a:latin typeface="Calibri"/>
              </a:rPr>
              <a:t> is a fancy word for the process (or  processes) on a single command </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ls –l</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ps</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objdump –d ./a.out | grep syscall          </a:t>
            </a:r>
            <a:r>
              <a:rPr b="0" i="1" lang="en-US" sz="1800" spc="-1" strike="noStrike">
                <a:solidFill>
                  <a:schemeClr val="dk1"/>
                </a:solidFill>
                <a:latin typeface="Times New Roman"/>
              </a:rPr>
              <a:t>Note how this commands has </a:t>
            </a:r>
            <a:r>
              <a:rPr b="1" i="1" lang="en-US" sz="1800" spc="-1" strike="noStrike" u="sng">
                <a:solidFill>
                  <a:schemeClr val="accent1">
                    <a:lumMod val="75000"/>
                  </a:schemeClr>
                </a:solidFill>
                <a:uFillTx/>
                <a:latin typeface="Times New Roman"/>
              </a:rPr>
              <a:t>two</a:t>
            </a:r>
            <a:r>
              <a:rPr b="0" i="1" lang="en-US" sz="1800" spc="-1" strike="noStrike">
                <a:solidFill>
                  <a:schemeClr val="dk1"/>
                </a:solidFill>
                <a:latin typeface="Times New Roman"/>
              </a:rPr>
              <a:t> processes running</a:t>
            </a:r>
            <a:endParaRPr b="0" lang="en-US" sz="18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fontScale="74783" lnSpcReduction="10000"/>
          </a:bodyPr>
          <a:p>
            <a:pPr indent="0" defTabSz="914400">
              <a:lnSpc>
                <a:spcPct val="90000"/>
              </a:lnSpc>
              <a:buNone/>
            </a:pPr>
            <a:r>
              <a:rPr b="0" i="1" lang="en-US" sz="4400" spc="-1" strike="noStrike">
                <a:solidFill>
                  <a:schemeClr val="dk1"/>
                </a:solidFill>
                <a:latin typeface="Calibri Light"/>
              </a:rPr>
              <a:t>Linux: </a:t>
            </a:r>
            <a:r>
              <a:rPr b="0" lang="en-US" sz="4400" spc="-1" strike="noStrike">
                <a:solidFill>
                  <a:schemeClr val="dk1"/>
                </a:solidFill>
                <a:latin typeface="Calibri Light"/>
              </a:rPr>
              <a:t>Processes, Process Groups, session, session leader, tty, foreground process-group etc.</a:t>
            </a:r>
            <a:endParaRPr b="0" lang="en-US" sz="4400" spc="-1" strike="noStrike">
              <a:solidFill>
                <a:schemeClr val="dk1"/>
              </a:solidFill>
              <a:latin typeface="Calibri"/>
            </a:endParaRPr>
          </a:p>
        </p:txBody>
      </p:sp>
      <p:sp>
        <p:nvSpPr>
          <p:cNvPr id="92"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68556"/>
          </a:bodyPr>
          <a:p>
            <a:pPr indent="0" defTabSz="914400">
              <a:lnSpc>
                <a:spcPct val="90000"/>
              </a:lnSpc>
              <a:spcBef>
                <a:spcPts val="1001"/>
              </a:spcBef>
              <a:buNone/>
              <a:tabLst>
                <a:tab algn="l" pos="0"/>
              </a:tabLst>
            </a:pPr>
            <a:r>
              <a:rPr b="0" lang="en-US" sz="2800" spc="-1" strike="noStrike">
                <a:solidFill>
                  <a:schemeClr val="dk1"/>
                </a:solidFill>
                <a:latin typeface="Calibri"/>
              </a:rPr>
              <a:t>$ ./loopy busy &amp;</a:t>
            </a:r>
            <a:br>
              <a:rPr sz="2800"/>
            </a:br>
            <a:r>
              <a:rPr b="0" lang="en-US" sz="2800" spc="-1" strike="noStrike">
                <a:solidFill>
                  <a:schemeClr val="dk1"/>
                </a:solidFill>
                <a:latin typeface="Calibri"/>
              </a:rPr>
              <a:t>$ ./loopy busy &amp;</a:t>
            </a:r>
            <a:br>
              <a:rPr sz="2800"/>
            </a:br>
            <a:r>
              <a:rPr b="0" lang="en-US" sz="2800" spc="-1" strike="noStrike">
                <a:solidFill>
                  <a:schemeClr val="dk1"/>
                </a:solidFill>
                <a:latin typeface="Calibri"/>
              </a:rPr>
              <a:t>$ </a:t>
            </a:r>
            <a:r>
              <a:rPr b="0" lang="en-US" sz="2800" spc="-1" strike="noStrike">
                <a:solidFill>
                  <a:schemeClr val="accent1"/>
                </a:solidFill>
                <a:latin typeface="Calibri"/>
              </a:rPr>
              <a:t>sort | more                                        </a:t>
            </a:r>
            <a:r>
              <a:rPr b="0" i="1" lang="en-US" sz="2800" spc="-1" strike="noStrike">
                <a:solidFill>
                  <a:schemeClr val="dk1"/>
                </a:solidFill>
                <a:latin typeface="Times New Roman"/>
              </a:rPr>
              <a:t>Notice all these are running, not yet done.</a:t>
            </a:r>
            <a:endParaRPr b="0" lang="en-US" sz="2800" spc="-1" strike="noStrike">
              <a:solidFill>
                <a:schemeClr val="dk1"/>
              </a:solidFill>
              <a:latin typeface="Calibri"/>
            </a:endParaRPr>
          </a:p>
          <a:p>
            <a:pPr indent="0" defTabSz="914400">
              <a:lnSpc>
                <a:spcPct val="90000"/>
              </a:lnSpc>
              <a:spcBef>
                <a:spcPts val="1001"/>
              </a:spcBef>
              <a:buNone/>
              <a:tabLst>
                <a:tab algn="l" pos="0"/>
              </a:tabLst>
            </a:pPr>
            <a:r>
              <a:rPr b="0" lang="en-US" sz="2800" spc="-1" strike="noStrike">
                <a:solidFill>
                  <a:schemeClr val="dk1"/>
                </a:solidFill>
                <a:latin typeface="Calibri"/>
              </a:rPr>
              <a:t>…</a:t>
            </a:r>
            <a:r>
              <a:rPr b="0" lang="en-US" sz="2800" spc="-1" strike="noStrike">
                <a:solidFill>
                  <a:schemeClr val="dk1"/>
                </a:solidFill>
                <a:latin typeface="Calibri"/>
              </a:rPr>
              <a:t>.</a:t>
            </a:r>
            <a:endParaRPr b="0" lang="en-US" sz="2800" spc="-1" strike="noStrike">
              <a:solidFill>
                <a:schemeClr val="dk1"/>
              </a:solidFill>
              <a:latin typeface="Calibri"/>
            </a:endParaRPr>
          </a:p>
          <a:p>
            <a:pPr indent="0" defTabSz="914400">
              <a:lnSpc>
                <a:spcPct val="90000"/>
              </a:lnSpc>
              <a:spcBef>
                <a:spcPts val="1001"/>
              </a:spcBef>
              <a:buNone/>
              <a:tabLst>
                <a:tab algn="l" pos="0"/>
              </a:tabLst>
            </a:pPr>
            <a:r>
              <a:rPr b="0" lang="en-US" sz="2800" spc="-1" strike="noStrike">
                <a:solidFill>
                  <a:schemeClr val="dk1"/>
                </a:solidFill>
                <a:latin typeface="Calibri"/>
              </a:rPr>
              <a:t>On another terminal lets do a ps and know more about these 4 processes</a:t>
            </a:r>
            <a:endParaRPr b="0" lang="en-US" sz="2800" spc="-1" strike="noStrike">
              <a:solidFill>
                <a:schemeClr val="dk1"/>
              </a:solidFill>
              <a:latin typeface="Calibri"/>
            </a:endParaRPr>
          </a:p>
          <a:p>
            <a:pPr indent="0" defTabSz="914400">
              <a:lnSpc>
                <a:spcPct val="90000"/>
              </a:lnSpc>
              <a:spcBef>
                <a:spcPts val="1001"/>
              </a:spcBef>
              <a:buNone/>
              <a:tabLst>
                <a:tab algn="l" pos="0"/>
              </a:tabLst>
            </a:pPr>
            <a:endParaRPr b="0" lang="en-US" sz="2800" spc="-1" strike="noStrike">
              <a:solidFill>
                <a:schemeClr val="dk1"/>
              </a:solidFill>
              <a:latin typeface="Calibri"/>
            </a:endParaRPr>
          </a:p>
          <a:p>
            <a:pPr indent="0" defTabSz="914400">
              <a:lnSpc>
                <a:spcPct val="90000"/>
              </a:lnSpc>
              <a:spcBef>
                <a:spcPts val="1001"/>
              </a:spcBef>
              <a:buNone/>
              <a:tabLst>
                <a:tab algn="l" pos="0"/>
              </a:tabLst>
            </a:pPr>
            <a:r>
              <a:rPr b="0" lang="en-US" sz="2800" spc="-1" strike="noStrike">
                <a:solidFill>
                  <a:schemeClr val="dk1"/>
                </a:solidFill>
                <a:latin typeface="Calibri"/>
              </a:rPr>
              <a:t>PID    PPID   COMM         TT       STAT   UID   GID    PGID    SID</a:t>
            </a:r>
            <a:endParaRPr b="0" lang="en-US" sz="2800" spc="-1" strike="noStrike">
              <a:solidFill>
                <a:schemeClr val="dk1"/>
              </a:solidFill>
              <a:latin typeface="Calibri"/>
            </a:endParaRPr>
          </a:p>
          <a:p>
            <a:pPr indent="0" defTabSz="914400">
              <a:lnSpc>
                <a:spcPct val="90000"/>
              </a:lnSpc>
              <a:spcBef>
                <a:spcPts val="1001"/>
              </a:spcBef>
              <a:buNone/>
              <a:tabLst>
                <a:tab algn="l" pos="0"/>
              </a:tabLst>
            </a:pPr>
            <a:r>
              <a:rPr b="0" lang="en-US" sz="2800" spc="-1" strike="noStrike">
                <a:solidFill>
                  <a:schemeClr val="dk1"/>
                </a:solidFill>
                <a:latin typeface="Calibri"/>
              </a:rPr>
              <a:t>1312  2485  bash           </a:t>
            </a:r>
            <a:r>
              <a:rPr b="0" lang="en-US" sz="2800" spc="-1" strike="noStrike">
                <a:solidFill>
                  <a:srgbClr val="ff0000"/>
                </a:solidFill>
                <a:latin typeface="Calibri"/>
              </a:rPr>
              <a:t>pts/4</a:t>
            </a:r>
            <a:r>
              <a:rPr b="0" lang="en-US" sz="2800" spc="-1" strike="noStrike">
                <a:solidFill>
                  <a:schemeClr val="dk1"/>
                </a:solidFill>
                <a:latin typeface="Calibri"/>
              </a:rPr>
              <a:t>    S</a:t>
            </a:r>
            <a:r>
              <a:rPr b="0" lang="en-US" sz="2800" spc="-1" strike="noStrike">
                <a:solidFill>
                  <a:schemeClr val="accent2"/>
                </a:solidFill>
                <a:latin typeface="Calibri"/>
              </a:rPr>
              <a:t>s</a:t>
            </a:r>
            <a:r>
              <a:rPr b="0" lang="en-US" sz="2800" spc="-1" strike="noStrike">
                <a:solidFill>
                  <a:schemeClr val="dk1"/>
                </a:solidFill>
                <a:latin typeface="Calibri"/>
              </a:rPr>
              <a:t>    1000  1000   1312   </a:t>
            </a:r>
            <a:r>
              <a:rPr b="0" lang="en-US" sz="2800" spc="-1" strike="noStrike">
                <a:solidFill>
                  <a:srgbClr val="ff0000"/>
                </a:solidFill>
                <a:latin typeface="Calibri"/>
              </a:rPr>
              <a:t>1312</a:t>
            </a:r>
            <a:endParaRPr b="0" lang="en-US" sz="2800" spc="-1" strike="noStrike">
              <a:solidFill>
                <a:schemeClr val="dk1"/>
              </a:solidFill>
              <a:latin typeface="Calibri"/>
            </a:endParaRPr>
          </a:p>
          <a:p>
            <a:pPr indent="0" defTabSz="914400">
              <a:lnSpc>
                <a:spcPct val="90000"/>
              </a:lnSpc>
              <a:spcBef>
                <a:spcPts val="1001"/>
              </a:spcBef>
              <a:buNone/>
              <a:tabLst>
                <a:tab algn="l" pos="0"/>
              </a:tabLst>
            </a:pPr>
            <a:r>
              <a:rPr b="0" lang="en-US" sz="2800" spc="-1" strike="noStrike">
                <a:solidFill>
                  <a:schemeClr val="dk1"/>
                </a:solidFill>
                <a:latin typeface="Calibri"/>
              </a:rPr>
              <a:t>2007  1312  loopy         </a:t>
            </a:r>
            <a:r>
              <a:rPr b="0" lang="en-US" sz="2800" spc="-1" strike="noStrike">
                <a:solidFill>
                  <a:srgbClr val="ff0000"/>
                </a:solidFill>
                <a:latin typeface="Calibri"/>
              </a:rPr>
              <a:t>pts/4</a:t>
            </a:r>
            <a:r>
              <a:rPr b="0" lang="en-US" sz="2800" spc="-1" strike="noStrike">
                <a:solidFill>
                  <a:schemeClr val="dk1"/>
                </a:solidFill>
                <a:latin typeface="Calibri"/>
              </a:rPr>
              <a:t>    R      1000  1000   2008   </a:t>
            </a:r>
            <a:r>
              <a:rPr b="0" lang="en-US" sz="2800" spc="-1" strike="noStrike">
                <a:solidFill>
                  <a:srgbClr val="ff0000"/>
                </a:solidFill>
                <a:latin typeface="Calibri"/>
              </a:rPr>
              <a:t>1312</a:t>
            </a:r>
            <a:br>
              <a:rPr sz="2800"/>
            </a:br>
            <a:r>
              <a:rPr b="0" lang="en-US" sz="2800" spc="-1" strike="noStrike">
                <a:solidFill>
                  <a:schemeClr val="dk1"/>
                </a:solidFill>
                <a:latin typeface="Calibri"/>
              </a:rPr>
              <a:t>2009  1312  loopy         </a:t>
            </a:r>
            <a:r>
              <a:rPr b="0" lang="en-US" sz="2800" spc="-1" strike="noStrike">
                <a:solidFill>
                  <a:srgbClr val="ff0000"/>
                </a:solidFill>
                <a:latin typeface="Calibri"/>
              </a:rPr>
              <a:t>pts/4 </a:t>
            </a:r>
            <a:r>
              <a:rPr b="0" lang="en-US" sz="2800" spc="-1" strike="noStrike">
                <a:solidFill>
                  <a:schemeClr val="dk1"/>
                </a:solidFill>
                <a:latin typeface="Calibri"/>
              </a:rPr>
              <a:t>   R      1000  1000   2009   </a:t>
            </a:r>
            <a:r>
              <a:rPr b="0" lang="en-US" sz="2800" spc="-1" strike="noStrike">
                <a:solidFill>
                  <a:srgbClr val="ff0000"/>
                </a:solidFill>
                <a:latin typeface="Calibri"/>
              </a:rPr>
              <a:t>1312</a:t>
            </a:r>
            <a:endParaRPr b="0" lang="en-US" sz="2800" spc="-1" strike="noStrike">
              <a:solidFill>
                <a:schemeClr val="dk1"/>
              </a:solidFill>
              <a:latin typeface="Calibri"/>
            </a:endParaRPr>
          </a:p>
          <a:p>
            <a:pPr indent="0" defTabSz="914400">
              <a:lnSpc>
                <a:spcPct val="90000"/>
              </a:lnSpc>
              <a:spcBef>
                <a:spcPts val="1001"/>
              </a:spcBef>
              <a:buNone/>
              <a:tabLst>
                <a:tab algn="l" pos="0"/>
              </a:tabLst>
            </a:pPr>
            <a:r>
              <a:rPr b="0" lang="en-US" sz="2800" spc="-1" strike="noStrike">
                <a:solidFill>
                  <a:schemeClr val="dk1"/>
                </a:solidFill>
                <a:latin typeface="Calibri"/>
              </a:rPr>
              <a:t>2088  1312  sort            </a:t>
            </a:r>
            <a:r>
              <a:rPr b="0" lang="en-US" sz="2800" spc="-1" strike="noStrike">
                <a:solidFill>
                  <a:srgbClr val="ff0000"/>
                </a:solidFill>
                <a:latin typeface="Calibri"/>
              </a:rPr>
              <a:t>pts/4</a:t>
            </a:r>
            <a:r>
              <a:rPr b="0" lang="en-US" sz="2800" spc="-1" strike="noStrike">
                <a:solidFill>
                  <a:schemeClr val="dk1"/>
                </a:solidFill>
                <a:latin typeface="Calibri"/>
              </a:rPr>
              <a:t>    S</a:t>
            </a:r>
            <a:r>
              <a:rPr b="0" lang="en-US" sz="2800" spc="-1" strike="noStrike">
                <a:solidFill>
                  <a:srgbClr val="00b050"/>
                </a:solidFill>
                <a:latin typeface="Calibri"/>
              </a:rPr>
              <a:t>+</a:t>
            </a:r>
            <a:r>
              <a:rPr b="0" lang="en-US" sz="2800" spc="-1" strike="noStrike">
                <a:solidFill>
                  <a:schemeClr val="dk1"/>
                </a:solidFill>
                <a:latin typeface="Calibri"/>
              </a:rPr>
              <a:t>    1000  1000   </a:t>
            </a:r>
            <a:r>
              <a:rPr b="0" lang="en-US" sz="2800" spc="-1" strike="noStrike">
                <a:solidFill>
                  <a:schemeClr val="accent1"/>
                </a:solidFill>
                <a:latin typeface="Calibri"/>
              </a:rPr>
              <a:t>2088</a:t>
            </a:r>
            <a:r>
              <a:rPr b="0" lang="en-US" sz="2800" spc="-1" strike="noStrike">
                <a:solidFill>
                  <a:schemeClr val="dk1"/>
                </a:solidFill>
                <a:latin typeface="Calibri"/>
              </a:rPr>
              <a:t>   </a:t>
            </a:r>
            <a:r>
              <a:rPr b="0" lang="en-US" sz="2800" spc="-1" strike="noStrike">
                <a:solidFill>
                  <a:srgbClr val="ff0000"/>
                </a:solidFill>
                <a:latin typeface="Calibri"/>
              </a:rPr>
              <a:t>1312</a:t>
            </a:r>
            <a:endParaRPr b="0" lang="en-US" sz="2800" spc="-1" strike="noStrike">
              <a:solidFill>
                <a:schemeClr val="dk1"/>
              </a:solidFill>
              <a:latin typeface="Calibri"/>
            </a:endParaRPr>
          </a:p>
          <a:p>
            <a:pPr indent="0" defTabSz="914400">
              <a:lnSpc>
                <a:spcPct val="90000"/>
              </a:lnSpc>
              <a:spcBef>
                <a:spcPts val="1001"/>
              </a:spcBef>
              <a:buNone/>
              <a:tabLst>
                <a:tab algn="l" pos="0"/>
              </a:tabLst>
            </a:pPr>
            <a:r>
              <a:rPr b="0" lang="en-US" sz="2800" spc="-1" strike="noStrike">
                <a:solidFill>
                  <a:schemeClr val="dk1"/>
                </a:solidFill>
                <a:latin typeface="Calibri"/>
              </a:rPr>
              <a:t>2089  1312  more          </a:t>
            </a:r>
            <a:r>
              <a:rPr b="0" lang="en-US" sz="2800" spc="-1" strike="noStrike">
                <a:solidFill>
                  <a:srgbClr val="ff0000"/>
                </a:solidFill>
                <a:latin typeface="Calibri"/>
              </a:rPr>
              <a:t>pts/4</a:t>
            </a:r>
            <a:r>
              <a:rPr b="0" lang="en-US" sz="2800" spc="-1" strike="noStrike">
                <a:solidFill>
                  <a:schemeClr val="dk1"/>
                </a:solidFill>
                <a:latin typeface="Calibri"/>
              </a:rPr>
              <a:t>    S</a:t>
            </a:r>
            <a:r>
              <a:rPr b="0" lang="en-US" sz="2800" spc="-1" strike="noStrike">
                <a:solidFill>
                  <a:srgbClr val="00b050"/>
                </a:solidFill>
                <a:latin typeface="Calibri"/>
              </a:rPr>
              <a:t>+</a:t>
            </a:r>
            <a:r>
              <a:rPr b="0" lang="en-US" sz="2800" spc="-1" strike="noStrike">
                <a:solidFill>
                  <a:schemeClr val="dk1"/>
                </a:solidFill>
                <a:latin typeface="Calibri"/>
              </a:rPr>
              <a:t>    1000  1000   </a:t>
            </a:r>
            <a:r>
              <a:rPr b="0" lang="en-US" sz="2800" spc="-1" strike="noStrike">
                <a:solidFill>
                  <a:schemeClr val="accent1"/>
                </a:solidFill>
                <a:latin typeface="Calibri"/>
              </a:rPr>
              <a:t>2088</a:t>
            </a:r>
            <a:r>
              <a:rPr b="0" lang="en-US" sz="2800" spc="-1" strike="noStrike">
                <a:solidFill>
                  <a:schemeClr val="dk1"/>
                </a:solidFill>
                <a:latin typeface="Calibri"/>
              </a:rPr>
              <a:t>   </a:t>
            </a:r>
            <a:r>
              <a:rPr b="0" lang="en-US" sz="2800" spc="-1" strike="noStrike">
                <a:solidFill>
                  <a:srgbClr val="ff0000"/>
                </a:solidFill>
                <a:latin typeface="Calibri"/>
              </a:rPr>
              <a:t>1312</a:t>
            </a:r>
            <a:endParaRPr b="0" lang="en-US" sz="2800" spc="-1" strike="noStrike">
              <a:solidFill>
                <a:schemeClr val="dk1"/>
              </a:solidFill>
              <a:latin typeface="Calibri"/>
            </a:endParaRPr>
          </a:p>
        </p:txBody>
      </p:sp>
      <p:grpSp>
        <p:nvGrpSpPr>
          <p:cNvPr id="93" name="Group 7"/>
          <p:cNvGrpSpPr/>
          <p:nvPr/>
        </p:nvGrpSpPr>
        <p:grpSpPr>
          <a:xfrm>
            <a:off x="0" y="6176880"/>
            <a:ext cx="12191760" cy="577080"/>
            <a:chOff x="0" y="6176880"/>
            <a:chExt cx="12191760" cy="577080"/>
          </a:xfrm>
        </p:grpSpPr>
        <p:sp>
          <p:nvSpPr>
            <p:cNvPr id="94" name="TextBox 1"/>
            <p:cNvSpPr/>
            <p:nvPr/>
          </p:nvSpPr>
          <p:spPr>
            <a:xfrm>
              <a:off x="759600" y="6176880"/>
              <a:ext cx="7529760" cy="5770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i="1" lang="en-US" sz="1600" spc="-1" strike="noStrike">
                  <a:solidFill>
                    <a:schemeClr val="dk1"/>
                  </a:solidFill>
                  <a:latin typeface="Times New Roman"/>
                </a:rPr>
                <a:t>Note: For more details on how this is used for terminating processes and so forth, see  this</a:t>
              </a:r>
              <a:br>
                <a:rPr sz="1600"/>
              </a:br>
              <a:r>
                <a:rPr b="0" i="1" lang="en-US" sz="1600" spc="-1" strike="noStrike">
                  <a:solidFill>
                    <a:schemeClr val="dk1"/>
                  </a:solidFill>
                  <a:latin typeface="Times New Roman"/>
                </a:rPr>
                <a:t>interesting write up: https://linusakesson.net/programming/tty/index.php</a:t>
              </a:r>
              <a:endParaRPr b="0" lang="en-US" sz="1600" spc="-1" strike="noStrike">
                <a:solidFill>
                  <a:srgbClr val="000000"/>
                </a:solidFill>
                <a:latin typeface="Arial"/>
              </a:endParaRPr>
            </a:p>
          </p:txBody>
        </p:sp>
        <p:cxnSp>
          <p:nvCxnSpPr>
            <p:cNvPr id="95" name="Straight Connector 5"/>
            <p:cNvCxnSpPr/>
            <p:nvPr/>
          </p:nvCxnSpPr>
          <p:spPr>
            <a:xfrm flipH="1">
              <a:off x="0" y="6176880"/>
              <a:ext cx="12192120" cy="360"/>
            </a:xfrm>
            <a:prstGeom prst="straightConnector1">
              <a:avLst/>
            </a:prstGeom>
            <a:ln>
              <a:solidFill>
                <a:srgbClr val="5b9bd5"/>
              </a:solidFill>
              <a:prstDash val="lgDash"/>
            </a:ln>
          </p:spPr>
        </p:cxnSp>
      </p:gr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92">
                                            <p:txEl>
                                              <p:pRg st="4" end="4"/>
                                            </p:txEl>
                                          </p:spTgt>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92">
                                            <p:txEl>
                                              <p:pRg st="5" end="5"/>
                                            </p:txEl>
                                          </p:spTgt>
                                        </p:tgtEl>
                                        <p:attrNameLst>
                                          <p:attrName>style.visibility</p:attrName>
                                        </p:attrNameLst>
                                      </p:cBhvr>
                                      <p:to>
                                        <p:strVal val="visible"/>
                                      </p:to>
                                    </p:set>
                                  </p:childTnLst>
                                </p:cTn>
                              </p:par>
                              <p:par>
                                <p:cTn id="13" nodeType="withEffect" fill="hold" presetClass="entr" presetID="1">
                                  <p:stCondLst>
                                    <p:cond delay="0"/>
                                  </p:stCondLst>
                                  <p:childTnLst>
                                    <p:set>
                                      <p:cBhvr>
                                        <p:cTn id="14" dur="1" fill="hold">
                                          <p:stCondLst>
                                            <p:cond delay="0"/>
                                          </p:stCondLst>
                                        </p:cTn>
                                        <p:tgtEl>
                                          <p:spTgt spid="92">
                                            <p:txEl>
                                              <p:pRg st="6" end="6"/>
                                            </p:txEl>
                                          </p:spTgt>
                                        </p:tgtEl>
                                        <p:attrNameLst>
                                          <p:attrName>style.visibility</p:attrName>
                                        </p:attrNameLst>
                                      </p:cBhvr>
                                      <p:to>
                                        <p:strVal val="visible"/>
                                      </p:to>
                                    </p:set>
                                  </p:childTnLst>
                                </p:cTn>
                              </p:par>
                              <p:par>
                                <p:cTn id="15" nodeType="withEffect" fill="hold" presetClass="entr" presetID="1">
                                  <p:stCondLst>
                                    <p:cond delay="0"/>
                                  </p:stCondLst>
                                  <p:childTnLst>
                                    <p:set>
                                      <p:cBhvr>
                                        <p:cTn id="16" dur="1" fill="hold">
                                          <p:stCondLst>
                                            <p:cond delay="0"/>
                                          </p:stCondLst>
                                        </p:cTn>
                                        <p:tgtEl>
                                          <p:spTgt spid="92">
                                            <p:txEl>
                                              <p:pRg st="7" end="7"/>
                                            </p:txEl>
                                          </p:spTgt>
                                        </p:tgtEl>
                                        <p:attrNameLst>
                                          <p:attrName>style.visibility</p:attrName>
                                        </p:attrNameLst>
                                      </p:cBhvr>
                                      <p:to>
                                        <p:strVal val="visible"/>
                                      </p:to>
                                    </p:set>
                                  </p:childTnLst>
                                </p:cTn>
                              </p:par>
                              <p:par>
                                <p:cTn id="17" nodeType="withEffect" fill="hold" presetClass="entr" presetID="1">
                                  <p:stCondLst>
                                    <p:cond delay="0"/>
                                  </p:stCondLst>
                                  <p:childTnLst>
                                    <p:set>
                                      <p:cBhvr>
                                        <p:cTn id="18" dur="1" fill="hold">
                                          <p:stCondLst>
                                            <p:cond delay="0"/>
                                          </p:stCondLst>
                                        </p:cTn>
                                        <p:tgtEl>
                                          <p:spTgt spid="92">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nodeType="clickEffect" fill="hold" presetClass="entr" presetID="10">
                                  <p:stCondLst>
                                    <p:cond delay="0"/>
                                  </p:stCondLst>
                                  <p:childTnLst>
                                    <p:set>
                                      <p:cBhvr>
                                        <p:cTn id="22" dur="1" fill="hold">
                                          <p:stCondLst>
                                            <p:cond delay="0"/>
                                          </p:stCondLst>
                                        </p:cTn>
                                        <p:tgtEl>
                                          <p:spTgt spid="93"/>
                                        </p:tgtEl>
                                        <p:attrNameLst>
                                          <p:attrName>style.visibility</p:attrName>
                                        </p:attrNameLst>
                                      </p:cBhvr>
                                      <p:to>
                                        <p:strVal val="visible"/>
                                      </p:to>
                                    </p:set>
                                    <p:animEffect filter="fade" transition="in">
                                      <p:cBhvr additive="repl">
                                        <p:cTn id="23" dur="5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Process priority – in Linux all regular processes have a ‘nice value’</a:t>
            </a:r>
            <a:endParaRPr b="0" lang="en-US" sz="4400" spc="-1" strike="noStrike">
              <a:solidFill>
                <a:schemeClr val="dk1"/>
              </a:solidFill>
              <a:latin typeface="Calibri"/>
            </a:endParaRPr>
          </a:p>
        </p:txBody>
      </p:sp>
      <p:sp>
        <p:nvSpPr>
          <p:cNvPr id="97"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77839"/>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All processes have a priority that determines how it will be scheduled</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Indicated by a ‘nice’ value in Linux</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A process that is </a:t>
            </a:r>
            <a:r>
              <a:rPr b="1" lang="en-US" sz="2400" spc="-1" strike="noStrike">
                <a:solidFill>
                  <a:schemeClr val="dk1"/>
                </a:solidFill>
                <a:latin typeface="Calibri"/>
              </a:rPr>
              <a:t>nice to others </a:t>
            </a:r>
            <a:r>
              <a:rPr b="0" lang="en-US" sz="2400" spc="-1" strike="noStrike">
                <a:solidFill>
                  <a:schemeClr val="dk1"/>
                </a:solidFill>
                <a:latin typeface="Calibri"/>
              </a:rPr>
              <a:t>has reduced scheduling chance…. So higher nice value, lower the scheduling chance</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See   </a:t>
            </a:r>
            <a:r>
              <a:rPr b="0" lang="en-US" sz="2400" spc="-1" strike="noStrike">
                <a:solidFill>
                  <a:schemeClr val="accent2">
                    <a:lumMod val="75000"/>
                  </a:schemeClr>
                </a:solidFill>
                <a:latin typeface="Courier New"/>
              </a:rPr>
              <a:t>ps –axl</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Some commands to manage priority:</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ourier New"/>
              </a:rPr>
              <a:t>nice(1)  nice(2)  renice(1)</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Examples using </a:t>
            </a:r>
            <a:r>
              <a:rPr b="0" lang="en-US" sz="2400" spc="-1" strike="noStrike">
                <a:solidFill>
                  <a:schemeClr val="dk1"/>
                </a:solidFill>
                <a:latin typeface="Courier New"/>
              </a:rPr>
              <a:t>nice</a:t>
            </a:r>
            <a:r>
              <a:rPr b="0" lang="en-US" sz="2400" spc="-1" strike="noStrike">
                <a:solidFill>
                  <a:schemeClr val="dk1"/>
                </a:solidFill>
                <a:latin typeface="Calibri"/>
              </a:rPr>
              <a:t> and </a:t>
            </a:r>
            <a:r>
              <a:rPr b="0" lang="en-US" sz="2400" spc="-1" strike="noStrike">
                <a:solidFill>
                  <a:schemeClr val="dk1"/>
                </a:solidFill>
                <a:latin typeface="Courier New"/>
              </a:rPr>
              <a:t>renice</a:t>
            </a:r>
            <a:r>
              <a:rPr b="0" lang="en-US" sz="2400" spc="-1" strike="noStrike">
                <a:solidFill>
                  <a:schemeClr val="dk1"/>
                </a:solidFill>
                <a:latin typeface="Calibri"/>
              </a:rPr>
              <a:t> from the command line</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We can also change priority using system calls: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ourier New"/>
              </a:rPr>
              <a:t>getpriority(2), setpriority(2)</a:t>
            </a:r>
            <a:endParaRPr b="0" lang="en-US" sz="24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See</a:t>
            </a:r>
            <a:r>
              <a:rPr b="0" lang="en-US" sz="2400" spc="-1" strike="noStrike">
                <a:solidFill>
                  <a:schemeClr val="dk1"/>
                </a:solidFill>
                <a:latin typeface="Courier New"/>
              </a:rPr>
              <a:t> priority_ops.c</a:t>
            </a:r>
            <a:endParaRPr b="0" lang="en-US" sz="2400" spc="-1" strike="noStrike">
              <a:solidFill>
                <a:schemeClr val="dk1"/>
              </a:solidFill>
              <a:latin typeface="Calibri"/>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More about this when we study scheduling</a:t>
            </a:r>
            <a:r>
              <a:rPr b="0" lang="en-US" sz="2800" spc="-1" strike="noStrike">
                <a:solidFill>
                  <a:schemeClr val="dk1"/>
                </a:solidFill>
                <a:latin typeface="Courier New"/>
              </a:rPr>
              <a:t>	</a:t>
            </a:r>
            <a:endParaRPr b="0" lang="en-US" sz="2800" spc="-1" strike="noStrike">
              <a:solidFill>
                <a:schemeClr val="dk1"/>
              </a:solidFill>
              <a:latin typeface="Calibri"/>
            </a:endParaRPr>
          </a:p>
          <a:p>
            <a:pPr indent="0" defTabSz="914400">
              <a:lnSpc>
                <a:spcPct val="90000"/>
              </a:lnSpc>
              <a:spcBef>
                <a:spcPts val="1001"/>
              </a:spcBef>
              <a:buNone/>
            </a:pPr>
            <a:endParaRPr b="0" lang="en-US" sz="2800" spc="-1" strike="noStrike">
              <a:solidFill>
                <a:schemeClr val="dk1"/>
              </a:solidFill>
              <a:latin typeface="Calibri"/>
            </a:endParaRPr>
          </a:p>
        </p:txBody>
      </p:sp>
      <p:sp>
        <p:nvSpPr>
          <p:cNvPr id="98" name="TextBox 3"/>
          <p:cNvSpPr/>
          <p:nvPr/>
        </p:nvSpPr>
        <p:spPr>
          <a:xfrm>
            <a:off x="7788600" y="5111640"/>
            <a:ext cx="4591800" cy="1186920"/>
          </a:xfrm>
          <a:prstGeom prst="rect">
            <a:avLst/>
          </a:prstGeom>
          <a:solidFill>
            <a:schemeClr val="bg1">
              <a:lumMod val="95000"/>
            </a:schemeClr>
          </a:solidFill>
          <a:ln w="0">
            <a:solidFill>
              <a:srgbClr val="7030a0"/>
            </a:solidFill>
          </a:ln>
          <a:effectLst>
            <a:glow rad="101520">
              <a:srgbClr val="7030a0">
                <a:alpha val="60000"/>
              </a:srgbClr>
            </a:glow>
          </a:effectLst>
        </p:spPr>
        <p:style>
          <a:lnRef idx="0"/>
          <a:fillRef idx="0"/>
          <a:effectRef idx="0"/>
          <a:fontRef idx="minor"/>
        </p:style>
        <p:txBody>
          <a:bodyPr wrap="none" lIns="90000" rIns="90000" tIns="45000" bIns="45000" anchor="t">
            <a:spAutoFit/>
          </a:bodyPr>
          <a:p>
            <a:pPr defTabSz="914400">
              <a:lnSpc>
                <a:spcPct val="100000"/>
              </a:lnSpc>
            </a:pPr>
            <a:r>
              <a:rPr b="0" lang="en-US" sz="1800" spc="-1" strike="noStrike">
                <a:solidFill>
                  <a:schemeClr val="dk1"/>
                </a:solidFill>
                <a:latin typeface="Calibri"/>
              </a:rPr>
              <a:t>Try this on a terminal</a:t>
            </a:r>
            <a:br>
              <a:rPr sz="1800"/>
            </a:br>
            <a:r>
              <a:rPr b="0" lang="en-US" sz="1800" spc="-1" strike="noStrike">
                <a:solidFill>
                  <a:schemeClr val="dk1"/>
                </a:solidFill>
                <a:latin typeface="Calibri"/>
              </a:rPr>
              <a:t>$ ./loopy busy </a:t>
            </a:r>
            <a:br>
              <a:rPr sz="1800"/>
            </a:br>
            <a:r>
              <a:rPr b="0" lang="en-US" sz="1800" spc="-1" strike="noStrike">
                <a:solidFill>
                  <a:schemeClr val="dk1"/>
                </a:solidFill>
                <a:latin typeface="Calibri"/>
              </a:rPr>
              <a:t>$ renice -n 10 &lt;pid of above process&gt;</a:t>
            </a:r>
            <a:br>
              <a:rPr sz="1800"/>
            </a:br>
            <a:r>
              <a:rPr b="0" lang="en-US" sz="1800" spc="-1" strike="noStrike">
                <a:solidFill>
                  <a:schemeClr val="dk1"/>
                </a:solidFill>
                <a:latin typeface="Calibri"/>
              </a:rPr>
              <a:t>$ nice –n 5 ./loopy busy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n-US" sz="6000" spc="-1" strike="noStrike">
                <a:solidFill>
                  <a:schemeClr val="dk1"/>
                </a:solidFill>
                <a:latin typeface="Calibri Light"/>
              </a:rPr>
              <a:t>Kernel and user mode</a:t>
            </a:r>
            <a:endParaRPr b="0" lang="en-US" sz="6000" spc="-1" strike="noStrike">
              <a:solidFill>
                <a:schemeClr val="dk1"/>
              </a:solidFill>
              <a:latin typeface="Calibri"/>
            </a:endParaRPr>
          </a:p>
        </p:txBody>
      </p:sp>
      <p:sp>
        <p:nvSpPr>
          <p:cNvPr id="100" name="PlaceHolder 2"/>
          <p:cNvSpPr>
            <a:spLocks noGrp="1"/>
          </p:cNvSpPr>
          <p:nvPr>
            <p:ph/>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pc="-1" strike="noStrike">
                <a:solidFill>
                  <a:schemeClr val="dk1">
                    <a:tint val="75000"/>
                  </a:schemeClr>
                </a:solidFill>
                <a:latin typeface="Calibri"/>
              </a:rPr>
              <a:t>Context Switching</a:t>
            </a:r>
            <a:endParaRPr b="0" lang="en-US" sz="2400" spc="-1" strike="noStrike">
              <a:solidFill>
                <a:schemeClr val="dk1"/>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10556</TotalTime>
  <Application>LibreOffice/24.2.7.2$Linux_X86_64 LibreOffice_project/420$Build-2</Application>
  <AppVersion>15.0000</AppVersion>
  <Words>1941</Words>
  <Paragraphs>396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2022-02-02T12:58:27Z</dcterms:created>
  <dc:creator>Badrinath R</dc:creator>
  <dc:description/>
  <dc:language>en-US</dc:language>
  <cp:lastModifiedBy/>
  <dcterms:modified xsi:type="dcterms:W3CDTF">2025-03-05T15:48:41Z</dcterms:modified>
  <cp:revision>116</cp:revision>
  <dc:subject/>
  <dc:title>Process Management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5</vt:i4>
  </property>
  <property fmtid="{D5CDD505-2E9C-101B-9397-08002B2CF9AE}" pid="3" name="Notes">
    <vt:i4>2</vt:i4>
  </property>
  <property fmtid="{D5CDD505-2E9C-101B-9397-08002B2CF9AE}" pid="4" name="PresentationFormat">
    <vt:lpwstr>Widescreen</vt:lpwstr>
  </property>
  <property fmtid="{D5CDD505-2E9C-101B-9397-08002B2CF9AE}" pid="5" name="Slides">
    <vt:i4>31</vt:i4>
  </property>
</Properties>
</file>