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19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27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0" r:id="rId37"/>
    <p:sldId id="281" r:id="rId38"/>
    <p:sldId id="282" r:id="rId39"/>
    <p:sldId id="283" r:id="rId40"/>
    <p:sldId id="284" r:id="rId41"/>
    <p:sldId id="285" r:id="rId42"/>
    <p:sldId id="286" r:id="rId43"/>
    <p:sldId id="287" r:id="rId44"/>
    <p:sldId id="288" r:id="rId45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slide" Target="slides/slide21.xml"/><Relationship Id="rId34" Type="http://schemas.openxmlformats.org/officeDocument/2006/relationships/slide" Target="slides/slide22.xml"/><Relationship Id="rId35" Type="http://schemas.openxmlformats.org/officeDocument/2006/relationships/slide" Target="slides/slide23.xml"/><Relationship Id="rId36" Type="http://schemas.openxmlformats.org/officeDocument/2006/relationships/slide" Target="slides/slide24.xml"/><Relationship Id="rId37" Type="http://schemas.openxmlformats.org/officeDocument/2006/relationships/slide" Target="slides/slide25.xml"/><Relationship Id="rId38" Type="http://schemas.openxmlformats.org/officeDocument/2006/relationships/slide" Target="slides/slide26.xml"/><Relationship Id="rId39" Type="http://schemas.openxmlformats.org/officeDocument/2006/relationships/slide" Target="slides/slide27.xml"/><Relationship Id="rId40" Type="http://schemas.openxmlformats.org/officeDocument/2006/relationships/slide" Target="slides/slide28.xml"/><Relationship Id="rId41" Type="http://schemas.openxmlformats.org/officeDocument/2006/relationships/slide" Target="slides/slide29.xml"/><Relationship Id="rId42" Type="http://schemas.openxmlformats.org/officeDocument/2006/relationships/slide" Target="slides/slide30.xml"/><Relationship Id="rId43" Type="http://schemas.openxmlformats.org/officeDocument/2006/relationships/slide" Target="slides/slide31.xml"/><Relationship Id="rId44" Type="http://schemas.openxmlformats.org/officeDocument/2006/relationships/slide" Target="slides/slide32.xml"/><Relationship Id="rId45" Type="http://schemas.openxmlformats.org/officeDocument/2006/relationships/slide" Target="slides/slide33.xml"/><Relationship Id="rId4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4F784B-7A82-4DF5-80C9-9CB48FF4CD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D6D64BB3-3A7E-4FC2-954A-448209F7BA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11E29D16-C7BA-41E1-B8E3-8C9BD0C29FF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3EAD76-980F-49F0-BA62-DA6EE1ECD7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30E0056-BFCC-4602-A78B-7A26AC96E3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DB537E2-6563-496F-8688-8F9F2C0CD5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68A72C8-45C2-4CA6-81F2-7CFE970F55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0080" y="4589640"/>
            <a:ext cx="5131080" cy="149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7CE9A36-0916-4FCD-B313-C12D852150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9559798F-1E85-4591-825E-B7346B24DA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4C1ED236-C2DC-4D68-8452-0A00462789B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DE4D6D09-122E-4E52-A731-A6F4A90636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k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r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y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74AC013-063C-40B0-90D4-4B08AF2467D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079CBCB-0135-4792-A912-599D6DDD54E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3622C6-CB8C-44DC-9229-F86DF747293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k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y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6ED019D-8DC9-47C9-95A3-6A451AF3495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B68192-F829-45E1-8FA3-685FC3DC56D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6E0CD48-AED7-4C03-AF4F-BEA93175B2A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9E497E1-2FB5-471B-BDB3-16201BCAB05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4DF3DE-ED5D-4D0E-8643-A7CBEDA2591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938C1B8-C4FB-4E1B-B388-C867BA22539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8E71D01-A821-4BF2-A8A5-395A8D84418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D2A08FE-1A35-4F2B-A9E8-04CA01D51D4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://www.ostep.org/" TargetMode="External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Process Scheduling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lot of the material here is motivated by ch 6,7 in </a:t>
            </a:r>
            <a:r>
              <a:rPr b="0" lang="en-US" sz="2400" spc="-1" strike="noStrike" u="sng">
                <a:solidFill>
                  <a:schemeClr val="dk1"/>
                </a:solidFill>
                <a:uFillTx/>
                <a:latin typeface="Calibri"/>
                <a:hlinkClick r:id="rId1"/>
              </a:rPr>
              <a:t>www.ostep.org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Response time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While the above is reasonable in a few situations, it is not suitable in general.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Not good where we have interactive jobs, the reason is we are not measuring how responsive a system is.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Each user would like to get the feeling that some progress is being made on that user’s job.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This introduces the notion of using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time based preemption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and resumption… perhaps using  </a:t>
            </a:r>
            <a:r>
              <a:rPr b="0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time slices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as the unit of scheduling.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7" name="TextBox 3"/>
          <p:cNvSpPr/>
          <p:nvPr/>
        </p:nvSpPr>
        <p:spPr>
          <a:xfrm>
            <a:off x="9555480" y="168480"/>
            <a:ext cx="2998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Equal execution times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All arrive together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No preemption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No 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All times 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Preemption and the Response time </a:t>
            </a:r>
            <a:br>
              <a:rPr sz="4400"/>
            </a:b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metric – Round Robin (RR)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746640" y="1679400"/>
            <a:ext cx="10515240" cy="5361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For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interactive processes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it is important for the user to experience some progress – This is what we commonly have in most General Purpose OS setups. 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Response Time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is the time to wait for CPU access.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Round Robin (time slicing)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is the simplest form of preemptive scheduling to reduce response time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210" name="Group 6"/>
          <p:cNvGrpSpPr/>
          <p:nvPr/>
        </p:nvGrpSpPr>
        <p:grpSpPr>
          <a:xfrm>
            <a:off x="569880" y="3578760"/>
            <a:ext cx="5023080" cy="839520"/>
            <a:chOff x="569880" y="3578760"/>
            <a:chExt cx="5023080" cy="839520"/>
          </a:xfrm>
        </p:grpSpPr>
        <p:cxnSp>
          <p:nvCxnSpPr>
            <p:cNvPr id="211" name="Straight Arrow Connector 7"/>
            <p:cNvCxnSpPr/>
            <p:nvPr/>
          </p:nvCxnSpPr>
          <p:spPr>
            <a:xfrm>
              <a:off x="838080" y="4035960"/>
              <a:ext cx="4755240" cy="1872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212" name="Rectangle 8"/>
            <p:cNvSpPr/>
            <p:nvPr/>
          </p:nvSpPr>
          <p:spPr>
            <a:xfrm>
              <a:off x="1240560" y="3578760"/>
              <a:ext cx="1023840" cy="47520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Calibri"/>
                </a:rPr>
                <a:t>A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3" name="Rectangle 9"/>
            <p:cNvSpPr/>
            <p:nvPr/>
          </p:nvSpPr>
          <p:spPr>
            <a:xfrm>
              <a:off x="2264760" y="3578760"/>
              <a:ext cx="1023840" cy="475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B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4" name="Rectangle 10"/>
            <p:cNvSpPr/>
            <p:nvPr/>
          </p:nvSpPr>
          <p:spPr>
            <a:xfrm>
              <a:off x="3287160" y="3578760"/>
              <a:ext cx="1023840" cy="475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C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TextBox 11"/>
            <p:cNvSpPr/>
            <p:nvPr/>
          </p:nvSpPr>
          <p:spPr>
            <a:xfrm>
              <a:off x="569880" y="4054320"/>
              <a:ext cx="4466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0               10               20               30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16" name="TextBox 51"/>
          <p:cNvSpPr/>
          <p:nvPr/>
        </p:nvSpPr>
        <p:spPr>
          <a:xfrm>
            <a:off x="5995440" y="3611520"/>
            <a:ext cx="47116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Response Time = Time to first access to CPU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RT(A)=0,      RT(B)= 10,          RT(C)  = 20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17" name="Group 57"/>
          <p:cNvGrpSpPr/>
          <p:nvPr/>
        </p:nvGrpSpPr>
        <p:grpSpPr>
          <a:xfrm>
            <a:off x="569880" y="4951080"/>
            <a:ext cx="9526320" cy="1292760"/>
            <a:chOff x="569880" y="4951080"/>
            <a:chExt cx="9526320" cy="1292760"/>
          </a:xfrm>
        </p:grpSpPr>
        <p:cxnSp>
          <p:nvCxnSpPr>
            <p:cNvPr id="218" name="Straight Arrow Connector 13"/>
            <p:cNvCxnSpPr/>
            <p:nvPr/>
          </p:nvCxnSpPr>
          <p:spPr>
            <a:xfrm>
              <a:off x="838080" y="5414400"/>
              <a:ext cx="4755240" cy="1836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219" name="Rectangle 14"/>
            <p:cNvSpPr/>
            <p:nvPr/>
          </p:nvSpPr>
          <p:spPr>
            <a:xfrm>
              <a:off x="1240560" y="4963320"/>
              <a:ext cx="203760" cy="47520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0" name="TextBox 17"/>
            <p:cNvSpPr/>
            <p:nvPr/>
          </p:nvSpPr>
          <p:spPr>
            <a:xfrm>
              <a:off x="569880" y="5432760"/>
              <a:ext cx="4466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0               10               20               30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21" name="Rectangle 18"/>
            <p:cNvSpPr/>
            <p:nvPr/>
          </p:nvSpPr>
          <p:spPr>
            <a:xfrm>
              <a:off x="1392840" y="4963320"/>
              <a:ext cx="203760" cy="475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2" name="Rectangle 19"/>
            <p:cNvSpPr/>
            <p:nvPr/>
          </p:nvSpPr>
          <p:spPr>
            <a:xfrm>
              <a:off x="1545480" y="4963320"/>
              <a:ext cx="203760" cy="475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3" name="Rectangle 36"/>
            <p:cNvSpPr/>
            <p:nvPr/>
          </p:nvSpPr>
          <p:spPr>
            <a:xfrm>
              <a:off x="1758600" y="4951080"/>
              <a:ext cx="203760" cy="47520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4" name="Rectangle 37"/>
            <p:cNvSpPr/>
            <p:nvPr/>
          </p:nvSpPr>
          <p:spPr>
            <a:xfrm>
              <a:off x="1911240" y="4951080"/>
              <a:ext cx="203760" cy="475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5" name="Rectangle 38"/>
            <p:cNvSpPr/>
            <p:nvPr/>
          </p:nvSpPr>
          <p:spPr>
            <a:xfrm>
              <a:off x="2063520" y="4951080"/>
              <a:ext cx="203760" cy="475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6" name="Rectangle 39"/>
            <p:cNvSpPr/>
            <p:nvPr/>
          </p:nvSpPr>
          <p:spPr>
            <a:xfrm>
              <a:off x="2288880" y="4951080"/>
              <a:ext cx="203760" cy="47520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7" name="Rectangle 40"/>
            <p:cNvSpPr/>
            <p:nvPr/>
          </p:nvSpPr>
          <p:spPr>
            <a:xfrm>
              <a:off x="2441520" y="4951080"/>
              <a:ext cx="203760" cy="475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8" name="Rectangle 41"/>
            <p:cNvSpPr/>
            <p:nvPr/>
          </p:nvSpPr>
          <p:spPr>
            <a:xfrm>
              <a:off x="2593800" y="4951080"/>
              <a:ext cx="203760" cy="475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9" name="Rectangle 42"/>
            <p:cNvSpPr/>
            <p:nvPr/>
          </p:nvSpPr>
          <p:spPr>
            <a:xfrm>
              <a:off x="2807280" y="4957200"/>
              <a:ext cx="203760" cy="47520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0" name="Rectangle 43"/>
            <p:cNvSpPr/>
            <p:nvPr/>
          </p:nvSpPr>
          <p:spPr>
            <a:xfrm>
              <a:off x="2959560" y="4957200"/>
              <a:ext cx="203760" cy="475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1" name="Rectangle 44"/>
            <p:cNvSpPr/>
            <p:nvPr/>
          </p:nvSpPr>
          <p:spPr>
            <a:xfrm>
              <a:off x="3111840" y="4957200"/>
              <a:ext cx="203760" cy="475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2" name="Rectangle 45"/>
            <p:cNvSpPr/>
            <p:nvPr/>
          </p:nvSpPr>
          <p:spPr>
            <a:xfrm>
              <a:off x="3331440" y="4951080"/>
              <a:ext cx="203760" cy="47520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3" name="Rectangle 46"/>
            <p:cNvSpPr/>
            <p:nvPr/>
          </p:nvSpPr>
          <p:spPr>
            <a:xfrm>
              <a:off x="3483720" y="4951080"/>
              <a:ext cx="203760" cy="475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4" name="Rectangle 47"/>
            <p:cNvSpPr/>
            <p:nvPr/>
          </p:nvSpPr>
          <p:spPr>
            <a:xfrm>
              <a:off x="3636360" y="4951080"/>
              <a:ext cx="203760" cy="475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5" name="Rectangle 48"/>
            <p:cNvSpPr/>
            <p:nvPr/>
          </p:nvSpPr>
          <p:spPr>
            <a:xfrm>
              <a:off x="3849480" y="4957200"/>
              <a:ext cx="203760" cy="47520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6" name="Rectangle 49"/>
            <p:cNvSpPr/>
            <p:nvPr/>
          </p:nvSpPr>
          <p:spPr>
            <a:xfrm>
              <a:off x="4002120" y="4957200"/>
              <a:ext cx="203760" cy="475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7" name="Rectangle 50"/>
            <p:cNvSpPr/>
            <p:nvPr/>
          </p:nvSpPr>
          <p:spPr>
            <a:xfrm>
              <a:off x="4154400" y="4957200"/>
              <a:ext cx="203760" cy="475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1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8" name="TextBox 54"/>
            <p:cNvSpPr/>
            <p:nvPr/>
          </p:nvSpPr>
          <p:spPr>
            <a:xfrm>
              <a:off x="6000120" y="5331240"/>
              <a:ext cx="409608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RT(A)= 0 ,    RT(B) =  1.66,    RT(C ) = 3.3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39" name="TextBox 56"/>
          <p:cNvSpPr/>
          <p:nvPr/>
        </p:nvSpPr>
        <p:spPr>
          <a:xfrm rot="19291800">
            <a:off x="9408600" y="4682160"/>
            <a:ext cx="3258000" cy="394920"/>
          </a:xfrm>
          <a:prstGeom prst="rect">
            <a:avLst/>
          </a:prstGeom>
          <a:noFill/>
          <a:ln w="0">
            <a:solidFill>
              <a:srgbClr val="5b9bd5"/>
            </a:solidFill>
          </a:ln>
          <a:effectLst>
            <a:glow rad="228600">
              <a:srgbClr val="ffff00">
                <a:alpha val="40000"/>
              </a:srgbClr>
            </a:glo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Bahnschrift SemiBold"/>
              </a:rPr>
              <a:t>Notice Metric Tradeoff !!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TextBox 33"/>
          <p:cNvSpPr/>
          <p:nvPr/>
        </p:nvSpPr>
        <p:spPr>
          <a:xfrm>
            <a:off x="9555480" y="168480"/>
            <a:ext cx="2998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Equal execution times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All arrive together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No preemption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No 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All times 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8" dur="indefinite" restart="never" nodeType="tmRoot">
          <p:childTnLst>
            <p:seq>
              <p:cTn id="109" dur="indefinite" nodeType="mainSeq">
                <p:childTnLst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Round Robin’s unintended overhead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Context switch overhead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Cache line inefficiency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Paging inefficiency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…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 one needs to balance the time slice size appropriately.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Too small means we have too much overhead/ inefficiencies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Too large means we increase response time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Overlap of I/O and CPU -</a:t>
            </a:r>
            <a:br>
              <a:rPr sz="4400"/>
            </a:b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Blocked Processes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105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Most processes at some point in time will do IO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IO is significantly slow.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If a process is waiting for IO (hence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blocked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from making progress) it makes a lot of sense to let the CPU be used by other processes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process could be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blocked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for other reasons too.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Thus each IO request is an opportunity to switch CPU to another process.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5" name="TextBox 3"/>
          <p:cNvSpPr/>
          <p:nvPr/>
        </p:nvSpPr>
        <p:spPr>
          <a:xfrm>
            <a:off x="9555480" y="168480"/>
            <a:ext cx="2998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Equal execution times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All arrive together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No preemption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rgbClr val="ff0000"/>
                </a:solidFill>
                <a:latin typeface="Calibri"/>
              </a:rPr>
              <a:t>No 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All times 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46" name="Group 4"/>
          <p:cNvGrpSpPr/>
          <p:nvPr/>
        </p:nvGrpSpPr>
        <p:grpSpPr>
          <a:xfrm>
            <a:off x="1478880" y="4766400"/>
            <a:ext cx="5023080" cy="839160"/>
            <a:chOff x="1478880" y="4766400"/>
            <a:chExt cx="5023080" cy="839160"/>
          </a:xfrm>
        </p:grpSpPr>
        <p:cxnSp>
          <p:nvCxnSpPr>
            <p:cNvPr id="247" name="Straight Arrow Connector 5"/>
            <p:cNvCxnSpPr/>
            <p:nvPr/>
          </p:nvCxnSpPr>
          <p:spPr>
            <a:xfrm>
              <a:off x="1747080" y="5223240"/>
              <a:ext cx="4755240" cy="1872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248" name="Rectangle 6"/>
            <p:cNvSpPr/>
            <p:nvPr/>
          </p:nvSpPr>
          <p:spPr>
            <a:xfrm>
              <a:off x="2149560" y="4766400"/>
              <a:ext cx="1023840" cy="47520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Calibri"/>
                </a:rPr>
                <a:t>A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49" name="Rectangle 7"/>
            <p:cNvSpPr/>
            <p:nvPr/>
          </p:nvSpPr>
          <p:spPr>
            <a:xfrm>
              <a:off x="3173760" y="4766400"/>
              <a:ext cx="1023840" cy="475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B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0" name="Rectangle 8"/>
            <p:cNvSpPr/>
            <p:nvPr/>
          </p:nvSpPr>
          <p:spPr>
            <a:xfrm>
              <a:off x="4196160" y="4766400"/>
              <a:ext cx="1023840" cy="475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C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TextBox 9"/>
            <p:cNvSpPr/>
            <p:nvPr/>
          </p:nvSpPr>
          <p:spPr>
            <a:xfrm>
              <a:off x="1478880" y="5241600"/>
              <a:ext cx="4466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0               10               20               30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52" name="Rectangle 38"/>
          <p:cNvSpPr/>
          <p:nvPr/>
        </p:nvSpPr>
        <p:spPr>
          <a:xfrm>
            <a:off x="2585160" y="4795920"/>
            <a:ext cx="376560" cy="429480"/>
          </a:xfrm>
          <a:prstGeom prst="rect">
            <a:avLst/>
          </a:prstGeom>
          <a:pattFill prst="openDmnd">
            <a:fgClr>
              <a:srgbClr val="5b9bd5"/>
            </a:fgClr>
            <a:bgClr>
              <a:srgbClr val="ffffff"/>
            </a:bgClr>
          </a:patt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253" name="Group 43"/>
          <p:cNvGrpSpPr/>
          <p:nvPr/>
        </p:nvGrpSpPr>
        <p:grpSpPr>
          <a:xfrm>
            <a:off x="745920" y="5629320"/>
            <a:ext cx="5756040" cy="926640"/>
            <a:chOff x="745920" y="5629320"/>
            <a:chExt cx="5756040" cy="926640"/>
          </a:xfrm>
        </p:grpSpPr>
        <p:grpSp>
          <p:nvGrpSpPr>
            <p:cNvPr id="254" name="Group 32"/>
            <p:cNvGrpSpPr/>
            <p:nvPr/>
          </p:nvGrpSpPr>
          <p:grpSpPr>
            <a:xfrm>
              <a:off x="1478880" y="5629320"/>
              <a:ext cx="5023080" cy="839520"/>
              <a:chOff x="1478880" y="5629320"/>
              <a:chExt cx="5023080" cy="839520"/>
            </a:xfrm>
          </p:grpSpPr>
          <p:cxnSp>
            <p:nvCxnSpPr>
              <p:cNvPr id="255" name="Straight Arrow Connector 33"/>
              <p:cNvCxnSpPr/>
              <p:nvPr/>
            </p:nvCxnSpPr>
            <p:spPr>
              <a:xfrm>
                <a:off x="1747080" y="6086520"/>
                <a:ext cx="4755240" cy="18360"/>
              </a:xfrm>
              <a:prstGeom prst="straightConnector1">
                <a:avLst/>
              </a:prstGeom>
              <a:ln>
                <a:solidFill>
                  <a:srgbClr val="5b9bd5"/>
                </a:solidFill>
                <a:tailEnd len="med" type="triangle" w="med"/>
              </a:ln>
            </p:spPr>
          </p:cxnSp>
          <p:sp>
            <p:nvSpPr>
              <p:cNvPr id="256" name="Rectangle 34"/>
              <p:cNvSpPr/>
              <p:nvPr/>
            </p:nvSpPr>
            <p:spPr>
              <a:xfrm>
                <a:off x="2149560" y="5629320"/>
                <a:ext cx="1023840" cy="475200"/>
              </a:xfrm>
              <a:prstGeom prst="rect">
                <a:avLst/>
              </a:prstGeom>
              <a:solidFill>
                <a:srgbClr val="5b9bd5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1" lang="en-US" sz="1800" spc="-1" strike="noStrike">
                    <a:solidFill>
                      <a:schemeClr val="lt1"/>
                    </a:solidFill>
                    <a:latin typeface="Calibri"/>
                  </a:rPr>
                  <a:t>A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57" name="Rectangle 35"/>
              <p:cNvSpPr/>
              <p:nvPr/>
            </p:nvSpPr>
            <p:spPr>
              <a:xfrm>
                <a:off x="2577960" y="5630400"/>
                <a:ext cx="1318320" cy="475200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alibri"/>
                  </a:rPr>
                  <a:t>B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58" name="Rectangle 36"/>
              <p:cNvSpPr/>
              <p:nvPr/>
            </p:nvSpPr>
            <p:spPr>
              <a:xfrm>
                <a:off x="3897000" y="5631480"/>
                <a:ext cx="1023840" cy="475200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rgbClr val="43729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lt1"/>
                    </a:solidFill>
                    <a:latin typeface="Calibri"/>
                  </a:rPr>
                  <a:t>C</a:t>
                </a:r>
                <a:endParaRPr b="0" lang="en-US" sz="1800" spc="-1" strike="noStrike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59" name="TextBox 37"/>
              <p:cNvSpPr/>
              <p:nvPr/>
            </p:nvSpPr>
            <p:spPr>
              <a:xfrm>
                <a:off x="1478880" y="6104880"/>
                <a:ext cx="446652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800" spc="-1" strike="noStrike">
                    <a:solidFill>
                      <a:schemeClr val="dk1"/>
                    </a:solidFill>
                    <a:latin typeface="Calibri"/>
                  </a:rPr>
                  <a:t>0               10               20               30</a:t>
                </a:r>
                <a:endParaRPr b="0" lang="en-US" sz="18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60" name="Rectangle 39"/>
            <p:cNvSpPr/>
            <p:nvPr/>
          </p:nvSpPr>
          <p:spPr>
            <a:xfrm>
              <a:off x="2585160" y="6126480"/>
              <a:ext cx="376560" cy="429480"/>
            </a:xfrm>
            <a:prstGeom prst="rect">
              <a:avLst/>
            </a:prstGeom>
            <a:pattFill prst="openDmnd">
              <a:fgClr>
                <a:srgbClr val="5b9bd5"/>
              </a:fgClr>
              <a:bgClr>
                <a:srgbClr val="ffffff"/>
              </a:bgClr>
            </a:patt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61" name="Rectangle 40"/>
            <p:cNvSpPr/>
            <p:nvPr/>
          </p:nvSpPr>
          <p:spPr>
            <a:xfrm>
              <a:off x="2986200" y="5641560"/>
              <a:ext cx="187200" cy="456840"/>
            </a:xfrm>
            <a:prstGeom prst="rect">
              <a:avLst/>
            </a:prstGeom>
            <a:solidFill>
              <a:schemeClr val="accent1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62" name="TextBox 41"/>
            <p:cNvSpPr/>
            <p:nvPr/>
          </p:nvSpPr>
          <p:spPr>
            <a:xfrm>
              <a:off x="745920" y="5706000"/>
              <a:ext cx="80784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CPU--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TextBox 42"/>
            <p:cNvSpPr/>
            <p:nvPr/>
          </p:nvSpPr>
          <p:spPr>
            <a:xfrm>
              <a:off x="761760" y="6095880"/>
              <a:ext cx="807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  </a:t>
              </a: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IO--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64" name="TextBox 56"/>
          <p:cNvSpPr/>
          <p:nvPr/>
        </p:nvSpPr>
        <p:spPr>
          <a:xfrm>
            <a:off x="7798320" y="4795920"/>
            <a:ext cx="37170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One might of course combine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IO overlap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FIFO and Round Robin too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With RR we don’t need 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to know process times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Up-Down Arrow 57"/>
          <p:cNvSpPr/>
          <p:nvPr/>
        </p:nvSpPr>
        <p:spPr>
          <a:xfrm>
            <a:off x="2635920" y="5819760"/>
            <a:ext cx="325800" cy="5500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grpSp>
        <p:nvGrpSpPr>
          <p:cNvPr id="266" name="Group 63"/>
          <p:cNvGrpSpPr/>
          <p:nvPr/>
        </p:nvGrpSpPr>
        <p:grpSpPr>
          <a:xfrm>
            <a:off x="2607120" y="4904280"/>
            <a:ext cx="373320" cy="956520"/>
            <a:chOff x="2607120" y="4904280"/>
            <a:chExt cx="373320" cy="956520"/>
          </a:xfrm>
        </p:grpSpPr>
        <p:cxnSp>
          <p:nvCxnSpPr>
            <p:cNvPr id="267" name="Straight Connector 59"/>
            <p:cNvCxnSpPr/>
            <p:nvPr/>
          </p:nvCxnSpPr>
          <p:spPr>
            <a:xfrm flipH="1" flipV="1">
              <a:off x="2607120" y="4904280"/>
              <a:ext cx="7200" cy="843480"/>
            </a:xfrm>
            <a:prstGeom prst="straightConnector1">
              <a:avLst/>
            </a:prstGeom>
            <a:ln>
              <a:solidFill>
                <a:srgbClr val="5b9bd5"/>
              </a:solidFill>
              <a:prstDash val="dash"/>
            </a:ln>
          </p:spPr>
        </p:cxnSp>
        <p:cxnSp>
          <p:nvCxnSpPr>
            <p:cNvPr id="268" name="Straight Connector 62"/>
            <p:cNvCxnSpPr/>
            <p:nvPr/>
          </p:nvCxnSpPr>
          <p:spPr>
            <a:xfrm flipH="1" flipV="1">
              <a:off x="2973600" y="5018040"/>
              <a:ext cx="7200" cy="843120"/>
            </a:xfrm>
            <a:prstGeom prst="straightConnector1">
              <a:avLst/>
            </a:prstGeom>
            <a:ln>
              <a:solidFill>
                <a:srgbClr val="5b9bd5"/>
              </a:solidFill>
              <a:prstDash val="dash"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2" dur="indefinite" restart="never" nodeType="tmRoot">
          <p:childTnLst>
            <p:seq>
              <p:cTn id="123" dur="indefinite" nodeType="mainSeq">
                <p:childTnLst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nodeType="afterEffect" fill="hold" presetClass="entr" presetID="10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36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In a general context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Some of A1-A5 are reasonable in real-time systems.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 FCFS with IO overlap is quite reasonable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Often we can use a combination Round-Robin and overlapping IO and execution in other systems.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 general there could be a combination of different kinds of processes: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Time-critical processes, perhaps with deadlines (real-time)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CPU bound processes (insignificant IO)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Interactive processes (significant IO and/or user interaction)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1" name="TextBox 3"/>
          <p:cNvSpPr/>
          <p:nvPr/>
        </p:nvSpPr>
        <p:spPr>
          <a:xfrm>
            <a:off x="9555480" y="168480"/>
            <a:ext cx="2998440" cy="1461240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Equal execution times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All arrive together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No preemption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No 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All times 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Priorities in Scheduling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 addition to the above, we may want to explicitly prioritize some processes for execution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This is often the case with real-time systems.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Each process is given a priority. A higher priority process is given more CPU time than a lower priority process.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Nice values are an example of this. The nice value is translated to a priority.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Dealing with the TAT vs RT tradeoff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We would like to deal with the tradeoff between STCF and RR. So that jobs get over soon, however processes(and users) still feel the system is responsive….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We do this by basically predicting the characteristics of a process and using that to improve avg TAT as well as avg RT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This is done by associating a priority with a process that is used in scheduling decisions.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Perhaps interactive processes should have high priority and CPU bound processes should have low priority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Multi Level  Queues for scheduling with per-process 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fixed priorities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781600" cy="420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55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Associate priority with each process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Create a queue of processes according to the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priorities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Rule 1 if Priority(P) &gt; Priority(Q) then Run 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Rule 2 if Priority(P) = Priority(Q) then Run them in Round Robin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Rule 3 new processes are inserted in the appropriate queue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8" name="TextBox 3"/>
          <p:cNvSpPr/>
          <p:nvPr/>
        </p:nvSpPr>
        <p:spPr>
          <a:xfrm>
            <a:off x="8202960" y="1993320"/>
            <a:ext cx="540720" cy="46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Oval 4"/>
          <p:cNvSpPr/>
          <p:nvPr/>
        </p:nvSpPr>
        <p:spPr>
          <a:xfrm>
            <a:off x="9012960" y="1993320"/>
            <a:ext cx="529920" cy="43848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Oval 5"/>
          <p:cNvSpPr/>
          <p:nvPr/>
        </p:nvSpPr>
        <p:spPr>
          <a:xfrm>
            <a:off x="9796320" y="1993320"/>
            <a:ext cx="529920" cy="43848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1" name="Oval 6"/>
          <p:cNvSpPr/>
          <p:nvPr/>
        </p:nvSpPr>
        <p:spPr>
          <a:xfrm>
            <a:off x="9067680" y="3206520"/>
            <a:ext cx="529920" cy="43848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82" name="Straight Arrow Connector 9"/>
          <p:cNvCxnSpPr>
            <a:endCxn id="279" idx="2"/>
          </p:cNvCxnSpPr>
          <p:nvPr/>
        </p:nvCxnSpPr>
        <p:spPr>
          <a:xfrm>
            <a:off x="8717040" y="2212560"/>
            <a:ext cx="296280" cy="36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283" name="Straight Arrow Connector 11"/>
          <p:cNvCxnSpPr/>
          <p:nvPr/>
        </p:nvCxnSpPr>
        <p:spPr>
          <a:xfrm>
            <a:off x="8741520" y="3444120"/>
            <a:ext cx="295920" cy="36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sp>
        <p:nvSpPr>
          <p:cNvPr id="284" name="Oval 12"/>
          <p:cNvSpPr/>
          <p:nvPr/>
        </p:nvSpPr>
        <p:spPr>
          <a:xfrm>
            <a:off x="9127440" y="6226920"/>
            <a:ext cx="529920" cy="43848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85" name="Straight Arrow Connector 13"/>
          <p:cNvCxnSpPr/>
          <p:nvPr/>
        </p:nvCxnSpPr>
        <p:spPr>
          <a:xfrm>
            <a:off x="8800920" y="6464520"/>
            <a:ext cx="296280" cy="36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sp>
        <p:nvSpPr>
          <p:cNvPr id="286" name="TextBox 14"/>
          <p:cNvSpPr/>
          <p:nvPr/>
        </p:nvSpPr>
        <p:spPr>
          <a:xfrm>
            <a:off x="7587720" y="1956960"/>
            <a:ext cx="748080" cy="46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[Hi]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[Lo]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TextBox 8"/>
          <p:cNvSpPr/>
          <p:nvPr/>
        </p:nvSpPr>
        <p:spPr>
          <a:xfrm>
            <a:off x="10786680" y="2095920"/>
            <a:ext cx="1481040" cy="63828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High prio 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? Reat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TextBox 15"/>
          <p:cNvSpPr/>
          <p:nvPr/>
        </p:nvSpPr>
        <p:spPr>
          <a:xfrm>
            <a:off x="10819080" y="2883240"/>
            <a:ext cx="1217520" cy="36396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Low prio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TextBox 16"/>
          <p:cNvSpPr/>
          <p:nvPr/>
        </p:nvSpPr>
        <p:spPr>
          <a:xfrm>
            <a:off x="10902600" y="6019560"/>
            <a:ext cx="1289160" cy="9126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Non time-critical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TextBox 17"/>
          <p:cNvSpPr/>
          <p:nvPr/>
        </p:nvSpPr>
        <p:spPr>
          <a:xfrm>
            <a:off x="9796320" y="1247040"/>
            <a:ext cx="2271960" cy="91260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To deal with multiple priority jobs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Oval 18"/>
          <p:cNvSpPr/>
          <p:nvPr/>
        </p:nvSpPr>
        <p:spPr>
          <a:xfrm>
            <a:off x="9811080" y="3224880"/>
            <a:ext cx="529920" cy="43848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1" dur="indefinite" restart="never" nodeType="tmRoot">
          <p:childTnLst>
            <p:seq>
              <p:cTn id="142" dur="indefinite" nodeType="mainSeq">
                <p:childTnLst>
                  <p:par>
                    <p:cTn id="143" fill="hold">
                      <p:stCondLst>
                        <p:cond delay="0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4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5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5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Multi Level Feedback Queue based Scheduling (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priority change over time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) 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781600" cy="483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76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 process is allotted a certain time according to its priority.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Create a queue of processes according to the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priorities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Rule 1 if Priority(P) &gt; Priority(Q) then Run 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Rule 2 if Priority(P) = Priority(Q) then Run them in Round Robin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Rule 3 new processes are at the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2800" spc="-1" strike="noStrike" u="sng">
                <a:solidFill>
                  <a:schemeClr val="dk1"/>
                </a:solidFill>
                <a:uFillTx/>
                <a:latin typeface="Calibri"/>
              </a:rPr>
              <a:t>highest priority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Rule 4 </a:t>
            </a:r>
            <a:r>
              <a:rPr b="1" lang="en-US" sz="2800" spc="-1" strike="noStrike">
                <a:solidFill>
                  <a:srgbClr val="ff0000"/>
                </a:solidFill>
                <a:latin typeface="Calibri"/>
              </a:rPr>
              <a:t>Reduce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the priority of a process based on how much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time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it uses up.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Rule 5 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Periodically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lang="en-US" sz="2800" spc="-1" strike="noStrike">
                <a:solidFill>
                  <a:srgbClr val="00b050"/>
                </a:solidFill>
                <a:latin typeface="Calibri"/>
              </a:rPr>
              <a:t>boost</a:t>
            </a:r>
            <a:r>
              <a:rPr b="0" lang="en-US" sz="2800" spc="-1" strike="noStrike">
                <a:solidFill>
                  <a:srgbClr val="00b050"/>
                </a:solidFill>
                <a:latin typeface="Calibri"/>
              </a:rPr>
              <a:t>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priority of all processes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4" name="TextBox 3"/>
          <p:cNvSpPr/>
          <p:nvPr/>
        </p:nvSpPr>
        <p:spPr>
          <a:xfrm>
            <a:off x="8202960" y="1993320"/>
            <a:ext cx="540720" cy="46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Q8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Q7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Q5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Q3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Oval 4"/>
          <p:cNvSpPr/>
          <p:nvPr/>
        </p:nvSpPr>
        <p:spPr>
          <a:xfrm>
            <a:off x="9012960" y="1993320"/>
            <a:ext cx="529920" cy="43848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Oval 5"/>
          <p:cNvSpPr/>
          <p:nvPr/>
        </p:nvSpPr>
        <p:spPr>
          <a:xfrm>
            <a:off x="9796320" y="1993320"/>
            <a:ext cx="529920" cy="43848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7" name="Oval 6"/>
          <p:cNvSpPr/>
          <p:nvPr/>
        </p:nvSpPr>
        <p:spPr>
          <a:xfrm>
            <a:off x="9067680" y="3206520"/>
            <a:ext cx="529920" cy="43848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298" name="Straight Arrow Connector 9"/>
          <p:cNvCxnSpPr>
            <a:endCxn id="295" idx="2"/>
          </p:cNvCxnSpPr>
          <p:nvPr/>
        </p:nvCxnSpPr>
        <p:spPr>
          <a:xfrm>
            <a:off x="8717040" y="2212560"/>
            <a:ext cx="296280" cy="36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299" name="Straight Arrow Connector 11"/>
          <p:cNvCxnSpPr/>
          <p:nvPr/>
        </p:nvCxnSpPr>
        <p:spPr>
          <a:xfrm>
            <a:off x="8741520" y="3444120"/>
            <a:ext cx="295920" cy="36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sp>
        <p:nvSpPr>
          <p:cNvPr id="300" name="Oval 12"/>
          <p:cNvSpPr/>
          <p:nvPr/>
        </p:nvSpPr>
        <p:spPr>
          <a:xfrm>
            <a:off x="9079920" y="5590080"/>
            <a:ext cx="529920" cy="43848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01" name="Straight Arrow Connector 13"/>
          <p:cNvCxnSpPr/>
          <p:nvPr/>
        </p:nvCxnSpPr>
        <p:spPr>
          <a:xfrm>
            <a:off x="8753760" y="5827680"/>
            <a:ext cx="295920" cy="36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sp>
        <p:nvSpPr>
          <p:cNvPr id="302" name="TextBox 14"/>
          <p:cNvSpPr/>
          <p:nvPr/>
        </p:nvSpPr>
        <p:spPr>
          <a:xfrm>
            <a:off x="7587720" y="1956960"/>
            <a:ext cx="748080" cy="466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[Hi]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[Lo]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TextBox 15"/>
          <p:cNvSpPr/>
          <p:nvPr/>
        </p:nvSpPr>
        <p:spPr>
          <a:xfrm>
            <a:off x="9997560" y="230040"/>
            <a:ext cx="2194200" cy="1735560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f"/>
              </a:gs>
            </a:gsLst>
            <a:lin ang="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If we don’t know which processes should get a priority to give better TAT, while improving 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Oval 16"/>
          <p:cNvSpPr/>
          <p:nvPr/>
        </p:nvSpPr>
        <p:spPr>
          <a:xfrm>
            <a:off x="9811080" y="3224880"/>
            <a:ext cx="529920" cy="438480"/>
          </a:xfrm>
          <a:prstGeom prst="ellipse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D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05" name="Group 10"/>
          <p:cNvGrpSpPr/>
          <p:nvPr/>
        </p:nvGrpSpPr>
        <p:grpSpPr>
          <a:xfrm>
            <a:off x="10502640" y="2179080"/>
            <a:ext cx="194400" cy="4338000"/>
            <a:chOff x="10502640" y="2179080"/>
            <a:chExt cx="194400" cy="4338000"/>
          </a:xfrm>
        </p:grpSpPr>
        <p:sp>
          <p:nvSpPr>
            <p:cNvPr id="306" name="Freeform 8"/>
            <p:cNvSpPr/>
            <p:nvPr/>
          </p:nvSpPr>
          <p:spPr>
            <a:xfrm>
              <a:off x="10502640" y="2179080"/>
              <a:ext cx="194400" cy="505440"/>
            </a:xfrm>
            <a:custGeom>
              <a:avLst/>
              <a:gdLst>
                <a:gd name="textAreaLeft" fmla="*/ 0 w 194400"/>
                <a:gd name="textAreaRight" fmla="*/ 194760 w 194400"/>
                <a:gd name="textAreaTop" fmla="*/ 0 h 505440"/>
                <a:gd name="textAreaBottom" fmla="*/ 505800 h 505440"/>
              </a:gdLst>
              <a:ahLst/>
              <a:rect l="textAreaLeft" t="textAreaTop" r="textAreaRight" b="textAreaBottom"/>
              <a:pathLst>
                <a:path w="194638" h="505838">
                  <a:moveTo>
                    <a:pt x="0" y="0"/>
                  </a:moveTo>
                  <a:cubicBezTo>
                    <a:pt x="95655" y="74579"/>
                    <a:pt x="191310" y="149158"/>
                    <a:pt x="194553" y="233464"/>
                  </a:cubicBezTo>
                  <a:cubicBezTo>
                    <a:pt x="197796" y="317770"/>
                    <a:pt x="108625" y="411804"/>
                    <a:pt x="19455" y="50583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07" name="Freeform 17"/>
            <p:cNvSpPr/>
            <p:nvPr/>
          </p:nvSpPr>
          <p:spPr>
            <a:xfrm>
              <a:off x="10502640" y="2817720"/>
              <a:ext cx="194400" cy="505440"/>
            </a:xfrm>
            <a:custGeom>
              <a:avLst/>
              <a:gdLst>
                <a:gd name="textAreaLeft" fmla="*/ 0 w 194400"/>
                <a:gd name="textAreaRight" fmla="*/ 194760 w 194400"/>
                <a:gd name="textAreaTop" fmla="*/ 0 h 505440"/>
                <a:gd name="textAreaBottom" fmla="*/ 505800 h 505440"/>
              </a:gdLst>
              <a:ahLst/>
              <a:rect l="textAreaLeft" t="textAreaTop" r="textAreaRight" b="textAreaBottom"/>
              <a:pathLst>
                <a:path w="194638" h="505838">
                  <a:moveTo>
                    <a:pt x="0" y="0"/>
                  </a:moveTo>
                  <a:cubicBezTo>
                    <a:pt x="95655" y="74579"/>
                    <a:pt x="191310" y="149158"/>
                    <a:pt x="194553" y="233464"/>
                  </a:cubicBezTo>
                  <a:cubicBezTo>
                    <a:pt x="197796" y="317770"/>
                    <a:pt x="108625" y="411804"/>
                    <a:pt x="19455" y="50583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08" name="Freeform 18"/>
            <p:cNvSpPr/>
            <p:nvPr/>
          </p:nvSpPr>
          <p:spPr>
            <a:xfrm>
              <a:off x="10502640" y="3515040"/>
              <a:ext cx="194400" cy="505440"/>
            </a:xfrm>
            <a:custGeom>
              <a:avLst/>
              <a:gdLst>
                <a:gd name="textAreaLeft" fmla="*/ 0 w 194400"/>
                <a:gd name="textAreaRight" fmla="*/ 194760 w 194400"/>
                <a:gd name="textAreaTop" fmla="*/ 0 h 505440"/>
                <a:gd name="textAreaBottom" fmla="*/ 505800 h 505440"/>
              </a:gdLst>
              <a:ahLst/>
              <a:rect l="textAreaLeft" t="textAreaTop" r="textAreaRight" b="textAreaBottom"/>
              <a:pathLst>
                <a:path w="194638" h="505838">
                  <a:moveTo>
                    <a:pt x="0" y="0"/>
                  </a:moveTo>
                  <a:cubicBezTo>
                    <a:pt x="95655" y="74579"/>
                    <a:pt x="191310" y="149158"/>
                    <a:pt x="194553" y="233464"/>
                  </a:cubicBezTo>
                  <a:cubicBezTo>
                    <a:pt x="197796" y="317770"/>
                    <a:pt x="108625" y="411804"/>
                    <a:pt x="19455" y="50583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09" name="Freeform 19"/>
            <p:cNvSpPr/>
            <p:nvPr/>
          </p:nvSpPr>
          <p:spPr>
            <a:xfrm>
              <a:off x="10502640" y="4153680"/>
              <a:ext cx="194400" cy="505440"/>
            </a:xfrm>
            <a:custGeom>
              <a:avLst/>
              <a:gdLst>
                <a:gd name="textAreaLeft" fmla="*/ 0 w 194400"/>
                <a:gd name="textAreaRight" fmla="*/ 194760 w 194400"/>
                <a:gd name="textAreaTop" fmla="*/ 0 h 505440"/>
                <a:gd name="textAreaBottom" fmla="*/ 505800 h 505440"/>
              </a:gdLst>
              <a:ahLst/>
              <a:rect l="textAreaLeft" t="textAreaTop" r="textAreaRight" b="textAreaBottom"/>
              <a:pathLst>
                <a:path w="194638" h="505838">
                  <a:moveTo>
                    <a:pt x="0" y="0"/>
                  </a:moveTo>
                  <a:cubicBezTo>
                    <a:pt x="95655" y="74579"/>
                    <a:pt x="191310" y="149158"/>
                    <a:pt x="194553" y="233464"/>
                  </a:cubicBezTo>
                  <a:cubicBezTo>
                    <a:pt x="197796" y="317770"/>
                    <a:pt x="108625" y="411804"/>
                    <a:pt x="19455" y="50583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0" name="Freeform 20"/>
            <p:cNvSpPr/>
            <p:nvPr/>
          </p:nvSpPr>
          <p:spPr>
            <a:xfrm>
              <a:off x="10502640" y="4772880"/>
              <a:ext cx="194400" cy="505440"/>
            </a:xfrm>
            <a:custGeom>
              <a:avLst/>
              <a:gdLst>
                <a:gd name="textAreaLeft" fmla="*/ 0 w 194400"/>
                <a:gd name="textAreaRight" fmla="*/ 194760 w 194400"/>
                <a:gd name="textAreaTop" fmla="*/ 0 h 505440"/>
                <a:gd name="textAreaBottom" fmla="*/ 505800 h 505440"/>
              </a:gdLst>
              <a:ahLst/>
              <a:rect l="textAreaLeft" t="textAreaTop" r="textAreaRight" b="textAreaBottom"/>
              <a:pathLst>
                <a:path w="194638" h="505838">
                  <a:moveTo>
                    <a:pt x="0" y="0"/>
                  </a:moveTo>
                  <a:cubicBezTo>
                    <a:pt x="95655" y="74579"/>
                    <a:pt x="191310" y="149158"/>
                    <a:pt x="194553" y="233464"/>
                  </a:cubicBezTo>
                  <a:cubicBezTo>
                    <a:pt x="197796" y="317770"/>
                    <a:pt x="108625" y="411804"/>
                    <a:pt x="19455" y="50583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1" name="Freeform 21"/>
            <p:cNvSpPr/>
            <p:nvPr/>
          </p:nvSpPr>
          <p:spPr>
            <a:xfrm>
              <a:off x="10502640" y="5431320"/>
              <a:ext cx="194400" cy="505440"/>
            </a:xfrm>
            <a:custGeom>
              <a:avLst/>
              <a:gdLst>
                <a:gd name="textAreaLeft" fmla="*/ 0 w 194400"/>
                <a:gd name="textAreaRight" fmla="*/ 194760 w 194400"/>
                <a:gd name="textAreaTop" fmla="*/ 0 h 505440"/>
                <a:gd name="textAreaBottom" fmla="*/ 505800 h 505440"/>
              </a:gdLst>
              <a:ahLst/>
              <a:rect l="textAreaLeft" t="textAreaTop" r="textAreaRight" b="textAreaBottom"/>
              <a:pathLst>
                <a:path w="194638" h="505838">
                  <a:moveTo>
                    <a:pt x="0" y="0"/>
                  </a:moveTo>
                  <a:cubicBezTo>
                    <a:pt x="95655" y="74579"/>
                    <a:pt x="191310" y="149158"/>
                    <a:pt x="194553" y="233464"/>
                  </a:cubicBezTo>
                  <a:cubicBezTo>
                    <a:pt x="197796" y="317770"/>
                    <a:pt x="108625" y="411804"/>
                    <a:pt x="19455" y="50583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2" name="Freeform 22"/>
            <p:cNvSpPr/>
            <p:nvPr/>
          </p:nvSpPr>
          <p:spPr>
            <a:xfrm>
              <a:off x="10502640" y="6011640"/>
              <a:ext cx="194400" cy="505440"/>
            </a:xfrm>
            <a:custGeom>
              <a:avLst/>
              <a:gdLst>
                <a:gd name="textAreaLeft" fmla="*/ 0 w 194400"/>
                <a:gd name="textAreaRight" fmla="*/ 194760 w 194400"/>
                <a:gd name="textAreaTop" fmla="*/ 0 h 505440"/>
                <a:gd name="textAreaBottom" fmla="*/ 505800 h 505440"/>
              </a:gdLst>
              <a:ahLst/>
              <a:rect l="textAreaLeft" t="textAreaTop" r="textAreaRight" b="textAreaBottom"/>
              <a:pathLst>
                <a:path w="194638" h="505838">
                  <a:moveTo>
                    <a:pt x="0" y="0"/>
                  </a:moveTo>
                  <a:cubicBezTo>
                    <a:pt x="95655" y="74579"/>
                    <a:pt x="191310" y="149158"/>
                    <a:pt x="194553" y="233464"/>
                  </a:cubicBezTo>
                  <a:cubicBezTo>
                    <a:pt x="197796" y="317770"/>
                    <a:pt x="108625" y="411804"/>
                    <a:pt x="19455" y="50583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tailEnd len="med" type="arrow" w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13" name="Freeform 23"/>
          <p:cNvSpPr/>
          <p:nvPr/>
        </p:nvSpPr>
        <p:spPr>
          <a:xfrm>
            <a:off x="10895040" y="2276280"/>
            <a:ext cx="388800" cy="1206000"/>
          </a:xfrm>
          <a:custGeom>
            <a:avLst/>
            <a:gdLst>
              <a:gd name="textAreaLeft" fmla="*/ 0 w 388800"/>
              <a:gd name="textAreaRight" fmla="*/ 389160 w 388800"/>
              <a:gd name="textAreaTop" fmla="*/ 0 h 1206000"/>
              <a:gd name="textAreaBottom" fmla="*/ 1206360 h 1206000"/>
            </a:gdLst>
            <a:ahLst/>
            <a:rect l="textAreaLeft" t="textAreaTop" r="textAreaRight" b="textAreaBottom"/>
            <a:pathLst>
              <a:path w="389147" h="1206230">
                <a:moveTo>
                  <a:pt x="0" y="1206230"/>
                </a:moveTo>
                <a:cubicBezTo>
                  <a:pt x="192932" y="966281"/>
                  <a:pt x="385864" y="726332"/>
                  <a:pt x="389106" y="525294"/>
                </a:cubicBezTo>
                <a:cubicBezTo>
                  <a:pt x="392348" y="324256"/>
                  <a:pt x="205901" y="162128"/>
                  <a:pt x="19455" y="0"/>
                </a:cubicBezTo>
              </a:path>
            </a:pathLst>
          </a:custGeom>
          <a:noFill/>
          <a:ln w="38100">
            <a:solidFill>
              <a:srgbClr val="00b050"/>
            </a:solidFill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14" name="Freeform 24"/>
          <p:cNvSpPr/>
          <p:nvPr/>
        </p:nvSpPr>
        <p:spPr>
          <a:xfrm>
            <a:off x="11225880" y="2256840"/>
            <a:ext cx="758520" cy="4182480"/>
          </a:xfrm>
          <a:custGeom>
            <a:avLst/>
            <a:gdLst>
              <a:gd name="textAreaLeft" fmla="*/ 0 w 758520"/>
              <a:gd name="textAreaRight" fmla="*/ 758880 w 758520"/>
              <a:gd name="textAreaTop" fmla="*/ 0 h 4182480"/>
              <a:gd name="textAreaBottom" fmla="*/ 4182840 h 4182480"/>
            </a:gdLst>
            <a:ahLst/>
            <a:rect l="textAreaLeft" t="textAreaTop" r="textAreaRight" b="textAreaBottom"/>
            <a:pathLst>
              <a:path w="758758" h="4182894">
                <a:moveTo>
                  <a:pt x="0" y="4182894"/>
                </a:moveTo>
                <a:cubicBezTo>
                  <a:pt x="379379" y="3305783"/>
                  <a:pt x="758758" y="2428672"/>
                  <a:pt x="758758" y="1731523"/>
                </a:cubicBezTo>
                <a:cubicBezTo>
                  <a:pt x="758758" y="1034374"/>
                  <a:pt x="379379" y="517187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4" dur="indefinite" restart="never" nodeType="tmRoot">
          <p:childTnLst>
            <p:seq>
              <p:cTn id="155" dur="indefinite" nodeType="mainSeq">
                <p:childTnLst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60" dur="2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5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nodeType="withEffect" fill="hold" presetClass="entr" presetID="2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down)" transition="in">
                                      <p:cBhvr additive="repl">
                                        <p:cTn id="16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Linux Fair scheduling (A brief look at CFS for </a:t>
            </a:r>
            <a:r>
              <a:rPr b="1" lang="en-US" sz="4400" spc="-1" strike="noStrike">
                <a:solidFill>
                  <a:schemeClr val="dk1"/>
                </a:solidFill>
                <a:latin typeface="Calibri Light"/>
              </a:rPr>
              <a:t>normal processes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)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Recall : Process states and transitions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Oval 7"/>
          <p:cNvSpPr/>
          <p:nvPr/>
        </p:nvSpPr>
        <p:spPr>
          <a:xfrm>
            <a:off x="6991560" y="2779920"/>
            <a:ext cx="1554120" cy="14259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Running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1" name="Group 63"/>
          <p:cNvGrpSpPr/>
          <p:nvPr/>
        </p:nvGrpSpPr>
        <p:grpSpPr>
          <a:xfrm>
            <a:off x="5090040" y="3997080"/>
            <a:ext cx="3521520" cy="2464200"/>
            <a:chOff x="5090040" y="3997080"/>
            <a:chExt cx="3521520" cy="2464200"/>
          </a:xfrm>
        </p:grpSpPr>
        <p:sp>
          <p:nvSpPr>
            <p:cNvPr id="72" name="Oval 9"/>
            <p:cNvSpPr/>
            <p:nvPr/>
          </p:nvSpPr>
          <p:spPr>
            <a:xfrm>
              <a:off x="5090040" y="5035320"/>
              <a:ext cx="1554120" cy="14259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2000" spc="-1" strike="noStrike">
                  <a:solidFill>
                    <a:schemeClr val="dk1"/>
                  </a:solidFill>
                  <a:latin typeface="Calibri"/>
                </a:rPr>
                <a:t>Blocked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3" name="Straight Arrow Connector 17"/>
            <p:cNvCxnSpPr>
              <a:stCxn id="70" idx="3"/>
              <a:endCxn id="72" idx="7"/>
            </p:cNvCxnSpPr>
            <p:nvPr/>
          </p:nvCxnSpPr>
          <p:spPr>
            <a:xfrm flipH="1">
              <a:off x="6416640" y="3997080"/>
              <a:ext cx="802800" cy="124740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74" name="TextBox 18"/>
            <p:cNvSpPr/>
            <p:nvPr/>
          </p:nvSpPr>
          <p:spPr>
            <a:xfrm>
              <a:off x="6459840" y="4830120"/>
              <a:ext cx="21517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Blocking Request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5" name="Group 65"/>
          <p:cNvGrpSpPr/>
          <p:nvPr/>
        </p:nvGrpSpPr>
        <p:grpSpPr>
          <a:xfrm>
            <a:off x="3074760" y="2779920"/>
            <a:ext cx="2392200" cy="2464200"/>
            <a:chOff x="3074760" y="2779920"/>
            <a:chExt cx="2392200" cy="2464200"/>
          </a:xfrm>
        </p:grpSpPr>
        <p:sp>
          <p:nvSpPr>
            <p:cNvPr id="76" name="Oval 8"/>
            <p:cNvSpPr/>
            <p:nvPr/>
          </p:nvSpPr>
          <p:spPr>
            <a:xfrm>
              <a:off x="3074760" y="2779920"/>
              <a:ext cx="1554120" cy="14259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2000" spc="-1" strike="noStrike">
                  <a:solidFill>
                    <a:schemeClr val="dk1"/>
                  </a:solidFill>
                  <a:latin typeface="Calibri"/>
                </a:rPr>
                <a:t>Ready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7" name="Straight Arrow Connector 20"/>
            <p:cNvCxnSpPr>
              <a:stCxn id="72" idx="1"/>
              <a:endCxn id="76" idx="5"/>
            </p:cNvCxnSpPr>
            <p:nvPr/>
          </p:nvCxnSpPr>
          <p:spPr>
            <a:xfrm flipH="1" flipV="1">
              <a:off x="4401360" y="3997080"/>
              <a:ext cx="916560" cy="124740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78" name="TextBox 21"/>
            <p:cNvSpPr/>
            <p:nvPr/>
          </p:nvSpPr>
          <p:spPr>
            <a:xfrm>
              <a:off x="4091040" y="4638960"/>
              <a:ext cx="13759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Unblocked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9" name="Group 66"/>
          <p:cNvGrpSpPr/>
          <p:nvPr/>
        </p:nvGrpSpPr>
        <p:grpSpPr>
          <a:xfrm>
            <a:off x="4587120" y="3186360"/>
            <a:ext cx="2453760" cy="638280"/>
            <a:chOff x="4587120" y="3186360"/>
            <a:chExt cx="2453760" cy="638280"/>
          </a:xfrm>
        </p:grpSpPr>
        <p:cxnSp>
          <p:nvCxnSpPr>
            <p:cNvPr id="80" name="Straight Arrow Connector 23"/>
            <p:cNvCxnSpPr>
              <a:stCxn id="76" idx="6"/>
              <a:endCxn id="70" idx="2"/>
            </p:cNvCxnSpPr>
            <p:nvPr/>
          </p:nvCxnSpPr>
          <p:spPr>
            <a:xfrm>
              <a:off x="4628880" y="3493080"/>
              <a:ext cx="2363040" cy="36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cxnSp>
          <p:nvCxnSpPr>
            <p:cNvPr id="81" name="Straight Arrow Connector 25"/>
            <p:cNvCxnSpPr/>
            <p:nvPr/>
          </p:nvCxnSpPr>
          <p:spPr>
            <a:xfrm flipH="1" flipV="1">
              <a:off x="4587120" y="3236760"/>
              <a:ext cx="2454120" cy="1872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82" name="TextBox 27"/>
            <p:cNvSpPr/>
            <p:nvPr/>
          </p:nvSpPr>
          <p:spPr>
            <a:xfrm>
              <a:off x="4773240" y="3186360"/>
              <a:ext cx="19170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Kernel scheduling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83" name="Group 68"/>
          <p:cNvGrpSpPr/>
          <p:nvPr/>
        </p:nvGrpSpPr>
        <p:grpSpPr>
          <a:xfrm>
            <a:off x="8318160" y="3925800"/>
            <a:ext cx="2589480" cy="1425960"/>
            <a:chOff x="8318160" y="3925800"/>
            <a:chExt cx="2589480" cy="1425960"/>
          </a:xfrm>
        </p:grpSpPr>
        <p:sp>
          <p:nvSpPr>
            <p:cNvPr id="84" name="Oval 29"/>
            <p:cNvSpPr/>
            <p:nvPr/>
          </p:nvSpPr>
          <p:spPr>
            <a:xfrm>
              <a:off x="9353520" y="3925800"/>
              <a:ext cx="1554120" cy="14259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2000" spc="-1" strike="noStrike">
                  <a:solidFill>
                    <a:schemeClr val="dk1"/>
                  </a:solidFill>
                  <a:latin typeface="Calibri"/>
                </a:rPr>
                <a:t>Terminal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5" name="Straight Arrow Connector 31"/>
            <p:cNvCxnSpPr>
              <a:stCxn id="70" idx="5"/>
              <a:endCxn id="84" idx="2"/>
            </p:cNvCxnSpPr>
            <p:nvPr/>
          </p:nvCxnSpPr>
          <p:spPr>
            <a:xfrm>
              <a:off x="8318160" y="3997080"/>
              <a:ext cx="1035720" cy="64224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</p:grpSp>
      <p:grpSp>
        <p:nvGrpSpPr>
          <p:cNvPr id="86" name="Group 67"/>
          <p:cNvGrpSpPr/>
          <p:nvPr/>
        </p:nvGrpSpPr>
        <p:grpSpPr>
          <a:xfrm>
            <a:off x="8318160" y="1197720"/>
            <a:ext cx="2589480" cy="1794600"/>
            <a:chOff x="8318160" y="1197720"/>
            <a:chExt cx="2589480" cy="1794600"/>
          </a:xfrm>
        </p:grpSpPr>
        <p:sp>
          <p:nvSpPr>
            <p:cNvPr id="87" name="Oval 28"/>
            <p:cNvSpPr/>
            <p:nvPr/>
          </p:nvSpPr>
          <p:spPr>
            <a:xfrm>
              <a:off x="9353520" y="1197720"/>
              <a:ext cx="1554120" cy="1425960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2000" spc="-1" strike="noStrike">
                  <a:solidFill>
                    <a:schemeClr val="dk1"/>
                  </a:solidFill>
                  <a:latin typeface="Calibri"/>
                </a:rPr>
                <a:t>Running (U)</a:t>
              </a:r>
              <a:endParaRPr b="0" lang="en-US" sz="2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8" name="Straight Arrow Connector 35"/>
            <p:cNvCxnSpPr/>
            <p:nvPr/>
          </p:nvCxnSpPr>
          <p:spPr>
            <a:xfrm flipH="1">
              <a:off x="8318160" y="2022480"/>
              <a:ext cx="1035720" cy="97020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</p:grpSp>
      <p:grpSp>
        <p:nvGrpSpPr>
          <p:cNvPr id="89" name="Group 11"/>
          <p:cNvGrpSpPr/>
          <p:nvPr/>
        </p:nvGrpSpPr>
        <p:grpSpPr>
          <a:xfrm>
            <a:off x="8423280" y="2170080"/>
            <a:ext cx="1109160" cy="1015920"/>
            <a:chOff x="8423280" y="2170080"/>
            <a:chExt cx="1109160" cy="1015920"/>
          </a:xfrm>
        </p:grpSpPr>
        <p:cxnSp>
          <p:nvCxnSpPr>
            <p:cNvPr id="90" name="Straight Arrow Connector 2"/>
            <p:cNvCxnSpPr/>
            <p:nvPr/>
          </p:nvCxnSpPr>
          <p:spPr>
            <a:xfrm flipV="1">
              <a:off x="8426520" y="2213640"/>
              <a:ext cx="1055160" cy="97272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91" name="TextBox 10"/>
            <p:cNvSpPr/>
            <p:nvPr/>
          </p:nvSpPr>
          <p:spPr>
            <a:xfrm>
              <a:off x="8423280" y="2170080"/>
              <a:ext cx="944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syscall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TextBox 30"/>
            <p:cNvSpPr/>
            <p:nvPr/>
          </p:nvSpPr>
          <p:spPr>
            <a:xfrm>
              <a:off x="8660880" y="2622960"/>
              <a:ext cx="8715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sysret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3" name="Group 32"/>
          <p:cNvGrpSpPr/>
          <p:nvPr/>
        </p:nvGrpSpPr>
        <p:grpSpPr>
          <a:xfrm>
            <a:off x="6559560" y="3211560"/>
            <a:ext cx="2418120" cy="1450080"/>
            <a:chOff x="6559560" y="3211560"/>
            <a:chExt cx="2418120" cy="1450080"/>
          </a:xfrm>
        </p:grpSpPr>
        <p:grpSp>
          <p:nvGrpSpPr>
            <p:cNvPr id="94" name="Group 24"/>
            <p:cNvGrpSpPr/>
            <p:nvPr/>
          </p:nvGrpSpPr>
          <p:grpSpPr>
            <a:xfrm>
              <a:off x="6559560" y="3211560"/>
              <a:ext cx="293040" cy="333360"/>
              <a:chOff x="6559560" y="3211560"/>
              <a:chExt cx="293040" cy="333360"/>
            </a:xfrm>
          </p:grpSpPr>
          <p:sp>
            <p:nvSpPr>
              <p:cNvPr id="95" name="Isosceles Triangle 22"/>
              <p:cNvSpPr/>
              <p:nvPr/>
            </p:nvSpPr>
            <p:spPr>
              <a:xfrm>
                <a:off x="6559560" y="3275280"/>
                <a:ext cx="293040" cy="26964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96" name="Isosceles Triangle 36"/>
              <p:cNvSpPr/>
              <p:nvPr/>
            </p:nvSpPr>
            <p:spPr>
              <a:xfrm rot="10800000">
                <a:off x="6591600" y="3211560"/>
                <a:ext cx="217440" cy="27864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97" name="Group 38"/>
            <p:cNvGrpSpPr/>
            <p:nvPr/>
          </p:nvGrpSpPr>
          <p:grpSpPr>
            <a:xfrm>
              <a:off x="6746400" y="4328280"/>
              <a:ext cx="293040" cy="333360"/>
              <a:chOff x="6746400" y="4328280"/>
              <a:chExt cx="293040" cy="333360"/>
            </a:xfrm>
          </p:grpSpPr>
          <p:sp>
            <p:nvSpPr>
              <p:cNvPr id="98" name="Isosceles Triangle 39"/>
              <p:cNvSpPr/>
              <p:nvPr/>
            </p:nvSpPr>
            <p:spPr>
              <a:xfrm>
                <a:off x="6746400" y="4392000"/>
                <a:ext cx="293040" cy="26964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99" name="Isosceles Triangle 40"/>
              <p:cNvSpPr/>
              <p:nvPr/>
            </p:nvSpPr>
            <p:spPr>
              <a:xfrm rot="10800000">
                <a:off x="6778440" y="4328280"/>
                <a:ext cx="217440" cy="27864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grpSp>
          <p:nvGrpSpPr>
            <p:cNvPr id="100" name="Group 41"/>
            <p:cNvGrpSpPr/>
            <p:nvPr/>
          </p:nvGrpSpPr>
          <p:grpSpPr>
            <a:xfrm>
              <a:off x="8684640" y="4161240"/>
              <a:ext cx="293040" cy="333360"/>
              <a:chOff x="8684640" y="4161240"/>
              <a:chExt cx="293040" cy="333360"/>
            </a:xfrm>
          </p:grpSpPr>
          <p:sp>
            <p:nvSpPr>
              <p:cNvPr id="101" name="Isosceles Triangle 42"/>
              <p:cNvSpPr/>
              <p:nvPr/>
            </p:nvSpPr>
            <p:spPr>
              <a:xfrm>
                <a:off x="8684640" y="4224960"/>
                <a:ext cx="293040" cy="26964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02" name="Isosceles Triangle 43"/>
              <p:cNvSpPr/>
              <p:nvPr/>
            </p:nvSpPr>
            <p:spPr>
              <a:xfrm rot="10800000">
                <a:off x="8716320" y="4161240"/>
                <a:ext cx="217440" cy="27864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</p:grpSp>
      <p:grpSp>
        <p:nvGrpSpPr>
          <p:cNvPr id="103" name="Group 33"/>
          <p:cNvGrpSpPr/>
          <p:nvPr/>
        </p:nvGrpSpPr>
        <p:grpSpPr>
          <a:xfrm>
            <a:off x="544320" y="5077440"/>
            <a:ext cx="2883600" cy="1293840"/>
            <a:chOff x="544320" y="5077440"/>
            <a:chExt cx="2883600" cy="1293840"/>
          </a:xfrm>
        </p:grpSpPr>
        <p:grpSp>
          <p:nvGrpSpPr>
            <p:cNvPr id="104" name="Group 44"/>
            <p:cNvGrpSpPr/>
            <p:nvPr/>
          </p:nvGrpSpPr>
          <p:grpSpPr>
            <a:xfrm>
              <a:off x="544320" y="5077440"/>
              <a:ext cx="293040" cy="333360"/>
              <a:chOff x="544320" y="5077440"/>
              <a:chExt cx="293040" cy="333360"/>
            </a:xfrm>
          </p:grpSpPr>
          <p:sp>
            <p:nvSpPr>
              <p:cNvPr id="105" name="Isosceles Triangle 45"/>
              <p:cNvSpPr/>
              <p:nvPr/>
            </p:nvSpPr>
            <p:spPr>
              <a:xfrm>
                <a:off x="544320" y="5141160"/>
                <a:ext cx="293040" cy="26964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  <p:sp>
            <p:nvSpPr>
              <p:cNvPr id="106" name="Isosceles Triangle 46"/>
              <p:cNvSpPr/>
              <p:nvPr/>
            </p:nvSpPr>
            <p:spPr>
              <a:xfrm rot="10800000">
                <a:off x="576000" y="5077440"/>
                <a:ext cx="217440" cy="27864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lIns="90000" rIns="90000" tIns="45000" bIns="45000" anchor="ctr">
                <a:noAutofit/>
              </a:bodyPr>
              <a:p>
                <a:pPr algn="ctr" defTabSz="914400">
                  <a:lnSpc>
                    <a:spcPct val="100000"/>
                  </a:lnSpc>
                </a:pPr>
                <a:endParaRPr b="0" lang="en-US" sz="1800" spc="-1" strike="noStrike">
                  <a:solidFill>
                    <a:schemeClr val="lt1"/>
                  </a:solidFill>
                  <a:latin typeface="Calibri"/>
                </a:endParaRPr>
              </a:p>
            </p:txBody>
          </p:sp>
        </p:grpSp>
        <p:sp>
          <p:nvSpPr>
            <p:cNvPr id="107" name="TextBox 26"/>
            <p:cNvSpPr/>
            <p:nvPr/>
          </p:nvSpPr>
          <p:spPr>
            <a:xfrm>
              <a:off x="947160" y="5458680"/>
              <a:ext cx="248076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Opportunities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context switch to</a:t>
              </a:r>
              <a:br>
                <a:rPr sz="1800"/>
              </a:b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run another process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3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Linux Real-Time Scheduling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8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 Linux they use the term “Scheduling policy”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Normal processes are scheduled using the CFS scheduler, also referred as  SCHED_OTHER policy in Linux commands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Two real-time schedulers within a single priority ordering are: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Round Robin (SCHED_RR policy)  and (run for fixed time slices)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First-in-First-out (SCHED_FIFO policy) (run till completion)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process under SCHED_OTHER are lower priority but still allocated a guaranteed small fraction of CPU time (like 5% - configurable)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See some examples </a:t>
            </a:r>
            <a:r>
              <a:rPr b="0" lang="en-US" sz="2800" spc="-1" strike="noStrike">
                <a:solidFill>
                  <a:schemeClr val="dk1"/>
                </a:solidFill>
                <a:latin typeface="Courier New"/>
              </a:rPr>
              <a:t>sched_*.c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 the repository – and know the system calls to change policy and priority.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Play with nice(1) and chrt(1) to see some interactive examples.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Linux Real-Time Scheduling … but with a deadline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SCHED_DEADLINE  is used to schedule jobs with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periodic execution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deadline to react (sometimes same as period)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required guaranteed run time before that deadline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Execution is expected to be interleaved with other processes with other scheduling policies.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Adding more fairness - Groups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603120" cy="482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8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Some times it is important that a bunch of processes belonging to one user or one session do not consume all the CPU.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 CPU is allocated to process groups – for example all processes of a user or all processes from one terminal.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intention is that one set of processes do not consume all the resources among themselves, instead it is available to all users in a fair fashion.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These groups can be nested. See autogroups created in a shell for example.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3" name="TextBox 3"/>
          <p:cNvSpPr/>
          <p:nvPr/>
        </p:nvSpPr>
        <p:spPr>
          <a:xfrm>
            <a:off x="7793640" y="2095920"/>
            <a:ext cx="439812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Experiment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: See effect of autogroup: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Have three terminals.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Run top in the first terminal.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 the second terminal start three instances of a busy loop in the background. (./loopy busy &amp;)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 another terinmal just start one instance. (./loopy busy)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What does top show?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Notion of </a:t>
            </a:r>
            <a:r>
              <a:rPr b="0" lang="en-US" sz="4400" spc="-1" strike="noStrike" u="sng">
                <a:solidFill>
                  <a:schemeClr val="dk1"/>
                </a:solidFill>
                <a:uFillTx/>
                <a:latin typeface="Calibri Light"/>
              </a:rPr>
              <a:t>Time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 in the OS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83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Notion of a “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tick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”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It is a unit of time used in the kernel for its notion of time.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Also called a </a:t>
            </a:r>
            <a:r>
              <a:rPr b="0" i="1" lang="en-US" sz="2400" spc="-1" strike="noStrike">
                <a:solidFill>
                  <a:srgbClr val="ff0000"/>
                </a:solidFill>
                <a:latin typeface="Calibri"/>
              </a:rPr>
              <a:t>Jiffy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in Linux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It is the time to interrupt the CPU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Hardware interrupt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is provided by an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external timer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(like a PIC)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Linux Jiffy configuration and use: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There is a kernel constant called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HZ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HZ  =  1000   </a:t>
            </a:r>
            <a:r>
              <a:rPr b="0" lang="en-US" sz="2400" spc="-1" strike="noStrike">
                <a:solidFill>
                  <a:srgbClr val="ff0000"/>
                </a:solidFill>
                <a:latin typeface="Garamond"/>
              </a:rPr>
              <a:t>means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Number of times  a second that the CPU is interrupted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  </a:t>
            </a:r>
            <a:r>
              <a:rPr b="0" lang="en-US" sz="2400" spc="-1" strike="noStrike">
                <a:solidFill>
                  <a:srgbClr val="ff0000"/>
                </a:solidFill>
                <a:latin typeface="Garamond"/>
              </a:rPr>
              <a:t>CPU interrupted each ms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is used to control how often the timer is interrupted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Important from a scheduling point of view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At each timer interrupt the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amount of time used by a process is accounted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br>
              <a:rPr sz="2400"/>
            </a:b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If required the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scheduler is also called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Scheduler behavior with critical sections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763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Critical sections (CS) are code where only one process can be executing at a time.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If one process is in a CS no other process can enter the CS code.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Such processes (later CS demanders) are blocked waiting for the CS to become free.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 some sense a CS is like a resource that only one process can be using at a time.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More detailed discussion (why, how, etc) about critical sections later.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 process in a critical section can be preempted like any normal process.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Critical sections are small, so it is not a problem.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Rounded Rectangle 28"/>
          <p:cNvSpPr/>
          <p:nvPr/>
        </p:nvSpPr>
        <p:spPr>
          <a:xfrm>
            <a:off x="5472360" y="5556600"/>
            <a:ext cx="1103400" cy="492120"/>
          </a:xfrm>
          <a:prstGeom prst="roundRect">
            <a:avLst>
              <a:gd name="adj" fmla="val 16667"/>
            </a:avLst>
          </a:prstGeom>
          <a:solidFill>
            <a:srgbClr val="f6ba92"/>
          </a:solidFill>
          <a:ln>
            <a:noFill/>
          </a:ln>
          <a:effectLst>
            <a:glow rad="228600">
              <a:srgbClr val="ff7a1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FIFO with priority based preemption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30" name="Straight Connector 6"/>
          <p:cNvCxnSpPr/>
          <p:nvPr/>
        </p:nvCxnSpPr>
        <p:spPr>
          <a:xfrm>
            <a:off x="838080" y="4344480"/>
            <a:ext cx="1511280" cy="360"/>
          </a:xfrm>
          <a:prstGeom prst="straightConnector1">
            <a:avLst/>
          </a:prstGeom>
          <a:ln w="38100">
            <a:solidFill>
              <a:srgbClr val="5b9bd5"/>
            </a:solidFill>
          </a:ln>
        </p:spPr>
      </p:cxnSp>
      <p:cxnSp>
        <p:nvCxnSpPr>
          <p:cNvPr id="331" name="Straight Connector 9"/>
          <p:cNvCxnSpPr/>
          <p:nvPr/>
        </p:nvCxnSpPr>
        <p:spPr>
          <a:xfrm flipV="1">
            <a:off x="2349000" y="4318560"/>
            <a:ext cx="1632240" cy="13320"/>
          </a:xfrm>
          <a:prstGeom prst="straightConnector1">
            <a:avLst/>
          </a:prstGeom>
          <a:ln w="38100">
            <a:solidFill>
              <a:srgbClr val="ed7d31"/>
            </a:solidFill>
          </a:ln>
        </p:spPr>
      </p:cxnSp>
      <p:cxnSp>
        <p:nvCxnSpPr>
          <p:cNvPr id="332" name="Straight Connector 14"/>
          <p:cNvCxnSpPr/>
          <p:nvPr/>
        </p:nvCxnSpPr>
        <p:spPr>
          <a:xfrm flipV="1">
            <a:off x="4023360" y="4331520"/>
            <a:ext cx="2072880" cy="13320"/>
          </a:xfrm>
          <a:prstGeom prst="straightConnector1">
            <a:avLst/>
          </a:prstGeom>
          <a:ln w="38100">
            <a:solidFill>
              <a:srgbClr val="5b9bd5"/>
            </a:solidFill>
          </a:ln>
        </p:spPr>
      </p:cxnSp>
      <p:cxnSp>
        <p:nvCxnSpPr>
          <p:cNvPr id="333" name="Straight Arrow Connector 18"/>
          <p:cNvCxnSpPr/>
          <p:nvPr/>
        </p:nvCxnSpPr>
        <p:spPr>
          <a:xfrm flipV="1">
            <a:off x="838080" y="4586040"/>
            <a:ext cx="5258160" cy="284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34" name="TextBox 19"/>
          <p:cNvSpPr/>
          <p:nvPr/>
        </p:nvSpPr>
        <p:spPr>
          <a:xfrm>
            <a:off x="37440" y="4696920"/>
            <a:ext cx="562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0     1      2      3      4      5      6      7       8       9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TextBox 20"/>
          <p:cNvSpPr/>
          <p:nvPr/>
        </p:nvSpPr>
        <p:spPr>
          <a:xfrm>
            <a:off x="767880" y="4040640"/>
            <a:ext cx="46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TextBox 27"/>
          <p:cNvSpPr/>
          <p:nvPr/>
        </p:nvSpPr>
        <p:spPr>
          <a:xfrm>
            <a:off x="5527440" y="5066280"/>
            <a:ext cx="12250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-Code--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-CS-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Freeform 29"/>
          <p:cNvSpPr/>
          <p:nvPr/>
        </p:nvSpPr>
        <p:spPr>
          <a:xfrm>
            <a:off x="3192120" y="4515840"/>
            <a:ext cx="2139120" cy="1403640"/>
          </a:xfrm>
          <a:custGeom>
            <a:avLst/>
            <a:gdLst>
              <a:gd name="textAreaLeft" fmla="*/ 0 w 2139120"/>
              <a:gd name="textAreaRight" fmla="*/ 2139480 w 2139120"/>
              <a:gd name="textAreaTop" fmla="*/ 0 h 1403640"/>
              <a:gd name="textAreaBottom" fmla="*/ 1404000 h 1403640"/>
            </a:gdLst>
            <a:ahLst/>
            <a:rect l="textAreaLeft" t="textAreaTop" r="textAreaRight" b="textAreaBottom"/>
            <a:pathLst>
              <a:path w="2139403" h="1404100">
                <a:moveTo>
                  <a:pt x="43317" y="0"/>
                </a:moveTo>
                <a:cubicBezTo>
                  <a:pt x="5803" y="467751"/>
                  <a:pt x="-31711" y="935502"/>
                  <a:pt x="43317" y="1167619"/>
                </a:cubicBezTo>
                <a:cubicBezTo>
                  <a:pt x="118345" y="1399736"/>
                  <a:pt x="144135" y="1362222"/>
                  <a:pt x="493483" y="1392702"/>
                </a:cubicBezTo>
                <a:cubicBezTo>
                  <a:pt x="842831" y="1423182"/>
                  <a:pt x="1491117" y="1386840"/>
                  <a:pt x="2139403" y="1350499"/>
                </a:cubicBezTo>
              </a:path>
            </a:pathLst>
          </a:custGeom>
          <a:noFill/>
          <a:ln>
            <a:solidFill>
              <a:srgbClr val="ed7d3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Rounded Rectangle 28"/>
          <p:cNvSpPr/>
          <p:nvPr/>
        </p:nvSpPr>
        <p:spPr>
          <a:xfrm>
            <a:off x="5472360" y="5556600"/>
            <a:ext cx="1103400" cy="492120"/>
          </a:xfrm>
          <a:prstGeom prst="roundRect">
            <a:avLst>
              <a:gd name="adj" fmla="val 16667"/>
            </a:avLst>
          </a:prstGeom>
          <a:solidFill>
            <a:srgbClr val="f6ba92"/>
          </a:solidFill>
          <a:ln>
            <a:noFill/>
          </a:ln>
          <a:effectLst>
            <a:glow rad="228600">
              <a:srgbClr val="ff7a1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FIFO with priority based preemption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40" name="Straight Connector 6"/>
          <p:cNvCxnSpPr/>
          <p:nvPr/>
        </p:nvCxnSpPr>
        <p:spPr>
          <a:xfrm flipV="1">
            <a:off x="838080" y="4331520"/>
            <a:ext cx="844560" cy="13320"/>
          </a:xfrm>
          <a:prstGeom prst="straightConnector1">
            <a:avLst/>
          </a:prstGeom>
          <a:ln w="38100">
            <a:solidFill>
              <a:srgbClr val="5b9bd5"/>
            </a:solidFill>
          </a:ln>
        </p:spPr>
      </p:cxnSp>
      <p:cxnSp>
        <p:nvCxnSpPr>
          <p:cNvPr id="341" name="Straight Connector 14"/>
          <p:cNvCxnSpPr/>
          <p:nvPr/>
        </p:nvCxnSpPr>
        <p:spPr>
          <a:xfrm flipV="1">
            <a:off x="4304520" y="4331520"/>
            <a:ext cx="1636920" cy="13320"/>
          </a:xfrm>
          <a:prstGeom prst="straightConnector1">
            <a:avLst/>
          </a:prstGeom>
          <a:ln w="38100">
            <a:solidFill>
              <a:srgbClr val="5b9bd5"/>
            </a:solidFill>
          </a:ln>
        </p:spPr>
      </p:cxnSp>
      <p:cxnSp>
        <p:nvCxnSpPr>
          <p:cNvPr id="342" name="Straight Arrow Connector 18"/>
          <p:cNvCxnSpPr/>
          <p:nvPr/>
        </p:nvCxnSpPr>
        <p:spPr>
          <a:xfrm flipV="1">
            <a:off x="838080" y="4586040"/>
            <a:ext cx="5258160" cy="284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43" name="TextBox 19"/>
          <p:cNvSpPr/>
          <p:nvPr/>
        </p:nvSpPr>
        <p:spPr>
          <a:xfrm>
            <a:off x="37440" y="4696920"/>
            <a:ext cx="562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0     1      2      3      4      5      6      7       8       9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TextBox 20"/>
          <p:cNvSpPr/>
          <p:nvPr/>
        </p:nvSpPr>
        <p:spPr>
          <a:xfrm>
            <a:off x="767880" y="4040640"/>
            <a:ext cx="46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TextBox 23"/>
          <p:cNvSpPr/>
          <p:nvPr/>
        </p:nvSpPr>
        <p:spPr>
          <a:xfrm>
            <a:off x="817560" y="2729880"/>
            <a:ext cx="46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TextBox 24"/>
          <p:cNvSpPr/>
          <p:nvPr/>
        </p:nvSpPr>
        <p:spPr>
          <a:xfrm>
            <a:off x="6365520" y="2450520"/>
            <a:ext cx="5139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P2 arrives in [0 3]    it preempts  P1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TextBox 27"/>
          <p:cNvSpPr/>
          <p:nvPr/>
        </p:nvSpPr>
        <p:spPr>
          <a:xfrm>
            <a:off x="5527440" y="5066280"/>
            <a:ext cx="12250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-Code--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-CS-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8" name="Straight Arrow Connector 31"/>
          <p:cNvCxnSpPr/>
          <p:nvPr/>
        </p:nvCxnSpPr>
        <p:spPr>
          <a:xfrm flipH="1">
            <a:off x="1579680" y="2216520"/>
            <a:ext cx="14400" cy="69804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349" name="Straight Connector 15"/>
          <p:cNvCxnSpPr/>
          <p:nvPr/>
        </p:nvCxnSpPr>
        <p:spPr>
          <a:xfrm>
            <a:off x="1778760" y="4331520"/>
            <a:ext cx="2680920" cy="360"/>
          </a:xfrm>
          <a:prstGeom prst="straightConnector1">
            <a:avLst/>
          </a:prstGeom>
          <a:ln w="38100">
            <a:solidFill>
              <a:srgbClr val="000000"/>
            </a:solidFill>
            <a:prstDash val="dash"/>
          </a:ln>
        </p:spPr>
      </p:cxnSp>
      <p:cxnSp>
        <p:nvCxnSpPr>
          <p:cNvPr id="350" name="Straight Connector 8"/>
          <p:cNvCxnSpPr/>
          <p:nvPr/>
        </p:nvCxnSpPr>
        <p:spPr>
          <a:xfrm>
            <a:off x="1593720" y="2914200"/>
            <a:ext cx="2668320" cy="360"/>
          </a:xfrm>
          <a:prstGeom prst="straightConnector1">
            <a:avLst/>
          </a:prstGeom>
          <a:ln w="38100">
            <a:solidFill>
              <a:srgbClr val="5b9bd5"/>
            </a:solidFill>
          </a:ln>
        </p:spPr>
      </p:cxnSp>
      <p:cxnSp>
        <p:nvCxnSpPr>
          <p:cNvPr id="351" name="Straight Arrow Connector 11"/>
          <p:cNvCxnSpPr/>
          <p:nvPr/>
        </p:nvCxnSpPr>
        <p:spPr>
          <a:xfrm flipV="1">
            <a:off x="4261680" y="2216520"/>
            <a:ext cx="360" cy="69804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352" name="Straight Connector 25"/>
          <p:cNvCxnSpPr/>
          <p:nvPr/>
        </p:nvCxnSpPr>
        <p:spPr>
          <a:xfrm flipV="1">
            <a:off x="4953600" y="4329360"/>
            <a:ext cx="1636920" cy="13320"/>
          </a:xfrm>
          <a:prstGeom prst="straightConnector1">
            <a:avLst/>
          </a:prstGeom>
          <a:ln w="38100">
            <a:solidFill>
              <a:srgbClr val="ed7d31"/>
            </a:solidFill>
          </a:ln>
        </p:spPr>
      </p:cxnSp>
      <p:sp>
        <p:nvSpPr>
          <p:cNvPr id="353" name="TextBox 12"/>
          <p:cNvSpPr/>
          <p:nvPr/>
        </p:nvSpPr>
        <p:spPr>
          <a:xfrm>
            <a:off x="194400" y="2717280"/>
            <a:ext cx="44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TextBox 26"/>
          <p:cNvSpPr/>
          <p:nvPr/>
        </p:nvSpPr>
        <p:spPr>
          <a:xfrm>
            <a:off x="173520" y="4040640"/>
            <a:ext cx="48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55" name="Straight Connector 2"/>
          <p:cNvCxnSpPr/>
          <p:nvPr/>
        </p:nvCxnSpPr>
        <p:spPr>
          <a:xfrm flipV="1">
            <a:off x="1593720" y="2914200"/>
            <a:ext cx="360" cy="1415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56" name="Straight Connector 21"/>
          <p:cNvCxnSpPr/>
          <p:nvPr/>
        </p:nvCxnSpPr>
        <p:spPr>
          <a:xfrm flipV="1">
            <a:off x="4261680" y="2914200"/>
            <a:ext cx="360" cy="1415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57" name="Straight Arrow Connector 5"/>
          <p:cNvCxnSpPr/>
          <p:nvPr/>
        </p:nvCxnSpPr>
        <p:spPr>
          <a:xfrm flipH="1" flipV="1">
            <a:off x="1593720" y="4040280"/>
            <a:ext cx="784080" cy="16855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58" name="Rectangle 10"/>
          <p:cNvSpPr/>
          <p:nvPr/>
        </p:nvSpPr>
        <p:spPr>
          <a:xfrm>
            <a:off x="1724040" y="5688720"/>
            <a:ext cx="3003480" cy="646920"/>
          </a:xfrm>
          <a:prstGeom prst="rect">
            <a:avLst/>
          </a:prstGeom>
          <a:noFill/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Premption.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P1 waits now until P2 finishes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Rectangle 29"/>
          <p:cNvSpPr/>
          <p:nvPr/>
        </p:nvSpPr>
        <p:spPr>
          <a:xfrm>
            <a:off x="875520" y="1480680"/>
            <a:ext cx="1121760" cy="646920"/>
          </a:xfrm>
          <a:prstGeom prst="rect">
            <a:avLst/>
          </a:prstGeom>
          <a:noFill/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P2 arrives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Rectangle 30"/>
          <p:cNvSpPr/>
          <p:nvPr/>
        </p:nvSpPr>
        <p:spPr>
          <a:xfrm>
            <a:off x="3756600" y="1534320"/>
            <a:ext cx="1366200" cy="603000"/>
          </a:xfrm>
          <a:prstGeom prst="rect">
            <a:avLst/>
          </a:prstGeom>
          <a:noFill/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P2 finishes/ exits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Freeform 16"/>
          <p:cNvSpPr/>
          <p:nvPr/>
        </p:nvSpPr>
        <p:spPr>
          <a:xfrm>
            <a:off x="1172880" y="2039760"/>
            <a:ext cx="374040" cy="492120"/>
          </a:xfrm>
          <a:custGeom>
            <a:avLst/>
            <a:gdLst>
              <a:gd name="textAreaLeft" fmla="*/ 0 w 374040"/>
              <a:gd name="textAreaRight" fmla="*/ 374400 w 374040"/>
              <a:gd name="textAreaTop" fmla="*/ 0 h 492120"/>
              <a:gd name="textAreaBottom" fmla="*/ 492480 h 492120"/>
            </a:gdLst>
            <a:ahLst/>
            <a:rect l="textAreaLeft" t="textAreaTop" r="textAreaRight" b="textAreaBottom"/>
            <a:pathLst>
              <a:path w="374562" h="492370">
                <a:moveTo>
                  <a:pt x="149479" y="0"/>
                </a:moveTo>
                <a:cubicBezTo>
                  <a:pt x="60383" y="113714"/>
                  <a:pt x="-28712" y="227428"/>
                  <a:pt x="8802" y="309490"/>
                </a:cubicBezTo>
                <a:cubicBezTo>
                  <a:pt x="46316" y="391552"/>
                  <a:pt x="210439" y="441961"/>
                  <a:pt x="374562" y="492370"/>
                </a:cubicBezTo>
              </a:path>
            </a:pathLst>
          </a:custGeom>
          <a:noFill/>
          <a:ln>
            <a:solidFill>
              <a:srgbClr val="000000"/>
            </a:solidFill>
            <a:prstDash val="dash"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62" name="Freeform 17"/>
          <p:cNvSpPr/>
          <p:nvPr/>
        </p:nvSpPr>
        <p:spPr>
          <a:xfrm>
            <a:off x="4304880" y="1997640"/>
            <a:ext cx="490680" cy="548280"/>
          </a:xfrm>
          <a:custGeom>
            <a:avLst/>
            <a:gdLst>
              <a:gd name="textAreaLeft" fmla="*/ 0 w 490680"/>
              <a:gd name="textAreaRight" fmla="*/ 491040 w 490680"/>
              <a:gd name="textAreaTop" fmla="*/ 0 h 548280"/>
              <a:gd name="textAreaBottom" fmla="*/ 548640 h 548280"/>
            </a:gdLst>
            <a:ahLst/>
            <a:rect l="textAreaLeft" t="textAreaTop" r="textAreaRight" b="textAreaBottom"/>
            <a:pathLst>
              <a:path w="490892" h="548640">
                <a:moveTo>
                  <a:pt x="393895" y="0"/>
                </a:moveTo>
                <a:cubicBezTo>
                  <a:pt x="461889" y="109025"/>
                  <a:pt x="529883" y="218050"/>
                  <a:pt x="464234" y="309490"/>
                </a:cubicBezTo>
                <a:cubicBezTo>
                  <a:pt x="398585" y="400930"/>
                  <a:pt x="199292" y="474785"/>
                  <a:pt x="0" y="548640"/>
                </a:cubicBezTo>
              </a:path>
            </a:pathLst>
          </a:custGeom>
          <a:noFill/>
          <a:ln>
            <a:solidFill>
              <a:srgbClr val="000000"/>
            </a:solidFill>
            <a:prstDash val="dash"/>
            <a:tailEnd len="med" type="arrow" w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Rounded Rectangle 28"/>
          <p:cNvSpPr/>
          <p:nvPr/>
        </p:nvSpPr>
        <p:spPr>
          <a:xfrm>
            <a:off x="5472360" y="5556600"/>
            <a:ext cx="1103400" cy="492120"/>
          </a:xfrm>
          <a:prstGeom prst="roundRect">
            <a:avLst>
              <a:gd name="adj" fmla="val 16667"/>
            </a:avLst>
          </a:prstGeom>
          <a:solidFill>
            <a:srgbClr val="f6ba92"/>
          </a:solidFill>
          <a:ln>
            <a:noFill/>
          </a:ln>
          <a:effectLst>
            <a:glow rad="228600">
              <a:srgbClr val="ff7a1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FIFO with priority based preemption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65" name="Straight Connector 6"/>
          <p:cNvCxnSpPr/>
          <p:nvPr/>
        </p:nvCxnSpPr>
        <p:spPr>
          <a:xfrm>
            <a:off x="838080" y="4344480"/>
            <a:ext cx="1511280" cy="360"/>
          </a:xfrm>
          <a:prstGeom prst="straightConnector1">
            <a:avLst/>
          </a:prstGeom>
          <a:ln w="38100">
            <a:solidFill>
              <a:srgbClr val="5b9bd5"/>
            </a:solidFill>
          </a:ln>
        </p:spPr>
      </p:cxnSp>
      <p:cxnSp>
        <p:nvCxnSpPr>
          <p:cNvPr id="366" name="Straight Connector 9"/>
          <p:cNvCxnSpPr/>
          <p:nvPr/>
        </p:nvCxnSpPr>
        <p:spPr>
          <a:xfrm>
            <a:off x="2376000" y="4331520"/>
            <a:ext cx="476280" cy="360"/>
          </a:xfrm>
          <a:prstGeom prst="straightConnector1">
            <a:avLst/>
          </a:prstGeom>
          <a:ln w="38100">
            <a:solidFill>
              <a:srgbClr val="ed7d31"/>
            </a:solidFill>
          </a:ln>
        </p:spPr>
      </p:cxnSp>
      <p:cxnSp>
        <p:nvCxnSpPr>
          <p:cNvPr id="367" name="Straight Connector 14"/>
          <p:cNvCxnSpPr/>
          <p:nvPr/>
        </p:nvCxnSpPr>
        <p:spPr>
          <a:xfrm>
            <a:off x="5687280" y="4345560"/>
            <a:ext cx="731880" cy="360"/>
          </a:xfrm>
          <a:prstGeom prst="straightConnector1">
            <a:avLst/>
          </a:prstGeom>
          <a:ln w="38100">
            <a:solidFill>
              <a:srgbClr val="5b9bd5"/>
            </a:solidFill>
          </a:ln>
        </p:spPr>
      </p:cxnSp>
      <p:cxnSp>
        <p:nvCxnSpPr>
          <p:cNvPr id="368" name="Straight Arrow Connector 18"/>
          <p:cNvCxnSpPr/>
          <p:nvPr/>
        </p:nvCxnSpPr>
        <p:spPr>
          <a:xfrm flipV="1">
            <a:off x="838080" y="4586040"/>
            <a:ext cx="5258160" cy="284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69" name="TextBox 19"/>
          <p:cNvSpPr/>
          <p:nvPr/>
        </p:nvSpPr>
        <p:spPr>
          <a:xfrm>
            <a:off x="37440" y="4696920"/>
            <a:ext cx="562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0     1      2      3      4      5      6      7       8       9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TextBox 20"/>
          <p:cNvSpPr/>
          <p:nvPr/>
        </p:nvSpPr>
        <p:spPr>
          <a:xfrm>
            <a:off x="767880" y="4040640"/>
            <a:ext cx="46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TextBox 23"/>
          <p:cNvSpPr/>
          <p:nvPr/>
        </p:nvSpPr>
        <p:spPr>
          <a:xfrm>
            <a:off x="817560" y="2729880"/>
            <a:ext cx="46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TextBox 24"/>
          <p:cNvSpPr/>
          <p:nvPr/>
        </p:nvSpPr>
        <p:spPr>
          <a:xfrm>
            <a:off x="6339240" y="2450520"/>
            <a:ext cx="529740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P2 arrives in [0 3]    it preempts  P1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P2 arrives  in [4 7]    it preempts  P1 </a:t>
            </a:r>
            <a:br>
              <a:rPr sz="1800"/>
            </a:b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    provided P2 does not need the 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TextBox 27"/>
          <p:cNvSpPr/>
          <p:nvPr/>
        </p:nvSpPr>
        <p:spPr>
          <a:xfrm>
            <a:off x="5527440" y="5066280"/>
            <a:ext cx="12250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-Code--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-CS-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4" name="Straight Arrow Connector 31"/>
          <p:cNvCxnSpPr/>
          <p:nvPr/>
        </p:nvCxnSpPr>
        <p:spPr>
          <a:xfrm flipH="1">
            <a:off x="2837880" y="2345760"/>
            <a:ext cx="14400" cy="69768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375" name="Straight Connector 15"/>
          <p:cNvCxnSpPr/>
          <p:nvPr/>
        </p:nvCxnSpPr>
        <p:spPr>
          <a:xfrm flipV="1">
            <a:off x="2851920" y="3005280"/>
            <a:ext cx="1632240" cy="12960"/>
          </a:xfrm>
          <a:prstGeom prst="straightConnector1">
            <a:avLst/>
          </a:prstGeom>
          <a:ln w="38100">
            <a:solidFill>
              <a:srgbClr val="5b9bd5"/>
            </a:solidFill>
          </a:ln>
        </p:spPr>
      </p:cxnSp>
      <p:cxnSp>
        <p:nvCxnSpPr>
          <p:cNvPr id="376" name="Straight Connector 16"/>
          <p:cNvCxnSpPr/>
          <p:nvPr/>
        </p:nvCxnSpPr>
        <p:spPr>
          <a:xfrm>
            <a:off x="4515480" y="4344480"/>
            <a:ext cx="1128240" cy="360"/>
          </a:xfrm>
          <a:prstGeom prst="straightConnector1">
            <a:avLst/>
          </a:prstGeom>
          <a:ln w="38100">
            <a:solidFill>
              <a:srgbClr val="ed7d31"/>
            </a:solidFill>
          </a:ln>
        </p:spPr>
      </p:cxnSp>
      <p:cxnSp>
        <p:nvCxnSpPr>
          <p:cNvPr id="377" name="Straight Arrow Connector 21"/>
          <p:cNvCxnSpPr/>
          <p:nvPr/>
        </p:nvCxnSpPr>
        <p:spPr>
          <a:xfrm flipV="1">
            <a:off x="4483800" y="2345760"/>
            <a:ext cx="360" cy="69768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cxnSp>
        <p:nvCxnSpPr>
          <p:cNvPr id="378" name="Straight Connector 22"/>
          <p:cNvCxnSpPr/>
          <p:nvPr/>
        </p:nvCxnSpPr>
        <p:spPr>
          <a:xfrm flipV="1">
            <a:off x="2954160" y="4331520"/>
            <a:ext cx="1505520" cy="13320"/>
          </a:xfrm>
          <a:prstGeom prst="straightConnector1">
            <a:avLst/>
          </a:prstGeom>
          <a:ln w="38100">
            <a:solidFill>
              <a:srgbClr val="000000"/>
            </a:solidFill>
            <a:prstDash val="dash"/>
          </a:ln>
        </p:spPr>
      </p:cxnSp>
      <p:sp>
        <p:nvSpPr>
          <p:cNvPr id="379" name="TextBox 25"/>
          <p:cNvSpPr/>
          <p:nvPr/>
        </p:nvSpPr>
        <p:spPr>
          <a:xfrm>
            <a:off x="194400" y="2717280"/>
            <a:ext cx="44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TextBox 26"/>
          <p:cNvSpPr/>
          <p:nvPr/>
        </p:nvSpPr>
        <p:spPr>
          <a:xfrm>
            <a:off x="173520" y="4040640"/>
            <a:ext cx="48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81" name="Straight Connector 29"/>
          <p:cNvCxnSpPr/>
          <p:nvPr/>
        </p:nvCxnSpPr>
        <p:spPr>
          <a:xfrm flipV="1">
            <a:off x="2851920" y="2929320"/>
            <a:ext cx="360" cy="1415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82" name="Straight Connector 30"/>
          <p:cNvCxnSpPr/>
          <p:nvPr/>
        </p:nvCxnSpPr>
        <p:spPr>
          <a:xfrm flipV="1">
            <a:off x="4497840" y="2994480"/>
            <a:ext cx="360" cy="1415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383" name="Straight Arrow Connector 32"/>
          <p:cNvCxnSpPr/>
          <p:nvPr/>
        </p:nvCxnSpPr>
        <p:spPr>
          <a:xfrm flipV="1">
            <a:off x="1899000" y="3671640"/>
            <a:ext cx="939240" cy="20541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84" name="Rectangle 33"/>
          <p:cNvSpPr/>
          <p:nvPr/>
        </p:nvSpPr>
        <p:spPr>
          <a:xfrm>
            <a:off x="1724040" y="5688720"/>
            <a:ext cx="3003480" cy="854280"/>
          </a:xfrm>
          <a:prstGeom prst="rect">
            <a:avLst/>
          </a:prstGeom>
          <a:noFill/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Premption.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P1 waits now until P2 finishes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Rounded Rectangle 28"/>
          <p:cNvSpPr/>
          <p:nvPr/>
        </p:nvSpPr>
        <p:spPr>
          <a:xfrm>
            <a:off x="5472360" y="5556600"/>
            <a:ext cx="1103400" cy="492120"/>
          </a:xfrm>
          <a:prstGeom prst="roundRect">
            <a:avLst>
              <a:gd name="adj" fmla="val 16667"/>
            </a:avLst>
          </a:prstGeom>
          <a:solidFill>
            <a:srgbClr val="f6ba92"/>
          </a:solidFill>
          <a:ln>
            <a:noFill/>
          </a:ln>
          <a:effectLst>
            <a:glow rad="228600">
              <a:srgbClr val="ff7a1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FIFO with priority based preemption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387" name="Straight Connector 6"/>
          <p:cNvCxnSpPr/>
          <p:nvPr/>
        </p:nvCxnSpPr>
        <p:spPr>
          <a:xfrm>
            <a:off x="838080" y="4344480"/>
            <a:ext cx="1511280" cy="360"/>
          </a:xfrm>
          <a:prstGeom prst="straightConnector1">
            <a:avLst/>
          </a:prstGeom>
          <a:ln w="38100">
            <a:solidFill>
              <a:srgbClr val="5b9bd5"/>
            </a:solidFill>
          </a:ln>
        </p:spPr>
      </p:cxnSp>
      <p:cxnSp>
        <p:nvCxnSpPr>
          <p:cNvPr id="388" name="Straight Connector 9"/>
          <p:cNvCxnSpPr/>
          <p:nvPr/>
        </p:nvCxnSpPr>
        <p:spPr>
          <a:xfrm>
            <a:off x="2376000" y="4331520"/>
            <a:ext cx="476280" cy="360"/>
          </a:xfrm>
          <a:prstGeom prst="straightConnector1">
            <a:avLst/>
          </a:prstGeom>
          <a:ln w="38100">
            <a:solidFill>
              <a:srgbClr val="ed7d31"/>
            </a:solidFill>
          </a:ln>
        </p:spPr>
      </p:cxnSp>
      <p:cxnSp>
        <p:nvCxnSpPr>
          <p:cNvPr id="389" name="Straight Connector 14"/>
          <p:cNvCxnSpPr/>
          <p:nvPr/>
        </p:nvCxnSpPr>
        <p:spPr>
          <a:xfrm>
            <a:off x="5727960" y="3050640"/>
            <a:ext cx="624240" cy="360"/>
          </a:xfrm>
          <a:prstGeom prst="straightConnector1">
            <a:avLst/>
          </a:prstGeom>
          <a:ln w="38100">
            <a:solidFill>
              <a:srgbClr val="ed7d31"/>
            </a:solidFill>
          </a:ln>
        </p:spPr>
      </p:cxnSp>
      <p:cxnSp>
        <p:nvCxnSpPr>
          <p:cNvPr id="390" name="Straight Arrow Connector 18"/>
          <p:cNvCxnSpPr/>
          <p:nvPr/>
        </p:nvCxnSpPr>
        <p:spPr>
          <a:xfrm flipV="1">
            <a:off x="838080" y="4586040"/>
            <a:ext cx="5258160" cy="284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391" name="TextBox 19"/>
          <p:cNvSpPr/>
          <p:nvPr/>
        </p:nvSpPr>
        <p:spPr>
          <a:xfrm>
            <a:off x="37440" y="4696920"/>
            <a:ext cx="562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0     1      2      3      4      5      6      7       8       9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2" name="TextBox 20"/>
          <p:cNvSpPr/>
          <p:nvPr/>
        </p:nvSpPr>
        <p:spPr>
          <a:xfrm>
            <a:off x="767880" y="4040640"/>
            <a:ext cx="46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TextBox 23"/>
          <p:cNvSpPr/>
          <p:nvPr/>
        </p:nvSpPr>
        <p:spPr>
          <a:xfrm>
            <a:off x="817560" y="2729880"/>
            <a:ext cx="46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TextBox 24"/>
          <p:cNvSpPr/>
          <p:nvPr/>
        </p:nvSpPr>
        <p:spPr>
          <a:xfrm>
            <a:off x="5724360" y="1600200"/>
            <a:ext cx="65350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P2 arrives in [0 3]    it preempts  P1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P2 arrives  in [4 7]    it preempts  P1 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provided P2 does not need the 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P2 arrives in [4 7]   and it wants to execute CS</a:t>
            </a:r>
            <a:br>
              <a:rPr sz="1800"/>
            </a:b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    then it blocked until P1 finishes its CS.</a:t>
            </a:r>
            <a:br>
              <a:rPr sz="1800"/>
            </a:b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    So P1 is scheduled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TextBox 27"/>
          <p:cNvSpPr/>
          <p:nvPr/>
        </p:nvSpPr>
        <p:spPr>
          <a:xfrm>
            <a:off x="5527440" y="5066280"/>
            <a:ext cx="12250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-Code--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-CS-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96" name="Straight Arrow Connector 31"/>
          <p:cNvCxnSpPr/>
          <p:nvPr/>
        </p:nvCxnSpPr>
        <p:spPr>
          <a:xfrm flipH="1">
            <a:off x="2837880" y="2345760"/>
            <a:ext cx="14400" cy="697680"/>
          </a:xfrm>
          <a:prstGeom prst="straightConnector1">
            <a:avLst/>
          </a:prstGeom>
          <a:ln>
            <a:solidFill>
              <a:srgbClr val="5b9bd5"/>
            </a:solidFill>
            <a:tailEnd len="med" type="arrow" w="med"/>
          </a:ln>
        </p:spPr>
      </p:cxnSp>
      <p:cxnSp>
        <p:nvCxnSpPr>
          <p:cNvPr id="397" name="Straight Connector 15"/>
          <p:cNvCxnSpPr/>
          <p:nvPr/>
        </p:nvCxnSpPr>
        <p:spPr>
          <a:xfrm flipV="1">
            <a:off x="2851560" y="3040200"/>
            <a:ext cx="940320" cy="2880"/>
          </a:xfrm>
          <a:prstGeom prst="straightConnector1">
            <a:avLst/>
          </a:prstGeom>
          <a:ln w="38100">
            <a:solidFill>
              <a:srgbClr val="5b9bd5"/>
            </a:solidFill>
          </a:ln>
        </p:spPr>
      </p:cxnSp>
      <p:cxnSp>
        <p:nvCxnSpPr>
          <p:cNvPr id="398" name="Straight Connector 16"/>
          <p:cNvCxnSpPr/>
          <p:nvPr/>
        </p:nvCxnSpPr>
        <p:spPr>
          <a:xfrm flipV="1">
            <a:off x="3902760" y="4307760"/>
            <a:ext cx="1797480" cy="24120"/>
          </a:xfrm>
          <a:prstGeom prst="straightConnector1">
            <a:avLst/>
          </a:prstGeom>
          <a:ln w="38100">
            <a:solidFill>
              <a:srgbClr val="ed7d31"/>
            </a:solidFill>
          </a:ln>
        </p:spPr>
      </p:cxnSp>
      <p:cxnSp>
        <p:nvCxnSpPr>
          <p:cNvPr id="399" name="Straight Connector 22"/>
          <p:cNvCxnSpPr/>
          <p:nvPr/>
        </p:nvCxnSpPr>
        <p:spPr>
          <a:xfrm flipV="1">
            <a:off x="2954160" y="4331520"/>
            <a:ext cx="948960" cy="13320"/>
          </a:xfrm>
          <a:prstGeom prst="straightConnector1">
            <a:avLst/>
          </a:prstGeom>
          <a:ln w="38100">
            <a:solidFill>
              <a:srgbClr val="000000"/>
            </a:solidFill>
            <a:prstDash val="dash"/>
          </a:ln>
        </p:spPr>
      </p:cxnSp>
      <p:cxnSp>
        <p:nvCxnSpPr>
          <p:cNvPr id="400" name="Straight Connector 4"/>
          <p:cNvCxnSpPr/>
          <p:nvPr/>
        </p:nvCxnSpPr>
        <p:spPr>
          <a:xfrm>
            <a:off x="3790800" y="2959560"/>
            <a:ext cx="360" cy="257760"/>
          </a:xfrm>
          <a:prstGeom prst="straightConnector1">
            <a:avLst/>
          </a:prstGeom>
          <a:ln>
            <a:solidFill>
              <a:srgbClr val="ed7d31"/>
            </a:solidFill>
          </a:ln>
        </p:spPr>
      </p:cxnSp>
      <p:cxnSp>
        <p:nvCxnSpPr>
          <p:cNvPr id="401" name="Straight Connector 26"/>
          <p:cNvCxnSpPr/>
          <p:nvPr/>
        </p:nvCxnSpPr>
        <p:spPr>
          <a:xfrm flipV="1">
            <a:off x="3902760" y="3058200"/>
            <a:ext cx="1713240" cy="30600"/>
          </a:xfrm>
          <a:prstGeom prst="straightConnector1">
            <a:avLst/>
          </a:prstGeom>
          <a:ln w="38100">
            <a:solidFill>
              <a:srgbClr val="000000"/>
            </a:solidFill>
            <a:prstDash val="dash"/>
          </a:ln>
        </p:spPr>
      </p:cxnSp>
      <p:sp>
        <p:nvSpPr>
          <p:cNvPr id="402" name="TextBox 33"/>
          <p:cNvSpPr/>
          <p:nvPr/>
        </p:nvSpPr>
        <p:spPr>
          <a:xfrm>
            <a:off x="194400" y="2717280"/>
            <a:ext cx="44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Box 34"/>
          <p:cNvSpPr/>
          <p:nvPr/>
        </p:nvSpPr>
        <p:spPr>
          <a:xfrm>
            <a:off x="173520" y="4040640"/>
            <a:ext cx="48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4" name="Straight Connector 21"/>
          <p:cNvCxnSpPr/>
          <p:nvPr/>
        </p:nvCxnSpPr>
        <p:spPr>
          <a:xfrm flipV="1">
            <a:off x="2851920" y="2929320"/>
            <a:ext cx="360" cy="1415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05" name="Straight Connector 25"/>
          <p:cNvCxnSpPr/>
          <p:nvPr/>
        </p:nvCxnSpPr>
        <p:spPr>
          <a:xfrm flipV="1">
            <a:off x="5724360" y="3017880"/>
            <a:ext cx="360" cy="141588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06" name="Straight Arrow Connector 29"/>
          <p:cNvCxnSpPr/>
          <p:nvPr/>
        </p:nvCxnSpPr>
        <p:spPr>
          <a:xfrm flipV="1">
            <a:off x="1899000" y="3671640"/>
            <a:ext cx="939240" cy="205416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07" name="Rectangle 30"/>
          <p:cNvSpPr/>
          <p:nvPr/>
        </p:nvSpPr>
        <p:spPr>
          <a:xfrm>
            <a:off x="0" y="5436720"/>
            <a:ext cx="3003480" cy="854280"/>
          </a:xfrm>
          <a:prstGeom prst="rect">
            <a:avLst/>
          </a:prstGeom>
          <a:noFill/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Premption.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P1 waits now until P2 wishes to enter the common 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8" name="Straight Connector 32"/>
          <p:cNvCxnSpPr/>
          <p:nvPr/>
        </p:nvCxnSpPr>
        <p:spPr>
          <a:xfrm flipV="1">
            <a:off x="3790800" y="2994480"/>
            <a:ext cx="360" cy="1415520"/>
          </a:xfrm>
          <a:prstGeom prst="straightConnector1">
            <a:avLst/>
          </a:prstGeom>
          <a:ln>
            <a:solidFill>
              <a:srgbClr val="000000"/>
            </a:solidFill>
          </a:ln>
        </p:spPr>
      </p:cxnSp>
      <p:cxnSp>
        <p:nvCxnSpPr>
          <p:cNvPr id="409" name="Straight Arrow Connector 35"/>
          <p:cNvCxnSpPr/>
          <p:nvPr/>
        </p:nvCxnSpPr>
        <p:spPr>
          <a:xfrm flipV="1">
            <a:off x="3428280" y="3889440"/>
            <a:ext cx="326880" cy="24019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10" name="Rectangle 36"/>
          <p:cNvSpPr/>
          <p:nvPr/>
        </p:nvSpPr>
        <p:spPr>
          <a:xfrm>
            <a:off x="2837160" y="5887800"/>
            <a:ext cx="2462400" cy="854280"/>
          </a:xfrm>
          <a:prstGeom prst="rect">
            <a:avLst/>
          </a:prstGeom>
          <a:noFill/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P2 blocks and because P1 is already in the CS, So P2 executes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1" name="Straight Arrow Connector 37"/>
          <p:cNvCxnSpPr/>
          <p:nvPr/>
        </p:nvCxnSpPr>
        <p:spPr>
          <a:xfrm flipH="1" flipV="1">
            <a:off x="5735160" y="3680640"/>
            <a:ext cx="2260080" cy="165132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12" name="Rectangle 38"/>
          <p:cNvSpPr/>
          <p:nvPr/>
        </p:nvSpPr>
        <p:spPr>
          <a:xfrm>
            <a:off x="7802280" y="5129280"/>
            <a:ext cx="2462400" cy="854280"/>
          </a:xfrm>
          <a:prstGeom prst="rect">
            <a:avLst/>
          </a:prstGeom>
          <a:noFill/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P2 enters CS once P1 is done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Rounded Rectangle 28"/>
          <p:cNvSpPr/>
          <p:nvPr/>
        </p:nvSpPr>
        <p:spPr>
          <a:xfrm>
            <a:off x="5472360" y="5556600"/>
            <a:ext cx="1103400" cy="492120"/>
          </a:xfrm>
          <a:prstGeom prst="roundRect">
            <a:avLst>
              <a:gd name="adj" fmla="val 16667"/>
            </a:avLst>
          </a:prstGeom>
          <a:solidFill>
            <a:srgbClr val="f6ba92"/>
          </a:solidFill>
          <a:ln>
            <a:noFill/>
          </a:ln>
          <a:effectLst>
            <a:glow rad="228600">
              <a:srgbClr val="ff7a1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FIFO with priority based preemption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415" name="Straight Connector 6"/>
          <p:cNvCxnSpPr/>
          <p:nvPr/>
        </p:nvCxnSpPr>
        <p:spPr>
          <a:xfrm>
            <a:off x="838080" y="4344480"/>
            <a:ext cx="1511280" cy="360"/>
          </a:xfrm>
          <a:prstGeom prst="straightConnector1">
            <a:avLst/>
          </a:prstGeom>
          <a:ln w="38100">
            <a:solidFill>
              <a:srgbClr val="5b9bd5"/>
            </a:solidFill>
          </a:ln>
        </p:spPr>
      </p:cxnSp>
      <p:cxnSp>
        <p:nvCxnSpPr>
          <p:cNvPr id="416" name="Straight Connector 9"/>
          <p:cNvCxnSpPr/>
          <p:nvPr/>
        </p:nvCxnSpPr>
        <p:spPr>
          <a:xfrm>
            <a:off x="2376000" y="4331520"/>
            <a:ext cx="476280" cy="360"/>
          </a:xfrm>
          <a:prstGeom prst="straightConnector1">
            <a:avLst/>
          </a:prstGeom>
          <a:ln w="38100">
            <a:solidFill>
              <a:srgbClr val="ed7d31"/>
            </a:solidFill>
          </a:ln>
        </p:spPr>
      </p:cxnSp>
      <p:cxnSp>
        <p:nvCxnSpPr>
          <p:cNvPr id="417" name="Straight Arrow Connector 18"/>
          <p:cNvCxnSpPr/>
          <p:nvPr/>
        </p:nvCxnSpPr>
        <p:spPr>
          <a:xfrm flipV="1">
            <a:off x="838080" y="4586040"/>
            <a:ext cx="5258160" cy="2844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18" name="TextBox 19"/>
          <p:cNvSpPr/>
          <p:nvPr/>
        </p:nvSpPr>
        <p:spPr>
          <a:xfrm>
            <a:off x="37440" y="4696920"/>
            <a:ext cx="5629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0     1      2      3      4      5      6      7       8       9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TextBox 20"/>
          <p:cNvSpPr/>
          <p:nvPr/>
        </p:nvSpPr>
        <p:spPr>
          <a:xfrm>
            <a:off x="767880" y="4040640"/>
            <a:ext cx="46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TextBox 23"/>
          <p:cNvSpPr/>
          <p:nvPr/>
        </p:nvSpPr>
        <p:spPr>
          <a:xfrm>
            <a:off x="817560" y="2729880"/>
            <a:ext cx="46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TextBox 24"/>
          <p:cNvSpPr/>
          <p:nvPr/>
        </p:nvSpPr>
        <p:spPr>
          <a:xfrm>
            <a:off x="6477120" y="2450520"/>
            <a:ext cx="58413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P2 arrives in [0 3]    it preempts  P1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P2 arrives  in [4 7]    it preempts  P1 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provided P2 does not need the 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P2 arrives in [4 7]   and it wants to execute CS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then it blocked until P1 finishes its CS.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   So P1 is scheduled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What happens if P3 comes in between?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Calibri Light"/>
              <a:buAutoNum type="arabicPeriod"/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Note that P3 can in effect block P2,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           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thus getting more priority.</a:t>
            </a:r>
            <a:br>
              <a:rPr sz="1800"/>
            </a:b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          “PRIORITY INVERSION”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TextBox 27"/>
          <p:cNvSpPr/>
          <p:nvPr/>
        </p:nvSpPr>
        <p:spPr>
          <a:xfrm>
            <a:off x="5527440" y="5066280"/>
            <a:ext cx="122508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-Code--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</a:t>
            </a:r>
            <a:r>
              <a:rPr b="0" lang="en-US" sz="1800" spc="-1" strike="noStrike">
                <a:solidFill>
                  <a:srgbClr val="ff0000"/>
                </a:solidFill>
                <a:latin typeface="Calibri"/>
              </a:rPr>
              <a:t>-CS-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--------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-------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23" name="Straight Arrow Connector 31"/>
          <p:cNvCxnSpPr/>
          <p:nvPr/>
        </p:nvCxnSpPr>
        <p:spPr>
          <a:xfrm flipH="1">
            <a:off x="2837880" y="2345760"/>
            <a:ext cx="14400" cy="697680"/>
          </a:xfrm>
          <a:prstGeom prst="straightConnector1">
            <a:avLst/>
          </a:prstGeom>
          <a:ln>
            <a:solidFill>
              <a:srgbClr val="5b9bd5"/>
            </a:solidFill>
            <a:tailEnd len="med" type="arrow" w="med"/>
          </a:ln>
        </p:spPr>
      </p:cxnSp>
      <p:cxnSp>
        <p:nvCxnSpPr>
          <p:cNvPr id="424" name="Straight Connector 15"/>
          <p:cNvCxnSpPr/>
          <p:nvPr/>
        </p:nvCxnSpPr>
        <p:spPr>
          <a:xfrm flipV="1">
            <a:off x="2851560" y="3040200"/>
            <a:ext cx="940320" cy="2880"/>
          </a:xfrm>
          <a:prstGeom prst="straightConnector1">
            <a:avLst/>
          </a:prstGeom>
          <a:ln w="38100">
            <a:solidFill>
              <a:srgbClr val="5b9bd5"/>
            </a:solidFill>
          </a:ln>
        </p:spPr>
      </p:cxnSp>
      <p:cxnSp>
        <p:nvCxnSpPr>
          <p:cNvPr id="425" name="Straight Connector 16"/>
          <p:cNvCxnSpPr/>
          <p:nvPr/>
        </p:nvCxnSpPr>
        <p:spPr>
          <a:xfrm>
            <a:off x="3902760" y="4331520"/>
            <a:ext cx="570960" cy="6840"/>
          </a:xfrm>
          <a:prstGeom prst="straightConnector1">
            <a:avLst/>
          </a:prstGeom>
          <a:ln w="38100">
            <a:solidFill>
              <a:srgbClr val="ed7d31"/>
            </a:solidFill>
          </a:ln>
        </p:spPr>
      </p:cxnSp>
      <p:cxnSp>
        <p:nvCxnSpPr>
          <p:cNvPr id="426" name="Straight Connector 22"/>
          <p:cNvCxnSpPr/>
          <p:nvPr/>
        </p:nvCxnSpPr>
        <p:spPr>
          <a:xfrm flipV="1">
            <a:off x="2954160" y="4331520"/>
            <a:ext cx="948960" cy="13320"/>
          </a:xfrm>
          <a:prstGeom prst="straightConnector1">
            <a:avLst/>
          </a:prstGeom>
          <a:ln w="38100">
            <a:solidFill>
              <a:srgbClr val="000000"/>
            </a:solidFill>
            <a:prstDash val="dash"/>
          </a:ln>
        </p:spPr>
      </p:cxnSp>
      <p:cxnSp>
        <p:nvCxnSpPr>
          <p:cNvPr id="427" name="Straight Connector 4"/>
          <p:cNvCxnSpPr/>
          <p:nvPr/>
        </p:nvCxnSpPr>
        <p:spPr>
          <a:xfrm>
            <a:off x="3790800" y="2959560"/>
            <a:ext cx="360" cy="257760"/>
          </a:xfrm>
          <a:prstGeom prst="straightConnector1">
            <a:avLst/>
          </a:prstGeom>
          <a:ln>
            <a:solidFill>
              <a:srgbClr val="ed7d31"/>
            </a:solidFill>
          </a:ln>
        </p:spPr>
      </p:cxnSp>
      <p:cxnSp>
        <p:nvCxnSpPr>
          <p:cNvPr id="428" name="Straight Connector 26"/>
          <p:cNvCxnSpPr/>
          <p:nvPr/>
        </p:nvCxnSpPr>
        <p:spPr>
          <a:xfrm>
            <a:off x="3902760" y="3088440"/>
            <a:ext cx="2669040" cy="10800"/>
          </a:xfrm>
          <a:prstGeom prst="straightConnector1">
            <a:avLst/>
          </a:prstGeom>
          <a:ln w="38100">
            <a:solidFill>
              <a:srgbClr val="000000"/>
            </a:solidFill>
            <a:prstDash val="dash"/>
          </a:ln>
        </p:spPr>
      </p:cxnSp>
      <p:sp>
        <p:nvSpPr>
          <p:cNvPr id="429" name="TextBox 21"/>
          <p:cNvSpPr/>
          <p:nvPr/>
        </p:nvSpPr>
        <p:spPr>
          <a:xfrm>
            <a:off x="194400" y="2717280"/>
            <a:ext cx="44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Hi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TextBox 25"/>
          <p:cNvSpPr/>
          <p:nvPr/>
        </p:nvSpPr>
        <p:spPr>
          <a:xfrm>
            <a:off x="173520" y="4040640"/>
            <a:ext cx="481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Lo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TextBox 29"/>
          <p:cNvSpPr/>
          <p:nvPr/>
        </p:nvSpPr>
        <p:spPr>
          <a:xfrm>
            <a:off x="155880" y="3466080"/>
            <a:ext cx="725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Med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2" name="TextBox 30"/>
          <p:cNvSpPr/>
          <p:nvPr/>
        </p:nvSpPr>
        <p:spPr>
          <a:xfrm>
            <a:off x="817560" y="3519360"/>
            <a:ext cx="461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33" name="Straight Connector 2"/>
          <p:cNvCxnSpPr/>
          <p:nvPr/>
        </p:nvCxnSpPr>
        <p:spPr>
          <a:xfrm>
            <a:off x="4473360" y="3385080"/>
            <a:ext cx="14400" cy="429840"/>
          </a:xfrm>
          <a:prstGeom prst="straightConnector1">
            <a:avLst/>
          </a:prstGeom>
          <a:ln>
            <a:solidFill>
              <a:srgbClr val="5b9bd5"/>
            </a:solidFill>
            <a:tailEnd len="med" type="arrow" w="med"/>
          </a:ln>
        </p:spPr>
      </p:cxnSp>
      <p:cxnSp>
        <p:nvCxnSpPr>
          <p:cNvPr id="434" name="Straight Connector 7"/>
          <p:cNvCxnSpPr/>
          <p:nvPr/>
        </p:nvCxnSpPr>
        <p:spPr>
          <a:xfrm>
            <a:off x="4501440" y="3835440"/>
            <a:ext cx="2070360" cy="360"/>
          </a:xfrm>
          <a:prstGeom prst="straightConnector1">
            <a:avLst/>
          </a:prstGeom>
          <a:ln w="38100">
            <a:solidFill>
              <a:srgbClr val="4472c4"/>
            </a:solidFill>
          </a:ln>
        </p:spPr>
      </p:cxnSp>
      <p:cxnSp>
        <p:nvCxnSpPr>
          <p:cNvPr id="435" name="Straight Connector 32"/>
          <p:cNvCxnSpPr/>
          <p:nvPr/>
        </p:nvCxnSpPr>
        <p:spPr>
          <a:xfrm>
            <a:off x="4583880" y="4325760"/>
            <a:ext cx="1987920" cy="8640"/>
          </a:xfrm>
          <a:prstGeom prst="straightConnector1">
            <a:avLst/>
          </a:prstGeom>
          <a:ln w="38100">
            <a:solidFill>
              <a:srgbClr val="000000"/>
            </a:solidFill>
            <a:prstDash val="dash"/>
          </a:ln>
        </p:spPr>
      </p:cxnSp>
      <p:cxnSp>
        <p:nvCxnSpPr>
          <p:cNvPr id="436" name="Straight Connector 5"/>
          <p:cNvCxnSpPr/>
          <p:nvPr/>
        </p:nvCxnSpPr>
        <p:spPr>
          <a:xfrm flipV="1">
            <a:off x="2851920" y="3017880"/>
            <a:ext cx="360" cy="1326960"/>
          </a:xfrm>
          <a:prstGeom prst="straightConnector1">
            <a:avLst/>
          </a:prstGeom>
          <a:ln>
            <a:solidFill>
              <a:srgbClr val="5b9bd5"/>
            </a:solidFill>
          </a:ln>
        </p:spPr>
      </p:cxnSp>
      <p:cxnSp>
        <p:nvCxnSpPr>
          <p:cNvPr id="437" name="Straight Connector 10"/>
          <p:cNvCxnSpPr/>
          <p:nvPr/>
        </p:nvCxnSpPr>
        <p:spPr>
          <a:xfrm flipV="1">
            <a:off x="3790800" y="3216960"/>
            <a:ext cx="360" cy="1127880"/>
          </a:xfrm>
          <a:prstGeom prst="straightConnector1">
            <a:avLst/>
          </a:prstGeom>
          <a:ln>
            <a:solidFill>
              <a:srgbClr val="5b9bd5"/>
            </a:solidFill>
          </a:ln>
        </p:spPr>
      </p:cxnSp>
      <p:cxnSp>
        <p:nvCxnSpPr>
          <p:cNvPr id="438" name="Straight Connector 13"/>
          <p:cNvCxnSpPr/>
          <p:nvPr/>
        </p:nvCxnSpPr>
        <p:spPr>
          <a:xfrm flipV="1">
            <a:off x="4501440" y="3835440"/>
            <a:ext cx="360" cy="509400"/>
          </a:xfrm>
          <a:prstGeom prst="straightConnector1">
            <a:avLst/>
          </a:prstGeom>
          <a:ln>
            <a:solidFill>
              <a:srgbClr val="5b9bd5"/>
            </a:solidFill>
          </a:ln>
        </p:spPr>
      </p:cxnSp>
      <p:cxnSp>
        <p:nvCxnSpPr>
          <p:cNvPr id="439" name="Straight Arrow Connector 33"/>
          <p:cNvCxnSpPr>
            <a:stCxn id="440" idx="3"/>
          </p:cNvCxnSpPr>
          <p:nvPr/>
        </p:nvCxnSpPr>
        <p:spPr>
          <a:xfrm flipV="1">
            <a:off x="3670920" y="4137840"/>
            <a:ext cx="816840" cy="1924200"/>
          </a:xfrm>
          <a:prstGeom prst="straightConnector1">
            <a:avLst/>
          </a:prstGeom>
          <a:ln>
            <a:solidFill>
              <a:srgbClr val="000000"/>
            </a:solidFill>
            <a:tailEnd len="med" type="triangle" w="med"/>
          </a:ln>
        </p:spPr>
      </p:cxnSp>
      <p:sp>
        <p:nvSpPr>
          <p:cNvPr id="440" name="Rectangle 34"/>
          <p:cNvSpPr/>
          <p:nvPr/>
        </p:nvSpPr>
        <p:spPr>
          <a:xfrm>
            <a:off x="2194560" y="5864040"/>
            <a:ext cx="1476360" cy="395640"/>
          </a:xfrm>
          <a:prstGeom prst="rect">
            <a:avLst/>
          </a:prstGeom>
          <a:noFill/>
          <a:ln>
            <a:solidFill>
              <a:srgbClr val="ffffff">
                <a:lumMod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Preemption: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9" dur="indefinite" restart="never" nodeType="tmRoot">
          <p:childTnLst>
            <p:seq>
              <p:cTn id="170" dur="indefinite" nodeType="mainSeq">
                <p:childTnLst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5" dur="500"/>
                                        <p:tgtEl>
                                          <p:spTgt spid="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8" dur="500"/>
                                        <p:tgtEl>
                                          <p:spTgt spid="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Context Switching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We have seen how context can be saved and restored.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Recall that the PCB holds the context when the process is not running.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Goals of context switching from say process A to process B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When process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 terminated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, then if a process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 is ready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When process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 is running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, but becomes blocked, then if a process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 is ready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When process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A is running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, but it is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out of its time quota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, then if process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 is ready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aim is to make the CPU available to other  processes on the system….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" name="Oval Callout 3"/>
          <p:cNvSpPr/>
          <p:nvPr/>
        </p:nvSpPr>
        <p:spPr>
          <a:xfrm>
            <a:off x="9767520" y="5896440"/>
            <a:ext cx="2202480" cy="830880"/>
          </a:xfrm>
          <a:prstGeom prst="wedgeEllipseCallout">
            <a:avLst>
              <a:gd name="adj1" fmla="val -52909"/>
              <a:gd name="adj2" fmla="val -5416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What if it is a uniprocessing systems 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Priority inversion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176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This is a peculiar phenomenon where a lower priority process can make the higher priority process wait unreasonably long.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It happens because of the need to have ‘critical sections’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Critical sections are code where only one process can be executing at a time. Thus multiple processes are excluded from entering at the same time.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More about critical sections later.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It also happens because some policies like FIFO only allow preemption of a low priority process by a high priority process…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One way to deal with it is  called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Priority Inheritence: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process running the CS temporarily inherits/gets the priority of the highest priority process which is blocked on the CS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 our example P1 running in the CS would inherit P2’s priority when P2 blocks on the CS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Thus P3 can’t preempt P1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P1 returns to original priority the moment it exits the CS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chemeClr val="dk1"/>
              </a:solidFill>
              <a:latin typeface="Calibri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Summary Process Scheduling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6058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Process states and transitions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What is a background process?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What are zombie processes and how to create them.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Re-parenting of (orphaned) processes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How to change the priority of processes?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Different scheduling strategies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Different scheduling metrics TAT and RT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Priorities and scheduling policies in Linux.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System calls: fork(), exec(), wait(), getting and setting scheduler policy  and process priority information.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Examples show how to change priorities and scheduling policies on Linux.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Priority Inversion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Please see example code on gthub under </a:t>
            </a:r>
            <a:r>
              <a:rPr b="0" lang="en-US" sz="2800" spc="-1" strike="noStrike">
                <a:solidFill>
                  <a:schemeClr val="dk1"/>
                </a:solidFill>
                <a:latin typeface="Courier New"/>
              </a:rPr>
              <a:t>procs/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The end of the topic of Process Management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>
                  <a:tint val="75000"/>
                </a:schemeClr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The Run Queue and Scheduling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All the processes that are in the ‘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Ready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’ state are candidates to be given the CPU.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These are put into a list or queue of some sort. This is called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a Run Queue.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 some sense </a:t>
            </a: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Scheduling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is about organizing the run queue and selecting processes from the run queue to be assigned to the CPU.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Scheduling processes on the CPU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Scheduling is the method of deciding which process to run at a given point in time.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Objective of scheduling includes: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Keeping the CPU utilization high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Keeping the users/processes satisfied with their experience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Fairness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Quick response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Quick completion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5" name="Oval 4"/>
          <p:cNvSpPr/>
          <p:nvPr/>
        </p:nvSpPr>
        <p:spPr>
          <a:xfrm>
            <a:off x="8007840" y="2881800"/>
            <a:ext cx="1925280" cy="3411000"/>
          </a:xfrm>
          <a:prstGeom prst="ellipse">
            <a:avLst/>
          </a:prstGeom>
          <a:noFill/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P1    P2 </a:t>
            </a:r>
            <a:br>
              <a:rPr sz="1800"/>
            </a:b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P4  P5  P6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P8   P9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16" name="Straight Arrow Connector 7"/>
          <p:cNvCxnSpPr/>
          <p:nvPr/>
        </p:nvCxnSpPr>
        <p:spPr>
          <a:xfrm>
            <a:off x="11734560" y="2881440"/>
            <a:ext cx="28080" cy="3187080"/>
          </a:xfrm>
          <a:prstGeom prst="straightConnector1">
            <a:avLst/>
          </a:prstGeom>
          <a:ln>
            <a:solidFill>
              <a:srgbClr val="000000"/>
            </a:solidFill>
            <a:tailEnd len="lg" type="triangle" w="lg"/>
          </a:ln>
        </p:spPr>
      </p:cxnSp>
      <p:sp>
        <p:nvSpPr>
          <p:cNvPr id="117" name="TextBox 14"/>
          <p:cNvSpPr/>
          <p:nvPr/>
        </p:nvSpPr>
        <p:spPr>
          <a:xfrm>
            <a:off x="11748600" y="2881800"/>
            <a:ext cx="257400" cy="350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1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3</a:t>
            </a:r>
            <a:br>
              <a:rPr sz="1400"/>
            </a:b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Rectangle 16"/>
          <p:cNvSpPr/>
          <p:nvPr/>
        </p:nvSpPr>
        <p:spPr>
          <a:xfrm>
            <a:off x="11090160" y="5837760"/>
            <a:ext cx="536400" cy="37368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P2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19" name="Group 51"/>
          <p:cNvGrpSpPr/>
          <p:nvPr/>
        </p:nvGrpSpPr>
        <p:grpSpPr>
          <a:xfrm>
            <a:off x="8778240" y="2881800"/>
            <a:ext cx="2845440" cy="3142800"/>
            <a:chOff x="8778240" y="2881800"/>
            <a:chExt cx="2845440" cy="3142800"/>
          </a:xfrm>
        </p:grpSpPr>
        <p:sp>
          <p:nvSpPr>
            <p:cNvPr id="120" name="Rectangle 9"/>
            <p:cNvSpPr/>
            <p:nvPr/>
          </p:nvSpPr>
          <p:spPr>
            <a:xfrm>
              <a:off x="11087280" y="2881800"/>
              <a:ext cx="536400" cy="37368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P1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1" name="Rectangle 10"/>
            <p:cNvSpPr/>
            <p:nvPr/>
          </p:nvSpPr>
          <p:spPr>
            <a:xfrm>
              <a:off x="11078280" y="3269520"/>
              <a:ext cx="536400" cy="37368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P3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2" name="Rectangle 11"/>
            <p:cNvSpPr/>
            <p:nvPr/>
          </p:nvSpPr>
          <p:spPr>
            <a:xfrm>
              <a:off x="11078280" y="3657600"/>
              <a:ext cx="536400" cy="37368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P9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Rectangle 12"/>
            <p:cNvSpPr/>
            <p:nvPr/>
          </p:nvSpPr>
          <p:spPr>
            <a:xfrm>
              <a:off x="11078280" y="4045680"/>
              <a:ext cx="536400" cy="37368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P2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Rectangle 13"/>
            <p:cNvSpPr/>
            <p:nvPr/>
          </p:nvSpPr>
          <p:spPr>
            <a:xfrm>
              <a:off x="11078280" y="4433400"/>
              <a:ext cx="536400" cy="37368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P3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5" name="TextBox 15"/>
            <p:cNvSpPr/>
            <p:nvPr/>
          </p:nvSpPr>
          <p:spPr>
            <a:xfrm>
              <a:off x="11235240" y="5001480"/>
              <a:ext cx="251280" cy="91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.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.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.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26" name="Elbow Connector 18"/>
            <p:cNvCxnSpPr>
              <a:endCxn id="120" idx="1"/>
            </p:cNvCxnSpPr>
            <p:nvPr/>
          </p:nvCxnSpPr>
          <p:spPr>
            <a:xfrm flipV="1">
              <a:off x="8778240" y="3068640"/>
              <a:ext cx="2309400" cy="39528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5b9bd5"/>
              </a:solidFill>
              <a:tailEnd len="med" type="triangle" w="med"/>
            </a:ln>
          </p:spPr>
        </p:cxnSp>
        <p:cxnSp>
          <p:nvCxnSpPr>
            <p:cNvPr id="127" name="Elbow Connector 20"/>
            <p:cNvCxnSpPr>
              <a:endCxn id="118" idx="1"/>
            </p:cNvCxnSpPr>
            <p:nvPr/>
          </p:nvCxnSpPr>
          <p:spPr>
            <a:xfrm flipH="1" rot="16200000">
              <a:off x="9029160" y="3963240"/>
              <a:ext cx="2258640" cy="1864440"/>
            </a:xfrm>
            <a:prstGeom prst="bentConnector3">
              <a:avLst>
                <a:gd name="adj1" fmla="val 0"/>
              </a:avLst>
            </a:prstGeom>
            <a:ln>
              <a:solidFill>
                <a:srgbClr val="5b9bd5"/>
              </a:solidFill>
              <a:tailEnd len="med" type="triangle" w="med"/>
            </a:ln>
          </p:spPr>
        </p:cxnSp>
        <p:cxnSp>
          <p:nvCxnSpPr>
            <p:cNvPr id="128" name="Elbow Connector 37"/>
            <p:cNvCxnSpPr>
              <a:endCxn id="121" idx="1"/>
            </p:cNvCxnSpPr>
            <p:nvPr/>
          </p:nvCxnSpPr>
          <p:spPr>
            <a:xfrm flipV="1">
              <a:off x="9106560" y="3456360"/>
              <a:ext cx="1972080" cy="709200"/>
            </a:xfrm>
            <a:prstGeom prst="bentConnector3">
              <a:avLst>
                <a:gd name="adj1" fmla="val 50009"/>
              </a:avLst>
            </a:prstGeom>
            <a:ln>
              <a:solidFill>
                <a:srgbClr val="5b9bd5"/>
              </a:solidFill>
              <a:tailEnd len="med" type="triangle" w="med"/>
            </a:ln>
          </p:spPr>
        </p:cxnSp>
        <p:cxnSp>
          <p:nvCxnSpPr>
            <p:cNvPr id="129" name="Elbow Connector 43"/>
            <p:cNvCxnSpPr>
              <a:endCxn id="124" idx="1"/>
            </p:cNvCxnSpPr>
            <p:nvPr/>
          </p:nvCxnSpPr>
          <p:spPr>
            <a:xfrm>
              <a:off x="9106560" y="4206240"/>
              <a:ext cx="1972080" cy="414360"/>
            </a:xfrm>
            <a:prstGeom prst="bentConnector3">
              <a:avLst>
                <a:gd name="adj1" fmla="val 50009"/>
              </a:avLst>
            </a:prstGeom>
            <a:ln>
              <a:solidFill>
                <a:srgbClr val="5b9bd5"/>
              </a:solidFill>
              <a:tailEnd len="med" type="triangle" w="med"/>
            </a:ln>
          </p:spPr>
        </p:cxnSp>
        <p:cxnSp>
          <p:nvCxnSpPr>
            <p:cNvPr id="130" name="Elbow Connector 45"/>
            <p:cNvCxnSpPr>
              <a:endCxn id="122" idx="1"/>
            </p:cNvCxnSpPr>
            <p:nvPr/>
          </p:nvCxnSpPr>
          <p:spPr>
            <a:xfrm flipV="1">
              <a:off x="9369720" y="3844440"/>
              <a:ext cx="1708920" cy="1378440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5b9bd5"/>
              </a:solidFill>
              <a:tailEnd len="med" type="triangle" w="med"/>
            </a:ln>
          </p:spPr>
        </p:cxnSp>
        <p:cxnSp>
          <p:nvCxnSpPr>
            <p:cNvPr id="131" name="Elbow Connector 48"/>
            <p:cNvCxnSpPr>
              <a:endCxn id="123" idx="1"/>
            </p:cNvCxnSpPr>
            <p:nvPr/>
          </p:nvCxnSpPr>
          <p:spPr>
            <a:xfrm>
              <a:off x="9226080" y="3766320"/>
              <a:ext cx="1852560" cy="466560"/>
            </a:xfrm>
            <a:prstGeom prst="bentConnector3">
              <a:avLst>
                <a:gd name="adj1" fmla="val 50009"/>
              </a:avLst>
            </a:prstGeom>
            <a:ln>
              <a:solidFill>
                <a:srgbClr val="5b9bd5"/>
              </a:solidFill>
              <a:tailEnd len="med" type="triangle" w="med"/>
            </a:ln>
          </p:spPr>
        </p:cxnSp>
      </p:grpSp>
      <p:grpSp>
        <p:nvGrpSpPr>
          <p:cNvPr id="132" name="Group 50"/>
          <p:cNvGrpSpPr/>
          <p:nvPr/>
        </p:nvGrpSpPr>
        <p:grpSpPr>
          <a:xfrm>
            <a:off x="10929960" y="1412280"/>
            <a:ext cx="673920" cy="916560"/>
            <a:chOff x="10929960" y="1412280"/>
            <a:chExt cx="673920" cy="916560"/>
          </a:xfrm>
        </p:grpSpPr>
        <p:pic>
          <p:nvPicPr>
            <p:cNvPr id="133" name="Picture 5" descr="Download Chip Transparent HQ PNG Image | FreePNGImg"/>
            <p:cNvPicPr/>
            <p:nvPr/>
          </p:nvPicPr>
          <p:blipFill>
            <a:blip r:embed="rId1"/>
            <a:stretch/>
          </p:blipFill>
          <p:spPr>
            <a:xfrm>
              <a:off x="10973880" y="1698840"/>
              <a:ext cx="630000" cy="6300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34" name="TextBox 49"/>
            <p:cNvSpPr/>
            <p:nvPr/>
          </p:nvSpPr>
          <p:spPr>
            <a:xfrm>
              <a:off x="10929960" y="1412280"/>
              <a:ext cx="64296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CPU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5" name="TextBox 52"/>
          <p:cNvSpPr/>
          <p:nvPr/>
        </p:nvSpPr>
        <p:spPr>
          <a:xfrm>
            <a:off x="8046360" y="2800440"/>
            <a:ext cx="1715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Run queue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6" dur="indefinite" restart="never" nodeType="tmRoot">
          <p:childTnLst>
            <p:seq>
              <p:cTn id="47" dur="indefinite" nodeType="mainSeq">
                <p:childTnLst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nodeType="clickEffect" fill="hold" presetClass="entr" presetID="2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 additive="repl">
                                        <p:cTn id="7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Simple Scheduling Metrics and Job assumptions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4264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TAT (Turnaround time) = Completion Time – Arrival Time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Some assumptions about processes that may or may not hold: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A1:  All processes have the same execution time, say 10s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A2: Arrive at the same time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A3: No preemption: once started, a process is given CPU till it is complete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A4: No processes are blocked (e.g., they don’t perform IO)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A5: We know the run time of each process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Simplest method would be to schedule jobs in the order in which they arrive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FC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FS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or 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FIF</a:t>
            </a: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O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Just run processes as they arrive and run them to completion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Average TAT = 10+20+30 / 3 = 20,    would be the same if order changed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What if we drop A1 – so 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if execution times are unequal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: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140" name="Group 11"/>
          <p:cNvGrpSpPr/>
          <p:nvPr/>
        </p:nvGrpSpPr>
        <p:grpSpPr>
          <a:xfrm>
            <a:off x="774360" y="2670120"/>
            <a:ext cx="5022720" cy="839520"/>
            <a:chOff x="774360" y="2670120"/>
            <a:chExt cx="5022720" cy="839520"/>
          </a:xfrm>
        </p:grpSpPr>
        <p:cxnSp>
          <p:nvCxnSpPr>
            <p:cNvPr id="141" name="Straight Arrow Connector 4"/>
            <p:cNvCxnSpPr/>
            <p:nvPr/>
          </p:nvCxnSpPr>
          <p:spPr>
            <a:xfrm>
              <a:off x="1042200" y="3126960"/>
              <a:ext cx="4755240" cy="1872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142" name="Rectangle 5"/>
            <p:cNvSpPr/>
            <p:nvPr/>
          </p:nvSpPr>
          <p:spPr>
            <a:xfrm>
              <a:off x="1444680" y="2670120"/>
              <a:ext cx="1023840" cy="47520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Calibri"/>
                </a:rPr>
                <a:t>A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3" name="Rectangle 6"/>
            <p:cNvSpPr/>
            <p:nvPr/>
          </p:nvSpPr>
          <p:spPr>
            <a:xfrm>
              <a:off x="2468880" y="2670120"/>
              <a:ext cx="1023840" cy="475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B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4" name="Rectangle 7"/>
            <p:cNvSpPr/>
            <p:nvPr/>
          </p:nvSpPr>
          <p:spPr>
            <a:xfrm>
              <a:off x="3491640" y="2670120"/>
              <a:ext cx="1023840" cy="475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C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5" name="TextBox 10"/>
            <p:cNvSpPr/>
            <p:nvPr/>
          </p:nvSpPr>
          <p:spPr>
            <a:xfrm>
              <a:off x="774360" y="3145680"/>
              <a:ext cx="4466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0               10               20               30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6" name="Group 23"/>
          <p:cNvGrpSpPr/>
          <p:nvPr/>
        </p:nvGrpSpPr>
        <p:grpSpPr>
          <a:xfrm>
            <a:off x="1042200" y="5752440"/>
            <a:ext cx="10675440" cy="1116000"/>
            <a:chOff x="1042200" y="5752440"/>
            <a:chExt cx="10675440" cy="1116000"/>
          </a:xfrm>
        </p:grpSpPr>
        <p:cxnSp>
          <p:nvCxnSpPr>
            <p:cNvPr id="147" name="Straight Arrow Connector 13"/>
            <p:cNvCxnSpPr/>
            <p:nvPr/>
          </p:nvCxnSpPr>
          <p:spPr>
            <a:xfrm>
              <a:off x="1042200" y="6229800"/>
              <a:ext cx="4755240" cy="1872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148" name="Rectangle 14"/>
            <p:cNvSpPr/>
            <p:nvPr/>
          </p:nvSpPr>
          <p:spPr>
            <a:xfrm>
              <a:off x="1444680" y="5754600"/>
              <a:ext cx="2102760" cy="47520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Calibri"/>
                </a:rPr>
                <a:t>A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Rectangle 15"/>
            <p:cNvSpPr/>
            <p:nvPr/>
          </p:nvSpPr>
          <p:spPr>
            <a:xfrm>
              <a:off x="3547800" y="5754600"/>
              <a:ext cx="1023840" cy="475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B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Rectangle 16"/>
            <p:cNvSpPr/>
            <p:nvPr/>
          </p:nvSpPr>
          <p:spPr>
            <a:xfrm>
              <a:off x="4570560" y="5754600"/>
              <a:ext cx="1023840" cy="475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C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1" name="TextBox 17"/>
            <p:cNvSpPr/>
            <p:nvPr/>
          </p:nvSpPr>
          <p:spPr>
            <a:xfrm>
              <a:off x="1315440" y="6230160"/>
              <a:ext cx="482904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0               10               20               30                 40   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52" name="Straight Arrow Connector 18"/>
            <p:cNvCxnSpPr/>
            <p:nvPr/>
          </p:nvCxnSpPr>
          <p:spPr>
            <a:xfrm>
              <a:off x="6615360" y="6229800"/>
              <a:ext cx="4755240" cy="1872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153" name="Rectangle 19"/>
            <p:cNvSpPr/>
            <p:nvPr/>
          </p:nvSpPr>
          <p:spPr>
            <a:xfrm>
              <a:off x="9029880" y="5754600"/>
              <a:ext cx="2102760" cy="47520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Calibri"/>
                </a:rPr>
                <a:t>A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Rectangle 20"/>
            <p:cNvSpPr/>
            <p:nvPr/>
          </p:nvSpPr>
          <p:spPr>
            <a:xfrm>
              <a:off x="6982920" y="5752440"/>
              <a:ext cx="1023840" cy="475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B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Rectangle 21"/>
            <p:cNvSpPr/>
            <p:nvPr/>
          </p:nvSpPr>
          <p:spPr>
            <a:xfrm>
              <a:off x="8005680" y="5752440"/>
              <a:ext cx="1023840" cy="475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C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" name="TextBox 22"/>
            <p:cNvSpPr/>
            <p:nvPr/>
          </p:nvSpPr>
          <p:spPr>
            <a:xfrm>
              <a:off x="6888600" y="6230160"/>
              <a:ext cx="482904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0               10               20               30                 40   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7" name="TextBox 3"/>
          <p:cNvSpPr/>
          <p:nvPr/>
        </p:nvSpPr>
        <p:spPr>
          <a:xfrm>
            <a:off x="6139080" y="2388600"/>
            <a:ext cx="35395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Equal execution times (10)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All arrive together (at t=0)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No preemption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No 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All times 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Freeform 8"/>
          <p:cNvSpPr/>
          <p:nvPr/>
        </p:nvSpPr>
        <p:spPr>
          <a:xfrm>
            <a:off x="11224440" y="5431320"/>
            <a:ext cx="365400" cy="558720"/>
          </a:xfrm>
          <a:custGeom>
            <a:avLst/>
            <a:gdLst>
              <a:gd name="textAreaLeft" fmla="*/ 0 w 365400"/>
              <a:gd name="textAreaRight" fmla="*/ 365760 w 365400"/>
              <a:gd name="textAreaTop" fmla="*/ 0 h 558720"/>
              <a:gd name="textAreaBottom" fmla="*/ 559080 h 558720"/>
            </a:gdLst>
            <a:ahLst/>
            <a:rect l="textAreaLeft" t="textAreaTop" r="textAreaRight" b="textAreaBottom"/>
            <a:pathLst>
              <a:path w="562708" h="919728">
                <a:moveTo>
                  <a:pt x="0" y="618979"/>
                </a:moveTo>
                <a:cubicBezTo>
                  <a:pt x="65649" y="650631"/>
                  <a:pt x="131299" y="682283"/>
                  <a:pt x="168813" y="731520"/>
                </a:cubicBezTo>
                <a:cubicBezTo>
                  <a:pt x="206327" y="780757"/>
                  <a:pt x="199292" y="951914"/>
                  <a:pt x="225083" y="914400"/>
                </a:cubicBezTo>
                <a:cubicBezTo>
                  <a:pt x="250874" y="876886"/>
                  <a:pt x="283699" y="630702"/>
                  <a:pt x="323557" y="506437"/>
                </a:cubicBezTo>
                <a:cubicBezTo>
                  <a:pt x="363416" y="382172"/>
                  <a:pt x="464234" y="168813"/>
                  <a:pt x="464234" y="168813"/>
                </a:cubicBezTo>
                <a:lnTo>
                  <a:pt x="464234" y="168813"/>
                </a:lnTo>
                <a:lnTo>
                  <a:pt x="562708" y="0"/>
                </a:lnTo>
              </a:path>
            </a:pathLst>
          </a:custGeom>
          <a:noFill/>
          <a:ln w="28575">
            <a:solidFill>
              <a:srgbClr val="43729d"/>
            </a:solidFill>
          </a:ln>
          <a:effectLst>
            <a:glow rad="63360">
              <a:srgbClr val="68d321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SJF – Being sensitive to the job length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914760" y="162864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A1 doesn’t hold, then it is good to schedule shorter jobs early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What if assumption A2 doesn’t hold –</a:t>
            </a:r>
            <a:r>
              <a:rPr b="0" lang="en-US" sz="2800" spc="-1" strike="noStrike">
                <a:solidFill>
                  <a:srgbClr val="ff0000"/>
                </a:solidFill>
                <a:latin typeface="Calibri"/>
              </a:rPr>
              <a:t> jobs can arrive any time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? Then even SJF wouldn’t be helpful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161" name="Straight Arrow Connector 3"/>
          <p:cNvCxnSpPr/>
          <p:nvPr/>
        </p:nvCxnSpPr>
        <p:spPr>
          <a:xfrm flipV="1">
            <a:off x="1220400" y="2852640"/>
            <a:ext cx="4778280" cy="1260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sp>
        <p:nvSpPr>
          <p:cNvPr id="162" name="Rectangle 4"/>
          <p:cNvSpPr/>
          <p:nvPr/>
        </p:nvSpPr>
        <p:spPr>
          <a:xfrm>
            <a:off x="3657600" y="2377440"/>
            <a:ext cx="2102760" cy="47520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Rectangle 5"/>
          <p:cNvSpPr/>
          <p:nvPr/>
        </p:nvSpPr>
        <p:spPr>
          <a:xfrm>
            <a:off x="1587960" y="2387520"/>
            <a:ext cx="1023840" cy="475200"/>
          </a:xfrm>
          <a:prstGeom prst="rect">
            <a:avLst/>
          </a:prstGeom>
          <a:solidFill>
            <a:schemeClr val="accent6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Rectangle 6"/>
          <p:cNvSpPr/>
          <p:nvPr/>
        </p:nvSpPr>
        <p:spPr>
          <a:xfrm>
            <a:off x="2610720" y="2387520"/>
            <a:ext cx="1023840" cy="475200"/>
          </a:xfrm>
          <a:prstGeom prst="rect">
            <a:avLst/>
          </a:prstGeom>
          <a:solidFill>
            <a:schemeClr val="accent2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TextBox 7"/>
          <p:cNvSpPr/>
          <p:nvPr/>
        </p:nvSpPr>
        <p:spPr>
          <a:xfrm>
            <a:off x="1493640" y="2864880"/>
            <a:ext cx="4829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0               10               20               30                 40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66" name="Group 22"/>
          <p:cNvGrpSpPr/>
          <p:nvPr/>
        </p:nvGrpSpPr>
        <p:grpSpPr>
          <a:xfrm>
            <a:off x="1220400" y="4620600"/>
            <a:ext cx="5102280" cy="2054880"/>
            <a:chOff x="1220400" y="4620600"/>
            <a:chExt cx="5102280" cy="2054880"/>
          </a:xfrm>
        </p:grpSpPr>
        <p:cxnSp>
          <p:nvCxnSpPr>
            <p:cNvPr id="167" name="Straight Arrow Connector 8"/>
            <p:cNvCxnSpPr/>
            <p:nvPr/>
          </p:nvCxnSpPr>
          <p:spPr>
            <a:xfrm>
              <a:off x="1220400" y="5096160"/>
              <a:ext cx="4755240" cy="1836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168" name="Rectangle 9"/>
            <p:cNvSpPr/>
            <p:nvPr/>
          </p:nvSpPr>
          <p:spPr>
            <a:xfrm>
              <a:off x="1623240" y="4620600"/>
              <a:ext cx="2102760" cy="47520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Calibri"/>
                </a:rPr>
                <a:t>A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9" name="Rectangle 10"/>
            <p:cNvSpPr/>
            <p:nvPr/>
          </p:nvSpPr>
          <p:spPr>
            <a:xfrm>
              <a:off x="3726360" y="4620600"/>
              <a:ext cx="1023840" cy="475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B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0" name="Rectangle 11"/>
            <p:cNvSpPr/>
            <p:nvPr/>
          </p:nvSpPr>
          <p:spPr>
            <a:xfrm>
              <a:off x="4748760" y="4620600"/>
              <a:ext cx="1023840" cy="475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C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1" name="TextBox 12"/>
            <p:cNvSpPr/>
            <p:nvPr/>
          </p:nvSpPr>
          <p:spPr>
            <a:xfrm>
              <a:off x="1493640" y="5096160"/>
              <a:ext cx="482904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0               10               20               30                 40   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72" name="Straight Arrow Connector 14"/>
            <p:cNvCxnSpPr/>
            <p:nvPr/>
          </p:nvCxnSpPr>
          <p:spPr>
            <a:xfrm flipV="1">
              <a:off x="2013120" y="5105160"/>
              <a:ext cx="360" cy="72504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173" name="TextBox 15"/>
            <p:cNvSpPr/>
            <p:nvPr/>
          </p:nvSpPr>
          <p:spPr>
            <a:xfrm>
              <a:off x="1853280" y="5645160"/>
              <a:ext cx="1807200" cy="363960"/>
            </a:xfrm>
            <a:prstGeom prst="rect">
              <a:avLst/>
            </a:prstGeom>
            <a:noFill/>
            <a:ln w="0">
              <a:solidFill>
                <a:srgbClr val="5b9bd5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B and C arrive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74" name="Straight Arrow Connector 19"/>
            <p:cNvCxnSpPr/>
            <p:nvPr/>
          </p:nvCxnSpPr>
          <p:spPr>
            <a:xfrm flipV="1">
              <a:off x="1622880" y="5096160"/>
              <a:ext cx="360" cy="128664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175" name="TextBox 20"/>
            <p:cNvSpPr/>
            <p:nvPr/>
          </p:nvSpPr>
          <p:spPr>
            <a:xfrm>
              <a:off x="1534320" y="6311520"/>
              <a:ext cx="1190160" cy="363960"/>
            </a:xfrm>
            <a:prstGeom prst="rect">
              <a:avLst/>
            </a:prstGeom>
            <a:noFill/>
            <a:ln w="0">
              <a:solidFill>
                <a:srgbClr val="5b9bd5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A arrives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76" name="TextBox 18"/>
          <p:cNvSpPr/>
          <p:nvPr/>
        </p:nvSpPr>
        <p:spPr>
          <a:xfrm>
            <a:off x="9428760" y="365040"/>
            <a:ext cx="2998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rgbClr val="ff0000"/>
                </a:solidFill>
                <a:latin typeface="Calibri"/>
              </a:rPr>
              <a:t>Equal execution times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All arrive together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No preemption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No 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All times 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Box 13"/>
          <p:cNvSpPr/>
          <p:nvPr/>
        </p:nvSpPr>
        <p:spPr>
          <a:xfrm>
            <a:off x="6908760" y="5096160"/>
            <a:ext cx="5051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Cant do much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unless we allow preemption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0" dur="indefinite" restart="never" nodeType="tmRoot">
          <p:childTnLst>
            <p:seq>
              <p:cTn id="91" dur="indefinite" nodeType="mainSeq">
                <p:childTnLst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STCF – Taking into account preemption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108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If we additionally relax A3 – ie running jobs can be preempted then we have a new possibility –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180" name="Straight Arrow Connector 3"/>
          <p:cNvCxnSpPr/>
          <p:nvPr/>
        </p:nvCxnSpPr>
        <p:spPr>
          <a:xfrm>
            <a:off x="838080" y="3687840"/>
            <a:ext cx="4755240" cy="1872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sp>
        <p:nvSpPr>
          <p:cNvPr id="181" name="Rectangle 4"/>
          <p:cNvSpPr/>
          <p:nvPr/>
        </p:nvSpPr>
        <p:spPr>
          <a:xfrm>
            <a:off x="1240560" y="3212640"/>
            <a:ext cx="3126960" cy="475200"/>
          </a:xfrm>
          <a:prstGeom prst="rect">
            <a:avLst/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lt1"/>
                </a:solidFill>
                <a:latin typeface="Calibri"/>
              </a:rPr>
              <a:t>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2" name="Rectangle 5"/>
          <p:cNvSpPr/>
          <p:nvPr/>
        </p:nvSpPr>
        <p:spPr>
          <a:xfrm>
            <a:off x="4368600" y="3212640"/>
            <a:ext cx="1023840" cy="475200"/>
          </a:xfrm>
          <a:prstGeom prst="rect">
            <a:avLst/>
          </a:prstGeom>
          <a:solidFill>
            <a:schemeClr val="accent6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3" name="Rectangle 6"/>
          <p:cNvSpPr/>
          <p:nvPr/>
        </p:nvSpPr>
        <p:spPr>
          <a:xfrm>
            <a:off x="5393520" y="3212640"/>
            <a:ext cx="1023840" cy="475200"/>
          </a:xfrm>
          <a:prstGeom prst="rect">
            <a:avLst/>
          </a:prstGeom>
          <a:solidFill>
            <a:schemeClr val="accent2"/>
          </a:solidFill>
          <a:ln>
            <a:solidFill>
              <a:srgbClr val="4372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lt1"/>
                </a:solidFill>
                <a:latin typeface="Calibri"/>
              </a:rPr>
              <a:t>C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TextBox 7"/>
          <p:cNvSpPr/>
          <p:nvPr/>
        </p:nvSpPr>
        <p:spPr>
          <a:xfrm>
            <a:off x="1110960" y="3687840"/>
            <a:ext cx="58032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0               10               20               30                 40                50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5" name="Straight Arrow Connector 8"/>
          <p:cNvCxnSpPr/>
          <p:nvPr/>
        </p:nvCxnSpPr>
        <p:spPr>
          <a:xfrm flipV="1">
            <a:off x="2242080" y="3699000"/>
            <a:ext cx="360" cy="72504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sp>
        <p:nvSpPr>
          <p:cNvPr id="186" name="TextBox 9"/>
          <p:cNvSpPr/>
          <p:nvPr/>
        </p:nvSpPr>
        <p:spPr>
          <a:xfrm>
            <a:off x="2082240" y="4239000"/>
            <a:ext cx="1807200" cy="363960"/>
          </a:xfrm>
          <a:prstGeom prst="rect">
            <a:avLst/>
          </a:prstGeom>
          <a:noFill/>
          <a:ln w="0">
            <a:solidFill>
              <a:srgbClr val="5b9b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 and C arrive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7" name="Straight Arrow Connector 10"/>
          <p:cNvCxnSpPr/>
          <p:nvPr/>
        </p:nvCxnSpPr>
        <p:spPr>
          <a:xfrm flipV="1">
            <a:off x="1230120" y="3690000"/>
            <a:ext cx="360" cy="1286640"/>
          </a:xfrm>
          <a:prstGeom prst="straightConnector1">
            <a:avLst/>
          </a:prstGeom>
          <a:ln>
            <a:solidFill>
              <a:srgbClr val="5b9bd5"/>
            </a:solidFill>
            <a:tailEnd len="med" type="triangle" w="med"/>
          </a:ln>
        </p:spPr>
      </p:cxnSp>
      <p:sp>
        <p:nvSpPr>
          <p:cNvPr id="188" name="TextBox 11"/>
          <p:cNvSpPr/>
          <p:nvPr/>
        </p:nvSpPr>
        <p:spPr>
          <a:xfrm>
            <a:off x="1141560" y="4905360"/>
            <a:ext cx="1190160" cy="363960"/>
          </a:xfrm>
          <a:prstGeom prst="rect">
            <a:avLst/>
          </a:prstGeom>
          <a:noFill/>
          <a:ln w="0">
            <a:solidFill>
              <a:srgbClr val="5b9bd5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 arrives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TextBox 22"/>
          <p:cNvSpPr/>
          <p:nvPr/>
        </p:nvSpPr>
        <p:spPr>
          <a:xfrm>
            <a:off x="6626880" y="3364920"/>
            <a:ext cx="3768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Avg TAT=(30+30+40)/3=33.33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90" name="Group 35"/>
          <p:cNvGrpSpPr/>
          <p:nvPr/>
        </p:nvGrpSpPr>
        <p:grpSpPr>
          <a:xfrm>
            <a:off x="6086520" y="4056840"/>
            <a:ext cx="6105240" cy="2665440"/>
            <a:chOff x="6086520" y="4056840"/>
            <a:chExt cx="6105240" cy="2665440"/>
          </a:xfrm>
        </p:grpSpPr>
        <p:cxnSp>
          <p:nvCxnSpPr>
            <p:cNvPr id="191" name="Straight Arrow Connector 12"/>
            <p:cNvCxnSpPr/>
            <p:nvPr/>
          </p:nvCxnSpPr>
          <p:spPr>
            <a:xfrm>
              <a:off x="6086520" y="5142960"/>
              <a:ext cx="4755240" cy="1872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192" name="Rectangle 13"/>
            <p:cNvSpPr/>
            <p:nvPr/>
          </p:nvSpPr>
          <p:spPr>
            <a:xfrm>
              <a:off x="6489360" y="4667760"/>
              <a:ext cx="1022400" cy="47520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Calibri"/>
                </a:rPr>
                <a:t>A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3" name="Rectangle 14"/>
            <p:cNvSpPr/>
            <p:nvPr/>
          </p:nvSpPr>
          <p:spPr>
            <a:xfrm>
              <a:off x="7513200" y="4667760"/>
              <a:ext cx="1022400" cy="475200"/>
            </a:xfrm>
            <a:prstGeom prst="rect">
              <a:avLst/>
            </a:prstGeom>
            <a:solidFill>
              <a:schemeClr val="accent6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B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4" name="Rectangle 15"/>
            <p:cNvSpPr/>
            <p:nvPr/>
          </p:nvSpPr>
          <p:spPr>
            <a:xfrm>
              <a:off x="8535960" y="4667760"/>
              <a:ext cx="1023840" cy="475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lt1"/>
                  </a:solidFill>
                  <a:latin typeface="Calibri"/>
                </a:rPr>
                <a:t>C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5" name="TextBox 16"/>
            <p:cNvSpPr/>
            <p:nvPr/>
          </p:nvSpPr>
          <p:spPr>
            <a:xfrm>
              <a:off x="6359760" y="5143320"/>
              <a:ext cx="583200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0               10               20               30                 40              50  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96" name="Straight Arrow Connector 17"/>
            <p:cNvCxnSpPr/>
            <p:nvPr/>
          </p:nvCxnSpPr>
          <p:spPr>
            <a:xfrm flipV="1">
              <a:off x="7500960" y="5151960"/>
              <a:ext cx="360" cy="72504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197" name="TextBox 18"/>
            <p:cNvSpPr/>
            <p:nvPr/>
          </p:nvSpPr>
          <p:spPr>
            <a:xfrm>
              <a:off x="7341120" y="5692320"/>
              <a:ext cx="1807200" cy="363960"/>
            </a:xfrm>
            <a:prstGeom prst="rect">
              <a:avLst/>
            </a:prstGeom>
            <a:noFill/>
            <a:ln w="0">
              <a:solidFill>
                <a:srgbClr val="5b9bd5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B and C arrive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98" name="Straight Arrow Connector 19"/>
            <p:cNvCxnSpPr/>
            <p:nvPr/>
          </p:nvCxnSpPr>
          <p:spPr>
            <a:xfrm flipV="1">
              <a:off x="6489000" y="5142960"/>
              <a:ext cx="360" cy="1286640"/>
            </a:xfrm>
            <a:prstGeom prst="straightConnector1">
              <a:avLst/>
            </a:prstGeom>
            <a:ln>
              <a:solidFill>
                <a:srgbClr val="5b9bd5"/>
              </a:solidFill>
              <a:tailEnd len="med" type="triangle" w="med"/>
            </a:ln>
          </p:spPr>
        </p:cxnSp>
        <p:sp>
          <p:nvSpPr>
            <p:cNvPr id="199" name="TextBox 20"/>
            <p:cNvSpPr/>
            <p:nvPr/>
          </p:nvSpPr>
          <p:spPr>
            <a:xfrm>
              <a:off x="6400440" y="6358320"/>
              <a:ext cx="1190160" cy="363960"/>
            </a:xfrm>
            <a:prstGeom prst="rect">
              <a:avLst/>
            </a:prstGeom>
            <a:noFill/>
            <a:ln w="0">
              <a:solidFill>
                <a:srgbClr val="5b9bd5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A arrives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00" name="Rectangle 21"/>
            <p:cNvSpPr/>
            <p:nvPr/>
          </p:nvSpPr>
          <p:spPr>
            <a:xfrm>
              <a:off x="9560160" y="4667760"/>
              <a:ext cx="2012760" cy="475200"/>
            </a:xfrm>
            <a:prstGeom prst="rect">
              <a:avLst/>
            </a:prstGeom>
            <a:solidFill>
              <a:srgbClr val="5b9bd5"/>
            </a:solidFill>
            <a:ln>
              <a:solidFill>
                <a:srgbClr val="43729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1800" spc="-1" strike="noStrike">
                  <a:solidFill>
                    <a:schemeClr val="lt1"/>
                  </a:solidFill>
                  <a:latin typeface="Calibri"/>
                </a:rPr>
                <a:t>A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1" name="TextBox 23"/>
            <p:cNvSpPr/>
            <p:nvPr/>
          </p:nvSpPr>
          <p:spPr>
            <a:xfrm>
              <a:off x="8402400" y="6337440"/>
              <a:ext cx="37688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Avg TAT=(50+10+20)/3=26.66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202" name="Curved Connector 25"/>
            <p:cNvCxnSpPr/>
            <p:nvPr/>
          </p:nvCxnSpPr>
          <p:spPr>
            <a:xfrm flipV="1" rot="10800000">
              <a:off x="7511400" y="4179960"/>
              <a:ext cx="2048400" cy="487440"/>
            </a:xfrm>
            <a:prstGeom prst="curvedConnector3">
              <a:avLst>
                <a:gd name="adj1" fmla="val 24995"/>
              </a:avLst>
            </a:prstGeom>
            <a:ln>
              <a:solidFill>
                <a:srgbClr val="ed7d31"/>
              </a:solidFill>
              <a:tailEnd len="lg" type="triangle" w="lg"/>
            </a:ln>
          </p:spPr>
        </p:cxnSp>
        <p:sp>
          <p:nvSpPr>
            <p:cNvPr id="203" name="TextBox 34"/>
            <p:cNvSpPr/>
            <p:nvPr/>
          </p:nvSpPr>
          <p:spPr>
            <a:xfrm>
              <a:off x="9542520" y="4056840"/>
              <a:ext cx="1488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Preemption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04" name="TextBox 28"/>
          <p:cNvSpPr/>
          <p:nvPr/>
        </p:nvSpPr>
        <p:spPr>
          <a:xfrm>
            <a:off x="9555480" y="168480"/>
            <a:ext cx="299844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chemeClr val="dk1"/>
                </a:solidFill>
                <a:latin typeface="Calibri"/>
              </a:rPr>
              <a:t>Equal execution times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rgbClr val="ff0000"/>
                </a:solidFill>
                <a:latin typeface="Calibri"/>
              </a:rPr>
              <a:t>All arrive together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ff0000"/>
              </a:buClr>
              <a:buFont typeface="Arial"/>
              <a:buChar char="•"/>
            </a:pPr>
            <a:r>
              <a:rPr b="0" lang="en-US" sz="1800" spc="-1" strike="sngStrike">
                <a:solidFill>
                  <a:srgbClr val="ff0000"/>
                </a:solidFill>
                <a:latin typeface="Calibri"/>
              </a:rPr>
              <a:t>No preemption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No 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All times 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2" dur="indefinite" restart="never" nodeType="tmRoot">
          <p:childTnLst>
            <p:seq>
              <p:cTn id="103" dur="indefinite" nodeType="mainSeq">
                <p:childTnLst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13630</TotalTime>
  <Application>LibreOffice/24.2.7.2$Linux_X86_64 LibreOffice_project/420$Build-2</Application>
  <AppVersion>15.0000</AppVersion>
  <Words>2552</Words>
  <Paragraphs>460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2022-02-02T12:58:27Z</dcterms:created>
  <dc:creator>Badrinath R</dc:creator>
  <dc:description/>
  <dc:language>en-US</dc:language>
  <cp:lastModifiedBy/>
  <dcterms:modified xsi:type="dcterms:W3CDTF">2025-03-05T17:33:42Z</dcterms:modified>
  <cp:revision>126</cp:revision>
  <dc:subject/>
  <dc:title>Process Management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PresentationFormat">
    <vt:lpwstr>Widescreen</vt:lpwstr>
  </property>
  <property fmtid="{D5CDD505-2E9C-101B-9397-08002B2CF9AE}" pid="4" name="Slides">
    <vt:i4>33</vt:i4>
  </property>
</Properties>
</file>