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256" r:id="rId2"/>
    <p:sldId id="259" r:id="rId3"/>
    <p:sldId id="261" r:id="rId4"/>
    <p:sldId id="334" r:id="rId5"/>
    <p:sldId id="298" r:id="rId6"/>
    <p:sldId id="299" r:id="rId7"/>
    <p:sldId id="300" r:id="rId8"/>
    <p:sldId id="301" r:id="rId9"/>
    <p:sldId id="288" r:id="rId10"/>
    <p:sldId id="262" r:id="rId11"/>
    <p:sldId id="265" r:id="rId12"/>
    <p:sldId id="267" r:id="rId13"/>
    <p:sldId id="263" r:id="rId14"/>
    <p:sldId id="289" r:id="rId15"/>
    <p:sldId id="302" r:id="rId16"/>
    <p:sldId id="268" r:id="rId17"/>
    <p:sldId id="272" r:id="rId18"/>
    <p:sldId id="307" r:id="rId19"/>
    <p:sldId id="306" r:id="rId20"/>
    <p:sldId id="304" r:id="rId21"/>
    <p:sldId id="269" r:id="rId22"/>
    <p:sldId id="270" r:id="rId23"/>
    <p:sldId id="274" r:id="rId24"/>
    <p:sldId id="305" r:id="rId25"/>
    <p:sldId id="316" r:id="rId26"/>
    <p:sldId id="275" r:id="rId27"/>
    <p:sldId id="309" r:id="rId28"/>
    <p:sldId id="276" r:id="rId29"/>
    <p:sldId id="278" r:id="rId30"/>
    <p:sldId id="310" r:id="rId31"/>
    <p:sldId id="315" r:id="rId32"/>
    <p:sldId id="292" r:id="rId33"/>
    <p:sldId id="280" r:id="rId34"/>
    <p:sldId id="281" r:id="rId35"/>
    <p:sldId id="282" r:id="rId36"/>
    <p:sldId id="283" r:id="rId37"/>
    <p:sldId id="284" r:id="rId38"/>
    <p:sldId id="320" r:id="rId39"/>
    <p:sldId id="285" r:id="rId40"/>
    <p:sldId id="317" r:id="rId41"/>
    <p:sldId id="318" r:id="rId42"/>
    <p:sldId id="287" r:id="rId43"/>
    <p:sldId id="311" r:id="rId44"/>
    <p:sldId id="295" r:id="rId45"/>
    <p:sldId id="296" r:id="rId46"/>
    <p:sldId id="297" r:id="rId47"/>
    <p:sldId id="319" r:id="rId48"/>
    <p:sldId id="314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5" r:id="rId60"/>
    <p:sldId id="336" r:id="rId61"/>
    <p:sldId id="331" r:id="rId62"/>
    <p:sldId id="332" r:id="rId63"/>
    <p:sldId id="333" r:id="rId64"/>
    <p:sldId id="293" r:id="rId65"/>
    <p:sldId id="294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11D6"/>
    <a:srgbClr val="E7E6E6"/>
    <a:srgbClr val="FFC611"/>
    <a:srgbClr val="DAA600"/>
    <a:srgbClr val="FBE5D6"/>
    <a:srgbClr val="76717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83CCD-FD36-401B-A868-74D1D33A0DB7}" v="614" dt="2021-12-21T13:18:29.803"/>
    <p1510:client id="{1AD63E20-B23D-D4B8-168E-5BBFFFA76D09}" v="124" dt="2021-12-22T08:59:22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1" autoAdjust="0"/>
    <p:restoredTop sz="86364" autoAdjust="0"/>
  </p:normalViewPr>
  <p:slideViewPr>
    <p:cSldViewPr snapToGrid="0">
      <p:cViewPr varScale="1">
        <p:scale>
          <a:sx n="66" d="100"/>
          <a:sy n="66" d="100"/>
        </p:scale>
        <p:origin x="72" y="210"/>
      </p:cViewPr>
      <p:guideLst/>
    </p:cSldViewPr>
  </p:slideViewPr>
  <p:outlineViewPr>
    <p:cViewPr>
      <p:scale>
        <a:sx n="33" d="100"/>
        <a:sy n="33" d="100"/>
      </p:scale>
      <p:origin x="0" y="-206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rinath R" userId="S::badrinath.r@iiitb.ac.in::155a43e7-1f5f-414f-9bca-c8a1af989a19" providerId="AD" clId="Web-{04383CCD-FD36-401B-A868-74D1D33A0DB7}"/>
    <pc:docChg chg="addSld modSld">
      <pc:chgData name="Badrinath R" userId="S::badrinath.r@iiitb.ac.in::155a43e7-1f5f-414f-9bca-c8a1af989a19" providerId="AD" clId="Web-{04383CCD-FD36-401B-A868-74D1D33A0DB7}" dt="2021-12-21T13:19:21.976" v="771" actId="1076"/>
      <pc:docMkLst>
        <pc:docMk/>
      </pc:docMkLst>
      <pc:sldChg chg="addSp delSp modSp new">
        <pc:chgData name="Badrinath R" userId="S::badrinath.r@iiitb.ac.in::155a43e7-1f5f-414f-9bca-c8a1af989a19" providerId="AD" clId="Web-{04383CCD-FD36-401B-A868-74D1D33A0DB7}" dt="2021-12-21T13:19:21.976" v="771" actId="1076"/>
        <pc:sldMkLst>
          <pc:docMk/>
          <pc:sldMk cId="2123030859" sldId="257"/>
        </pc:sldMkLst>
        <pc:spChg chg="del">
          <ac:chgData name="Badrinath R" userId="S::badrinath.r@iiitb.ac.in::155a43e7-1f5f-414f-9bca-c8a1af989a19" providerId="AD" clId="Web-{04383CCD-FD36-401B-A868-74D1D33A0DB7}" dt="2021-12-21T07:03:08.361" v="1"/>
          <ac:spMkLst>
            <pc:docMk/>
            <pc:sldMk cId="2123030859" sldId="257"/>
            <ac:spMk id="2" creationId="{AD4B0854-5B88-4FBE-BE3A-75E13B678F41}"/>
          </ac:spMkLst>
        </pc:spChg>
        <pc:spChg chg="del">
          <ac:chgData name="Badrinath R" userId="S::badrinath.r@iiitb.ac.in::155a43e7-1f5f-414f-9bca-c8a1af989a19" providerId="AD" clId="Web-{04383CCD-FD36-401B-A868-74D1D33A0DB7}" dt="2021-12-21T07:03:14.033" v="2"/>
          <ac:spMkLst>
            <pc:docMk/>
            <pc:sldMk cId="2123030859" sldId="257"/>
            <ac:spMk id="3" creationId="{70C67731-F735-498F-86D9-0540082C0E84}"/>
          </ac:spMkLst>
        </pc:spChg>
        <pc:graphicFrameChg chg="add mod modGraphic">
          <ac:chgData name="Badrinath R" userId="S::badrinath.r@iiitb.ac.in::155a43e7-1f5f-414f-9bca-c8a1af989a19" providerId="AD" clId="Web-{04383CCD-FD36-401B-A868-74D1D33A0DB7}" dt="2021-12-21T13:19:21.976" v="771" actId="1076"/>
          <ac:graphicFrameMkLst>
            <pc:docMk/>
            <pc:sldMk cId="2123030859" sldId="257"/>
            <ac:graphicFrameMk id="4" creationId="{8AB22BE5-607C-4E29-8346-A053602BE6A8}"/>
          </ac:graphicFrameMkLst>
        </pc:graphicFrameChg>
      </pc:sldChg>
      <pc:sldChg chg="modSp new">
        <pc:chgData name="Badrinath R" userId="S::badrinath.r@iiitb.ac.in::155a43e7-1f5f-414f-9bca-c8a1af989a19" providerId="AD" clId="Web-{04383CCD-FD36-401B-A868-74D1D33A0DB7}" dt="2021-12-21T11:46:10.554" v="370" actId="20577"/>
        <pc:sldMkLst>
          <pc:docMk/>
          <pc:sldMk cId="1637073610" sldId="258"/>
        </pc:sldMkLst>
        <pc:spChg chg="mod">
          <ac:chgData name="Badrinath R" userId="S::badrinath.r@iiitb.ac.in::155a43e7-1f5f-414f-9bca-c8a1af989a19" providerId="AD" clId="Web-{04383CCD-FD36-401B-A868-74D1D33A0DB7}" dt="2021-12-21T07:11:13.450" v="95" actId="20577"/>
          <ac:spMkLst>
            <pc:docMk/>
            <pc:sldMk cId="1637073610" sldId="258"/>
            <ac:spMk id="2" creationId="{375C4D00-C0D4-4DA3-993E-90A28183C960}"/>
          </ac:spMkLst>
        </pc:spChg>
        <pc:spChg chg="mod">
          <ac:chgData name="Badrinath R" userId="S::badrinath.r@iiitb.ac.in::155a43e7-1f5f-414f-9bca-c8a1af989a19" providerId="AD" clId="Web-{04383CCD-FD36-401B-A868-74D1D33A0DB7}" dt="2021-12-21T11:46:10.554" v="370" actId="20577"/>
          <ac:spMkLst>
            <pc:docMk/>
            <pc:sldMk cId="1637073610" sldId="258"/>
            <ac:spMk id="3" creationId="{E2114FBD-8CCA-4C4C-8C2B-4489886B9990}"/>
          </ac:spMkLst>
        </pc:spChg>
      </pc:sldChg>
      <pc:sldChg chg="addSp delSp modSp new mod modClrScheme addAnim modAnim chgLayout">
        <pc:chgData name="Badrinath R" userId="S::badrinath.r@iiitb.ac.in::155a43e7-1f5f-414f-9bca-c8a1af989a19" providerId="AD" clId="Web-{04383CCD-FD36-401B-A868-74D1D33A0DB7}" dt="2021-12-21T13:18:29.803" v="769"/>
        <pc:sldMkLst>
          <pc:docMk/>
          <pc:sldMk cId="3586549917" sldId="259"/>
        </pc:sldMkLst>
        <pc:spChg chg="mod ord">
          <ac:chgData name="Badrinath R" userId="S::badrinath.r@iiitb.ac.in::155a43e7-1f5f-414f-9bca-c8a1af989a19" providerId="AD" clId="Web-{04383CCD-FD36-401B-A868-74D1D33A0DB7}" dt="2021-12-21T12:43:30.950" v="379" actId="20577"/>
          <ac:spMkLst>
            <pc:docMk/>
            <pc:sldMk cId="3586549917" sldId="259"/>
            <ac:spMk id="2" creationId="{E40336E2-125B-45D0-A954-BB3D6405B696}"/>
          </ac:spMkLst>
        </pc:spChg>
        <pc:spChg chg="del">
          <ac:chgData name="Badrinath R" userId="S::badrinath.r@iiitb.ac.in::155a43e7-1f5f-414f-9bca-c8a1af989a19" providerId="AD" clId="Web-{04383CCD-FD36-401B-A868-74D1D33A0DB7}" dt="2021-12-21T12:43:23.669" v="372"/>
          <ac:spMkLst>
            <pc:docMk/>
            <pc:sldMk cId="3586549917" sldId="259"/>
            <ac:spMk id="3" creationId="{8655E912-4D06-4A4D-88AD-9BE24814ED93}"/>
          </ac:spMkLst>
        </pc:spChg>
        <pc:spChg chg="add del mod">
          <ac:chgData name="Badrinath R" userId="S::badrinath.r@iiitb.ac.in::155a43e7-1f5f-414f-9bca-c8a1af989a19" providerId="AD" clId="Web-{04383CCD-FD36-401B-A868-74D1D33A0DB7}" dt="2021-12-21T12:44:08.170" v="384"/>
          <ac:spMkLst>
            <pc:docMk/>
            <pc:sldMk cId="3586549917" sldId="259"/>
            <ac:spMk id="4" creationId="{E79FAB96-4C17-4C5D-B575-8D4EAE45AEB7}"/>
          </ac:spMkLst>
        </pc:spChg>
        <pc:spChg chg="add mod">
          <ac:chgData name="Badrinath R" userId="S::badrinath.r@iiitb.ac.in::155a43e7-1f5f-414f-9bca-c8a1af989a19" providerId="AD" clId="Web-{04383CCD-FD36-401B-A868-74D1D33A0DB7}" dt="2021-12-21T12:45:55.078" v="400" actId="14100"/>
          <ac:spMkLst>
            <pc:docMk/>
            <pc:sldMk cId="3586549917" sldId="259"/>
            <ac:spMk id="5" creationId="{AA2DD12E-0EEA-47B4-9021-9C463A8D143C}"/>
          </ac:spMkLst>
        </pc:spChg>
        <pc:spChg chg="add mod">
          <ac:chgData name="Badrinath R" userId="S::badrinath.r@iiitb.ac.in::155a43e7-1f5f-414f-9bca-c8a1af989a19" providerId="AD" clId="Web-{04383CCD-FD36-401B-A868-74D1D33A0DB7}" dt="2021-12-21T12:46:09.531" v="403" actId="1076"/>
          <ac:spMkLst>
            <pc:docMk/>
            <pc:sldMk cId="3586549917" sldId="259"/>
            <ac:spMk id="6" creationId="{09300ADD-D486-42BC-A36A-8195D0782948}"/>
          </ac:spMkLst>
        </pc:spChg>
        <pc:spChg chg="add mod">
          <ac:chgData name="Badrinath R" userId="S::badrinath.r@iiitb.ac.in::155a43e7-1f5f-414f-9bca-c8a1af989a19" providerId="AD" clId="Web-{04383CCD-FD36-401B-A868-74D1D33A0DB7}" dt="2021-12-21T12:45:43.531" v="397" actId="14100"/>
          <ac:spMkLst>
            <pc:docMk/>
            <pc:sldMk cId="3586549917" sldId="259"/>
            <ac:spMk id="7" creationId="{44A796E1-137C-4D9C-9FB6-F0A6E7D2AD0F}"/>
          </ac:spMkLst>
        </pc:spChg>
        <pc:spChg chg="add mod">
          <ac:chgData name="Badrinath R" userId="S::badrinath.r@iiitb.ac.in::155a43e7-1f5f-414f-9bca-c8a1af989a19" providerId="AD" clId="Web-{04383CCD-FD36-401B-A868-74D1D33A0DB7}" dt="2021-12-21T13:17:26.896" v="719" actId="20577"/>
          <ac:spMkLst>
            <pc:docMk/>
            <pc:sldMk cId="3586549917" sldId="259"/>
            <ac:spMk id="8" creationId="{167CC882-CBF4-4DF7-84F9-A8A0F3A27E7D}"/>
          </ac:spMkLst>
        </pc:spChg>
        <pc:spChg chg="add mod">
          <ac:chgData name="Badrinath R" userId="S::badrinath.r@iiitb.ac.in::155a43e7-1f5f-414f-9bca-c8a1af989a19" providerId="AD" clId="Web-{04383CCD-FD36-401B-A868-74D1D33A0DB7}" dt="2021-12-21T13:18:22.147" v="767"/>
          <ac:spMkLst>
            <pc:docMk/>
            <pc:sldMk cId="3586549917" sldId="259"/>
            <ac:spMk id="3256" creationId="{CE0A15B2-BEB4-41D2-A62E-9DF9D416198A}"/>
          </ac:spMkLst>
        </pc:spChg>
        <pc:graphicFrameChg chg="add del mod modGraphic">
          <ac:chgData name="Badrinath R" userId="S::badrinath.r@iiitb.ac.in::155a43e7-1f5f-414f-9bca-c8a1af989a19" providerId="AD" clId="Web-{04383CCD-FD36-401B-A868-74D1D33A0DB7}" dt="2021-12-21T12:49:51.364" v="462"/>
          <ac:graphicFrameMkLst>
            <pc:docMk/>
            <pc:sldMk cId="3586549917" sldId="259"/>
            <ac:graphicFrameMk id="9" creationId="{B03668D8-4887-48A4-B008-A0781B3869D5}"/>
          </ac:graphicFrameMkLst>
        </pc:graphicFrameChg>
        <pc:graphicFrameChg chg="add mod modGraphic">
          <ac:chgData name="Badrinath R" userId="S::badrinath.r@iiitb.ac.in::155a43e7-1f5f-414f-9bca-c8a1af989a19" providerId="AD" clId="Web-{04383CCD-FD36-401B-A868-74D1D33A0DB7}" dt="2021-12-21T12:55:10.807" v="590" actId="1076"/>
          <ac:graphicFrameMkLst>
            <pc:docMk/>
            <pc:sldMk cId="3586549917" sldId="259"/>
            <ac:graphicFrameMk id="28" creationId="{06431804-438A-4A6F-A2D3-B4B6645BDA36}"/>
          </ac:graphicFrameMkLst>
        </pc:graphicFrameChg>
        <pc:graphicFrameChg chg="add del mod modGraphic">
          <ac:chgData name="Badrinath R" userId="S::badrinath.r@iiitb.ac.in::155a43e7-1f5f-414f-9bca-c8a1af989a19" providerId="AD" clId="Web-{04383CCD-FD36-401B-A868-74D1D33A0DB7}" dt="2021-12-21T13:15:37.785" v="686"/>
          <ac:graphicFrameMkLst>
            <pc:docMk/>
            <pc:sldMk cId="3586549917" sldId="259"/>
            <ac:graphicFrameMk id="2220" creationId="{A9D992F1-A7AF-4116-8531-4842CCF8C99A}"/>
          </ac:graphicFrameMkLst>
        </pc:graphicFrameChg>
        <pc:graphicFrameChg chg="add mod modGraphic">
          <ac:chgData name="Badrinath R" userId="S::badrinath.r@iiitb.ac.in::155a43e7-1f5f-414f-9bca-c8a1af989a19" providerId="AD" clId="Web-{04383CCD-FD36-401B-A868-74D1D33A0DB7}" dt="2021-12-21T13:16:18.254" v="700" actId="1076"/>
          <ac:graphicFrameMkLst>
            <pc:docMk/>
            <pc:sldMk cId="3586549917" sldId="259"/>
            <ac:graphicFrameMk id="2790" creationId="{3439688B-15FA-4007-9073-E7B95A1F9F4D}"/>
          </ac:graphicFrameMkLst>
        </pc:graphicFrameChg>
      </pc:sldChg>
    </pc:docChg>
  </pc:docChgLst>
  <pc:docChgLst>
    <pc:chgData name="Badrinath R" userId="S::badrinath.r@iiitb.ac.in::155a43e7-1f5f-414f-9bca-c8a1af989a19" providerId="AD" clId="Web-{1AD63E20-B23D-D4B8-168E-5BBFFFA76D09}"/>
    <pc:docChg chg="addSld modSld">
      <pc:chgData name="Badrinath R" userId="S::badrinath.r@iiitb.ac.in::155a43e7-1f5f-414f-9bca-c8a1af989a19" providerId="AD" clId="Web-{1AD63E20-B23D-D4B8-168E-5BBFFFA76D09}" dt="2021-12-22T08:59:22.584" v="101" actId="20577"/>
      <pc:docMkLst>
        <pc:docMk/>
      </pc:docMkLst>
      <pc:sldChg chg="addSp delSp modSp new">
        <pc:chgData name="Badrinath R" userId="S::badrinath.r@iiitb.ac.in::155a43e7-1f5f-414f-9bca-c8a1af989a19" providerId="AD" clId="Web-{1AD63E20-B23D-D4B8-168E-5BBFFFA76D09}" dt="2021-12-22T08:59:22.584" v="101" actId="20577"/>
        <pc:sldMkLst>
          <pc:docMk/>
          <pc:sldMk cId="184665399" sldId="260"/>
        </pc:sldMkLst>
        <pc:spChg chg="mod">
          <ac:chgData name="Badrinath R" userId="S::badrinath.r@iiitb.ac.in::155a43e7-1f5f-414f-9bca-c8a1af989a19" providerId="AD" clId="Web-{1AD63E20-B23D-D4B8-168E-5BBFFFA76D09}" dt="2021-12-22T08:57:43.629" v="77" actId="20577"/>
          <ac:spMkLst>
            <pc:docMk/>
            <pc:sldMk cId="184665399" sldId="260"/>
            <ac:spMk id="2" creationId="{5F2070CB-1470-471E-91CC-21892F58D86E}"/>
          </ac:spMkLst>
        </pc:spChg>
        <pc:spChg chg="del">
          <ac:chgData name="Badrinath R" userId="S::badrinath.r@iiitb.ac.in::155a43e7-1f5f-414f-9bca-c8a1af989a19" providerId="AD" clId="Web-{1AD63E20-B23D-D4B8-168E-5BBFFFA76D09}" dt="2021-12-22T08:57:46.316" v="78"/>
          <ac:spMkLst>
            <pc:docMk/>
            <pc:sldMk cId="184665399" sldId="260"/>
            <ac:spMk id="3" creationId="{E30608EA-56E4-405F-AAE1-F9AEA7AEC28A}"/>
          </ac:spMkLst>
        </pc:spChg>
        <pc:spChg chg="add mod">
          <ac:chgData name="Badrinath R" userId="S::badrinath.r@iiitb.ac.in::155a43e7-1f5f-414f-9bca-c8a1af989a19" providerId="AD" clId="Web-{1AD63E20-B23D-D4B8-168E-5BBFFFA76D09}" dt="2021-12-22T08:58:56.896" v="98" actId="14100"/>
          <ac:spMkLst>
            <pc:docMk/>
            <pc:sldMk cId="184665399" sldId="260"/>
            <ac:spMk id="4" creationId="{2003E55D-224F-4FEE-A7D5-55474CFC8777}"/>
          </ac:spMkLst>
        </pc:spChg>
        <pc:spChg chg="add mod">
          <ac:chgData name="Badrinath R" userId="S::badrinath.r@iiitb.ac.in::155a43e7-1f5f-414f-9bca-c8a1af989a19" providerId="AD" clId="Web-{1AD63E20-B23D-D4B8-168E-5BBFFFA76D09}" dt="2021-12-22T08:59:22.584" v="101" actId="20577"/>
          <ac:spMkLst>
            <pc:docMk/>
            <pc:sldMk cId="184665399" sldId="260"/>
            <ac:spMk id="5" creationId="{05EFD1C4-4F79-4F2F-92C4-7E418838C86A}"/>
          </ac:spMkLst>
        </pc:spChg>
      </pc:sldChg>
    </pc:docChg>
  </pc:docChgLst>
  <pc:docChgLst>
    <pc:chgData clId="Web-{04383CCD-FD36-401B-A868-74D1D33A0DB7}"/>
    <pc:docChg chg="modSld">
      <pc:chgData name="" userId="" providerId="" clId="Web-{04383CCD-FD36-401B-A868-74D1D33A0DB7}" dt="2021-12-21T09:04:17.570" v="8" actId="20577"/>
      <pc:docMkLst>
        <pc:docMk/>
      </pc:docMkLst>
      <pc:sldChg chg="modSp">
        <pc:chgData name="" userId="" providerId="" clId="Web-{04383CCD-FD36-401B-A868-74D1D33A0DB7}" dt="2021-12-21T07:02:56.970" v="7" actId="20577"/>
        <pc:sldMkLst>
          <pc:docMk/>
          <pc:sldMk cId="109857222" sldId="256"/>
        </pc:sldMkLst>
        <pc:spChg chg="mod">
          <ac:chgData name="" userId="" providerId="" clId="Web-{04383CCD-FD36-401B-A868-74D1D33A0DB7}" dt="2021-12-21T07:02:56.970" v="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" userId="" providerId="" clId="Web-{04383CCD-FD36-401B-A868-74D1D33A0DB7}" dt="2021-12-21T09:04:17.570" v="8" actId="20577"/>
        <pc:sldMkLst>
          <pc:docMk/>
          <pc:sldMk cId="1637073610" sldId="258"/>
        </pc:sldMkLst>
        <pc:spChg chg="mod">
          <ac:chgData name="" userId="" providerId="" clId="Web-{04383CCD-FD36-401B-A868-74D1D33A0DB7}" dt="2021-12-21T09:04:17.570" v="8" actId="20577"/>
          <ac:spMkLst>
            <pc:docMk/>
            <pc:sldMk cId="1637073610" sldId="258"/>
            <ac:spMk id="3" creationId="{E2114FBD-8CCA-4C4C-8C2B-4489886B999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95329E-376C-47B1-B228-4C5ABDD4F9C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617C0C-15FC-4666-B166-1A605C24A370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 err="1">
              <a:latin typeface="Calibri Light" panose="020F0302020204030204"/>
            </a:rPr>
            <a:t>manu</a:t>
          </a:r>
        </a:p>
      </dgm:t>
    </dgm:pt>
    <dgm:pt modelId="{AD119388-92AD-4209-8E4C-68120F70CF69}" type="parTrans" cxnId="{99CBDA7F-80B3-4AA1-AACE-CA3EDF156844}">
      <dgm:prSet/>
      <dgm:spPr/>
      <dgm:t>
        <a:bodyPr/>
        <a:lstStyle/>
        <a:p>
          <a:endParaRPr lang="en-US"/>
        </a:p>
      </dgm:t>
    </dgm:pt>
    <dgm:pt modelId="{B4A748D5-EA5A-4792-B2A2-E00E674ECDCC}" type="sibTrans" cxnId="{99CBDA7F-80B3-4AA1-AACE-CA3EDF156844}">
      <dgm:prSet/>
      <dgm:spPr/>
      <dgm:t>
        <a:bodyPr/>
        <a:lstStyle/>
        <a:p>
          <a:endParaRPr lang="en-US"/>
        </a:p>
      </dgm:t>
    </dgm:pt>
    <dgm:pt modelId="{500D602D-A26D-4140-855D-60B39FDEF33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medha</a:t>
          </a:r>
        </a:p>
      </dgm:t>
    </dgm:pt>
    <dgm:pt modelId="{70AD902C-0395-4045-A823-9B0C6DA89D5D}" type="parTrans" cxnId="{617B4FF1-EA3C-4CF5-A6BC-1599F2FE530F}">
      <dgm:prSet/>
      <dgm:spPr/>
      <dgm:t>
        <a:bodyPr/>
        <a:lstStyle/>
        <a:p>
          <a:endParaRPr lang="en-US"/>
        </a:p>
      </dgm:t>
    </dgm:pt>
    <dgm:pt modelId="{757CE936-1A90-4950-87D8-701EB644C03F}" type="sibTrans" cxnId="{617B4FF1-EA3C-4CF5-A6BC-1599F2FE530F}">
      <dgm:prSet/>
      <dgm:spPr/>
      <dgm:t>
        <a:bodyPr/>
        <a:lstStyle/>
        <a:p>
          <a:endParaRPr lang="en-US"/>
        </a:p>
      </dgm:t>
    </dgm:pt>
    <dgm:pt modelId="{B3343750-A0E4-4935-A5AE-FB3CA83B43B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first.c</a:t>
          </a:r>
          <a:endParaRPr lang="en-US" dirty="0"/>
        </a:p>
      </dgm:t>
    </dgm:pt>
    <dgm:pt modelId="{CBC05341-8C0C-4D01-A0A0-1F4D59C29F0D}" type="parTrans" cxnId="{F0FEF00E-5DDE-4386-8D69-141C5ACEF40D}">
      <dgm:prSet/>
      <dgm:spPr/>
      <dgm:t>
        <a:bodyPr/>
        <a:lstStyle/>
        <a:p>
          <a:endParaRPr lang="en-US"/>
        </a:p>
      </dgm:t>
    </dgm:pt>
    <dgm:pt modelId="{462AC93D-8217-4116-A0EA-F320C643EAD6}" type="sibTrans" cxnId="{F0FEF00E-5DDE-4386-8D69-141C5ACEF40D}">
      <dgm:prSet/>
      <dgm:spPr/>
      <dgm:t>
        <a:bodyPr/>
        <a:lstStyle/>
        <a:p>
          <a:endParaRPr lang="en-US"/>
        </a:p>
      </dgm:t>
    </dgm:pt>
    <dgm:pt modelId="{6C970703-4CB9-48A0-A01E-38EB3FAAB5A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a.out</a:t>
          </a:r>
        </a:p>
      </dgm:t>
    </dgm:pt>
    <dgm:pt modelId="{8B3F0CED-B13A-4CB4-A706-0F52575D332E}" type="parTrans" cxnId="{547871D2-A098-4A29-B3C0-524FC5457CD0}">
      <dgm:prSet/>
      <dgm:spPr/>
      <dgm:t>
        <a:bodyPr/>
        <a:lstStyle/>
        <a:p>
          <a:endParaRPr lang="en-US"/>
        </a:p>
      </dgm:t>
    </dgm:pt>
    <dgm:pt modelId="{E34BF8B3-6642-40F0-9AE6-FFCA90B142F1}" type="sibTrans" cxnId="{547871D2-A098-4A29-B3C0-524FC5457CD0}">
      <dgm:prSet/>
      <dgm:spPr/>
      <dgm:t>
        <a:bodyPr/>
        <a:lstStyle/>
        <a:p>
          <a:endParaRPr lang="en-US"/>
        </a:p>
      </dgm:t>
    </dgm:pt>
    <dgm:pt modelId="{D54B0050-9AD0-4358-8BB3-307D17732D2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proj1</a:t>
          </a:r>
        </a:p>
      </dgm:t>
    </dgm:pt>
    <dgm:pt modelId="{4D5E4776-F6C2-40F1-88F2-D295351F3CAF}" type="parTrans" cxnId="{5909E664-DE3E-44B6-A3A6-B466A439AF46}">
      <dgm:prSet/>
      <dgm:spPr/>
      <dgm:t>
        <a:bodyPr/>
        <a:lstStyle/>
        <a:p>
          <a:endParaRPr lang="en-US"/>
        </a:p>
      </dgm:t>
    </dgm:pt>
    <dgm:pt modelId="{E2773F34-D478-4430-A326-C551BA02C324}" type="sibTrans" cxnId="{5909E664-DE3E-44B6-A3A6-B466A439AF46}">
      <dgm:prSet/>
      <dgm:spPr/>
      <dgm:t>
        <a:bodyPr/>
        <a:lstStyle/>
        <a:p>
          <a:endParaRPr lang="en-US"/>
        </a:p>
      </dgm:t>
    </dgm:pt>
    <dgm:pt modelId="{B6B26AB8-7FDB-4409-A0AB-9D05876AEB2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main.c</a:t>
          </a:r>
        </a:p>
      </dgm:t>
    </dgm:pt>
    <dgm:pt modelId="{A6939CFF-725B-4BF5-A61F-09B2F0001D9B}" type="parTrans" cxnId="{B0F0A262-59FF-4DA7-934F-827034A08416}">
      <dgm:prSet/>
      <dgm:spPr/>
      <dgm:t>
        <a:bodyPr/>
        <a:lstStyle/>
        <a:p>
          <a:endParaRPr lang="en-US"/>
        </a:p>
      </dgm:t>
    </dgm:pt>
    <dgm:pt modelId="{718A7F81-E0FC-4ED0-8117-94A765C4BD2A}" type="sibTrans" cxnId="{B0F0A262-59FF-4DA7-934F-827034A08416}">
      <dgm:prSet/>
      <dgm:spPr/>
      <dgm:t>
        <a:bodyPr/>
        <a:lstStyle/>
        <a:p>
          <a:endParaRPr lang="en-US"/>
        </a:p>
      </dgm:t>
    </dgm:pt>
    <dgm:pt modelId="{F352C35C-6872-49F5-BE75-59853FF1AB4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main.h</a:t>
          </a:r>
        </a:p>
      </dgm:t>
    </dgm:pt>
    <dgm:pt modelId="{5D14D6C8-83F3-4269-98F5-E4B402388B8B}" type="parTrans" cxnId="{43C3DF07-208E-43AC-8EA7-9E55541C61A1}">
      <dgm:prSet/>
      <dgm:spPr/>
      <dgm:t>
        <a:bodyPr/>
        <a:lstStyle/>
        <a:p>
          <a:endParaRPr lang="en-US"/>
        </a:p>
      </dgm:t>
    </dgm:pt>
    <dgm:pt modelId="{666D995F-7D83-431D-8AA5-9120F42F927C}" type="sibTrans" cxnId="{43C3DF07-208E-43AC-8EA7-9E55541C61A1}">
      <dgm:prSet/>
      <dgm:spPr/>
      <dgm:t>
        <a:bodyPr/>
        <a:lstStyle/>
        <a:p>
          <a:endParaRPr lang="en-US"/>
        </a:p>
      </dgm:t>
    </dgm:pt>
    <dgm:pt modelId="{773D2FE9-0BCD-42C9-AC23-24F577E548C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main</a:t>
          </a:r>
          <a:endParaRPr lang="en-US" dirty="0"/>
        </a:p>
      </dgm:t>
    </dgm:pt>
    <dgm:pt modelId="{2207559E-01BE-4091-974C-5C0ECCF7D395}" type="parTrans" cxnId="{9162AFCF-6C20-41A6-B94F-88159123A8CA}">
      <dgm:prSet/>
      <dgm:spPr/>
      <dgm:t>
        <a:bodyPr/>
        <a:lstStyle/>
        <a:p>
          <a:endParaRPr lang="en-US"/>
        </a:p>
      </dgm:t>
    </dgm:pt>
    <dgm:pt modelId="{2C3FDA1D-3677-48E1-89F8-EE4169B4292D}" type="sibTrans" cxnId="{9162AFCF-6C20-41A6-B94F-88159123A8CA}">
      <dgm:prSet/>
      <dgm:spPr/>
      <dgm:t>
        <a:bodyPr/>
        <a:lstStyle/>
        <a:p>
          <a:endParaRPr lang="en-US"/>
        </a:p>
      </dgm:t>
    </dgm:pt>
    <dgm:pt modelId="{CE1EA31C-9CEF-455C-AA0B-9C766D09C9E7}" type="pres">
      <dgm:prSet presAssocID="{1995329E-376C-47B1-B228-4C5ABDD4F9C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3C0B85-88E1-44BD-B934-3B66300ABDF0}" type="pres">
      <dgm:prSet presAssocID="{BC617C0C-15FC-4666-B166-1A605C24A370}" presName="root1" presStyleCnt="0"/>
      <dgm:spPr/>
    </dgm:pt>
    <dgm:pt modelId="{95E52A74-EE28-4063-9460-3E68942C0154}" type="pres">
      <dgm:prSet presAssocID="{BC617C0C-15FC-4666-B166-1A605C24A370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017DEF-3E16-4539-931B-E2587976F9A8}" type="pres">
      <dgm:prSet presAssocID="{BC617C0C-15FC-4666-B166-1A605C24A370}" presName="level2hierChild" presStyleCnt="0"/>
      <dgm:spPr/>
    </dgm:pt>
    <dgm:pt modelId="{655D598E-6D6F-4503-AC5A-0848F928EDE2}" type="pres">
      <dgm:prSet presAssocID="{CBC05341-8C0C-4D01-A0A0-1F4D59C29F0D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CEC6B446-CDA6-439A-A19B-FB3313A0C0CF}" type="pres">
      <dgm:prSet presAssocID="{CBC05341-8C0C-4D01-A0A0-1F4D59C29F0D}" presName="connTx" presStyleLbl="parChTrans1D2" presStyleIdx="0" presStyleCnt="3"/>
      <dgm:spPr/>
      <dgm:t>
        <a:bodyPr/>
        <a:lstStyle/>
        <a:p>
          <a:endParaRPr lang="en-US"/>
        </a:p>
      </dgm:t>
    </dgm:pt>
    <dgm:pt modelId="{0965A5EA-34CB-433A-89A9-0F1091D2864F}" type="pres">
      <dgm:prSet presAssocID="{B3343750-A0E4-4935-A5AE-FB3CA83B43B6}" presName="root2" presStyleCnt="0"/>
      <dgm:spPr/>
    </dgm:pt>
    <dgm:pt modelId="{1D0C0D78-1D63-4568-9B7F-3133650BBFAC}" type="pres">
      <dgm:prSet presAssocID="{B3343750-A0E4-4935-A5AE-FB3CA83B43B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A6BB94-522E-4DF8-877B-AF329DF3DFA2}" type="pres">
      <dgm:prSet presAssocID="{B3343750-A0E4-4935-A5AE-FB3CA83B43B6}" presName="level3hierChild" presStyleCnt="0"/>
      <dgm:spPr/>
    </dgm:pt>
    <dgm:pt modelId="{9ECE349B-B4B7-4650-AB8A-337E95C7BD42}" type="pres">
      <dgm:prSet presAssocID="{8B3F0CED-B13A-4CB4-A706-0F52575D332E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C0A704CB-79A3-4D94-8437-0A60258036E3}" type="pres">
      <dgm:prSet presAssocID="{8B3F0CED-B13A-4CB4-A706-0F52575D332E}" presName="connTx" presStyleLbl="parChTrans1D2" presStyleIdx="1" presStyleCnt="3"/>
      <dgm:spPr/>
      <dgm:t>
        <a:bodyPr/>
        <a:lstStyle/>
        <a:p>
          <a:endParaRPr lang="en-US"/>
        </a:p>
      </dgm:t>
    </dgm:pt>
    <dgm:pt modelId="{F25D335F-525A-4614-BA29-9975CE990BC9}" type="pres">
      <dgm:prSet presAssocID="{6C970703-4CB9-48A0-A01E-38EB3FAAB5AB}" presName="root2" presStyleCnt="0"/>
      <dgm:spPr/>
    </dgm:pt>
    <dgm:pt modelId="{0FB6802A-DBD4-4207-9691-90EF1DBB68DA}" type="pres">
      <dgm:prSet presAssocID="{6C970703-4CB9-48A0-A01E-38EB3FAAB5AB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2EF508-34D5-4252-89BA-01DA7096B04C}" type="pres">
      <dgm:prSet presAssocID="{6C970703-4CB9-48A0-A01E-38EB3FAAB5AB}" presName="level3hierChild" presStyleCnt="0"/>
      <dgm:spPr/>
    </dgm:pt>
    <dgm:pt modelId="{45A5A12F-3843-43DB-BD55-AACB454A8E5D}" type="pres">
      <dgm:prSet presAssocID="{500D602D-A26D-4140-855D-60B39FDEF336}" presName="root1" presStyleCnt="0"/>
      <dgm:spPr/>
    </dgm:pt>
    <dgm:pt modelId="{DCCF50EA-1AB9-440A-8834-C0A351219D08}" type="pres">
      <dgm:prSet presAssocID="{500D602D-A26D-4140-855D-60B39FDEF336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7CF116-C0F7-4D74-A12C-3C973EF8E580}" type="pres">
      <dgm:prSet presAssocID="{500D602D-A26D-4140-855D-60B39FDEF336}" presName="level2hierChild" presStyleCnt="0"/>
      <dgm:spPr/>
    </dgm:pt>
    <dgm:pt modelId="{F2B7B2B5-56A9-4BEE-8491-22C3EF9EE21B}" type="pres">
      <dgm:prSet presAssocID="{4D5E4776-F6C2-40F1-88F2-D295351F3CA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0579C7EC-9443-42E3-A754-FD1B15993FE9}" type="pres">
      <dgm:prSet presAssocID="{4D5E4776-F6C2-40F1-88F2-D295351F3CA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5D6EC469-909B-495F-84F6-5B409F20FEBB}" type="pres">
      <dgm:prSet presAssocID="{D54B0050-9AD0-4358-8BB3-307D17732D27}" presName="root2" presStyleCnt="0"/>
      <dgm:spPr/>
    </dgm:pt>
    <dgm:pt modelId="{A35762AE-E90F-4900-9E45-149AF56AA43B}" type="pres">
      <dgm:prSet presAssocID="{D54B0050-9AD0-4358-8BB3-307D17732D27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A59BEA-B5BA-4EE1-B46B-2A50071BDB8D}" type="pres">
      <dgm:prSet presAssocID="{D54B0050-9AD0-4358-8BB3-307D17732D27}" presName="level3hierChild" presStyleCnt="0"/>
      <dgm:spPr/>
    </dgm:pt>
    <dgm:pt modelId="{9C5855B0-F13E-4B0E-A0DC-0A67AA43111E}" type="pres">
      <dgm:prSet presAssocID="{A6939CFF-725B-4BF5-A61F-09B2F0001D9B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A7BD7105-1570-4EC6-A7FA-A24A9E5E592B}" type="pres">
      <dgm:prSet presAssocID="{A6939CFF-725B-4BF5-A61F-09B2F0001D9B}" presName="connTx" presStyleLbl="parChTrans1D3" presStyleIdx="0" presStyleCnt="3"/>
      <dgm:spPr/>
      <dgm:t>
        <a:bodyPr/>
        <a:lstStyle/>
        <a:p>
          <a:endParaRPr lang="en-US"/>
        </a:p>
      </dgm:t>
    </dgm:pt>
    <dgm:pt modelId="{27F9EAFD-79B2-440F-B0BD-B1E9E1E5DFFB}" type="pres">
      <dgm:prSet presAssocID="{B6B26AB8-7FDB-4409-A0AB-9D05876AEB20}" presName="root2" presStyleCnt="0"/>
      <dgm:spPr/>
    </dgm:pt>
    <dgm:pt modelId="{B4572AD2-734B-4EC3-BC04-EF228923B055}" type="pres">
      <dgm:prSet presAssocID="{B6B26AB8-7FDB-4409-A0AB-9D05876AEB20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571AF5-6ABF-4F91-8A60-384CBBFBD0E3}" type="pres">
      <dgm:prSet presAssocID="{B6B26AB8-7FDB-4409-A0AB-9D05876AEB20}" presName="level3hierChild" presStyleCnt="0"/>
      <dgm:spPr/>
    </dgm:pt>
    <dgm:pt modelId="{079A8BB5-4B2A-4A6C-ADBF-E522F06CD45C}" type="pres">
      <dgm:prSet presAssocID="{5D14D6C8-83F3-4269-98F5-E4B402388B8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0580151E-11BD-4C47-A7FF-3C7087A0EA57}" type="pres">
      <dgm:prSet presAssocID="{5D14D6C8-83F3-4269-98F5-E4B402388B8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85F63850-B222-4F4B-A854-0759897DEA7B}" type="pres">
      <dgm:prSet presAssocID="{F352C35C-6872-49F5-BE75-59853FF1AB44}" presName="root2" presStyleCnt="0"/>
      <dgm:spPr/>
    </dgm:pt>
    <dgm:pt modelId="{216BD645-8FE1-4BAD-989C-4B0D1E727519}" type="pres">
      <dgm:prSet presAssocID="{F352C35C-6872-49F5-BE75-59853FF1AB44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A715DC-9E19-42C7-AEAF-FDE22256FF81}" type="pres">
      <dgm:prSet presAssocID="{F352C35C-6872-49F5-BE75-59853FF1AB44}" presName="level3hierChild" presStyleCnt="0"/>
      <dgm:spPr/>
    </dgm:pt>
    <dgm:pt modelId="{D0359852-DEF6-4C8F-990B-B5FE1D7EE63A}" type="pres">
      <dgm:prSet presAssocID="{2207559E-01BE-4091-974C-5C0ECCF7D395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B3A2617C-C4A4-43B6-9900-ECC6D4FDCAF9}" type="pres">
      <dgm:prSet presAssocID="{2207559E-01BE-4091-974C-5C0ECCF7D395}" presName="connTx" presStyleLbl="parChTrans1D3" presStyleIdx="2" presStyleCnt="3"/>
      <dgm:spPr/>
      <dgm:t>
        <a:bodyPr/>
        <a:lstStyle/>
        <a:p>
          <a:endParaRPr lang="en-US"/>
        </a:p>
      </dgm:t>
    </dgm:pt>
    <dgm:pt modelId="{CF2FAC56-3753-440A-A4AF-22EE5256CAE8}" type="pres">
      <dgm:prSet presAssocID="{773D2FE9-0BCD-42C9-AC23-24F577E548CA}" presName="root2" presStyleCnt="0"/>
      <dgm:spPr/>
    </dgm:pt>
    <dgm:pt modelId="{AF8AF153-38AA-4C31-A0C6-0CDBB066514F}" type="pres">
      <dgm:prSet presAssocID="{773D2FE9-0BCD-42C9-AC23-24F577E548CA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4A6345-392F-4F1D-A3AB-4CA0D122E932}" type="pres">
      <dgm:prSet presAssocID="{773D2FE9-0BCD-42C9-AC23-24F577E548CA}" presName="level3hierChild" presStyleCnt="0"/>
      <dgm:spPr/>
    </dgm:pt>
  </dgm:ptLst>
  <dgm:cxnLst>
    <dgm:cxn modelId="{82981607-654E-4FC8-8ACD-25E5A8166B7F}" type="presOf" srcId="{CBC05341-8C0C-4D01-A0A0-1F4D59C29F0D}" destId="{655D598E-6D6F-4503-AC5A-0848F928EDE2}" srcOrd="0" destOrd="0" presId="urn:microsoft.com/office/officeart/2005/8/layout/hierarchy2"/>
    <dgm:cxn modelId="{DFF614CF-1883-4247-815B-90A9B72C7F00}" type="presOf" srcId="{CBC05341-8C0C-4D01-A0A0-1F4D59C29F0D}" destId="{CEC6B446-CDA6-439A-A19B-FB3313A0C0CF}" srcOrd="1" destOrd="0" presId="urn:microsoft.com/office/officeart/2005/8/layout/hierarchy2"/>
    <dgm:cxn modelId="{0280E867-A562-4FC4-A3C5-6BFFA0F6A44F}" type="presOf" srcId="{F352C35C-6872-49F5-BE75-59853FF1AB44}" destId="{216BD645-8FE1-4BAD-989C-4B0D1E727519}" srcOrd="0" destOrd="0" presId="urn:microsoft.com/office/officeart/2005/8/layout/hierarchy2"/>
    <dgm:cxn modelId="{547871D2-A098-4A29-B3C0-524FC5457CD0}" srcId="{BC617C0C-15FC-4666-B166-1A605C24A370}" destId="{6C970703-4CB9-48A0-A01E-38EB3FAAB5AB}" srcOrd="1" destOrd="0" parTransId="{8B3F0CED-B13A-4CB4-A706-0F52575D332E}" sibTransId="{E34BF8B3-6642-40F0-9AE6-FFCA90B142F1}"/>
    <dgm:cxn modelId="{5909E664-DE3E-44B6-A3A6-B466A439AF46}" srcId="{500D602D-A26D-4140-855D-60B39FDEF336}" destId="{D54B0050-9AD0-4358-8BB3-307D17732D27}" srcOrd="0" destOrd="0" parTransId="{4D5E4776-F6C2-40F1-88F2-D295351F3CAF}" sibTransId="{E2773F34-D478-4430-A326-C551BA02C324}"/>
    <dgm:cxn modelId="{18C989D1-16B9-4134-BC17-9EF0A287A20C}" type="presOf" srcId="{4D5E4776-F6C2-40F1-88F2-D295351F3CAF}" destId="{F2B7B2B5-56A9-4BEE-8491-22C3EF9EE21B}" srcOrd="0" destOrd="0" presId="urn:microsoft.com/office/officeart/2005/8/layout/hierarchy2"/>
    <dgm:cxn modelId="{3B5CB8E0-D7CD-4DEA-84AB-A2D33EE2F1F3}" type="presOf" srcId="{2207559E-01BE-4091-974C-5C0ECCF7D395}" destId="{B3A2617C-C4A4-43B6-9900-ECC6D4FDCAF9}" srcOrd="1" destOrd="0" presId="urn:microsoft.com/office/officeart/2005/8/layout/hierarchy2"/>
    <dgm:cxn modelId="{27048149-F76A-4DBF-84E6-8C38A518834E}" type="presOf" srcId="{6C970703-4CB9-48A0-A01E-38EB3FAAB5AB}" destId="{0FB6802A-DBD4-4207-9691-90EF1DBB68DA}" srcOrd="0" destOrd="0" presId="urn:microsoft.com/office/officeart/2005/8/layout/hierarchy2"/>
    <dgm:cxn modelId="{81559BE3-2F90-45A2-B467-F4BF6BA42AF4}" type="presOf" srcId="{1995329E-376C-47B1-B228-4C5ABDD4F9C9}" destId="{CE1EA31C-9CEF-455C-AA0B-9C766D09C9E7}" srcOrd="0" destOrd="0" presId="urn:microsoft.com/office/officeart/2005/8/layout/hierarchy2"/>
    <dgm:cxn modelId="{99CBDA7F-80B3-4AA1-AACE-CA3EDF156844}" srcId="{1995329E-376C-47B1-B228-4C5ABDD4F9C9}" destId="{BC617C0C-15FC-4666-B166-1A605C24A370}" srcOrd="0" destOrd="0" parTransId="{AD119388-92AD-4209-8E4C-68120F70CF69}" sibTransId="{B4A748D5-EA5A-4792-B2A2-E00E674ECDCC}"/>
    <dgm:cxn modelId="{88C1B9D7-7254-4542-9964-E6B378441F50}" type="presOf" srcId="{BC617C0C-15FC-4666-B166-1A605C24A370}" destId="{95E52A74-EE28-4063-9460-3E68942C0154}" srcOrd="0" destOrd="0" presId="urn:microsoft.com/office/officeart/2005/8/layout/hierarchy2"/>
    <dgm:cxn modelId="{EBB669DC-8911-4380-9D88-A043CB4C20A0}" type="presOf" srcId="{773D2FE9-0BCD-42C9-AC23-24F577E548CA}" destId="{AF8AF153-38AA-4C31-A0C6-0CDBB066514F}" srcOrd="0" destOrd="0" presId="urn:microsoft.com/office/officeart/2005/8/layout/hierarchy2"/>
    <dgm:cxn modelId="{8113FBAD-8B26-406C-B7EA-8CA67A89347D}" type="presOf" srcId="{8B3F0CED-B13A-4CB4-A706-0F52575D332E}" destId="{C0A704CB-79A3-4D94-8437-0A60258036E3}" srcOrd="1" destOrd="0" presId="urn:microsoft.com/office/officeart/2005/8/layout/hierarchy2"/>
    <dgm:cxn modelId="{F0FEF00E-5DDE-4386-8D69-141C5ACEF40D}" srcId="{BC617C0C-15FC-4666-B166-1A605C24A370}" destId="{B3343750-A0E4-4935-A5AE-FB3CA83B43B6}" srcOrd="0" destOrd="0" parTransId="{CBC05341-8C0C-4D01-A0A0-1F4D59C29F0D}" sibTransId="{462AC93D-8217-4116-A0EA-F320C643EAD6}"/>
    <dgm:cxn modelId="{0FE42A01-3C56-48DD-9117-248168BBD303}" type="presOf" srcId="{B3343750-A0E4-4935-A5AE-FB3CA83B43B6}" destId="{1D0C0D78-1D63-4568-9B7F-3133650BBFAC}" srcOrd="0" destOrd="0" presId="urn:microsoft.com/office/officeart/2005/8/layout/hierarchy2"/>
    <dgm:cxn modelId="{B0F0A262-59FF-4DA7-934F-827034A08416}" srcId="{D54B0050-9AD0-4358-8BB3-307D17732D27}" destId="{B6B26AB8-7FDB-4409-A0AB-9D05876AEB20}" srcOrd="0" destOrd="0" parTransId="{A6939CFF-725B-4BF5-A61F-09B2F0001D9B}" sibTransId="{718A7F81-E0FC-4ED0-8117-94A765C4BD2A}"/>
    <dgm:cxn modelId="{836D6F76-229A-4ED0-BA38-7A5BAD894185}" type="presOf" srcId="{5D14D6C8-83F3-4269-98F5-E4B402388B8B}" destId="{0580151E-11BD-4C47-A7FF-3C7087A0EA57}" srcOrd="1" destOrd="0" presId="urn:microsoft.com/office/officeart/2005/8/layout/hierarchy2"/>
    <dgm:cxn modelId="{189F81BD-6687-45FD-906F-924DAC25626F}" type="presOf" srcId="{5D14D6C8-83F3-4269-98F5-E4B402388B8B}" destId="{079A8BB5-4B2A-4A6C-ADBF-E522F06CD45C}" srcOrd="0" destOrd="0" presId="urn:microsoft.com/office/officeart/2005/8/layout/hierarchy2"/>
    <dgm:cxn modelId="{F9C9339B-D5AE-4C3A-9ED2-D3C174195CE5}" type="presOf" srcId="{A6939CFF-725B-4BF5-A61F-09B2F0001D9B}" destId="{A7BD7105-1570-4EC6-A7FA-A24A9E5E592B}" srcOrd="1" destOrd="0" presId="urn:microsoft.com/office/officeart/2005/8/layout/hierarchy2"/>
    <dgm:cxn modelId="{FCC867F5-A347-4F3A-8007-BF153653FD78}" type="presOf" srcId="{2207559E-01BE-4091-974C-5C0ECCF7D395}" destId="{D0359852-DEF6-4C8F-990B-B5FE1D7EE63A}" srcOrd="0" destOrd="0" presId="urn:microsoft.com/office/officeart/2005/8/layout/hierarchy2"/>
    <dgm:cxn modelId="{1BB53559-B507-423F-BEA4-B3BABFF944FE}" type="presOf" srcId="{A6939CFF-725B-4BF5-A61F-09B2F0001D9B}" destId="{9C5855B0-F13E-4B0E-A0DC-0A67AA43111E}" srcOrd="0" destOrd="0" presId="urn:microsoft.com/office/officeart/2005/8/layout/hierarchy2"/>
    <dgm:cxn modelId="{C3B34ECC-630D-43B3-BF5F-88279AEFC55C}" type="presOf" srcId="{B6B26AB8-7FDB-4409-A0AB-9D05876AEB20}" destId="{B4572AD2-734B-4EC3-BC04-EF228923B055}" srcOrd="0" destOrd="0" presId="urn:microsoft.com/office/officeart/2005/8/layout/hierarchy2"/>
    <dgm:cxn modelId="{2C18EF86-1420-42A1-BD69-88020ED5C5DC}" type="presOf" srcId="{D54B0050-9AD0-4358-8BB3-307D17732D27}" destId="{A35762AE-E90F-4900-9E45-149AF56AA43B}" srcOrd="0" destOrd="0" presId="urn:microsoft.com/office/officeart/2005/8/layout/hierarchy2"/>
    <dgm:cxn modelId="{9162AFCF-6C20-41A6-B94F-88159123A8CA}" srcId="{D54B0050-9AD0-4358-8BB3-307D17732D27}" destId="{773D2FE9-0BCD-42C9-AC23-24F577E548CA}" srcOrd="2" destOrd="0" parTransId="{2207559E-01BE-4091-974C-5C0ECCF7D395}" sibTransId="{2C3FDA1D-3677-48E1-89F8-EE4169B4292D}"/>
    <dgm:cxn modelId="{43C3DF07-208E-43AC-8EA7-9E55541C61A1}" srcId="{D54B0050-9AD0-4358-8BB3-307D17732D27}" destId="{F352C35C-6872-49F5-BE75-59853FF1AB44}" srcOrd="1" destOrd="0" parTransId="{5D14D6C8-83F3-4269-98F5-E4B402388B8B}" sibTransId="{666D995F-7D83-431D-8AA5-9120F42F927C}"/>
    <dgm:cxn modelId="{ADEEDCBD-577E-4B03-8DCD-C7B9B4C58D4F}" type="presOf" srcId="{8B3F0CED-B13A-4CB4-A706-0F52575D332E}" destId="{9ECE349B-B4B7-4650-AB8A-337E95C7BD42}" srcOrd="0" destOrd="0" presId="urn:microsoft.com/office/officeart/2005/8/layout/hierarchy2"/>
    <dgm:cxn modelId="{47C48A8C-BA7C-4A49-BE19-3CE57563FC32}" type="presOf" srcId="{4D5E4776-F6C2-40F1-88F2-D295351F3CAF}" destId="{0579C7EC-9443-42E3-A754-FD1B15993FE9}" srcOrd="1" destOrd="0" presId="urn:microsoft.com/office/officeart/2005/8/layout/hierarchy2"/>
    <dgm:cxn modelId="{617B4FF1-EA3C-4CF5-A6BC-1599F2FE530F}" srcId="{1995329E-376C-47B1-B228-4C5ABDD4F9C9}" destId="{500D602D-A26D-4140-855D-60B39FDEF336}" srcOrd="1" destOrd="0" parTransId="{70AD902C-0395-4045-A823-9B0C6DA89D5D}" sibTransId="{757CE936-1A90-4950-87D8-701EB644C03F}"/>
    <dgm:cxn modelId="{29648F29-5DA6-42A5-8228-B0555E61C3EF}" type="presOf" srcId="{500D602D-A26D-4140-855D-60B39FDEF336}" destId="{DCCF50EA-1AB9-440A-8834-C0A351219D08}" srcOrd="0" destOrd="0" presId="urn:microsoft.com/office/officeart/2005/8/layout/hierarchy2"/>
    <dgm:cxn modelId="{456CF99A-0C8A-441D-B2C2-7FCA308DDE16}" type="presParOf" srcId="{CE1EA31C-9CEF-455C-AA0B-9C766D09C9E7}" destId="{6D3C0B85-88E1-44BD-B934-3B66300ABDF0}" srcOrd="0" destOrd="0" presId="urn:microsoft.com/office/officeart/2005/8/layout/hierarchy2"/>
    <dgm:cxn modelId="{8762C492-8C35-4352-BB7F-2E339C6A2AE7}" type="presParOf" srcId="{6D3C0B85-88E1-44BD-B934-3B66300ABDF0}" destId="{95E52A74-EE28-4063-9460-3E68942C0154}" srcOrd="0" destOrd="0" presId="urn:microsoft.com/office/officeart/2005/8/layout/hierarchy2"/>
    <dgm:cxn modelId="{932B7A19-EE9C-408F-AF71-C0F08999B4B4}" type="presParOf" srcId="{6D3C0B85-88E1-44BD-B934-3B66300ABDF0}" destId="{43017DEF-3E16-4539-931B-E2587976F9A8}" srcOrd="1" destOrd="0" presId="urn:microsoft.com/office/officeart/2005/8/layout/hierarchy2"/>
    <dgm:cxn modelId="{C5B236BB-329D-481A-92DC-B7AD4F0376CA}" type="presParOf" srcId="{43017DEF-3E16-4539-931B-E2587976F9A8}" destId="{655D598E-6D6F-4503-AC5A-0848F928EDE2}" srcOrd="0" destOrd="0" presId="urn:microsoft.com/office/officeart/2005/8/layout/hierarchy2"/>
    <dgm:cxn modelId="{714BB4B0-7193-4FFF-B155-C3398BCFEEB4}" type="presParOf" srcId="{655D598E-6D6F-4503-AC5A-0848F928EDE2}" destId="{CEC6B446-CDA6-439A-A19B-FB3313A0C0CF}" srcOrd="0" destOrd="0" presId="urn:microsoft.com/office/officeart/2005/8/layout/hierarchy2"/>
    <dgm:cxn modelId="{34EF15E9-342B-4CD9-AB81-D60F25000461}" type="presParOf" srcId="{43017DEF-3E16-4539-931B-E2587976F9A8}" destId="{0965A5EA-34CB-433A-89A9-0F1091D2864F}" srcOrd="1" destOrd="0" presId="urn:microsoft.com/office/officeart/2005/8/layout/hierarchy2"/>
    <dgm:cxn modelId="{9F7EEFD9-055A-40B1-9AAD-C466B60E9915}" type="presParOf" srcId="{0965A5EA-34CB-433A-89A9-0F1091D2864F}" destId="{1D0C0D78-1D63-4568-9B7F-3133650BBFAC}" srcOrd="0" destOrd="0" presId="urn:microsoft.com/office/officeart/2005/8/layout/hierarchy2"/>
    <dgm:cxn modelId="{CF945E03-0888-4DF6-89F4-185E2A86D7DC}" type="presParOf" srcId="{0965A5EA-34CB-433A-89A9-0F1091D2864F}" destId="{E2A6BB94-522E-4DF8-877B-AF329DF3DFA2}" srcOrd="1" destOrd="0" presId="urn:microsoft.com/office/officeart/2005/8/layout/hierarchy2"/>
    <dgm:cxn modelId="{3AA8CA47-B37C-4220-8B26-FF78DF7D4CF3}" type="presParOf" srcId="{43017DEF-3E16-4539-931B-E2587976F9A8}" destId="{9ECE349B-B4B7-4650-AB8A-337E95C7BD42}" srcOrd="2" destOrd="0" presId="urn:microsoft.com/office/officeart/2005/8/layout/hierarchy2"/>
    <dgm:cxn modelId="{36C59D0D-B2B3-4B1F-8E6C-02A07A3C66F8}" type="presParOf" srcId="{9ECE349B-B4B7-4650-AB8A-337E95C7BD42}" destId="{C0A704CB-79A3-4D94-8437-0A60258036E3}" srcOrd="0" destOrd="0" presId="urn:microsoft.com/office/officeart/2005/8/layout/hierarchy2"/>
    <dgm:cxn modelId="{3EF2D1CD-5AB2-4ADB-8192-48F17BB6CF70}" type="presParOf" srcId="{43017DEF-3E16-4539-931B-E2587976F9A8}" destId="{F25D335F-525A-4614-BA29-9975CE990BC9}" srcOrd="3" destOrd="0" presId="urn:microsoft.com/office/officeart/2005/8/layout/hierarchy2"/>
    <dgm:cxn modelId="{1E1A5136-7773-4E2E-859B-FE815A0119A6}" type="presParOf" srcId="{F25D335F-525A-4614-BA29-9975CE990BC9}" destId="{0FB6802A-DBD4-4207-9691-90EF1DBB68DA}" srcOrd="0" destOrd="0" presId="urn:microsoft.com/office/officeart/2005/8/layout/hierarchy2"/>
    <dgm:cxn modelId="{F5B32B58-B90D-4376-A25B-902F271BBDCA}" type="presParOf" srcId="{F25D335F-525A-4614-BA29-9975CE990BC9}" destId="{422EF508-34D5-4252-89BA-01DA7096B04C}" srcOrd="1" destOrd="0" presId="urn:microsoft.com/office/officeart/2005/8/layout/hierarchy2"/>
    <dgm:cxn modelId="{6019FC8C-1E67-4CA5-983F-4A7AF76FC70A}" type="presParOf" srcId="{CE1EA31C-9CEF-455C-AA0B-9C766D09C9E7}" destId="{45A5A12F-3843-43DB-BD55-AACB454A8E5D}" srcOrd="1" destOrd="0" presId="urn:microsoft.com/office/officeart/2005/8/layout/hierarchy2"/>
    <dgm:cxn modelId="{3C8C08A0-D933-4524-9895-80D2631425E8}" type="presParOf" srcId="{45A5A12F-3843-43DB-BD55-AACB454A8E5D}" destId="{DCCF50EA-1AB9-440A-8834-C0A351219D08}" srcOrd="0" destOrd="0" presId="urn:microsoft.com/office/officeart/2005/8/layout/hierarchy2"/>
    <dgm:cxn modelId="{787E7E5B-E1CA-4D06-A82A-B72062443291}" type="presParOf" srcId="{45A5A12F-3843-43DB-BD55-AACB454A8E5D}" destId="{867CF116-C0F7-4D74-A12C-3C973EF8E580}" srcOrd="1" destOrd="0" presId="urn:microsoft.com/office/officeart/2005/8/layout/hierarchy2"/>
    <dgm:cxn modelId="{4C89923D-C91D-4F09-AC0C-B7537D7A151F}" type="presParOf" srcId="{867CF116-C0F7-4D74-A12C-3C973EF8E580}" destId="{F2B7B2B5-56A9-4BEE-8491-22C3EF9EE21B}" srcOrd="0" destOrd="0" presId="urn:microsoft.com/office/officeart/2005/8/layout/hierarchy2"/>
    <dgm:cxn modelId="{A570C216-C68B-4A64-841F-B215225C05EA}" type="presParOf" srcId="{F2B7B2B5-56A9-4BEE-8491-22C3EF9EE21B}" destId="{0579C7EC-9443-42E3-A754-FD1B15993FE9}" srcOrd="0" destOrd="0" presId="urn:microsoft.com/office/officeart/2005/8/layout/hierarchy2"/>
    <dgm:cxn modelId="{C3C6CA45-A67F-416D-9705-39655913575C}" type="presParOf" srcId="{867CF116-C0F7-4D74-A12C-3C973EF8E580}" destId="{5D6EC469-909B-495F-84F6-5B409F20FEBB}" srcOrd="1" destOrd="0" presId="urn:microsoft.com/office/officeart/2005/8/layout/hierarchy2"/>
    <dgm:cxn modelId="{3E19C3A2-963F-4647-8094-012822D02B85}" type="presParOf" srcId="{5D6EC469-909B-495F-84F6-5B409F20FEBB}" destId="{A35762AE-E90F-4900-9E45-149AF56AA43B}" srcOrd="0" destOrd="0" presId="urn:microsoft.com/office/officeart/2005/8/layout/hierarchy2"/>
    <dgm:cxn modelId="{0732087B-4647-4F91-ACFA-CC23B8301D4E}" type="presParOf" srcId="{5D6EC469-909B-495F-84F6-5B409F20FEBB}" destId="{76A59BEA-B5BA-4EE1-B46B-2A50071BDB8D}" srcOrd="1" destOrd="0" presId="urn:microsoft.com/office/officeart/2005/8/layout/hierarchy2"/>
    <dgm:cxn modelId="{910E6D86-EE05-4FA6-A845-9DE8F436B677}" type="presParOf" srcId="{76A59BEA-B5BA-4EE1-B46B-2A50071BDB8D}" destId="{9C5855B0-F13E-4B0E-A0DC-0A67AA43111E}" srcOrd="0" destOrd="0" presId="urn:microsoft.com/office/officeart/2005/8/layout/hierarchy2"/>
    <dgm:cxn modelId="{06366185-D939-4015-AA7D-FEAABB11695D}" type="presParOf" srcId="{9C5855B0-F13E-4B0E-A0DC-0A67AA43111E}" destId="{A7BD7105-1570-4EC6-A7FA-A24A9E5E592B}" srcOrd="0" destOrd="0" presId="urn:microsoft.com/office/officeart/2005/8/layout/hierarchy2"/>
    <dgm:cxn modelId="{A8384DD1-6643-443F-BEBD-DD4513E7D7B7}" type="presParOf" srcId="{76A59BEA-B5BA-4EE1-B46B-2A50071BDB8D}" destId="{27F9EAFD-79B2-440F-B0BD-B1E9E1E5DFFB}" srcOrd="1" destOrd="0" presId="urn:microsoft.com/office/officeart/2005/8/layout/hierarchy2"/>
    <dgm:cxn modelId="{EE879175-AF2F-4D35-8C4B-ABA5229137AA}" type="presParOf" srcId="{27F9EAFD-79B2-440F-B0BD-B1E9E1E5DFFB}" destId="{B4572AD2-734B-4EC3-BC04-EF228923B055}" srcOrd="0" destOrd="0" presId="urn:microsoft.com/office/officeart/2005/8/layout/hierarchy2"/>
    <dgm:cxn modelId="{A54D1B9E-AC6B-4F95-81D5-1EFFA4FD6B13}" type="presParOf" srcId="{27F9EAFD-79B2-440F-B0BD-B1E9E1E5DFFB}" destId="{E6571AF5-6ABF-4F91-8A60-384CBBFBD0E3}" srcOrd="1" destOrd="0" presId="urn:microsoft.com/office/officeart/2005/8/layout/hierarchy2"/>
    <dgm:cxn modelId="{2DC5649F-184E-487A-9704-43B390CB3AE9}" type="presParOf" srcId="{76A59BEA-B5BA-4EE1-B46B-2A50071BDB8D}" destId="{079A8BB5-4B2A-4A6C-ADBF-E522F06CD45C}" srcOrd="2" destOrd="0" presId="urn:microsoft.com/office/officeart/2005/8/layout/hierarchy2"/>
    <dgm:cxn modelId="{3BB677E8-8532-42C5-8884-6A5B630A53A3}" type="presParOf" srcId="{079A8BB5-4B2A-4A6C-ADBF-E522F06CD45C}" destId="{0580151E-11BD-4C47-A7FF-3C7087A0EA57}" srcOrd="0" destOrd="0" presId="urn:microsoft.com/office/officeart/2005/8/layout/hierarchy2"/>
    <dgm:cxn modelId="{7632408D-98C5-4042-AAD5-91391FEC798F}" type="presParOf" srcId="{76A59BEA-B5BA-4EE1-B46B-2A50071BDB8D}" destId="{85F63850-B222-4F4B-A854-0759897DEA7B}" srcOrd="3" destOrd="0" presId="urn:microsoft.com/office/officeart/2005/8/layout/hierarchy2"/>
    <dgm:cxn modelId="{08C0099F-B73B-4CC4-8AEF-822CBB7B17ED}" type="presParOf" srcId="{85F63850-B222-4F4B-A854-0759897DEA7B}" destId="{216BD645-8FE1-4BAD-989C-4B0D1E727519}" srcOrd="0" destOrd="0" presId="urn:microsoft.com/office/officeart/2005/8/layout/hierarchy2"/>
    <dgm:cxn modelId="{68C01B64-46C3-4AA4-B074-4668635AC98A}" type="presParOf" srcId="{85F63850-B222-4F4B-A854-0759897DEA7B}" destId="{F5A715DC-9E19-42C7-AEAF-FDE22256FF81}" srcOrd="1" destOrd="0" presId="urn:microsoft.com/office/officeart/2005/8/layout/hierarchy2"/>
    <dgm:cxn modelId="{9E224E4E-AADD-42A6-9DA0-AE59FF38407D}" type="presParOf" srcId="{76A59BEA-B5BA-4EE1-B46B-2A50071BDB8D}" destId="{D0359852-DEF6-4C8F-990B-B5FE1D7EE63A}" srcOrd="4" destOrd="0" presId="urn:microsoft.com/office/officeart/2005/8/layout/hierarchy2"/>
    <dgm:cxn modelId="{8C5AA010-7687-4E81-BAFC-8553E9C620DE}" type="presParOf" srcId="{D0359852-DEF6-4C8F-990B-B5FE1D7EE63A}" destId="{B3A2617C-C4A4-43B6-9900-ECC6D4FDCAF9}" srcOrd="0" destOrd="0" presId="urn:microsoft.com/office/officeart/2005/8/layout/hierarchy2"/>
    <dgm:cxn modelId="{18D81DDD-779E-4E19-92AE-6BBAEBCBDFF5}" type="presParOf" srcId="{76A59BEA-B5BA-4EE1-B46B-2A50071BDB8D}" destId="{CF2FAC56-3753-440A-A4AF-22EE5256CAE8}" srcOrd="5" destOrd="0" presId="urn:microsoft.com/office/officeart/2005/8/layout/hierarchy2"/>
    <dgm:cxn modelId="{6AD1618D-FE48-473D-B81B-3E9A348A6737}" type="presParOf" srcId="{CF2FAC56-3753-440A-A4AF-22EE5256CAE8}" destId="{AF8AF153-38AA-4C31-A0C6-0CDBB066514F}" srcOrd="0" destOrd="0" presId="urn:microsoft.com/office/officeart/2005/8/layout/hierarchy2"/>
    <dgm:cxn modelId="{B66BC1DF-0F36-4A0F-B928-C7CE697F4B80}" type="presParOf" srcId="{CF2FAC56-3753-440A-A4AF-22EE5256CAE8}" destId="{D14A6345-392F-4F1D-A3AB-4CA0D122E93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81B24-932C-4A6E-8D94-28814B790EF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EBB9D8-7A63-49A6-830D-8897BB24FF52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ls</a:t>
          </a:r>
        </a:p>
      </dgm:t>
    </dgm:pt>
    <dgm:pt modelId="{2BD73E77-A0E7-46C3-A4EF-B0201CE9D96F}" type="parTrans" cxnId="{49D24119-48B9-4E29-9782-04A4DCC2771E}">
      <dgm:prSet/>
      <dgm:spPr/>
      <dgm:t>
        <a:bodyPr/>
        <a:lstStyle/>
        <a:p>
          <a:endParaRPr lang="en-US"/>
        </a:p>
      </dgm:t>
    </dgm:pt>
    <dgm:pt modelId="{C5CF4BDD-458A-4323-A217-71C1F158E394}" type="sibTrans" cxnId="{49D24119-48B9-4E29-9782-04A4DCC2771E}">
      <dgm:prSet/>
      <dgm:spPr/>
      <dgm:t>
        <a:bodyPr/>
        <a:lstStyle/>
        <a:p>
          <a:endParaRPr lang="en-US"/>
        </a:p>
      </dgm:t>
    </dgm:pt>
    <dgm:pt modelId="{F6676CC5-9FF7-4A1E-8FF1-814996557594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who</a:t>
          </a:r>
        </a:p>
      </dgm:t>
    </dgm:pt>
    <dgm:pt modelId="{EA6A4A94-24DC-4032-95D3-8A9CA9DC97F1}" type="parTrans" cxnId="{83F25A64-56A6-4E63-B5D4-49BB64C95BCC}">
      <dgm:prSet/>
      <dgm:spPr/>
      <dgm:t>
        <a:bodyPr/>
        <a:lstStyle/>
        <a:p>
          <a:endParaRPr lang="en-US"/>
        </a:p>
      </dgm:t>
    </dgm:pt>
    <dgm:pt modelId="{3F586E15-93E7-4A72-AC4F-E0490F74633B}" type="sibTrans" cxnId="{83F25A64-56A6-4E63-B5D4-49BB64C95BCC}">
      <dgm:prSet/>
      <dgm:spPr/>
      <dgm:t>
        <a:bodyPr/>
        <a:lstStyle/>
        <a:p>
          <a:endParaRPr lang="en-US"/>
        </a:p>
      </dgm:t>
    </dgm:pt>
    <dgm:pt modelId="{6C05D8C3-7D67-4B13-9ED2-CA2174B4F14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 err="1">
              <a:latin typeface="Calibri Light" panose="020F0302020204030204"/>
            </a:rPr>
            <a:t>ps</a:t>
          </a:r>
          <a:endParaRPr lang="en-US" dirty="0">
            <a:latin typeface="Calibri Light" panose="020F0302020204030204"/>
          </a:endParaRPr>
        </a:p>
      </dgm:t>
    </dgm:pt>
    <dgm:pt modelId="{1388845A-766C-454F-846B-EC47A2871154}" type="parTrans" cxnId="{63775AE1-8264-48DE-8CAB-8382B6D0901E}">
      <dgm:prSet/>
      <dgm:spPr/>
    </dgm:pt>
    <dgm:pt modelId="{8F8A1BEA-1582-44F8-A2A8-D5ED0CB29FB2}" type="sibTrans" cxnId="{63775AE1-8264-48DE-8CAB-8382B6D0901E}">
      <dgm:prSet/>
      <dgm:spPr/>
    </dgm:pt>
    <dgm:pt modelId="{DBEE1E7B-9B01-4061-AD18-DFF4393279A8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mount</a:t>
          </a:r>
        </a:p>
      </dgm:t>
    </dgm:pt>
    <dgm:pt modelId="{A99FF600-F6AD-4A9D-84A5-7381BD351717}" type="parTrans" cxnId="{72B59C9C-CCEE-453B-A523-617F2DEA5F1C}">
      <dgm:prSet/>
      <dgm:spPr/>
    </dgm:pt>
    <dgm:pt modelId="{D08162AE-27AC-4E11-A2E9-659AE85144F1}" type="sibTrans" cxnId="{72B59C9C-CCEE-453B-A523-617F2DEA5F1C}">
      <dgm:prSet/>
      <dgm:spPr/>
    </dgm:pt>
    <dgm:pt modelId="{566A2935-9AB1-4175-928B-7F288A32DB3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cat</a:t>
          </a:r>
          <a:endParaRPr lang="en-US" dirty="0"/>
        </a:p>
      </dgm:t>
    </dgm:pt>
    <dgm:pt modelId="{70253515-58ED-4F00-B36A-868648EB1B70}" type="parTrans" cxnId="{8BDEF62A-60DE-4E54-BFC2-C3CE8D111ED6}">
      <dgm:prSet/>
      <dgm:spPr/>
    </dgm:pt>
    <dgm:pt modelId="{A6A8BBA5-F1C9-4BC6-879D-C47C28F991CB}" type="sibTrans" cxnId="{8BDEF62A-60DE-4E54-BFC2-C3CE8D111ED6}">
      <dgm:prSet/>
      <dgm:spPr/>
    </dgm:pt>
    <dgm:pt modelId="{8E795104-8E13-4FA4-B973-A17811FC54E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.</a:t>
          </a:r>
          <a:endParaRPr lang="en-US" dirty="0"/>
        </a:p>
      </dgm:t>
    </dgm:pt>
    <dgm:pt modelId="{ED97FED2-B273-422B-A2FD-FA2E84E000E7}" type="parTrans" cxnId="{FA4E7F71-7B89-47AF-84C0-8959BE138BC7}">
      <dgm:prSet/>
      <dgm:spPr/>
    </dgm:pt>
    <dgm:pt modelId="{DC6E7EFC-7E9B-44F2-B568-88E1D0D493EA}" type="sibTrans" cxnId="{FA4E7F71-7B89-47AF-84C0-8959BE138BC7}">
      <dgm:prSet/>
      <dgm:spPr/>
    </dgm:pt>
    <dgm:pt modelId="{59A07CCA-82A3-4E46-9152-8BC0AF31F1C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.</a:t>
          </a:r>
        </a:p>
      </dgm:t>
    </dgm:pt>
    <dgm:pt modelId="{7739DEA5-7055-459E-873C-136252959DB1}" type="parTrans" cxnId="{A366953A-F24A-4E96-B874-8778480E6A92}">
      <dgm:prSet/>
      <dgm:spPr/>
    </dgm:pt>
    <dgm:pt modelId="{76D0E2B6-0FFA-4808-AFF4-A34F2DECD862}" type="sibTrans" cxnId="{A366953A-F24A-4E96-B874-8778480E6A92}">
      <dgm:prSet/>
      <dgm:spPr/>
    </dgm:pt>
    <dgm:pt modelId="{2CB5DAAD-6210-48D4-95BC-33924991C69C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 .</a:t>
          </a:r>
        </a:p>
      </dgm:t>
    </dgm:pt>
    <dgm:pt modelId="{3353D66F-161F-41A0-9281-17975695BD8E}" type="parTrans" cxnId="{86D0C366-4899-4DFC-9E7F-C628454D6A18}">
      <dgm:prSet/>
      <dgm:spPr/>
    </dgm:pt>
    <dgm:pt modelId="{088E227E-43EC-4137-8A30-FBB695893FAA}" type="sibTrans" cxnId="{86D0C366-4899-4DFC-9E7F-C628454D6A18}">
      <dgm:prSet/>
      <dgm:spPr/>
    </dgm:pt>
    <dgm:pt modelId="{CC3FD7E5-F41A-468A-B788-16FA71FC4662}" type="pres">
      <dgm:prSet presAssocID="{2EB81B24-932C-4A6E-8D94-28814B790EF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6EE112-CB0C-4A44-A94F-13C1B437B05D}" type="pres">
      <dgm:prSet presAssocID="{52EBB9D8-7A63-49A6-830D-8897BB24FF52}" presName="root1" presStyleCnt="0"/>
      <dgm:spPr/>
    </dgm:pt>
    <dgm:pt modelId="{BC98A62B-205F-4843-BE68-8B0AE543E1DF}" type="pres">
      <dgm:prSet presAssocID="{52EBB9D8-7A63-49A6-830D-8897BB24FF52}" presName="LevelOneTextNode" presStyleLbl="node0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C4AA76-7533-4A1A-88BC-7C853FE4D5C4}" type="pres">
      <dgm:prSet presAssocID="{52EBB9D8-7A63-49A6-830D-8897BB24FF52}" presName="level2hierChild" presStyleCnt="0"/>
      <dgm:spPr/>
    </dgm:pt>
    <dgm:pt modelId="{BAB6B52D-262D-45B2-8A68-C1CFB9C34456}" type="pres">
      <dgm:prSet presAssocID="{6C05D8C3-7D67-4B13-9ED2-CA2174B4F140}" presName="root1" presStyleCnt="0"/>
      <dgm:spPr/>
    </dgm:pt>
    <dgm:pt modelId="{4F9511EC-6E37-4DD2-B0E3-A8DF2DEB707D}" type="pres">
      <dgm:prSet presAssocID="{6C05D8C3-7D67-4B13-9ED2-CA2174B4F140}" presName="LevelOneTextNode" presStyleLbl="node0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CEFFD4-00C3-4A4C-B955-25AB675A7704}" type="pres">
      <dgm:prSet presAssocID="{6C05D8C3-7D67-4B13-9ED2-CA2174B4F140}" presName="level2hierChild" presStyleCnt="0"/>
      <dgm:spPr/>
    </dgm:pt>
    <dgm:pt modelId="{62C94C28-6404-4005-AEA0-C351DA725610}" type="pres">
      <dgm:prSet presAssocID="{DBEE1E7B-9B01-4061-AD18-DFF4393279A8}" presName="root1" presStyleCnt="0"/>
      <dgm:spPr/>
    </dgm:pt>
    <dgm:pt modelId="{3C0B0FCD-1FA8-493E-B1B9-62749E3D04ED}" type="pres">
      <dgm:prSet presAssocID="{DBEE1E7B-9B01-4061-AD18-DFF4393279A8}" presName="LevelOneTextNode" presStyleLbl="node0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F99A25-620C-4A78-BB1D-1631787D3DA5}" type="pres">
      <dgm:prSet presAssocID="{DBEE1E7B-9B01-4061-AD18-DFF4393279A8}" presName="level2hierChild" presStyleCnt="0"/>
      <dgm:spPr/>
    </dgm:pt>
    <dgm:pt modelId="{96A7A20B-C680-4588-82ED-DA0FF8A1794E}" type="pres">
      <dgm:prSet presAssocID="{566A2935-9AB1-4175-928B-7F288A32DB3C}" presName="root1" presStyleCnt="0"/>
      <dgm:spPr/>
    </dgm:pt>
    <dgm:pt modelId="{A3E12ED0-BC99-4313-BD9B-9B67E4CC666A}" type="pres">
      <dgm:prSet presAssocID="{566A2935-9AB1-4175-928B-7F288A32DB3C}" presName="LevelOneTextNode" presStyleLbl="node0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13D55E-F5BB-425C-869B-289EC21F3E4E}" type="pres">
      <dgm:prSet presAssocID="{566A2935-9AB1-4175-928B-7F288A32DB3C}" presName="level2hierChild" presStyleCnt="0"/>
      <dgm:spPr/>
    </dgm:pt>
    <dgm:pt modelId="{9049D294-8B60-45AE-93D7-FEA50534D084}" type="pres">
      <dgm:prSet presAssocID="{F6676CC5-9FF7-4A1E-8FF1-814996557594}" presName="root1" presStyleCnt="0"/>
      <dgm:spPr/>
    </dgm:pt>
    <dgm:pt modelId="{42847B17-6B9A-4AC9-934B-C79502958FDD}" type="pres">
      <dgm:prSet presAssocID="{F6676CC5-9FF7-4A1E-8FF1-814996557594}" presName="LevelOneTextNode" presStyleLbl="node0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5A1CFA-8B63-4CE0-BB8F-8C7A093AD322}" type="pres">
      <dgm:prSet presAssocID="{F6676CC5-9FF7-4A1E-8FF1-814996557594}" presName="level2hierChild" presStyleCnt="0"/>
      <dgm:spPr/>
    </dgm:pt>
    <dgm:pt modelId="{20CE1AFC-EECA-4241-B999-0E96253BF195}" type="pres">
      <dgm:prSet presAssocID="{59A07CCA-82A3-4E46-9152-8BC0AF31F1C7}" presName="root1" presStyleCnt="0"/>
      <dgm:spPr/>
    </dgm:pt>
    <dgm:pt modelId="{1A292392-EC9D-4EBF-8307-0AF92115A27B}" type="pres">
      <dgm:prSet presAssocID="{59A07CCA-82A3-4E46-9152-8BC0AF31F1C7}" presName="LevelOneTextNode" presStyleLbl="node0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4085BD-9612-426F-ABE7-3F5734BC7427}" type="pres">
      <dgm:prSet presAssocID="{59A07CCA-82A3-4E46-9152-8BC0AF31F1C7}" presName="level2hierChild" presStyleCnt="0"/>
      <dgm:spPr/>
    </dgm:pt>
    <dgm:pt modelId="{74594D34-353B-43AA-8314-190A019D0312}" type="pres">
      <dgm:prSet presAssocID="{2CB5DAAD-6210-48D4-95BC-33924991C69C}" presName="root1" presStyleCnt="0"/>
      <dgm:spPr/>
    </dgm:pt>
    <dgm:pt modelId="{F0CE1CED-1EC5-467F-9E67-C67E54FE4BFD}" type="pres">
      <dgm:prSet presAssocID="{2CB5DAAD-6210-48D4-95BC-33924991C69C}" presName="LevelOneTextNode" presStyleLbl="node0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907F5F-69DE-4F8F-89EF-E26C69E8A2D8}" type="pres">
      <dgm:prSet presAssocID="{2CB5DAAD-6210-48D4-95BC-33924991C69C}" presName="level2hierChild" presStyleCnt="0"/>
      <dgm:spPr/>
    </dgm:pt>
    <dgm:pt modelId="{5838B876-8C57-4B34-B435-77116539500E}" type="pres">
      <dgm:prSet presAssocID="{8E795104-8E13-4FA4-B973-A17811FC54E4}" presName="root1" presStyleCnt="0"/>
      <dgm:spPr/>
    </dgm:pt>
    <dgm:pt modelId="{56F3F014-24D1-4AE3-B406-BC1933ADA366}" type="pres">
      <dgm:prSet presAssocID="{8E795104-8E13-4FA4-B973-A17811FC54E4}" presName="LevelOneTextNode" presStyleLbl="node0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B85724-DB20-4128-A067-9C89517B4D87}" type="pres">
      <dgm:prSet presAssocID="{8E795104-8E13-4FA4-B973-A17811FC54E4}" presName="level2hierChild" presStyleCnt="0"/>
      <dgm:spPr/>
    </dgm:pt>
  </dgm:ptLst>
  <dgm:cxnLst>
    <dgm:cxn modelId="{49AF1D1B-1AAD-4E62-8846-56ECDF52415A}" type="presOf" srcId="{2EB81B24-932C-4A6E-8D94-28814B790EFD}" destId="{CC3FD7E5-F41A-468A-B788-16FA71FC4662}" srcOrd="0" destOrd="0" presId="urn:microsoft.com/office/officeart/2005/8/layout/hierarchy2"/>
    <dgm:cxn modelId="{D932570C-A561-4E3C-8115-B6074A7C67B1}" type="presOf" srcId="{6C05D8C3-7D67-4B13-9ED2-CA2174B4F140}" destId="{4F9511EC-6E37-4DD2-B0E3-A8DF2DEB707D}" srcOrd="0" destOrd="0" presId="urn:microsoft.com/office/officeart/2005/8/layout/hierarchy2"/>
    <dgm:cxn modelId="{FA4E7F71-7B89-47AF-84C0-8959BE138BC7}" srcId="{2EB81B24-932C-4A6E-8D94-28814B790EFD}" destId="{8E795104-8E13-4FA4-B973-A17811FC54E4}" srcOrd="7" destOrd="0" parTransId="{ED97FED2-B273-422B-A2FD-FA2E84E000E7}" sibTransId="{DC6E7EFC-7E9B-44F2-B568-88E1D0D493EA}"/>
    <dgm:cxn modelId="{B7918DF4-C571-4847-8A5E-2DC2F142CF28}" type="presOf" srcId="{F6676CC5-9FF7-4A1E-8FF1-814996557594}" destId="{42847B17-6B9A-4AC9-934B-C79502958FDD}" srcOrd="0" destOrd="0" presId="urn:microsoft.com/office/officeart/2005/8/layout/hierarchy2"/>
    <dgm:cxn modelId="{ADB284D7-49DD-498A-BE70-635EEE7E5B4B}" type="presOf" srcId="{DBEE1E7B-9B01-4061-AD18-DFF4393279A8}" destId="{3C0B0FCD-1FA8-493E-B1B9-62749E3D04ED}" srcOrd="0" destOrd="0" presId="urn:microsoft.com/office/officeart/2005/8/layout/hierarchy2"/>
    <dgm:cxn modelId="{AEA51013-83DE-4A37-BFE7-9E10253BE523}" type="presOf" srcId="{2CB5DAAD-6210-48D4-95BC-33924991C69C}" destId="{F0CE1CED-1EC5-467F-9E67-C67E54FE4BFD}" srcOrd="0" destOrd="0" presId="urn:microsoft.com/office/officeart/2005/8/layout/hierarchy2"/>
    <dgm:cxn modelId="{72B59C9C-CCEE-453B-A523-617F2DEA5F1C}" srcId="{2EB81B24-932C-4A6E-8D94-28814B790EFD}" destId="{DBEE1E7B-9B01-4061-AD18-DFF4393279A8}" srcOrd="2" destOrd="0" parTransId="{A99FF600-F6AD-4A9D-84A5-7381BD351717}" sibTransId="{D08162AE-27AC-4E11-A2E9-659AE85144F1}"/>
    <dgm:cxn modelId="{6DFA0068-7CAC-4BDA-8E48-F352A7F7E71C}" type="presOf" srcId="{566A2935-9AB1-4175-928B-7F288A32DB3C}" destId="{A3E12ED0-BC99-4313-BD9B-9B67E4CC666A}" srcOrd="0" destOrd="0" presId="urn:microsoft.com/office/officeart/2005/8/layout/hierarchy2"/>
    <dgm:cxn modelId="{8BDEF62A-60DE-4E54-BFC2-C3CE8D111ED6}" srcId="{2EB81B24-932C-4A6E-8D94-28814B790EFD}" destId="{566A2935-9AB1-4175-928B-7F288A32DB3C}" srcOrd="3" destOrd="0" parTransId="{70253515-58ED-4F00-B36A-868648EB1B70}" sibTransId="{A6A8BBA5-F1C9-4BC6-879D-C47C28F991CB}"/>
    <dgm:cxn modelId="{83F25A64-56A6-4E63-B5D4-49BB64C95BCC}" srcId="{2EB81B24-932C-4A6E-8D94-28814B790EFD}" destId="{F6676CC5-9FF7-4A1E-8FF1-814996557594}" srcOrd="4" destOrd="0" parTransId="{EA6A4A94-24DC-4032-95D3-8A9CA9DC97F1}" sibTransId="{3F586E15-93E7-4A72-AC4F-E0490F74633B}"/>
    <dgm:cxn modelId="{C8E8259A-A354-4BB7-ADAC-6E03AB8B3D12}" type="presOf" srcId="{8E795104-8E13-4FA4-B973-A17811FC54E4}" destId="{56F3F014-24D1-4AE3-B406-BC1933ADA366}" srcOrd="0" destOrd="0" presId="urn:microsoft.com/office/officeart/2005/8/layout/hierarchy2"/>
    <dgm:cxn modelId="{49D24119-48B9-4E29-9782-04A4DCC2771E}" srcId="{2EB81B24-932C-4A6E-8D94-28814B790EFD}" destId="{52EBB9D8-7A63-49A6-830D-8897BB24FF52}" srcOrd="0" destOrd="0" parTransId="{2BD73E77-A0E7-46C3-A4EF-B0201CE9D96F}" sibTransId="{C5CF4BDD-458A-4323-A217-71C1F158E394}"/>
    <dgm:cxn modelId="{EFB76FA3-9B47-4081-A558-B914A3B4F15D}" type="presOf" srcId="{59A07CCA-82A3-4E46-9152-8BC0AF31F1C7}" destId="{1A292392-EC9D-4EBF-8307-0AF92115A27B}" srcOrd="0" destOrd="0" presId="urn:microsoft.com/office/officeart/2005/8/layout/hierarchy2"/>
    <dgm:cxn modelId="{63775AE1-8264-48DE-8CAB-8382B6D0901E}" srcId="{2EB81B24-932C-4A6E-8D94-28814B790EFD}" destId="{6C05D8C3-7D67-4B13-9ED2-CA2174B4F140}" srcOrd="1" destOrd="0" parTransId="{1388845A-766C-454F-846B-EC47A2871154}" sibTransId="{8F8A1BEA-1582-44F8-A2A8-D5ED0CB29FB2}"/>
    <dgm:cxn modelId="{F07DEA3F-1442-468C-A343-2D1B76C5D910}" type="presOf" srcId="{52EBB9D8-7A63-49A6-830D-8897BB24FF52}" destId="{BC98A62B-205F-4843-BE68-8B0AE543E1DF}" srcOrd="0" destOrd="0" presId="urn:microsoft.com/office/officeart/2005/8/layout/hierarchy2"/>
    <dgm:cxn modelId="{A366953A-F24A-4E96-B874-8778480E6A92}" srcId="{2EB81B24-932C-4A6E-8D94-28814B790EFD}" destId="{59A07CCA-82A3-4E46-9152-8BC0AF31F1C7}" srcOrd="5" destOrd="0" parTransId="{7739DEA5-7055-459E-873C-136252959DB1}" sibTransId="{76D0E2B6-0FFA-4808-AFF4-A34F2DECD862}"/>
    <dgm:cxn modelId="{86D0C366-4899-4DFC-9E7F-C628454D6A18}" srcId="{2EB81B24-932C-4A6E-8D94-28814B790EFD}" destId="{2CB5DAAD-6210-48D4-95BC-33924991C69C}" srcOrd="6" destOrd="0" parTransId="{3353D66F-161F-41A0-9281-17975695BD8E}" sibTransId="{088E227E-43EC-4137-8A30-FBB695893FAA}"/>
    <dgm:cxn modelId="{9EE1AAD2-258D-48E0-95D1-850F08FF443D}" type="presParOf" srcId="{CC3FD7E5-F41A-468A-B788-16FA71FC4662}" destId="{C46EE112-CB0C-4A44-A94F-13C1B437B05D}" srcOrd="0" destOrd="0" presId="urn:microsoft.com/office/officeart/2005/8/layout/hierarchy2"/>
    <dgm:cxn modelId="{7ECA24A9-66A9-4BA0-94DD-72DCFEA475AE}" type="presParOf" srcId="{C46EE112-CB0C-4A44-A94F-13C1B437B05D}" destId="{BC98A62B-205F-4843-BE68-8B0AE543E1DF}" srcOrd="0" destOrd="0" presId="urn:microsoft.com/office/officeart/2005/8/layout/hierarchy2"/>
    <dgm:cxn modelId="{733C6A07-D1FC-450E-9A5E-083503D6272B}" type="presParOf" srcId="{C46EE112-CB0C-4A44-A94F-13C1B437B05D}" destId="{E4C4AA76-7533-4A1A-88BC-7C853FE4D5C4}" srcOrd="1" destOrd="0" presId="urn:microsoft.com/office/officeart/2005/8/layout/hierarchy2"/>
    <dgm:cxn modelId="{7FA63DA5-9AE6-452F-A80D-F7EBAAAAF1CF}" type="presParOf" srcId="{CC3FD7E5-F41A-468A-B788-16FA71FC4662}" destId="{BAB6B52D-262D-45B2-8A68-C1CFB9C34456}" srcOrd="1" destOrd="0" presId="urn:microsoft.com/office/officeart/2005/8/layout/hierarchy2"/>
    <dgm:cxn modelId="{1BAC48BE-8AD7-4F56-BA4E-B39048F2FA4A}" type="presParOf" srcId="{BAB6B52D-262D-45B2-8A68-C1CFB9C34456}" destId="{4F9511EC-6E37-4DD2-B0E3-A8DF2DEB707D}" srcOrd="0" destOrd="0" presId="urn:microsoft.com/office/officeart/2005/8/layout/hierarchy2"/>
    <dgm:cxn modelId="{E8EB2C06-CA7C-4C55-92BD-BAC554927CCF}" type="presParOf" srcId="{BAB6B52D-262D-45B2-8A68-C1CFB9C34456}" destId="{DCCEFFD4-00C3-4A4C-B955-25AB675A7704}" srcOrd="1" destOrd="0" presId="urn:microsoft.com/office/officeart/2005/8/layout/hierarchy2"/>
    <dgm:cxn modelId="{91F01CD7-3B34-46B1-96CA-CAB80E868966}" type="presParOf" srcId="{CC3FD7E5-F41A-468A-B788-16FA71FC4662}" destId="{62C94C28-6404-4005-AEA0-C351DA725610}" srcOrd="2" destOrd="0" presId="urn:microsoft.com/office/officeart/2005/8/layout/hierarchy2"/>
    <dgm:cxn modelId="{E8B4D7F3-FA4E-4373-9B74-1F6BCDDC24BD}" type="presParOf" srcId="{62C94C28-6404-4005-AEA0-C351DA725610}" destId="{3C0B0FCD-1FA8-493E-B1B9-62749E3D04ED}" srcOrd="0" destOrd="0" presId="urn:microsoft.com/office/officeart/2005/8/layout/hierarchy2"/>
    <dgm:cxn modelId="{6FD9B5C5-11FF-43D0-B29B-B3039C0948CA}" type="presParOf" srcId="{62C94C28-6404-4005-AEA0-C351DA725610}" destId="{B3F99A25-620C-4A78-BB1D-1631787D3DA5}" srcOrd="1" destOrd="0" presId="urn:microsoft.com/office/officeart/2005/8/layout/hierarchy2"/>
    <dgm:cxn modelId="{78F39EC6-C64B-4486-805D-129E19C1EC1A}" type="presParOf" srcId="{CC3FD7E5-F41A-468A-B788-16FA71FC4662}" destId="{96A7A20B-C680-4588-82ED-DA0FF8A1794E}" srcOrd="3" destOrd="0" presId="urn:microsoft.com/office/officeart/2005/8/layout/hierarchy2"/>
    <dgm:cxn modelId="{D5B85F39-D253-44B5-9027-B83C3A14248E}" type="presParOf" srcId="{96A7A20B-C680-4588-82ED-DA0FF8A1794E}" destId="{A3E12ED0-BC99-4313-BD9B-9B67E4CC666A}" srcOrd="0" destOrd="0" presId="urn:microsoft.com/office/officeart/2005/8/layout/hierarchy2"/>
    <dgm:cxn modelId="{0B10ADC7-1C64-4513-821B-D2159704D8CF}" type="presParOf" srcId="{96A7A20B-C680-4588-82ED-DA0FF8A1794E}" destId="{6313D55E-F5BB-425C-869B-289EC21F3E4E}" srcOrd="1" destOrd="0" presId="urn:microsoft.com/office/officeart/2005/8/layout/hierarchy2"/>
    <dgm:cxn modelId="{45630CD4-09D1-4FB8-A77A-D34ED03AB8C7}" type="presParOf" srcId="{CC3FD7E5-F41A-468A-B788-16FA71FC4662}" destId="{9049D294-8B60-45AE-93D7-FEA50534D084}" srcOrd="4" destOrd="0" presId="urn:microsoft.com/office/officeart/2005/8/layout/hierarchy2"/>
    <dgm:cxn modelId="{0E4A7715-B0E3-4E57-AE2D-66D5FC5C9CE3}" type="presParOf" srcId="{9049D294-8B60-45AE-93D7-FEA50534D084}" destId="{42847B17-6B9A-4AC9-934B-C79502958FDD}" srcOrd="0" destOrd="0" presId="urn:microsoft.com/office/officeart/2005/8/layout/hierarchy2"/>
    <dgm:cxn modelId="{19DBB025-AE73-4923-ACBD-66921BCC26ED}" type="presParOf" srcId="{9049D294-8B60-45AE-93D7-FEA50534D084}" destId="{BB5A1CFA-8B63-4CE0-BB8F-8C7A093AD322}" srcOrd="1" destOrd="0" presId="urn:microsoft.com/office/officeart/2005/8/layout/hierarchy2"/>
    <dgm:cxn modelId="{0D3073E2-1367-4CDB-844E-2E9FF253DFC2}" type="presParOf" srcId="{CC3FD7E5-F41A-468A-B788-16FA71FC4662}" destId="{20CE1AFC-EECA-4241-B999-0E96253BF195}" srcOrd="5" destOrd="0" presId="urn:microsoft.com/office/officeart/2005/8/layout/hierarchy2"/>
    <dgm:cxn modelId="{7DC9E6B8-BDC1-4E52-B2BF-6075C6724C28}" type="presParOf" srcId="{20CE1AFC-EECA-4241-B999-0E96253BF195}" destId="{1A292392-EC9D-4EBF-8307-0AF92115A27B}" srcOrd="0" destOrd="0" presId="urn:microsoft.com/office/officeart/2005/8/layout/hierarchy2"/>
    <dgm:cxn modelId="{D201AE0C-7E4A-4896-A415-46DFF74CAAA9}" type="presParOf" srcId="{20CE1AFC-EECA-4241-B999-0E96253BF195}" destId="{D44085BD-9612-426F-ABE7-3F5734BC7427}" srcOrd="1" destOrd="0" presId="urn:microsoft.com/office/officeart/2005/8/layout/hierarchy2"/>
    <dgm:cxn modelId="{5241DCB2-0E56-4B70-9AEA-A135FFA8580B}" type="presParOf" srcId="{CC3FD7E5-F41A-468A-B788-16FA71FC4662}" destId="{74594D34-353B-43AA-8314-190A019D0312}" srcOrd="6" destOrd="0" presId="urn:microsoft.com/office/officeart/2005/8/layout/hierarchy2"/>
    <dgm:cxn modelId="{CDA627F8-09BE-41D2-8FB3-86C02FF171CC}" type="presParOf" srcId="{74594D34-353B-43AA-8314-190A019D0312}" destId="{F0CE1CED-1EC5-467F-9E67-C67E54FE4BFD}" srcOrd="0" destOrd="0" presId="urn:microsoft.com/office/officeart/2005/8/layout/hierarchy2"/>
    <dgm:cxn modelId="{C8076FCD-7773-4E8D-950A-99B9511FA5A6}" type="presParOf" srcId="{74594D34-353B-43AA-8314-190A019D0312}" destId="{3F907F5F-69DE-4F8F-89EF-E26C69E8A2D8}" srcOrd="1" destOrd="0" presId="urn:microsoft.com/office/officeart/2005/8/layout/hierarchy2"/>
    <dgm:cxn modelId="{1D39EB01-77AD-40E2-B7F4-700A18EC2464}" type="presParOf" srcId="{CC3FD7E5-F41A-468A-B788-16FA71FC4662}" destId="{5838B876-8C57-4B34-B435-77116539500E}" srcOrd="7" destOrd="0" presId="urn:microsoft.com/office/officeart/2005/8/layout/hierarchy2"/>
    <dgm:cxn modelId="{6811C713-8C82-423D-BE88-9ABEB76409C7}" type="presParOf" srcId="{5838B876-8C57-4B34-B435-77116539500E}" destId="{56F3F014-24D1-4AE3-B406-BC1933ADA366}" srcOrd="0" destOrd="0" presId="urn:microsoft.com/office/officeart/2005/8/layout/hierarchy2"/>
    <dgm:cxn modelId="{B8487455-AAE9-4485-B380-686341256473}" type="presParOf" srcId="{5838B876-8C57-4B34-B435-77116539500E}" destId="{64B85724-DB20-4128-A067-9C89517B4D8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B81B24-932C-4A6E-8D94-28814B790EF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05D8C3-7D67-4B13-9ED2-CA2174B4F14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meminfo</a:t>
          </a:r>
        </a:p>
      </dgm:t>
    </dgm:pt>
    <dgm:pt modelId="{1388845A-766C-454F-846B-EC47A2871154}" type="parTrans" cxnId="{63775AE1-8264-48DE-8CAB-8382B6D0901E}">
      <dgm:prSet/>
      <dgm:spPr/>
    </dgm:pt>
    <dgm:pt modelId="{8F8A1BEA-1582-44F8-A2A8-D5ED0CB29FB2}" type="sibTrans" cxnId="{63775AE1-8264-48DE-8CAB-8382B6D0901E}">
      <dgm:prSet/>
      <dgm:spPr/>
    </dgm:pt>
    <dgm:pt modelId="{DBEE1E7B-9B01-4061-AD18-DFF4393279A8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cpus</a:t>
          </a:r>
        </a:p>
      </dgm:t>
    </dgm:pt>
    <dgm:pt modelId="{A99FF600-F6AD-4A9D-84A5-7381BD351717}" type="parTrans" cxnId="{72B59C9C-CCEE-453B-A523-617F2DEA5F1C}">
      <dgm:prSet/>
      <dgm:spPr/>
    </dgm:pt>
    <dgm:pt modelId="{D08162AE-27AC-4E11-A2E9-659AE85144F1}" type="sibTrans" cxnId="{72B59C9C-CCEE-453B-A523-617F2DEA5F1C}">
      <dgm:prSet/>
      <dgm:spPr/>
    </dgm:pt>
    <dgm:pt modelId="{8E795104-8E13-4FA4-B973-A17811FC54E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2876</a:t>
          </a:r>
          <a:endParaRPr lang="en-US" dirty="0"/>
        </a:p>
      </dgm:t>
    </dgm:pt>
    <dgm:pt modelId="{ED97FED2-B273-422B-A2FD-FA2E84E000E7}" type="parTrans" cxnId="{FA4E7F71-7B89-47AF-84C0-8959BE138BC7}">
      <dgm:prSet/>
      <dgm:spPr/>
    </dgm:pt>
    <dgm:pt modelId="{DC6E7EFC-7E9B-44F2-B568-88E1D0D493EA}" type="sibTrans" cxnId="{FA4E7F71-7B89-47AF-84C0-8959BE138BC7}">
      <dgm:prSet/>
      <dgm:spPr/>
    </dgm:pt>
    <dgm:pt modelId="{2CB5DAAD-6210-48D4-95BC-33924991C69C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 2667</a:t>
          </a:r>
        </a:p>
      </dgm:t>
    </dgm:pt>
    <dgm:pt modelId="{3353D66F-161F-41A0-9281-17975695BD8E}" type="parTrans" cxnId="{86D0C366-4899-4DFC-9E7F-C628454D6A18}">
      <dgm:prSet/>
      <dgm:spPr/>
    </dgm:pt>
    <dgm:pt modelId="{088E227E-43EC-4137-8A30-FBB695893FAA}" type="sibTrans" cxnId="{86D0C366-4899-4DFC-9E7F-C628454D6A18}">
      <dgm:prSet/>
      <dgm:spPr/>
    </dgm:pt>
    <dgm:pt modelId="{77BB85C1-A925-4C69-9303-09B01655F492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.</a:t>
          </a:r>
        </a:p>
      </dgm:t>
    </dgm:pt>
    <dgm:pt modelId="{2CB16F80-D834-4DC1-AF1D-FE95068EFABE}" type="parTrans" cxnId="{304A7A03-DBAD-4F77-8159-00C145FFAEBA}">
      <dgm:prSet/>
      <dgm:spPr/>
    </dgm:pt>
    <dgm:pt modelId="{0ECF4C9C-4CD1-4FAE-9F26-B9B84E20E548}" type="sibTrans" cxnId="{304A7A03-DBAD-4F77-8159-00C145FFAEBA}">
      <dgm:prSet/>
      <dgm:spPr/>
    </dgm:pt>
    <dgm:pt modelId="{4138A1ED-604A-478C-8CAB-6F181B6A2433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.</a:t>
          </a:r>
        </a:p>
      </dgm:t>
    </dgm:pt>
    <dgm:pt modelId="{377A78FD-1B33-40EE-A340-54451728DCC3}" type="parTrans" cxnId="{7E8BA44E-7E52-4106-8A86-0228D6218714}">
      <dgm:prSet/>
      <dgm:spPr/>
    </dgm:pt>
    <dgm:pt modelId="{1F653EFF-A714-4954-97F8-C0BB88AC4B53}" type="sibTrans" cxnId="{7E8BA44E-7E52-4106-8A86-0228D6218714}">
      <dgm:prSet/>
      <dgm:spPr/>
    </dgm:pt>
    <dgm:pt modelId="{CC3FD7E5-F41A-468A-B788-16FA71FC4662}" type="pres">
      <dgm:prSet presAssocID="{2EB81B24-932C-4A6E-8D94-28814B790EF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B6B52D-262D-45B2-8A68-C1CFB9C34456}" type="pres">
      <dgm:prSet presAssocID="{6C05D8C3-7D67-4B13-9ED2-CA2174B4F140}" presName="root1" presStyleCnt="0"/>
      <dgm:spPr/>
    </dgm:pt>
    <dgm:pt modelId="{4F9511EC-6E37-4DD2-B0E3-A8DF2DEB707D}" type="pres">
      <dgm:prSet presAssocID="{6C05D8C3-7D67-4B13-9ED2-CA2174B4F140}" presName="LevelOneTextNode" presStyleLbl="node0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CEFFD4-00C3-4A4C-B955-25AB675A7704}" type="pres">
      <dgm:prSet presAssocID="{6C05D8C3-7D67-4B13-9ED2-CA2174B4F140}" presName="level2hierChild" presStyleCnt="0"/>
      <dgm:spPr/>
    </dgm:pt>
    <dgm:pt modelId="{62C94C28-6404-4005-AEA0-C351DA725610}" type="pres">
      <dgm:prSet presAssocID="{DBEE1E7B-9B01-4061-AD18-DFF4393279A8}" presName="root1" presStyleCnt="0"/>
      <dgm:spPr/>
    </dgm:pt>
    <dgm:pt modelId="{3C0B0FCD-1FA8-493E-B1B9-62749E3D04ED}" type="pres">
      <dgm:prSet presAssocID="{DBEE1E7B-9B01-4061-AD18-DFF4393279A8}" presName="LevelOneTextNode" presStyleLbl="node0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F99A25-620C-4A78-BB1D-1631787D3DA5}" type="pres">
      <dgm:prSet presAssocID="{DBEE1E7B-9B01-4061-AD18-DFF4393279A8}" presName="level2hierChild" presStyleCnt="0"/>
      <dgm:spPr/>
    </dgm:pt>
    <dgm:pt modelId="{74594D34-353B-43AA-8314-190A019D0312}" type="pres">
      <dgm:prSet presAssocID="{2CB5DAAD-6210-48D4-95BC-33924991C69C}" presName="root1" presStyleCnt="0"/>
      <dgm:spPr/>
    </dgm:pt>
    <dgm:pt modelId="{F0CE1CED-1EC5-467F-9E67-C67E54FE4BFD}" type="pres">
      <dgm:prSet presAssocID="{2CB5DAAD-6210-48D4-95BC-33924991C69C}" presName="LevelOneTextNode" presStyleLbl="node0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907F5F-69DE-4F8F-89EF-E26C69E8A2D8}" type="pres">
      <dgm:prSet presAssocID="{2CB5DAAD-6210-48D4-95BC-33924991C69C}" presName="level2hierChild" presStyleCnt="0"/>
      <dgm:spPr/>
    </dgm:pt>
    <dgm:pt modelId="{5838B876-8C57-4B34-B435-77116539500E}" type="pres">
      <dgm:prSet presAssocID="{8E795104-8E13-4FA4-B973-A17811FC54E4}" presName="root1" presStyleCnt="0"/>
      <dgm:spPr/>
    </dgm:pt>
    <dgm:pt modelId="{56F3F014-24D1-4AE3-B406-BC1933ADA366}" type="pres">
      <dgm:prSet presAssocID="{8E795104-8E13-4FA4-B973-A17811FC54E4}" presName="LevelOneTextNode" presStyleLbl="node0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B85724-DB20-4128-A067-9C89517B4D87}" type="pres">
      <dgm:prSet presAssocID="{8E795104-8E13-4FA4-B973-A17811FC54E4}" presName="level2hierChild" presStyleCnt="0"/>
      <dgm:spPr/>
    </dgm:pt>
    <dgm:pt modelId="{0C7F900E-A72D-4FAB-863F-6575AC955DAF}" type="pres">
      <dgm:prSet presAssocID="{77BB85C1-A925-4C69-9303-09B01655F492}" presName="root1" presStyleCnt="0"/>
      <dgm:spPr/>
    </dgm:pt>
    <dgm:pt modelId="{A8515BA1-4EEE-4EB0-BDB6-F7FA02FFFE54}" type="pres">
      <dgm:prSet presAssocID="{77BB85C1-A925-4C69-9303-09B01655F492}" presName="LevelOneTextNode" presStyleLbl="node0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5D48DD-F13B-4FB8-8734-F424E2604A55}" type="pres">
      <dgm:prSet presAssocID="{77BB85C1-A925-4C69-9303-09B01655F492}" presName="level2hierChild" presStyleCnt="0"/>
      <dgm:spPr/>
    </dgm:pt>
    <dgm:pt modelId="{2D707FF9-8C90-4695-8E80-E5D5B6B03DB8}" type="pres">
      <dgm:prSet presAssocID="{4138A1ED-604A-478C-8CAB-6F181B6A2433}" presName="root1" presStyleCnt="0"/>
      <dgm:spPr/>
    </dgm:pt>
    <dgm:pt modelId="{BE02ABC6-7C26-4A66-AAAD-DA2FEA2ADDF1}" type="pres">
      <dgm:prSet presAssocID="{4138A1ED-604A-478C-8CAB-6F181B6A2433}" presName="LevelOneTextNode" presStyleLbl="node0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B77AFE-EA66-4DC7-9623-B0766EEA44DB}" type="pres">
      <dgm:prSet presAssocID="{4138A1ED-604A-478C-8CAB-6F181B6A2433}" presName="level2hierChild" presStyleCnt="0"/>
      <dgm:spPr/>
    </dgm:pt>
  </dgm:ptLst>
  <dgm:cxnLst>
    <dgm:cxn modelId="{72B59C9C-CCEE-453B-A523-617F2DEA5F1C}" srcId="{2EB81B24-932C-4A6E-8D94-28814B790EFD}" destId="{DBEE1E7B-9B01-4061-AD18-DFF4393279A8}" srcOrd="1" destOrd="0" parTransId="{A99FF600-F6AD-4A9D-84A5-7381BD351717}" sibTransId="{D08162AE-27AC-4E11-A2E9-659AE85144F1}"/>
    <dgm:cxn modelId="{94A74DF5-B690-454D-B0E0-508424E234F1}" type="presOf" srcId="{4138A1ED-604A-478C-8CAB-6F181B6A2433}" destId="{BE02ABC6-7C26-4A66-AAAD-DA2FEA2ADDF1}" srcOrd="0" destOrd="0" presId="urn:microsoft.com/office/officeart/2005/8/layout/hierarchy2"/>
    <dgm:cxn modelId="{FA4E7F71-7B89-47AF-84C0-8959BE138BC7}" srcId="{2EB81B24-932C-4A6E-8D94-28814B790EFD}" destId="{8E795104-8E13-4FA4-B973-A17811FC54E4}" srcOrd="3" destOrd="0" parTransId="{ED97FED2-B273-422B-A2FD-FA2E84E000E7}" sibTransId="{DC6E7EFC-7E9B-44F2-B568-88E1D0D493EA}"/>
    <dgm:cxn modelId="{63775AE1-8264-48DE-8CAB-8382B6D0901E}" srcId="{2EB81B24-932C-4A6E-8D94-28814B790EFD}" destId="{6C05D8C3-7D67-4B13-9ED2-CA2174B4F140}" srcOrd="0" destOrd="0" parTransId="{1388845A-766C-454F-846B-EC47A2871154}" sibTransId="{8F8A1BEA-1582-44F8-A2A8-D5ED0CB29FB2}"/>
    <dgm:cxn modelId="{304A7A03-DBAD-4F77-8159-00C145FFAEBA}" srcId="{2EB81B24-932C-4A6E-8D94-28814B790EFD}" destId="{77BB85C1-A925-4C69-9303-09B01655F492}" srcOrd="4" destOrd="0" parTransId="{2CB16F80-D834-4DC1-AF1D-FE95068EFABE}" sibTransId="{0ECF4C9C-4CD1-4FAE-9F26-B9B84E20E548}"/>
    <dgm:cxn modelId="{631538F4-6CF7-430E-9D5E-98A02A8E3D64}" type="presOf" srcId="{8E795104-8E13-4FA4-B973-A17811FC54E4}" destId="{56F3F014-24D1-4AE3-B406-BC1933ADA366}" srcOrd="0" destOrd="0" presId="urn:microsoft.com/office/officeart/2005/8/layout/hierarchy2"/>
    <dgm:cxn modelId="{F4D594E3-3CC3-4907-8B5C-738DAD797AF1}" type="presOf" srcId="{DBEE1E7B-9B01-4061-AD18-DFF4393279A8}" destId="{3C0B0FCD-1FA8-493E-B1B9-62749E3D04ED}" srcOrd="0" destOrd="0" presId="urn:microsoft.com/office/officeart/2005/8/layout/hierarchy2"/>
    <dgm:cxn modelId="{86D0C366-4899-4DFC-9E7F-C628454D6A18}" srcId="{2EB81B24-932C-4A6E-8D94-28814B790EFD}" destId="{2CB5DAAD-6210-48D4-95BC-33924991C69C}" srcOrd="2" destOrd="0" parTransId="{3353D66F-161F-41A0-9281-17975695BD8E}" sibTransId="{088E227E-43EC-4137-8A30-FBB695893FAA}"/>
    <dgm:cxn modelId="{9187D1E4-2A83-42C5-9589-6F58F6F04359}" type="presOf" srcId="{6C05D8C3-7D67-4B13-9ED2-CA2174B4F140}" destId="{4F9511EC-6E37-4DD2-B0E3-A8DF2DEB707D}" srcOrd="0" destOrd="0" presId="urn:microsoft.com/office/officeart/2005/8/layout/hierarchy2"/>
    <dgm:cxn modelId="{ADE6FBB8-7845-4038-9935-6D883CB8C9BD}" type="presOf" srcId="{77BB85C1-A925-4C69-9303-09B01655F492}" destId="{A8515BA1-4EEE-4EB0-BDB6-F7FA02FFFE54}" srcOrd="0" destOrd="0" presId="urn:microsoft.com/office/officeart/2005/8/layout/hierarchy2"/>
    <dgm:cxn modelId="{49AF1D1B-1AAD-4E62-8846-56ECDF52415A}" type="presOf" srcId="{2EB81B24-932C-4A6E-8D94-28814B790EFD}" destId="{CC3FD7E5-F41A-468A-B788-16FA71FC4662}" srcOrd="0" destOrd="0" presId="urn:microsoft.com/office/officeart/2005/8/layout/hierarchy2"/>
    <dgm:cxn modelId="{7E8BA44E-7E52-4106-8A86-0228D6218714}" srcId="{2EB81B24-932C-4A6E-8D94-28814B790EFD}" destId="{4138A1ED-604A-478C-8CAB-6F181B6A2433}" srcOrd="5" destOrd="0" parTransId="{377A78FD-1B33-40EE-A340-54451728DCC3}" sibTransId="{1F653EFF-A714-4954-97F8-C0BB88AC4B53}"/>
    <dgm:cxn modelId="{38616256-9E4B-400D-87CC-0C6E69333723}" type="presOf" srcId="{2CB5DAAD-6210-48D4-95BC-33924991C69C}" destId="{F0CE1CED-1EC5-467F-9E67-C67E54FE4BFD}" srcOrd="0" destOrd="0" presId="urn:microsoft.com/office/officeart/2005/8/layout/hierarchy2"/>
    <dgm:cxn modelId="{CA1C262C-2521-4C09-AD70-9FAE33A1A5B4}" type="presParOf" srcId="{CC3FD7E5-F41A-468A-B788-16FA71FC4662}" destId="{BAB6B52D-262D-45B2-8A68-C1CFB9C34456}" srcOrd="0" destOrd="0" presId="urn:microsoft.com/office/officeart/2005/8/layout/hierarchy2"/>
    <dgm:cxn modelId="{B9BD7DB0-3358-4720-86C8-5AE8DC146B04}" type="presParOf" srcId="{BAB6B52D-262D-45B2-8A68-C1CFB9C34456}" destId="{4F9511EC-6E37-4DD2-B0E3-A8DF2DEB707D}" srcOrd="0" destOrd="0" presId="urn:microsoft.com/office/officeart/2005/8/layout/hierarchy2"/>
    <dgm:cxn modelId="{682E9E68-95D6-4B9A-BE93-879A7D6357E1}" type="presParOf" srcId="{BAB6B52D-262D-45B2-8A68-C1CFB9C34456}" destId="{DCCEFFD4-00C3-4A4C-B955-25AB675A7704}" srcOrd="1" destOrd="0" presId="urn:microsoft.com/office/officeart/2005/8/layout/hierarchy2"/>
    <dgm:cxn modelId="{4214A389-4F90-4702-A32D-67BFBB6AAFFD}" type="presParOf" srcId="{CC3FD7E5-F41A-468A-B788-16FA71FC4662}" destId="{62C94C28-6404-4005-AEA0-C351DA725610}" srcOrd="1" destOrd="0" presId="urn:microsoft.com/office/officeart/2005/8/layout/hierarchy2"/>
    <dgm:cxn modelId="{7E580E96-BE0B-47D7-BD96-C30A69B3FB05}" type="presParOf" srcId="{62C94C28-6404-4005-AEA0-C351DA725610}" destId="{3C0B0FCD-1FA8-493E-B1B9-62749E3D04ED}" srcOrd="0" destOrd="0" presId="urn:microsoft.com/office/officeart/2005/8/layout/hierarchy2"/>
    <dgm:cxn modelId="{31630B8F-E04F-4CD7-A489-2AADBA4E8348}" type="presParOf" srcId="{62C94C28-6404-4005-AEA0-C351DA725610}" destId="{B3F99A25-620C-4A78-BB1D-1631787D3DA5}" srcOrd="1" destOrd="0" presId="urn:microsoft.com/office/officeart/2005/8/layout/hierarchy2"/>
    <dgm:cxn modelId="{F2C12465-8AB7-4084-96A5-F258E98BA900}" type="presParOf" srcId="{CC3FD7E5-F41A-468A-B788-16FA71FC4662}" destId="{74594D34-353B-43AA-8314-190A019D0312}" srcOrd="2" destOrd="0" presId="urn:microsoft.com/office/officeart/2005/8/layout/hierarchy2"/>
    <dgm:cxn modelId="{A6F9AAA9-7B5B-42F8-91C1-97992CA70983}" type="presParOf" srcId="{74594D34-353B-43AA-8314-190A019D0312}" destId="{F0CE1CED-1EC5-467F-9E67-C67E54FE4BFD}" srcOrd="0" destOrd="0" presId="urn:microsoft.com/office/officeart/2005/8/layout/hierarchy2"/>
    <dgm:cxn modelId="{93596495-C772-41A3-8A86-2B0745BED859}" type="presParOf" srcId="{74594D34-353B-43AA-8314-190A019D0312}" destId="{3F907F5F-69DE-4F8F-89EF-E26C69E8A2D8}" srcOrd="1" destOrd="0" presId="urn:microsoft.com/office/officeart/2005/8/layout/hierarchy2"/>
    <dgm:cxn modelId="{457CCAE1-F050-4B67-9853-834DB1591AA2}" type="presParOf" srcId="{CC3FD7E5-F41A-468A-B788-16FA71FC4662}" destId="{5838B876-8C57-4B34-B435-77116539500E}" srcOrd="3" destOrd="0" presId="urn:microsoft.com/office/officeart/2005/8/layout/hierarchy2"/>
    <dgm:cxn modelId="{5E93AEC6-1ACD-4121-8952-00D9E06F0661}" type="presParOf" srcId="{5838B876-8C57-4B34-B435-77116539500E}" destId="{56F3F014-24D1-4AE3-B406-BC1933ADA366}" srcOrd="0" destOrd="0" presId="urn:microsoft.com/office/officeart/2005/8/layout/hierarchy2"/>
    <dgm:cxn modelId="{24997EE1-C8BF-46F5-82B0-360E2149AB3C}" type="presParOf" srcId="{5838B876-8C57-4B34-B435-77116539500E}" destId="{64B85724-DB20-4128-A067-9C89517B4D87}" srcOrd="1" destOrd="0" presId="urn:microsoft.com/office/officeart/2005/8/layout/hierarchy2"/>
    <dgm:cxn modelId="{933F7672-76F5-46E6-A1CF-73978049289F}" type="presParOf" srcId="{CC3FD7E5-F41A-468A-B788-16FA71FC4662}" destId="{0C7F900E-A72D-4FAB-863F-6575AC955DAF}" srcOrd="4" destOrd="0" presId="urn:microsoft.com/office/officeart/2005/8/layout/hierarchy2"/>
    <dgm:cxn modelId="{F88C3331-C149-46B6-ABD1-98B3B602E2E6}" type="presParOf" srcId="{0C7F900E-A72D-4FAB-863F-6575AC955DAF}" destId="{A8515BA1-4EEE-4EB0-BDB6-F7FA02FFFE54}" srcOrd="0" destOrd="0" presId="urn:microsoft.com/office/officeart/2005/8/layout/hierarchy2"/>
    <dgm:cxn modelId="{6B99EE01-13E3-4D6A-9299-681946C547D7}" type="presParOf" srcId="{0C7F900E-A72D-4FAB-863F-6575AC955DAF}" destId="{DC5D48DD-F13B-4FB8-8734-F424E2604A55}" srcOrd="1" destOrd="0" presId="urn:microsoft.com/office/officeart/2005/8/layout/hierarchy2"/>
    <dgm:cxn modelId="{8B9BD1AE-EBD1-445D-947B-766B12E4B066}" type="presParOf" srcId="{CC3FD7E5-F41A-468A-B788-16FA71FC4662}" destId="{2D707FF9-8C90-4695-8E80-E5D5B6B03DB8}" srcOrd="5" destOrd="0" presId="urn:microsoft.com/office/officeart/2005/8/layout/hierarchy2"/>
    <dgm:cxn modelId="{9DC6FA94-2B46-4E63-8170-B34F600D05B3}" type="presParOf" srcId="{2D707FF9-8C90-4695-8E80-E5D5B6B03DB8}" destId="{BE02ABC6-7C26-4A66-AAAD-DA2FEA2ADDF1}" srcOrd="0" destOrd="0" presId="urn:microsoft.com/office/officeart/2005/8/layout/hierarchy2"/>
    <dgm:cxn modelId="{D2E19834-4D71-41EE-A2F5-ABF888870385}" type="presParOf" srcId="{2D707FF9-8C90-4695-8E80-E5D5B6B03DB8}" destId="{D4B77AFE-EA66-4DC7-9623-B0766EEA44D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52A74-EE28-4063-9460-3E68942C0154}">
      <dsp:nvSpPr>
        <dsp:cNvPr id="0" name=""/>
        <dsp:cNvSpPr/>
      </dsp:nvSpPr>
      <dsp:spPr>
        <a:xfrm>
          <a:off x="2321" y="491646"/>
          <a:ext cx="1201935" cy="600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>
              <a:latin typeface="Calibri Light" panose="020F0302020204030204"/>
            </a:rPr>
            <a:t> </a:t>
          </a:r>
          <a:r>
            <a:rPr lang="en-US" sz="2900" kern="1200" dirty="0" err="1">
              <a:latin typeface="Calibri Light" panose="020F0302020204030204"/>
            </a:rPr>
            <a:t>manu</a:t>
          </a:r>
        </a:p>
      </dsp:txBody>
      <dsp:txXfrm>
        <a:off x="19923" y="509248"/>
        <a:ext cx="1166731" cy="565763"/>
      </dsp:txXfrm>
    </dsp:sp>
    <dsp:sp modelId="{655D598E-6D6F-4503-AC5A-0848F928EDE2}">
      <dsp:nvSpPr>
        <dsp:cNvPr id="0" name=""/>
        <dsp:cNvSpPr/>
      </dsp:nvSpPr>
      <dsp:spPr>
        <a:xfrm rot="19457599">
          <a:off x="1148607" y="604564"/>
          <a:ext cx="592075" cy="29575"/>
        </a:xfrm>
        <a:custGeom>
          <a:avLst/>
          <a:gdLst/>
          <a:ahLst/>
          <a:cxnLst/>
          <a:rect l="0" t="0" r="0" b="0"/>
          <a:pathLst>
            <a:path>
              <a:moveTo>
                <a:pt x="0" y="14787"/>
              </a:moveTo>
              <a:lnTo>
                <a:pt x="592075" y="147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29842" y="604550"/>
        <a:ext cx="29603" cy="29603"/>
      </dsp:txXfrm>
    </dsp:sp>
    <dsp:sp modelId="{1D0C0D78-1D63-4568-9B7F-3133650BBFAC}">
      <dsp:nvSpPr>
        <dsp:cNvPr id="0" name=""/>
        <dsp:cNvSpPr/>
      </dsp:nvSpPr>
      <dsp:spPr>
        <a:xfrm>
          <a:off x="1685032" y="146089"/>
          <a:ext cx="1201935" cy="600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>
              <a:latin typeface="Calibri Light" panose="020F0302020204030204"/>
            </a:rPr>
            <a:t> first.c</a:t>
          </a:r>
          <a:endParaRPr lang="en-US" sz="2900" kern="1200" dirty="0"/>
        </a:p>
      </dsp:txBody>
      <dsp:txXfrm>
        <a:off x="1702634" y="163691"/>
        <a:ext cx="1166731" cy="565763"/>
      </dsp:txXfrm>
    </dsp:sp>
    <dsp:sp modelId="{9ECE349B-B4B7-4650-AB8A-337E95C7BD42}">
      <dsp:nvSpPr>
        <dsp:cNvPr id="0" name=""/>
        <dsp:cNvSpPr/>
      </dsp:nvSpPr>
      <dsp:spPr>
        <a:xfrm rot="2142401">
          <a:off x="1148607" y="950120"/>
          <a:ext cx="592075" cy="29575"/>
        </a:xfrm>
        <a:custGeom>
          <a:avLst/>
          <a:gdLst/>
          <a:ahLst/>
          <a:cxnLst/>
          <a:rect l="0" t="0" r="0" b="0"/>
          <a:pathLst>
            <a:path>
              <a:moveTo>
                <a:pt x="0" y="14787"/>
              </a:moveTo>
              <a:lnTo>
                <a:pt x="592075" y="147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29842" y="950106"/>
        <a:ext cx="29603" cy="29603"/>
      </dsp:txXfrm>
    </dsp:sp>
    <dsp:sp modelId="{0FB6802A-DBD4-4207-9691-90EF1DBB68DA}">
      <dsp:nvSpPr>
        <dsp:cNvPr id="0" name=""/>
        <dsp:cNvSpPr/>
      </dsp:nvSpPr>
      <dsp:spPr>
        <a:xfrm>
          <a:off x="1685032" y="837202"/>
          <a:ext cx="1201935" cy="600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>
              <a:latin typeface="Calibri Light" panose="020F0302020204030204"/>
            </a:rPr>
            <a:t> a.out</a:t>
          </a:r>
        </a:p>
      </dsp:txBody>
      <dsp:txXfrm>
        <a:off x="1702634" y="854804"/>
        <a:ext cx="1166731" cy="565763"/>
      </dsp:txXfrm>
    </dsp:sp>
    <dsp:sp modelId="{DCCF50EA-1AB9-440A-8834-C0A351219D08}">
      <dsp:nvSpPr>
        <dsp:cNvPr id="0" name=""/>
        <dsp:cNvSpPr/>
      </dsp:nvSpPr>
      <dsp:spPr>
        <a:xfrm>
          <a:off x="2321" y="2219429"/>
          <a:ext cx="1201935" cy="600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>
              <a:latin typeface="Calibri Light" panose="020F0302020204030204"/>
            </a:rPr>
            <a:t> medha</a:t>
          </a:r>
        </a:p>
      </dsp:txBody>
      <dsp:txXfrm>
        <a:off x="19923" y="2237031"/>
        <a:ext cx="1166731" cy="565763"/>
      </dsp:txXfrm>
    </dsp:sp>
    <dsp:sp modelId="{F2B7B2B5-56A9-4BEE-8491-22C3EF9EE21B}">
      <dsp:nvSpPr>
        <dsp:cNvPr id="0" name=""/>
        <dsp:cNvSpPr/>
      </dsp:nvSpPr>
      <dsp:spPr>
        <a:xfrm>
          <a:off x="1204257" y="2505125"/>
          <a:ext cx="480774" cy="29575"/>
        </a:xfrm>
        <a:custGeom>
          <a:avLst/>
          <a:gdLst/>
          <a:ahLst/>
          <a:cxnLst/>
          <a:rect l="0" t="0" r="0" b="0"/>
          <a:pathLst>
            <a:path>
              <a:moveTo>
                <a:pt x="0" y="14787"/>
              </a:moveTo>
              <a:lnTo>
                <a:pt x="480774" y="147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32625" y="2507893"/>
        <a:ext cx="24038" cy="24038"/>
      </dsp:txXfrm>
    </dsp:sp>
    <dsp:sp modelId="{A35762AE-E90F-4900-9E45-149AF56AA43B}">
      <dsp:nvSpPr>
        <dsp:cNvPr id="0" name=""/>
        <dsp:cNvSpPr/>
      </dsp:nvSpPr>
      <dsp:spPr>
        <a:xfrm>
          <a:off x="1685032" y="2219429"/>
          <a:ext cx="1201935" cy="600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>
              <a:latin typeface="Calibri Light" panose="020F0302020204030204"/>
            </a:rPr>
            <a:t> proj1</a:t>
          </a:r>
        </a:p>
      </dsp:txBody>
      <dsp:txXfrm>
        <a:off x="1702634" y="2237031"/>
        <a:ext cx="1166731" cy="565763"/>
      </dsp:txXfrm>
    </dsp:sp>
    <dsp:sp modelId="{9C5855B0-F13E-4B0E-A0DC-0A67AA43111E}">
      <dsp:nvSpPr>
        <dsp:cNvPr id="0" name=""/>
        <dsp:cNvSpPr/>
      </dsp:nvSpPr>
      <dsp:spPr>
        <a:xfrm rot="18289469">
          <a:off x="2706409" y="2159568"/>
          <a:ext cx="841891" cy="29575"/>
        </a:xfrm>
        <a:custGeom>
          <a:avLst/>
          <a:gdLst/>
          <a:ahLst/>
          <a:cxnLst/>
          <a:rect l="0" t="0" r="0" b="0"/>
          <a:pathLst>
            <a:path>
              <a:moveTo>
                <a:pt x="0" y="14787"/>
              </a:moveTo>
              <a:lnTo>
                <a:pt x="841891" y="147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06307" y="2153309"/>
        <a:ext cx="42094" cy="42094"/>
      </dsp:txXfrm>
    </dsp:sp>
    <dsp:sp modelId="{B4572AD2-734B-4EC3-BC04-EF228923B055}">
      <dsp:nvSpPr>
        <dsp:cNvPr id="0" name=""/>
        <dsp:cNvSpPr/>
      </dsp:nvSpPr>
      <dsp:spPr>
        <a:xfrm>
          <a:off x="3367742" y="1528316"/>
          <a:ext cx="1201935" cy="600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>
              <a:latin typeface="Calibri Light" panose="020F0302020204030204"/>
            </a:rPr>
            <a:t> main.c</a:t>
          </a:r>
        </a:p>
      </dsp:txBody>
      <dsp:txXfrm>
        <a:off x="3385344" y="1545918"/>
        <a:ext cx="1166731" cy="565763"/>
      </dsp:txXfrm>
    </dsp:sp>
    <dsp:sp modelId="{079A8BB5-4B2A-4A6C-ADBF-E522F06CD45C}">
      <dsp:nvSpPr>
        <dsp:cNvPr id="0" name=""/>
        <dsp:cNvSpPr/>
      </dsp:nvSpPr>
      <dsp:spPr>
        <a:xfrm>
          <a:off x="2886967" y="2505125"/>
          <a:ext cx="480774" cy="29575"/>
        </a:xfrm>
        <a:custGeom>
          <a:avLst/>
          <a:gdLst/>
          <a:ahLst/>
          <a:cxnLst/>
          <a:rect l="0" t="0" r="0" b="0"/>
          <a:pathLst>
            <a:path>
              <a:moveTo>
                <a:pt x="0" y="14787"/>
              </a:moveTo>
              <a:lnTo>
                <a:pt x="480774" y="147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15335" y="2507893"/>
        <a:ext cx="24038" cy="24038"/>
      </dsp:txXfrm>
    </dsp:sp>
    <dsp:sp modelId="{216BD645-8FE1-4BAD-989C-4B0D1E727519}">
      <dsp:nvSpPr>
        <dsp:cNvPr id="0" name=""/>
        <dsp:cNvSpPr/>
      </dsp:nvSpPr>
      <dsp:spPr>
        <a:xfrm>
          <a:off x="3367742" y="2219429"/>
          <a:ext cx="1201935" cy="600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>
              <a:latin typeface="Calibri Light" panose="020F0302020204030204"/>
            </a:rPr>
            <a:t> main.h</a:t>
          </a:r>
        </a:p>
      </dsp:txBody>
      <dsp:txXfrm>
        <a:off x="3385344" y="2237031"/>
        <a:ext cx="1166731" cy="565763"/>
      </dsp:txXfrm>
    </dsp:sp>
    <dsp:sp modelId="{D0359852-DEF6-4C8F-990B-B5FE1D7EE63A}">
      <dsp:nvSpPr>
        <dsp:cNvPr id="0" name=""/>
        <dsp:cNvSpPr/>
      </dsp:nvSpPr>
      <dsp:spPr>
        <a:xfrm rot="3310531">
          <a:off x="2706409" y="2850682"/>
          <a:ext cx="841891" cy="29575"/>
        </a:xfrm>
        <a:custGeom>
          <a:avLst/>
          <a:gdLst/>
          <a:ahLst/>
          <a:cxnLst/>
          <a:rect l="0" t="0" r="0" b="0"/>
          <a:pathLst>
            <a:path>
              <a:moveTo>
                <a:pt x="0" y="14787"/>
              </a:moveTo>
              <a:lnTo>
                <a:pt x="841891" y="147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06307" y="2844422"/>
        <a:ext cx="42094" cy="42094"/>
      </dsp:txXfrm>
    </dsp:sp>
    <dsp:sp modelId="{AF8AF153-38AA-4C31-A0C6-0CDBB066514F}">
      <dsp:nvSpPr>
        <dsp:cNvPr id="0" name=""/>
        <dsp:cNvSpPr/>
      </dsp:nvSpPr>
      <dsp:spPr>
        <a:xfrm>
          <a:off x="3367742" y="2910542"/>
          <a:ext cx="1201935" cy="600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>
              <a:latin typeface="Calibri Light" panose="020F0302020204030204"/>
            </a:rPr>
            <a:t> main</a:t>
          </a:r>
          <a:endParaRPr lang="en-US" sz="2900" kern="1200" dirty="0"/>
        </a:p>
      </dsp:txBody>
      <dsp:txXfrm>
        <a:off x="3385344" y="2928144"/>
        <a:ext cx="1166731" cy="565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A62B-205F-4843-BE68-8B0AE543E1DF}">
      <dsp:nvSpPr>
        <dsp:cNvPr id="0" name=""/>
        <dsp:cNvSpPr/>
      </dsp:nvSpPr>
      <dsp:spPr>
        <a:xfrm>
          <a:off x="1881931" y="390"/>
          <a:ext cx="808136" cy="404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Calibri Light" panose="020F0302020204030204"/>
            </a:rPr>
            <a:t> ls</a:t>
          </a:r>
        </a:p>
      </dsp:txBody>
      <dsp:txXfrm>
        <a:off x="1893766" y="12225"/>
        <a:ext cx="784466" cy="380398"/>
      </dsp:txXfrm>
    </dsp:sp>
    <dsp:sp modelId="{4F9511EC-6E37-4DD2-B0E3-A8DF2DEB707D}">
      <dsp:nvSpPr>
        <dsp:cNvPr id="0" name=""/>
        <dsp:cNvSpPr/>
      </dsp:nvSpPr>
      <dsp:spPr>
        <a:xfrm>
          <a:off x="1881931" y="465069"/>
          <a:ext cx="808136" cy="404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Calibri Light" panose="020F0302020204030204"/>
            </a:rPr>
            <a:t> </a:t>
          </a:r>
          <a:r>
            <a:rPr lang="en-US" sz="2000" kern="1200" dirty="0" err="1">
              <a:latin typeface="Calibri Light" panose="020F0302020204030204"/>
            </a:rPr>
            <a:t>ps</a:t>
          </a:r>
          <a:endParaRPr lang="en-US" sz="2000" kern="1200" dirty="0">
            <a:latin typeface="Calibri Light" panose="020F0302020204030204"/>
          </a:endParaRPr>
        </a:p>
      </dsp:txBody>
      <dsp:txXfrm>
        <a:off x="1893766" y="476904"/>
        <a:ext cx="784466" cy="380398"/>
      </dsp:txXfrm>
    </dsp:sp>
    <dsp:sp modelId="{3C0B0FCD-1FA8-493E-B1B9-62749E3D04ED}">
      <dsp:nvSpPr>
        <dsp:cNvPr id="0" name=""/>
        <dsp:cNvSpPr/>
      </dsp:nvSpPr>
      <dsp:spPr>
        <a:xfrm>
          <a:off x="1881931" y="929747"/>
          <a:ext cx="808136" cy="404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Calibri Light" panose="020F0302020204030204"/>
            </a:rPr>
            <a:t> mount</a:t>
          </a:r>
        </a:p>
      </dsp:txBody>
      <dsp:txXfrm>
        <a:off x="1893766" y="941582"/>
        <a:ext cx="784466" cy="380398"/>
      </dsp:txXfrm>
    </dsp:sp>
    <dsp:sp modelId="{A3E12ED0-BC99-4313-BD9B-9B67E4CC666A}">
      <dsp:nvSpPr>
        <dsp:cNvPr id="0" name=""/>
        <dsp:cNvSpPr/>
      </dsp:nvSpPr>
      <dsp:spPr>
        <a:xfrm>
          <a:off x="1881931" y="1394426"/>
          <a:ext cx="808136" cy="404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Calibri Light" panose="020F0302020204030204"/>
            </a:rPr>
            <a:t> cat</a:t>
          </a:r>
          <a:endParaRPr lang="en-US" sz="2000" kern="1200" dirty="0"/>
        </a:p>
      </dsp:txBody>
      <dsp:txXfrm>
        <a:off x="1893766" y="1406261"/>
        <a:ext cx="784466" cy="380398"/>
      </dsp:txXfrm>
    </dsp:sp>
    <dsp:sp modelId="{42847B17-6B9A-4AC9-934B-C79502958FDD}">
      <dsp:nvSpPr>
        <dsp:cNvPr id="0" name=""/>
        <dsp:cNvSpPr/>
      </dsp:nvSpPr>
      <dsp:spPr>
        <a:xfrm>
          <a:off x="1881931" y="1859105"/>
          <a:ext cx="808136" cy="404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Calibri Light" panose="020F0302020204030204"/>
            </a:rPr>
            <a:t> who</a:t>
          </a:r>
        </a:p>
      </dsp:txBody>
      <dsp:txXfrm>
        <a:off x="1893766" y="1870940"/>
        <a:ext cx="784466" cy="380398"/>
      </dsp:txXfrm>
    </dsp:sp>
    <dsp:sp modelId="{1A292392-EC9D-4EBF-8307-0AF92115A27B}">
      <dsp:nvSpPr>
        <dsp:cNvPr id="0" name=""/>
        <dsp:cNvSpPr/>
      </dsp:nvSpPr>
      <dsp:spPr>
        <a:xfrm>
          <a:off x="1881931" y="2323783"/>
          <a:ext cx="808136" cy="404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Calibri Light" panose="020F0302020204030204"/>
            </a:rPr>
            <a:t> .</a:t>
          </a:r>
        </a:p>
      </dsp:txBody>
      <dsp:txXfrm>
        <a:off x="1893766" y="2335618"/>
        <a:ext cx="784466" cy="380398"/>
      </dsp:txXfrm>
    </dsp:sp>
    <dsp:sp modelId="{F0CE1CED-1EC5-467F-9E67-C67E54FE4BFD}">
      <dsp:nvSpPr>
        <dsp:cNvPr id="0" name=""/>
        <dsp:cNvSpPr/>
      </dsp:nvSpPr>
      <dsp:spPr>
        <a:xfrm>
          <a:off x="1881931" y="2788462"/>
          <a:ext cx="808136" cy="404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Calibri Light" panose="020F0302020204030204"/>
            </a:rPr>
            <a:t> .</a:t>
          </a:r>
        </a:p>
      </dsp:txBody>
      <dsp:txXfrm>
        <a:off x="1893766" y="2800297"/>
        <a:ext cx="784466" cy="380398"/>
      </dsp:txXfrm>
    </dsp:sp>
    <dsp:sp modelId="{56F3F014-24D1-4AE3-B406-BC1933ADA366}">
      <dsp:nvSpPr>
        <dsp:cNvPr id="0" name=""/>
        <dsp:cNvSpPr/>
      </dsp:nvSpPr>
      <dsp:spPr>
        <a:xfrm>
          <a:off x="1881931" y="3253140"/>
          <a:ext cx="808136" cy="404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Calibri Light" panose="020F0302020204030204"/>
            </a:rPr>
            <a:t> .</a:t>
          </a:r>
          <a:endParaRPr lang="en-US" sz="2000" kern="1200" dirty="0"/>
        </a:p>
      </dsp:txBody>
      <dsp:txXfrm>
        <a:off x="1893766" y="3264975"/>
        <a:ext cx="784466" cy="380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511EC-6E37-4DD2-B0E3-A8DF2DEB707D}">
      <dsp:nvSpPr>
        <dsp:cNvPr id="0" name=""/>
        <dsp:cNvSpPr/>
      </dsp:nvSpPr>
      <dsp:spPr>
        <a:xfrm>
          <a:off x="1744860" y="2455"/>
          <a:ext cx="1082278" cy="541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latin typeface="Calibri Light" panose="020F0302020204030204"/>
            </a:rPr>
            <a:t> meminfo</a:t>
          </a:r>
        </a:p>
      </dsp:txBody>
      <dsp:txXfrm>
        <a:off x="1760709" y="18304"/>
        <a:ext cx="1050580" cy="509441"/>
      </dsp:txXfrm>
    </dsp:sp>
    <dsp:sp modelId="{3C0B0FCD-1FA8-493E-B1B9-62749E3D04ED}">
      <dsp:nvSpPr>
        <dsp:cNvPr id="0" name=""/>
        <dsp:cNvSpPr/>
      </dsp:nvSpPr>
      <dsp:spPr>
        <a:xfrm>
          <a:off x="1744860" y="624765"/>
          <a:ext cx="1082278" cy="541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latin typeface="Calibri Light" panose="020F0302020204030204"/>
            </a:rPr>
            <a:t> cpus</a:t>
          </a:r>
        </a:p>
      </dsp:txBody>
      <dsp:txXfrm>
        <a:off x="1760709" y="640614"/>
        <a:ext cx="1050580" cy="509441"/>
      </dsp:txXfrm>
    </dsp:sp>
    <dsp:sp modelId="{F0CE1CED-1EC5-467F-9E67-C67E54FE4BFD}">
      <dsp:nvSpPr>
        <dsp:cNvPr id="0" name=""/>
        <dsp:cNvSpPr/>
      </dsp:nvSpPr>
      <dsp:spPr>
        <a:xfrm>
          <a:off x="1744860" y="1247075"/>
          <a:ext cx="1082278" cy="541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latin typeface="Calibri Light" panose="020F0302020204030204"/>
            </a:rPr>
            <a:t> 2667</a:t>
          </a:r>
        </a:p>
      </dsp:txBody>
      <dsp:txXfrm>
        <a:off x="1760709" y="1262924"/>
        <a:ext cx="1050580" cy="509441"/>
      </dsp:txXfrm>
    </dsp:sp>
    <dsp:sp modelId="{56F3F014-24D1-4AE3-B406-BC1933ADA366}">
      <dsp:nvSpPr>
        <dsp:cNvPr id="0" name=""/>
        <dsp:cNvSpPr/>
      </dsp:nvSpPr>
      <dsp:spPr>
        <a:xfrm>
          <a:off x="1744860" y="1869385"/>
          <a:ext cx="1082278" cy="541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latin typeface="Calibri Light" panose="020F0302020204030204"/>
            </a:rPr>
            <a:t> 2876</a:t>
          </a:r>
          <a:endParaRPr lang="en-US" sz="2100" kern="1200" dirty="0"/>
        </a:p>
      </dsp:txBody>
      <dsp:txXfrm>
        <a:off x="1760709" y="1885234"/>
        <a:ext cx="1050580" cy="509441"/>
      </dsp:txXfrm>
    </dsp:sp>
    <dsp:sp modelId="{A8515BA1-4EEE-4EB0-BDB6-F7FA02FFFE54}">
      <dsp:nvSpPr>
        <dsp:cNvPr id="0" name=""/>
        <dsp:cNvSpPr/>
      </dsp:nvSpPr>
      <dsp:spPr>
        <a:xfrm>
          <a:off x="1744860" y="2491695"/>
          <a:ext cx="1082278" cy="541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latin typeface="Calibri Light" panose="020F0302020204030204"/>
            </a:rPr>
            <a:t>.</a:t>
          </a:r>
        </a:p>
      </dsp:txBody>
      <dsp:txXfrm>
        <a:off x="1760709" y="2507544"/>
        <a:ext cx="1050580" cy="509441"/>
      </dsp:txXfrm>
    </dsp:sp>
    <dsp:sp modelId="{BE02ABC6-7C26-4A66-AAAD-DA2FEA2ADDF1}">
      <dsp:nvSpPr>
        <dsp:cNvPr id="0" name=""/>
        <dsp:cNvSpPr/>
      </dsp:nvSpPr>
      <dsp:spPr>
        <a:xfrm>
          <a:off x="1744860" y="3114005"/>
          <a:ext cx="1082278" cy="541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latin typeface="Calibri Light" panose="020F0302020204030204"/>
            </a:rPr>
            <a:t>.</a:t>
          </a:r>
        </a:p>
      </dsp:txBody>
      <dsp:txXfrm>
        <a:off x="1760709" y="3129854"/>
        <a:ext cx="1050580" cy="509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0D4F5-3EB0-4116-BEE8-4C7CBF250155}" type="datetimeFigureOut">
              <a:rPr lang="en-US" smtClean="0"/>
              <a:t>27-Feb-25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12AF-4157-4F93-8FEE-E81A9DD8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0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BE2D-DDD7-4DB0-9D6D-2B573F3C6BBD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32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C9E2-79C0-48FF-8553-F6AE37B6B8AD}" type="datetime1">
              <a:rPr lang="en-US" smtClean="0"/>
              <a:t>27-Feb-25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5425-987E-409F-98F6-7A6C867165D7}" type="datetime1">
              <a:rPr lang="en-US" smtClean="0"/>
              <a:t>27-Feb-25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8D9D-E6F4-4FC6-9D93-5B58B83C5404}" type="datetime1">
              <a:rPr lang="en-US" smtClean="0"/>
              <a:t>27-Feb-25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D58C-A363-42F3-ADB5-64D2D032F4B1}" type="datetime1">
              <a:rPr lang="en-US" smtClean="0"/>
              <a:t>27-Feb-25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5468-340B-46AA-9DB8-C8439F44FD42}" type="datetime1">
              <a:rPr lang="en-US" smtClean="0"/>
              <a:t>27-Feb-25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828D-E4AE-4624-9C37-18D0D4C6BA74}" type="datetime1">
              <a:rPr lang="en-US" smtClean="0"/>
              <a:t>27-Feb-25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CF6-F4E6-4D07-BFAB-FF35237A01BA}" type="datetime1">
              <a:rPr lang="en-US" smtClean="0"/>
              <a:t>27-Feb-25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AF00-724F-4D13-996A-843C35459394}" type="datetime1">
              <a:rPr lang="en-US" smtClean="0"/>
              <a:t>27-Feb-25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63B7-E906-4B0C-89DB-040759CC8234}" type="datetime1">
              <a:rPr lang="en-US" smtClean="0"/>
              <a:t>27-Feb-25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BE40-B80B-4DC0-A6D1-14BCAE5FC661}" type="datetime1">
              <a:rPr lang="en-US" smtClean="0"/>
              <a:t>27-Feb-25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0402-8637-46AE-A108-C78F00D5152A}" type="datetime1">
              <a:rPr lang="en-US" smtClean="0"/>
              <a:t>27-Feb-25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78C30-A19E-4D4C-AD28-46B60CC09921}" type="datetime1">
              <a:rPr lang="en-US" smtClean="0"/>
              <a:t>27-Feb-25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class_profile/get_resource/il71xfllx3l16f/inz4wsb2m0w2oz" TargetMode="External"/><Relationship Id="rId2" Type="http://schemas.openxmlformats.org/officeDocument/2006/relationships/hyperlink" Target="https://pages.cs.wisc.edu/~remzi/OSTE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ldp.org/HOWTO/SCSI-2.4-HOWTO/dnames.html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piazza.com/class_profile/get_resource/il71xfllx3l16f/inz4wsb2m0w2o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itux.nl/mirror/kerneldevelopment/0672327201/ch12lev1sec6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itux.nl/mirror/kerneldevelopment/0672327201/ch12lev1sec8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libc/manual/html_node/Flushing-Buffer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myaut.github.io/dtrace-stap-book/kernel/fs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andard_RAID_levels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Files, Directories and </a:t>
            </a:r>
            <a:r>
              <a:rPr lang="en-US" dirty="0" err="1" smtClean="0">
                <a:cs typeface="Calibri Light"/>
              </a:rPr>
              <a:t>Filesystems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Refer Chapters 35-40 of </a:t>
            </a:r>
            <a:r>
              <a:rPr lang="en-US" dirty="0">
                <a:hlinkClick r:id="rId2"/>
              </a:rPr>
              <a:t>https://pages.cs.wisc.edu/~remzi/OSTEP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For Ext2 see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piazza.com/class_profile/get_resource/il71xfllx3l16f/inz4wsb2m0w2oz</a:t>
            </a:r>
            <a:r>
              <a:rPr lang="en-US" sz="1200" dirty="0" smtClean="0"/>
              <a:t> </a:t>
            </a:r>
            <a:r>
              <a:rPr lang="en-US" dirty="0" smtClean="0"/>
              <a:t>(up to page 9)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VFS internals references are given on the corresponding slides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Disks and partitions to </a:t>
            </a:r>
            <a:r>
              <a:rPr lang="en-US" dirty="0" err="1" smtClean="0"/>
              <a:t>filesystems</a:t>
            </a:r>
            <a:endParaRPr lang="en-US" dirty="0"/>
          </a:p>
        </p:txBody>
      </p:sp>
      <p:sp>
        <p:nvSpPr>
          <p:cNvPr id="3" name="Can 2"/>
          <p:cNvSpPr/>
          <p:nvPr/>
        </p:nvSpPr>
        <p:spPr>
          <a:xfrm>
            <a:off x="459377" y="2455817"/>
            <a:ext cx="757645" cy="10058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99615" y="1902708"/>
            <a:ext cx="573984" cy="3625895"/>
          </a:xfrm>
          <a:prstGeom prst="roundRect">
            <a:avLst/>
          </a:prstGeom>
          <a:pattFill prst="dkHorz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18256" y="2254740"/>
            <a:ext cx="1527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of </a:t>
            </a:r>
          </a:p>
          <a:p>
            <a:r>
              <a:rPr lang="en-US" b="1" dirty="0" smtClean="0"/>
              <a:t>Sectors (512bytes, 1Kbytes 4Kbytes)</a:t>
            </a:r>
            <a:r>
              <a:rPr lang="en-US" dirty="0" smtClean="0"/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419110" y="1815957"/>
            <a:ext cx="573984" cy="3625895"/>
          </a:xfrm>
          <a:prstGeom prst="roundRect">
            <a:avLst/>
          </a:prstGeom>
          <a:pattFill prst="ltHorz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59655" y="2025540"/>
            <a:ext cx="1434905" cy="380035"/>
          </a:xfrm>
          <a:custGeom>
            <a:avLst/>
            <a:gdLst>
              <a:gd name="connsiteX0" fmla="*/ 0 w 1434905"/>
              <a:gd name="connsiteY0" fmla="*/ 380035 h 380035"/>
              <a:gd name="connsiteX1" fmla="*/ 351693 w 1434905"/>
              <a:gd name="connsiteY1" fmla="*/ 208 h 380035"/>
              <a:gd name="connsiteX2" fmla="*/ 1434905 w 1434905"/>
              <a:gd name="connsiteY2" fmla="*/ 337832 h 3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4905" h="380035">
                <a:moveTo>
                  <a:pt x="0" y="380035"/>
                </a:moveTo>
                <a:cubicBezTo>
                  <a:pt x="56271" y="193638"/>
                  <a:pt x="112542" y="7242"/>
                  <a:pt x="351693" y="208"/>
                </a:cubicBezTo>
                <a:cubicBezTo>
                  <a:pt x="590844" y="-6826"/>
                  <a:pt x="1012874" y="165503"/>
                  <a:pt x="1434905" y="33783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982351" y="3545058"/>
            <a:ext cx="3348111" cy="649260"/>
          </a:xfrm>
          <a:custGeom>
            <a:avLst/>
            <a:gdLst>
              <a:gd name="connsiteX0" fmla="*/ 0 w 3348111"/>
              <a:gd name="connsiteY0" fmla="*/ 168813 h 649260"/>
              <a:gd name="connsiteX1" fmla="*/ 1702191 w 3348111"/>
              <a:gd name="connsiteY1" fmla="*/ 647114 h 649260"/>
              <a:gd name="connsiteX2" fmla="*/ 3348111 w 3348111"/>
              <a:gd name="connsiteY2" fmla="*/ 0 h 64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8111" h="649260">
                <a:moveTo>
                  <a:pt x="0" y="168813"/>
                </a:moveTo>
                <a:cubicBezTo>
                  <a:pt x="572086" y="422031"/>
                  <a:pt x="1144173" y="675249"/>
                  <a:pt x="1702191" y="647114"/>
                </a:cubicBezTo>
                <a:cubicBezTo>
                  <a:pt x="2260209" y="618979"/>
                  <a:pt x="2804160" y="309489"/>
                  <a:pt x="3348111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012173" y="3938954"/>
            <a:ext cx="573984" cy="1502898"/>
          </a:xfrm>
          <a:prstGeom prst="roundRect">
            <a:avLst/>
          </a:prstGeom>
          <a:pattFill prst="ltHorz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012173" y="2049192"/>
            <a:ext cx="573984" cy="708076"/>
          </a:xfrm>
          <a:prstGeom prst="roundRect">
            <a:avLst/>
          </a:prstGeom>
          <a:pattFill prst="ltHorz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023893" y="1773753"/>
            <a:ext cx="573984" cy="233234"/>
          </a:xfrm>
          <a:prstGeom prst="roundRect">
            <a:avLst/>
          </a:prstGeom>
          <a:pattFill prst="dkHorz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46003" y="2248820"/>
            <a:ext cx="1527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of </a:t>
            </a:r>
          </a:p>
          <a:p>
            <a:r>
              <a:rPr lang="en-US" b="1" dirty="0" smtClean="0"/>
              <a:t>Blocks (1K</a:t>
            </a:r>
            <a:br>
              <a:rPr lang="en-US" b="1" dirty="0" smtClean="0"/>
            </a:br>
            <a:r>
              <a:rPr lang="en-US" b="1" dirty="0" smtClean="0"/>
              <a:t>4K</a:t>
            </a:r>
          </a:p>
          <a:p>
            <a:r>
              <a:rPr lang="en-US" b="1" dirty="0" smtClean="0"/>
              <a:t>1M …)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/dev/</a:t>
            </a:r>
            <a:r>
              <a:rPr lang="en-US" b="1" dirty="0" err="1" smtClean="0">
                <a:solidFill>
                  <a:srgbClr val="FF0000"/>
                </a:solidFill>
              </a:rPr>
              <a:t>sdb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86157" y="2054029"/>
            <a:ext cx="1179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Partition 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/dev/sdb1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75551" y="2981896"/>
            <a:ext cx="1179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Partition 2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/dev/sdb2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22171" y="529659"/>
            <a:ext cx="1342043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</a:t>
            </a:r>
            <a:br>
              <a:rPr lang="en-US" dirty="0" smtClean="0"/>
            </a:br>
            <a:r>
              <a:rPr lang="en-US" dirty="0" smtClean="0"/>
              <a:t>about </a:t>
            </a:r>
            <a:r>
              <a:rPr lang="en-US" dirty="0" smtClean="0">
                <a:solidFill>
                  <a:schemeClr val="accent2"/>
                </a:solidFill>
              </a:rPr>
              <a:t>partitions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this block device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411565" y="103419"/>
            <a:ext cx="1540293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Partition Table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7081742" y="2433207"/>
            <a:ext cx="502970" cy="363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028693" y="3072469"/>
            <a:ext cx="771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81742" y="3328069"/>
            <a:ext cx="502970" cy="54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68749" y="6046554"/>
            <a:ext cx="6851106" cy="6463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Partition Table </a:t>
            </a:r>
            <a:r>
              <a:rPr lang="en-US" dirty="0" smtClean="0">
                <a:solidFill>
                  <a:schemeClr val="tx1"/>
                </a:solidFill>
              </a:rPr>
              <a:t>along with </a:t>
            </a:r>
            <a:r>
              <a:rPr lang="en-US" b="1" dirty="0" smtClean="0">
                <a:solidFill>
                  <a:schemeClr val="tx1"/>
                </a:solidFill>
              </a:rPr>
              <a:t>boot information </a:t>
            </a:r>
            <a:r>
              <a:rPr lang="en-US" dirty="0" smtClean="0">
                <a:solidFill>
                  <a:schemeClr val="tx1"/>
                </a:solidFill>
              </a:rPr>
              <a:t>is stored in the first sector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of the block device. This is called the </a:t>
            </a:r>
            <a:r>
              <a:rPr lang="en-US" b="1" dirty="0" smtClean="0">
                <a:solidFill>
                  <a:schemeClr val="tx1"/>
                </a:solidFill>
              </a:rPr>
              <a:t>MBR (Master Boot Record)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4718542" y="1344706"/>
            <a:ext cx="36339" cy="4655278"/>
          </a:xfrm>
          <a:prstGeom prst="line">
            <a:avLst/>
          </a:prstGeom>
          <a:ln cmpd="tri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801" y="3510627"/>
            <a:ext cx="2048253" cy="400110"/>
          </a:xfrm>
          <a:prstGeom prst="rect">
            <a:avLst/>
          </a:prstGeom>
          <a:noFill/>
          <a:ln w="3175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scssi</a:t>
            </a:r>
            <a:r>
              <a:rPr lang="en-US" sz="2000" b="1" dirty="0" smtClean="0">
                <a:solidFill>
                  <a:srgbClr val="FF0000"/>
                </a:solidFill>
              </a:rPr>
              <a:t> hard drive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8693" y="4261787"/>
            <a:ext cx="97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fdisk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-137155" y="5536768"/>
            <a:ext cx="2918045" cy="1236930"/>
          </a:xfrm>
          <a:prstGeom prst="round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59377" y="5985848"/>
            <a:ext cx="3694357" cy="763228"/>
            <a:chOff x="235527" y="5834520"/>
            <a:chExt cx="3694357" cy="763228"/>
          </a:xfrm>
        </p:grpSpPr>
        <p:sp>
          <p:nvSpPr>
            <p:cNvPr id="45" name="Oval 44"/>
            <p:cNvSpPr/>
            <p:nvPr/>
          </p:nvSpPr>
          <p:spPr>
            <a:xfrm>
              <a:off x="364669" y="6203852"/>
              <a:ext cx="352783" cy="39389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657324" y="6203852"/>
              <a:ext cx="352783" cy="39389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949978" y="6203852"/>
              <a:ext cx="352783" cy="39389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/>
            <p:cNvSpPr/>
            <p:nvPr/>
          </p:nvSpPr>
          <p:spPr>
            <a:xfrm>
              <a:off x="858129" y="6288258"/>
              <a:ext cx="665865" cy="154745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Arrow 48"/>
            <p:cNvSpPr/>
            <p:nvPr/>
          </p:nvSpPr>
          <p:spPr>
            <a:xfrm>
              <a:off x="2143437" y="6323427"/>
              <a:ext cx="665865" cy="154745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5527" y="5834520"/>
              <a:ext cx="61106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71349" y="5834520"/>
              <a:ext cx="118333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PARTITION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34337" y="5834520"/>
              <a:ext cx="129554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FILESYSTEM</a:t>
              </a:r>
            </a:p>
          </p:txBody>
        </p:sp>
      </p:grpSp>
      <p:cxnSp>
        <p:nvCxnSpPr>
          <p:cNvPr id="8" name="Elbow Connector 7"/>
          <p:cNvCxnSpPr>
            <a:stCxn id="24" idx="3"/>
            <a:endCxn id="29" idx="1"/>
          </p:cNvCxnSpPr>
          <p:nvPr/>
        </p:nvCxnSpPr>
        <p:spPr>
          <a:xfrm flipV="1">
            <a:off x="8597877" y="1268323"/>
            <a:ext cx="1824294" cy="6220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8018033" y="2738918"/>
            <a:ext cx="573984" cy="1200035"/>
          </a:xfrm>
          <a:prstGeom prst="roundRect">
            <a:avLst/>
          </a:prstGeom>
          <a:pattFill prst="ltHorz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658029" y="4194318"/>
            <a:ext cx="1179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Partition 3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/dev/sdb3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99819" y="1375245"/>
            <a:ext cx="606256" cy="338554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entury Gothic" panose="020B0502020202020204" pitchFamily="34" charset="0"/>
              </a:rPr>
              <a:t>MBR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047498" y="2081519"/>
            <a:ext cx="500270" cy="1161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8039560" y="2767623"/>
            <a:ext cx="500270" cy="1161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8066185" y="3916683"/>
            <a:ext cx="500270" cy="1161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734261" y="2802558"/>
            <a:ext cx="1457739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Volume/ Partition boot sector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8547768" y="2139612"/>
            <a:ext cx="2186493" cy="1835164"/>
            <a:chOff x="8547768" y="2139612"/>
            <a:chExt cx="2186493" cy="1835164"/>
          </a:xfrm>
        </p:grpSpPr>
        <p:cxnSp>
          <p:nvCxnSpPr>
            <p:cNvPr id="13" name="Elbow Connector 12"/>
            <p:cNvCxnSpPr>
              <a:endCxn id="11" idx="1"/>
            </p:cNvCxnSpPr>
            <p:nvPr/>
          </p:nvCxnSpPr>
          <p:spPr>
            <a:xfrm>
              <a:off x="8561357" y="2825716"/>
              <a:ext cx="2172904" cy="438507"/>
            </a:xfrm>
            <a:prstGeom prst="bentConnector3">
              <a:avLst>
                <a:gd name="adj1" fmla="val 8049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7" idx="3"/>
            </p:cNvCxnSpPr>
            <p:nvPr/>
          </p:nvCxnSpPr>
          <p:spPr>
            <a:xfrm>
              <a:off x="8547768" y="2139612"/>
              <a:ext cx="1762423" cy="877495"/>
            </a:xfrm>
            <a:prstGeom prst="bentConnector3">
              <a:avLst>
                <a:gd name="adj1" fmla="val 996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55" idx="3"/>
            </p:cNvCxnSpPr>
            <p:nvPr/>
          </p:nvCxnSpPr>
          <p:spPr>
            <a:xfrm flipV="1">
              <a:off x="8566455" y="3264223"/>
              <a:ext cx="1855716" cy="710553"/>
            </a:xfrm>
            <a:prstGeom prst="bentConnector3">
              <a:avLst>
                <a:gd name="adj1" fmla="val 9499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504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8" grpId="0"/>
      <p:bldP spid="29" grpId="0" animBg="1"/>
      <p:bldP spid="30" grpId="0" animBg="1"/>
      <p:bldP spid="41" grpId="0" animBg="1"/>
      <p:bldP spid="6" grpId="0"/>
      <p:bldP spid="39" grpId="0" animBg="1"/>
      <p:bldP spid="53" grpId="0" animBg="1"/>
      <p:bldP spid="54" grpId="0"/>
      <p:bldP spid="9" grpId="0" animBg="1"/>
      <p:bldP spid="7" grpId="0" animBg="1"/>
      <p:bldP spid="42" grpId="0" animBg="1"/>
      <p:bldP spid="55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2890157"/>
            <a:ext cx="12192000" cy="1453243"/>
          </a:xfrm>
          <a:prstGeom prst="rect">
            <a:avLst/>
          </a:prstGeom>
          <a:solidFill>
            <a:schemeClr val="bg2">
              <a:alpha val="1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175653" y="5621070"/>
            <a:ext cx="2918045" cy="1236930"/>
          </a:xfrm>
          <a:prstGeom prst="round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668" y="220655"/>
            <a:ext cx="8245931" cy="1325563"/>
          </a:xfrm>
        </p:spPr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rom a partition to a filesystem</a:t>
            </a:r>
            <a:br>
              <a:rPr lang="en-US" dirty="0" smtClean="0"/>
            </a:br>
            <a:r>
              <a:rPr lang="en-US" dirty="0" smtClean="0"/>
              <a:t>How it becomes a directory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5310" y="1670140"/>
            <a:ext cx="2220687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 a new </a:t>
            </a:r>
            <a:r>
              <a:rPr lang="en-US" b="1" dirty="0" smtClean="0">
                <a:solidFill>
                  <a:schemeClr val="tx1"/>
                </a:solidFill>
              </a:rPr>
              <a:t>filesystem</a:t>
            </a:r>
            <a:r>
              <a:rPr lang="en-US" dirty="0" smtClean="0">
                <a:solidFill>
                  <a:schemeClr val="tx1"/>
                </a:solidFill>
              </a:rPr>
              <a:t> on a </a:t>
            </a:r>
            <a:r>
              <a:rPr lang="en-US" b="1" dirty="0" smtClean="0">
                <a:solidFill>
                  <a:schemeClr val="tx1"/>
                </a:solidFill>
              </a:rPr>
              <a:t>device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3994" y="3121979"/>
            <a:ext cx="2220687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Mount </a:t>
            </a:r>
            <a:r>
              <a:rPr lang="en-US" dirty="0" smtClean="0"/>
              <a:t>the </a:t>
            </a:r>
            <a:r>
              <a:rPr lang="en-US" b="1" dirty="0" smtClean="0"/>
              <a:t>device</a:t>
            </a:r>
            <a:r>
              <a:rPr lang="en-US" dirty="0" smtClean="0"/>
              <a:t> on the </a:t>
            </a:r>
            <a:r>
              <a:rPr lang="en-US" b="1" dirty="0" smtClean="0"/>
              <a:t>directory structure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42453" y="1638084"/>
            <a:ext cx="2802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a </a:t>
            </a:r>
            <a:r>
              <a:rPr lang="en-US" b="1" dirty="0" smtClean="0"/>
              <a:t>disk partition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organize its blocks and</a:t>
            </a:r>
          </a:p>
          <a:p>
            <a:r>
              <a:rPr lang="en-US" dirty="0"/>
              <a:t>c</a:t>
            </a:r>
            <a:r>
              <a:rPr lang="en-US" dirty="0" smtClean="0"/>
              <a:t>reate a directory structure.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44681" y="3121979"/>
            <a:ext cx="2754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the </a:t>
            </a:r>
            <a:r>
              <a:rPr lang="en-US" b="1" dirty="0" smtClean="0"/>
              <a:t>filesystem</a:t>
            </a:r>
            <a:r>
              <a:rPr lang="en-US" dirty="0" smtClean="0"/>
              <a:t> a part of the root directory tree (at a </a:t>
            </a:r>
            <a:r>
              <a:rPr lang="en-US" b="1" dirty="0" err="1" smtClean="0"/>
              <a:t>mountpoint</a:t>
            </a:r>
            <a:r>
              <a:rPr lang="en-US" dirty="0" smtClean="0"/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32448" y="4536076"/>
            <a:ext cx="2220687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 the directory for usual file operations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53135" y="4536076"/>
            <a:ext cx="2251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the FS is ready to use </a:t>
            </a:r>
            <a:r>
              <a:rPr lang="en-US" b="1" dirty="0" smtClean="0"/>
              <a:t>without </a:t>
            </a:r>
            <a:r>
              <a:rPr lang="en-US" dirty="0" smtClean="0"/>
              <a:t>reference to its device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22286" y="842758"/>
            <a:ext cx="546500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Example in UNIX/LINUX:</a:t>
            </a:r>
          </a:p>
          <a:p>
            <a:endParaRPr lang="en-US" dirty="0" smtClean="0"/>
          </a:p>
          <a:p>
            <a:r>
              <a:rPr lang="en-US" sz="2000" dirty="0" smtClean="0"/>
              <a:t>$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mkfs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ext3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/dev/sdb1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$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mount –t ext3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/dev/sdb1 /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mpt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$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mpt</a:t>
            </a:r>
            <a:endParaRPr lang="en-US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/>
              <a:t>$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</a:t>
            </a:r>
            <a:endParaRPr lang="en-US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/>
              <a:t>$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d1/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hello_world.c</a:t>
            </a:r>
            <a:endParaRPr lang="en-US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 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endParaRPr lang="en-US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35527" y="5941243"/>
            <a:ext cx="3694357" cy="763228"/>
            <a:chOff x="235527" y="5834520"/>
            <a:chExt cx="3694357" cy="763228"/>
          </a:xfrm>
        </p:grpSpPr>
        <p:sp>
          <p:nvSpPr>
            <p:cNvPr id="9" name="Oval 8"/>
            <p:cNvSpPr/>
            <p:nvPr/>
          </p:nvSpPr>
          <p:spPr>
            <a:xfrm>
              <a:off x="364669" y="6203852"/>
              <a:ext cx="352783" cy="39389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57324" y="6203852"/>
              <a:ext cx="352783" cy="39389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949978" y="6203852"/>
              <a:ext cx="352783" cy="39389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858129" y="6288258"/>
              <a:ext cx="665865" cy="154745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143437" y="6323427"/>
              <a:ext cx="665865" cy="154745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5527" y="5834520"/>
              <a:ext cx="61106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71349" y="5834520"/>
              <a:ext cx="118333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PARTITION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34337" y="5834520"/>
              <a:ext cx="129554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FILESYSTEM</a:t>
              </a: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  <p:bldP spid="4" grpId="0" animBg="1"/>
      <p:bldP spid="5" grpId="0"/>
      <p:bldP spid="6" grpId="0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out </a:t>
            </a:r>
            <a:r>
              <a:rPr lang="en-US" dirty="0" err="1" smtClean="0"/>
              <a:t>filesystems</a:t>
            </a:r>
            <a:r>
              <a:rPr lang="en-US" dirty="0" smtClean="0"/>
              <a:t> exploration on a </a:t>
            </a:r>
            <a:r>
              <a:rPr lang="en-US" dirty="0" err="1" smtClean="0"/>
              <a:t>usb</a:t>
            </a:r>
            <a:r>
              <a:rPr lang="en-US" dirty="0" smtClean="0"/>
              <a:t> stick (use one you are ok to erase contents of)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Stick in the </a:t>
            </a:r>
            <a:r>
              <a:rPr lang="en-US" dirty="0" err="1" smtClean="0"/>
              <a:t>usb</a:t>
            </a:r>
            <a:r>
              <a:rPr lang="en-US" dirty="0" smtClean="0"/>
              <a:t> stick and see it discovered in </a:t>
            </a:r>
            <a:r>
              <a:rPr lang="en-US" b="1" dirty="0" smtClean="0"/>
              <a:t>/dev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after it is inserted on one system </a:t>
            </a:r>
            <a:r>
              <a:rPr lang="en-US" b="1" dirty="0" smtClean="0"/>
              <a:t>/dev/</a:t>
            </a:r>
            <a:r>
              <a:rPr lang="en-US" b="1" dirty="0" err="1" smtClean="0"/>
              <a:t>sdb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chemeClr val="accent1"/>
                </a:solidFill>
              </a:rPr>
              <a:t> /dev/sdb1 </a:t>
            </a:r>
            <a:r>
              <a:rPr lang="en-US" dirty="0" smtClean="0"/>
              <a:t>appeared</a:t>
            </a:r>
          </a:p>
          <a:p>
            <a:pPr lvl="1"/>
            <a:r>
              <a:rPr lang="en-US" dirty="0" smtClean="0"/>
              <a:t>Make sure none of its partitions are mounted by default (so </a:t>
            </a:r>
            <a:r>
              <a:rPr lang="en-US" b="1" dirty="0" err="1" smtClean="0"/>
              <a:t>umount</a:t>
            </a:r>
            <a:r>
              <a:rPr lang="en-US" b="1" dirty="0" smtClean="0"/>
              <a:t>  /dev/sdb1</a:t>
            </a:r>
            <a:r>
              <a:rPr lang="en-US" dirty="0" smtClean="0"/>
              <a:t>).</a:t>
            </a:r>
          </a:p>
          <a:p>
            <a:r>
              <a:rPr lang="en-US" dirty="0" smtClean="0"/>
              <a:t>Make partition:  </a:t>
            </a:r>
            <a:r>
              <a:rPr lang="en-US" b="1" dirty="0" err="1" smtClean="0">
                <a:solidFill>
                  <a:schemeClr val="accent1"/>
                </a:solidFill>
              </a:rPr>
              <a:t>sudo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fdisk</a:t>
            </a:r>
            <a:r>
              <a:rPr lang="en-US" b="1" dirty="0" smtClean="0">
                <a:solidFill>
                  <a:schemeClr val="accent1"/>
                </a:solidFill>
              </a:rPr>
              <a:t> /dev/</a:t>
            </a:r>
            <a:r>
              <a:rPr lang="en-US" b="1" dirty="0" err="1" smtClean="0">
                <a:solidFill>
                  <a:schemeClr val="accent1"/>
                </a:solidFill>
              </a:rPr>
              <a:t>sdb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/>
              <a:t> to see all the partitions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dirty="0" smtClean="0"/>
              <a:t>to delete an old partition and  use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to create a new partition</a:t>
            </a:r>
          </a:p>
          <a:p>
            <a:pPr lvl="1"/>
            <a:r>
              <a:rPr lang="en-US" dirty="0" smtClean="0"/>
              <a:t>create just one for experiment or as many as you wish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smtClean="0"/>
              <a:t> to commit the new partitions onto the disk</a:t>
            </a:r>
          </a:p>
          <a:p>
            <a:r>
              <a:rPr lang="en-US" dirty="0" smtClean="0"/>
              <a:t>Explore partition and create a filesystem</a:t>
            </a:r>
          </a:p>
          <a:p>
            <a:pPr lvl="1"/>
            <a:r>
              <a:rPr lang="en-US" dirty="0" smtClean="0"/>
              <a:t>On a new partition say:  </a:t>
            </a:r>
            <a:r>
              <a:rPr lang="en-US" b="1" dirty="0" smtClean="0">
                <a:solidFill>
                  <a:schemeClr val="accent1"/>
                </a:solidFill>
              </a:rPr>
              <a:t>dumpe2fs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 /dev/sdb1</a:t>
            </a:r>
            <a:r>
              <a:rPr lang="en-US" dirty="0" smtClean="0"/>
              <a:t>  ( it should say there is no filesystem)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mkfs</a:t>
            </a:r>
            <a:r>
              <a:rPr lang="en-US" dirty="0" smtClean="0"/>
              <a:t> to create a ext2 or ext3 or ext4 filesystem on /dev/sdb1  (notice the output of </a:t>
            </a:r>
            <a:r>
              <a:rPr lang="en-US" dirty="0" err="1" smtClean="0"/>
              <a:t>mkfs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dumpe2fs /dev/sdb1 to see details of the newly created filesystem</a:t>
            </a:r>
          </a:p>
          <a:p>
            <a:r>
              <a:rPr lang="en-US" dirty="0" smtClean="0"/>
              <a:t>Mount the filesystem on an empty directory to use: </a:t>
            </a:r>
            <a:r>
              <a:rPr lang="en-US" b="1" dirty="0" smtClean="0">
                <a:solidFill>
                  <a:schemeClr val="accent1"/>
                </a:solidFill>
              </a:rPr>
              <a:t>mount /dev/sdb1 /</a:t>
            </a:r>
            <a:r>
              <a:rPr lang="en-US" b="1" dirty="0" err="1" smtClean="0">
                <a:solidFill>
                  <a:schemeClr val="accent1"/>
                </a:solidFill>
              </a:rPr>
              <a:t>tmp</a:t>
            </a:r>
            <a:r>
              <a:rPr lang="en-US" b="1" dirty="0" smtClean="0">
                <a:solidFill>
                  <a:schemeClr val="accent1"/>
                </a:solidFill>
              </a:rPr>
              <a:t>/</a:t>
            </a:r>
            <a:r>
              <a:rPr lang="en-US" b="1" dirty="0" err="1" smtClean="0">
                <a:solidFill>
                  <a:schemeClr val="accent1"/>
                </a:solidFill>
              </a:rPr>
              <a:t>mpt</a:t>
            </a: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21686" y="3020786"/>
            <a:ext cx="1266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See:</a:t>
            </a:r>
            <a:br>
              <a:rPr lang="en-US" dirty="0" smtClean="0"/>
            </a:br>
            <a:r>
              <a:rPr lang="en-US" dirty="0" err="1" smtClean="0"/>
              <a:t>fdisk</a:t>
            </a:r>
            <a:r>
              <a:rPr lang="en-US" dirty="0" smtClean="0"/>
              <a:t>(8)</a:t>
            </a:r>
            <a:br>
              <a:rPr lang="en-US" dirty="0" smtClean="0"/>
            </a:br>
            <a:r>
              <a:rPr lang="en-US" dirty="0" smtClean="0"/>
              <a:t>dump2fs(8)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8990" y="6259810"/>
            <a:ext cx="928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This is not covered in any standard text, so please refer the man </a:t>
            </a:r>
            <a:r>
              <a:rPr lang="en-US" dirty="0" smtClean="0"/>
              <a:t>pages, these slides and the video of the lectures.       </a:t>
            </a:r>
          </a:p>
        </p:txBody>
      </p:sp>
    </p:spTree>
    <p:extLst>
      <p:ext uri="{BB962C8B-B14F-4D97-AF65-F5344CB8AC3E}">
        <p14:creationId xmlns:p14="http://schemas.microsoft.com/office/powerpoint/2010/main" val="17767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42066" y="1690688"/>
            <a:ext cx="7246811" cy="476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physical disks and OS devices and partitions</a:t>
            </a:r>
            <a:endParaRPr lang="en-US" dirty="0"/>
          </a:p>
        </p:txBody>
      </p:sp>
      <p:sp>
        <p:nvSpPr>
          <p:cNvPr id="3" name="Can 2"/>
          <p:cNvSpPr/>
          <p:nvPr/>
        </p:nvSpPr>
        <p:spPr>
          <a:xfrm>
            <a:off x="5009264" y="2779059"/>
            <a:ext cx="412377" cy="770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4946511" y="5366500"/>
            <a:ext cx="412377" cy="770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4973404" y="4073621"/>
            <a:ext cx="412377" cy="770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803947" y="2393573"/>
            <a:ext cx="1237128" cy="564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HBA</a:t>
            </a:r>
            <a:endParaRPr lang="en-US" dirty="0"/>
          </a:p>
        </p:txBody>
      </p:sp>
      <p:cxnSp>
        <p:nvCxnSpPr>
          <p:cNvPr id="12" name="Elbow Connector 11"/>
          <p:cNvCxnSpPr>
            <a:endCxn id="3" idx="2"/>
          </p:cNvCxnSpPr>
          <p:nvPr/>
        </p:nvCxnSpPr>
        <p:spPr>
          <a:xfrm>
            <a:off x="4059006" y="2779059"/>
            <a:ext cx="950258" cy="385483"/>
          </a:xfrm>
          <a:prstGeom prst="bentConnector3">
            <a:avLst>
              <a:gd name="adj1" fmla="val -47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6" idx="2"/>
          </p:cNvCxnSpPr>
          <p:nvPr/>
        </p:nvCxnSpPr>
        <p:spPr>
          <a:xfrm rot="16200000" flipH="1">
            <a:off x="3662735" y="3148434"/>
            <a:ext cx="1680045" cy="9412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5" idx="2"/>
          </p:cNvCxnSpPr>
          <p:nvPr/>
        </p:nvCxnSpPr>
        <p:spPr>
          <a:xfrm rot="16200000" flipH="1">
            <a:off x="2989402" y="3794874"/>
            <a:ext cx="2972924" cy="9412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n 19"/>
          <p:cNvSpPr/>
          <p:nvPr/>
        </p:nvSpPr>
        <p:spPr>
          <a:xfrm>
            <a:off x="5798156" y="2800986"/>
            <a:ext cx="645459" cy="206188"/>
          </a:xfrm>
          <a:prstGeom prst="can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5825052" y="3114747"/>
            <a:ext cx="645459" cy="206188"/>
          </a:xfrm>
          <a:prstGeom prst="can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n 21"/>
          <p:cNvSpPr/>
          <p:nvPr/>
        </p:nvSpPr>
        <p:spPr>
          <a:xfrm>
            <a:off x="5816087" y="3428511"/>
            <a:ext cx="645459" cy="206188"/>
          </a:xfrm>
          <a:prstGeom prst="can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5780228" y="5749322"/>
            <a:ext cx="645459" cy="274960"/>
          </a:xfrm>
          <a:prstGeom prst="can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5798154" y="4381086"/>
            <a:ext cx="645459" cy="206188"/>
          </a:xfrm>
          <a:prstGeom prst="can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n 24"/>
          <p:cNvSpPr/>
          <p:nvPr/>
        </p:nvSpPr>
        <p:spPr>
          <a:xfrm>
            <a:off x="5950554" y="4533486"/>
            <a:ext cx="645459" cy="206188"/>
          </a:xfrm>
          <a:prstGeom prst="can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3" idx="4"/>
          </p:cNvCxnSpPr>
          <p:nvPr/>
        </p:nvCxnSpPr>
        <p:spPr>
          <a:xfrm flipV="1">
            <a:off x="5421641" y="3007174"/>
            <a:ext cx="358587" cy="15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4"/>
          </p:cNvCxnSpPr>
          <p:nvPr/>
        </p:nvCxnSpPr>
        <p:spPr>
          <a:xfrm>
            <a:off x="5421641" y="3164542"/>
            <a:ext cx="358587" cy="13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4"/>
          </p:cNvCxnSpPr>
          <p:nvPr/>
        </p:nvCxnSpPr>
        <p:spPr>
          <a:xfrm>
            <a:off x="5421641" y="3164542"/>
            <a:ext cx="358587" cy="38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4"/>
            <a:endCxn id="24" idx="2"/>
          </p:cNvCxnSpPr>
          <p:nvPr/>
        </p:nvCxnSpPr>
        <p:spPr>
          <a:xfrm>
            <a:off x="5385781" y="4459104"/>
            <a:ext cx="412373" cy="2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4"/>
          </p:cNvCxnSpPr>
          <p:nvPr/>
        </p:nvCxnSpPr>
        <p:spPr>
          <a:xfrm>
            <a:off x="5385781" y="4459104"/>
            <a:ext cx="394447" cy="20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4"/>
            <a:endCxn id="23" idx="2"/>
          </p:cNvCxnSpPr>
          <p:nvPr/>
        </p:nvCxnSpPr>
        <p:spPr>
          <a:xfrm>
            <a:off x="5358888" y="5751983"/>
            <a:ext cx="421340" cy="13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45454" y="2786900"/>
            <a:ext cx="1972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/dev/sda1</a:t>
            </a:r>
          </a:p>
          <a:p>
            <a:r>
              <a:rPr lang="en-US" dirty="0" smtClean="0"/>
              <a:t>/dev/sda2</a:t>
            </a:r>
          </a:p>
          <a:p>
            <a:r>
              <a:rPr lang="en-US" dirty="0" smtClean="0"/>
              <a:t>/dev/sda3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76050" y="4210320"/>
            <a:ext cx="197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/dev/sdb1</a:t>
            </a:r>
          </a:p>
          <a:p>
            <a:r>
              <a:rPr lang="en-US" dirty="0" smtClean="0"/>
              <a:t>/dev/sdb2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50922" y="5536890"/>
            <a:ext cx="197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/dev/sdc1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56617" y="2355727"/>
            <a:ext cx="1075765" cy="36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/dev/</a:t>
            </a:r>
            <a:r>
              <a:rPr lang="en-US" dirty="0" err="1" smtClean="0"/>
              <a:t>sda</a:t>
            </a:r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8353722" y="3822515"/>
            <a:ext cx="1075765" cy="36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/dev/</a:t>
            </a:r>
            <a:r>
              <a:rPr lang="en-US" dirty="0" err="1" smtClean="0"/>
              <a:t>sdb</a:t>
            </a: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8342388" y="5083021"/>
            <a:ext cx="1075765" cy="36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/dev/</a:t>
            </a:r>
            <a:r>
              <a:rPr lang="en-US" dirty="0" err="1" smtClean="0"/>
              <a:t>sdc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53482" y="4048059"/>
            <a:ext cx="705394" cy="666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53928" y="5268289"/>
            <a:ext cx="404948" cy="657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52106" y="4002540"/>
            <a:ext cx="404948" cy="657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53928" y="3123354"/>
            <a:ext cx="404948" cy="657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10" idx="1"/>
            <a:endCxn id="32" idx="0"/>
          </p:cNvCxnSpPr>
          <p:nvPr/>
        </p:nvCxnSpPr>
        <p:spPr>
          <a:xfrm rot="10800000" flipV="1">
            <a:off x="2454581" y="2675964"/>
            <a:ext cx="349367" cy="13265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 rot="16200000">
            <a:off x="5255300" y="-279804"/>
            <a:ext cx="332681" cy="4885510"/>
          </a:xfrm>
          <a:prstGeom prst="rightBrace">
            <a:avLst>
              <a:gd name="adj1" fmla="val 8333"/>
              <a:gd name="adj2" fmla="val 50269"/>
            </a:avLst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416288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6511" y="6488668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Ref: Device Names and numbers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415260" y="1836617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           Major #            Minor #</a:t>
            </a:r>
          </a:p>
        </p:txBody>
      </p:sp>
      <p:cxnSp>
        <p:nvCxnSpPr>
          <p:cNvPr id="18" name="Elbow Connector 17"/>
          <p:cNvCxnSpPr>
            <a:stCxn id="3" idx="1"/>
            <a:endCxn id="41" idx="1"/>
          </p:cNvCxnSpPr>
          <p:nvPr/>
        </p:nvCxnSpPr>
        <p:spPr>
          <a:xfrm rot="5400000" flipH="1" flipV="1">
            <a:off x="6666329" y="1088771"/>
            <a:ext cx="239412" cy="3141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1"/>
            <a:endCxn id="42" idx="1"/>
          </p:cNvCxnSpPr>
          <p:nvPr/>
        </p:nvCxnSpPr>
        <p:spPr>
          <a:xfrm rot="5400000" flipH="1" flipV="1">
            <a:off x="6733064" y="2452964"/>
            <a:ext cx="67186" cy="3174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" idx="1"/>
            <a:endCxn id="43" idx="1"/>
          </p:cNvCxnSpPr>
          <p:nvPr/>
        </p:nvCxnSpPr>
        <p:spPr>
          <a:xfrm rot="5400000" flipH="1" flipV="1">
            <a:off x="6697765" y="3721877"/>
            <a:ext cx="99559" cy="3189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/>
          <p:cNvSpPr/>
          <p:nvPr/>
        </p:nvSpPr>
        <p:spPr>
          <a:xfrm>
            <a:off x="6570788" y="2799161"/>
            <a:ext cx="195869" cy="9842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5" idx="1"/>
          </p:cNvCxnSpPr>
          <p:nvPr/>
        </p:nvCxnSpPr>
        <p:spPr>
          <a:xfrm>
            <a:off x="6766657" y="3291265"/>
            <a:ext cx="1545627" cy="1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e 49"/>
          <p:cNvSpPr/>
          <p:nvPr/>
        </p:nvSpPr>
        <p:spPr>
          <a:xfrm>
            <a:off x="6604954" y="4310635"/>
            <a:ext cx="222134" cy="4960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50" idx="1"/>
            <a:endCxn id="39" idx="1"/>
          </p:cNvCxnSpPr>
          <p:nvPr/>
        </p:nvCxnSpPr>
        <p:spPr>
          <a:xfrm flipV="1">
            <a:off x="6827088" y="4533486"/>
            <a:ext cx="1548962" cy="2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3" idx="4"/>
            <a:endCxn id="40" idx="1"/>
          </p:cNvCxnSpPr>
          <p:nvPr/>
        </p:nvCxnSpPr>
        <p:spPr>
          <a:xfrm flipV="1">
            <a:off x="6425687" y="5721556"/>
            <a:ext cx="1925235" cy="16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>
            <a:off x="8350922" y="2799161"/>
            <a:ext cx="45719" cy="981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>
            <a:off x="8416215" y="4294109"/>
            <a:ext cx="45719" cy="4752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71664" y="2266715"/>
            <a:ext cx="175240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8"/>
            </a:pPr>
            <a:r>
              <a:rPr lang="en-US" dirty="0" smtClean="0"/>
              <a:t>                   0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8                        1</a:t>
            </a:r>
            <a:br>
              <a:rPr lang="en-US" dirty="0" smtClean="0"/>
            </a:br>
            <a:r>
              <a:rPr lang="en-US" dirty="0" smtClean="0"/>
              <a:t>8                        2</a:t>
            </a:r>
            <a:br>
              <a:rPr lang="en-US" dirty="0" smtClean="0"/>
            </a:br>
            <a:r>
              <a:rPr lang="en-US" dirty="0" smtClean="0"/>
              <a:t>8                        3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8                       16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8                       17</a:t>
            </a:r>
            <a:br>
              <a:rPr lang="en-US" dirty="0" smtClean="0"/>
            </a:br>
            <a:r>
              <a:rPr lang="en-US" dirty="0" smtClean="0"/>
              <a:t>8                       18</a:t>
            </a:r>
            <a:br>
              <a:rPr lang="en-US" dirty="0" smtClean="0"/>
            </a:br>
            <a:r>
              <a:rPr lang="en-US" dirty="0" smtClean="0"/>
              <a:t>..</a:t>
            </a:r>
          </a:p>
          <a:p>
            <a:r>
              <a:rPr lang="en-US" dirty="0" smtClean="0"/>
              <a:t>..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24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at the filesystem </a:t>
            </a:r>
            <a:r>
              <a:rPr lang="en-US" u="sng" dirty="0" smtClean="0"/>
              <a:t>on data storage</a:t>
            </a:r>
            <a:endParaRPr lang="en-US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4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817678" y="106017"/>
            <a:ext cx="1374322" cy="4016782"/>
          </a:xfrm>
          <a:prstGeom prst="rect">
            <a:avLst/>
          </a:prstGeom>
          <a:gradFill flip="none" rotWithShape="1">
            <a:gsLst>
              <a:gs pos="0">
                <a:srgbClr val="F711D6">
                  <a:tint val="66000"/>
                  <a:satMod val="160000"/>
                </a:srgbClr>
              </a:gs>
              <a:gs pos="50000">
                <a:srgbClr val="F711D6">
                  <a:tint val="44500"/>
                  <a:satMod val="160000"/>
                </a:srgbClr>
              </a:gs>
              <a:gs pos="100000">
                <a:srgbClr val="F711D6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71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blocks:    Indexed by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block number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56714" y="275050"/>
            <a:ext cx="2824843" cy="2421164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Indexed by inode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 of common </a:t>
            </a:r>
            <a:br>
              <a:rPr lang="en-US" dirty="0" smtClean="0"/>
            </a:br>
            <a:r>
              <a:rPr lang="en-US" dirty="0" smtClean="0"/>
              <a:t>Linux </a:t>
            </a:r>
            <a:r>
              <a:rPr lang="en-US" dirty="0" err="1" smtClean="0"/>
              <a:t>filesystems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 data of a </a:t>
            </a:r>
            <a:r>
              <a:rPr lang="en-US" b="1" dirty="0" smtClean="0">
                <a:solidFill>
                  <a:srgbClr val="F711D6"/>
                </a:solidFill>
              </a:rPr>
              <a:t>file/directory info</a:t>
            </a:r>
            <a:r>
              <a:rPr lang="en-US" dirty="0" smtClean="0">
                <a:solidFill>
                  <a:srgbClr val="F711D6"/>
                </a:solidFill>
              </a:rPr>
              <a:t> </a:t>
            </a:r>
            <a:r>
              <a:rPr lang="en-US" dirty="0" smtClean="0"/>
              <a:t>is stored in a set of </a:t>
            </a:r>
            <a:r>
              <a:rPr lang="en-US" b="1" dirty="0" smtClean="0">
                <a:solidFill>
                  <a:srgbClr val="F711D6"/>
                </a:solidFill>
              </a:rPr>
              <a:t>data blocks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information of which blocks these are is stored in an </a:t>
            </a:r>
            <a:r>
              <a:rPr lang="en-US" b="1" dirty="0" smtClean="0">
                <a:solidFill>
                  <a:schemeClr val="accent1"/>
                </a:solidFill>
              </a:rPr>
              <a:t>inode</a:t>
            </a:r>
            <a:r>
              <a:rPr lang="en-US" dirty="0" smtClean="0"/>
              <a:t>. (also </a:t>
            </a:r>
            <a:r>
              <a:rPr lang="en-US" b="1" dirty="0" smtClean="0">
                <a:solidFill>
                  <a:schemeClr val="accent1"/>
                </a:solidFill>
              </a:rPr>
              <a:t>meta information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set of </a:t>
            </a:r>
            <a:r>
              <a:rPr lang="en-US" dirty="0" err="1" smtClean="0"/>
              <a:t>inodes</a:t>
            </a:r>
            <a:r>
              <a:rPr lang="en-US" dirty="0" smtClean="0"/>
              <a:t> is stored in an </a:t>
            </a:r>
            <a:r>
              <a:rPr lang="en-US" b="1" dirty="0" smtClean="0">
                <a:solidFill>
                  <a:srgbClr val="DAA600"/>
                </a:solidFill>
              </a:rPr>
              <a:t>inode table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The list of </a:t>
            </a:r>
            <a:r>
              <a:rPr lang="en-US" b="1" dirty="0" smtClean="0"/>
              <a:t>free/used</a:t>
            </a:r>
            <a:r>
              <a:rPr lang="en-US" dirty="0" smtClean="0"/>
              <a:t> </a:t>
            </a:r>
            <a:r>
              <a:rPr lang="en-US" dirty="0" err="1" smtClean="0"/>
              <a:t>inodes</a:t>
            </a:r>
            <a:r>
              <a:rPr lang="en-US" dirty="0" smtClean="0"/>
              <a:t> is maintained in the </a:t>
            </a:r>
            <a:r>
              <a:rPr lang="en-US" b="1" dirty="0" smtClean="0">
                <a:solidFill>
                  <a:srgbClr val="DAA600"/>
                </a:solidFill>
              </a:rPr>
              <a:t> </a:t>
            </a:r>
            <a:r>
              <a:rPr lang="en-US" b="1" dirty="0" err="1" smtClean="0">
                <a:solidFill>
                  <a:srgbClr val="DAA600"/>
                </a:solidFill>
              </a:rPr>
              <a:t>inodes</a:t>
            </a:r>
            <a:r>
              <a:rPr lang="en-US" b="1" dirty="0" smtClean="0">
                <a:solidFill>
                  <a:srgbClr val="DAA600"/>
                </a:solidFill>
              </a:rPr>
              <a:t> bitmap</a:t>
            </a:r>
          </a:p>
          <a:p>
            <a:r>
              <a:rPr lang="en-US" dirty="0" smtClean="0"/>
              <a:t>The list of </a:t>
            </a:r>
            <a:r>
              <a:rPr lang="en-US" b="1" dirty="0" smtClean="0"/>
              <a:t>free/used</a:t>
            </a:r>
            <a:r>
              <a:rPr lang="en-US" dirty="0" smtClean="0"/>
              <a:t> blocks is maintained in a </a:t>
            </a:r>
            <a:r>
              <a:rPr lang="en-US" b="1" dirty="0" smtClean="0">
                <a:solidFill>
                  <a:srgbClr val="F711D6"/>
                </a:solidFill>
              </a:rPr>
              <a:t>blocks bitmap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11310257" y="781235"/>
            <a:ext cx="881743" cy="800100"/>
            <a:chOff x="11310257" y="781235"/>
            <a:chExt cx="881743" cy="800100"/>
          </a:xfrm>
        </p:grpSpPr>
        <p:sp>
          <p:nvSpPr>
            <p:cNvPr id="7" name="Rectangle 6"/>
            <p:cNvSpPr/>
            <p:nvPr/>
          </p:nvSpPr>
          <p:spPr>
            <a:xfrm>
              <a:off x="11310257" y="7812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62657" y="9336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615057" y="10860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767457" y="12384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9470571" y="536306"/>
            <a:ext cx="571500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Inode for one file</a:t>
            </a:r>
            <a:endParaRPr lang="en-US" sz="12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10042071" y="933635"/>
            <a:ext cx="1725386" cy="476250"/>
            <a:chOff x="10042071" y="933635"/>
            <a:chExt cx="1725386" cy="476250"/>
          </a:xfrm>
        </p:grpSpPr>
        <p:cxnSp>
          <p:nvCxnSpPr>
            <p:cNvPr id="13" name="Straight Arrow Connector 12"/>
            <p:cNvCxnSpPr>
              <a:stCxn id="11" idx="3"/>
              <a:endCxn id="7" idx="1"/>
            </p:cNvCxnSpPr>
            <p:nvPr/>
          </p:nvCxnSpPr>
          <p:spPr>
            <a:xfrm>
              <a:off x="10042071" y="933635"/>
              <a:ext cx="1268186" cy="19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3"/>
              <a:endCxn id="8" idx="1"/>
            </p:cNvCxnSpPr>
            <p:nvPr/>
          </p:nvCxnSpPr>
          <p:spPr>
            <a:xfrm>
              <a:off x="10042071" y="933635"/>
              <a:ext cx="1420586" cy="17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3"/>
              <a:endCxn id="9" idx="1"/>
            </p:cNvCxnSpPr>
            <p:nvPr/>
          </p:nvCxnSpPr>
          <p:spPr>
            <a:xfrm>
              <a:off x="10042071" y="933635"/>
              <a:ext cx="1572986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3"/>
              <a:endCxn id="10" idx="1"/>
            </p:cNvCxnSpPr>
            <p:nvPr/>
          </p:nvCxnSpPr>
          <p:spPr>
            <a:xfrm>
              <a:off x="10042071" y="933635"/>
              <a:ext cx="1725386" cy="476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7663542" y="536305"/>
            <a:ext cx="2378529" cy="1980522"/>
            <a:chOff x="7663542" y="536305"/>
            <a:chExt cx="2378529" cy="1980522"/>
          </a:xfrm>
        </p:grpSpPr>
        <p:sp>
          <p:nvSpPr>
            <p:cNvPr id="20" name="Rectangle 19"/>
            <p:cNvSpPr/>
            <p:nvPr/>
          </p:nvSpPr>
          <p:spPr>
            <a:xfrm>
              <a:off x="9470571" y="1722168"/>
              <a:ext cx="571500" cy="794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83385" y="536305"/>
              <a:ext cx="571500" cy="794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86106" y="1722170"/>
              <a:ext cx="571500" cy="794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63542" y="555356"/>
              <a:ext cx="571500" cy="794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01641" y="1722169"/>
              <a:ext cx="571500" cy="794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V="1">
            <a:off x="7366906" y="933633"/>
            <a:ext cx="238808" cy="3153581"/>
          </a:xfrm>
          <a:prstGeom prst="straightConnector1">
            <a:avLst/>
          </a:prstGeom>
          <a:ln>
            <a:solidFill>
              <a:srgbClr val="DAA6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7137531" y="4126666"/>
            <a:ext cx="2005677" cy="1943784"/>
            <a:chOff x="7137531" y="4126666"/>
            <a:chExt cx="2005677" cy="1943784"/>
          </a:xfrm>
        </p:grpSpPr>
        <p:sp>
          <p:nvSpPr>
            <p:cNvPr id="26" name="Rectangle 25"/>
            <p:cNvSpPr/>
            <p:nvPr/>
          </p:nvSpPr>
          <p:spPr>
            <a:xfrm>
              <a:off x="7279820" y="4126666"/>
              <a:ext cx="1338943" cy="1447118"/>
            </a:xfrm>
            <a:prstGeom prst="rect">
              <a:avLst/>
            </a:prstGeom>
            <a:pattFill prst="plaid">
              <a:fgClr>
                <a:srgbClr val="DAA6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37531" y="5608785"/>
              <a:ext cx="2005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Inodes</a:t>
              </a:r>
              <a:r>
                <a:rPr lang="en-US" sz="2400" dirty="0" smtClean="0"/>
                <a:t> </a:t>
              </a:r>
              <a:r>
                <a:rPr lang="en-US" sz="2400" b="1" dirty="0" smtClean="0"/>
                <a:t>bitmap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01641" y="2735148"/>
            <a:ext cx="176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Inodes</a:t>
            </a:r>
            <a:r>
              <a:rPr lang="en-US" sz="2400" dirty="0" smtClean="0"/>
              <a:t> table</a:t>
            </a:r>
          </a:p>
        </p:txBody>
      </p:sp>
      <p:cxnSp>
        <p:nvCxnSpPr>
          <p:cNvPr id="41" name="Straight Arrow Connector 40"/>
          <p:cNvCxnSpPr>
            <a:endCxn id="21" idx="1"/>
          </p:cNvCxnSpPr>
          <p:nvPr/>
        </p:nvCxnSpPr>
        <p:spPr>
          <a:xfrm flipV="1">
            <a:off x="7533593" y="933634"/>
            <a:ext cx="1049792" cy="3127723"/>
          </a:xfrm>
          <a:prstGeom prst="straightConnector1">
            <a:avLst/>
          </a:prstGeom>
          <a:ln>
            <a:solidFill>
              <a:srgbClr val="DAA6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682594" y="1000998"/>
            <a:ext cx="1747155" cy="3161558"/>
          </a:xfrm>
          <a:prstGeom prst="straightConnector1">
            <a:avLst/>
          </a:prstGeom>
          <a:ln>
            <a:solidFill>
              <a:srgbClr val="DAA6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1334749" y="1584531"/>
            <a:ext cx="881743" cy="800100"/>
            <a:chOff x="11310257" y="781235"/>
            <a:chExt cx="881743" cy="800100"/>
          </a:xfrm>
        </p:grpSpPr>
        <p:sp>
          <p:nvSpPr>
            <p:cNvPr id="52" name="Rectangle 51"/>
            <p:cNvSpPr/>
            <p:nvPr/>
          </p:nvSpPr>
          <p:spPr>
            <a:xfrm>
              <a:off x="11310257" y="7812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462657" y="9336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615057" y="10860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767457" y="12384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310257" y="2403681"/>
            <a:ext cx="881743" cy="800100"/>
            <a:chOff x="11310257" y="781235"/>
            <a:chExt cx="881743" cy="800100"/>
          </a:xfrm>
        </p:grpSpPr>
        <p:sp>
          <p:nvSpPr>
            <p:cNvPr id="57" name="Rectangle 56"/>
            <p:cNvSpPr/>
            <p:nvPr/>
          </p:nvSpPr>
          <p:spPr>
            <a:xfrm>
              <a:off x="11310257" y="7812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462657" y="9336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615057" y="10860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767457" y="12384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1334749" y="3216872"/>
            <a:ext cx="881743" cy="800100"/>
            <a:chOff x="11310257" y="781235"/>
            <a:chExt cx="881743" cy="800100"/>
          </a:xfrm>
        </p:grpSpPr>
        <p:sp>
          <p:nvSpPr>
            <p:cNvPr id="62" name="Rectangle 61"/>
            <p:cNvSpPr/>
            <p:nvPr/>
          </p:nvSpPr>
          <p:spPr>
            <a:xfrm>
              <a:off x="11310257" y="7812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462657" y="9336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615057" y="10860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767457" y="12384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0281557" y="1409885"/>
            <a:ext cx="1510392" cy="3087854"/>
            <a:chOff x="10281557" y="1409885"/>
            <a:chExt cx="1510392" cy="3087854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10281557" y="1409885"/>
              <a:ext cx="843643" cy="3087854"/>
            </a:xfrm>
            <a:prstGeom prst="straightConnector1">
              <a:avLst/>
            </a:prstGeom>
            <a:ln>
              <a:solidFill>
                <a:srgbClr val="F711D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10469335" y="1889331"/>
              <a:ext cx="788534" cy="2608408"/>
            </a:xfrm>
            <a:prstGeom prst="straightConnector1">
              <a:avLst/>
            </a:prstGeom>
            <a:ln>
              <a:solidFill>
                <a:srgbClr val="F711D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0627179" y="2860881"/>
              <a:ext cx="563335" cy="1636858"/>
            </a:xfrm>
            <a:prstGeom prst="straightConnector1">
              <a:avLst/>
            </a:prstGeom>
            <a:ln>
              <a:solidFill>
                <a:srgbClr val="F711D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32" idx="0"/>
              <a:endCxn id="62" idx="1"/>
            </p:cNvCxnSpPr>
            <p:nvPr/>
          </p:nvCxnSpPr>
          <p:spPr>
            <a:xfrm flipV="1">
              <a:off x="10817678" y="3388322"/>
              <a:ext cx="517071" cy="1109417"/>
            </a:xfrm>
            <a:prstGeom prst="straightConnector1">
              <a:avLst/>
            </a:prstGeom>
            <a:ln>
              <a:solidFill>
                <a:srgbClr val="F711D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11057505" y="3971265"/>
              <a:ext cx="399709" cy="526474"/>
            </a:xfrm>
            <a:prstGeom prst="straightConnector1">
              <a:avLst/>
            </a:prstGeom>
            <a:ln>
              <a:solidFill>
                <a:srgbClr val="F711D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11342914" y="4087213"/>
              <a:ext cx="449035" cy="382435"/>
            </a:xfrm>
            <a:prstGeom prst="straightConnector1">
              <a:avLst/>
            </a:prstGeom>
            <a:ln>
              <a:solidFill>
                <a:srgbClr val="F711D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Arrow Connector 94"/>
          <p:cNvCxnSpPr>
            <a:stCxn id="26" idx="0"/>
          </p:cNvCxnSpPr>
          <p:nvPr/>
        </p:nvCxnSpPr>
        <p:spPr>
          <a:xfrm flipV="1">
            <a:off x="7949292" y="3264723"/>
            <a:ext cx="799420" cy="861943"/>
          </a:xfrm>
          <a:prstGeom prst="straightConnector1">
            <a:avLst/>
          </a:prstGeom>
          <a:ln>
            <a:solidFill>
              <a:srgbClr val="DAA6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8185036" y="2879931"/>
            <a:ext cx="1586933" cy="1262512"/>
          </a:xfrm>
          <a:prstGeom prst="straightConnector1">
            <a:avLst/>
          </a:prstGeom>
          <a:ln>
            <a:solidFill>
              <a:srgbClr val="DAA6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0027119" y="4497739"/>
            <a:ext cx="1954702" cy="1974633"/>
            <a:chOff x="10027119" y="4497739"/>
            <a:chExt cx="1954702" cy="1974633"/>
          </a:xfrm>
        </p:grpSpPr>
        <p:sp>
          <p:nvSpPr>
            <p:cNvPr id="32" name="Rectangle 31"/>
            <p:cNvSpPr/>
            <p:nvPr/>
          </p:nvSpPr>
          <p:spPr>
            <a:xfrm>
              <a:off x="10148206" y="4497739"/>
              <a:ext cx="1338943" cy="1447118"/>
            </a:xfrm>
            <a:prstGeom prst="rect">
              <a:avLst/>
            </a:prstGeom>
            <a:pattFill prst="plaid">
              <a:fgClr>
                <a:srgbClr val="F711D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027119" y="6010707"/>
              <a:ext cx="1954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Blocks </a:t>
              </a:r>
              <a:r>
                <a:rPr lang="en-US" sz="2400" b="1" dirty="0" smtClean="0"/>
                <a:t>bitmap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06887" y="3750822"/>
            <a:ext cx="6841575" cy="2980150"/>
            <a:chOff x="5406887" y="3750822"/>
            <a:chExt cx="6841575" cy="2980150"/>
          </a:xfrm>
        </p:grpSpPr>
        <p:sp>
          <p:nvSpPr>
            <p:cNvPr id="27" name="Freeform 26"/>
            <p:cNvSpPr/>
            <p:nvPr/>
          </p:nvSpPr>
          <p:spPr>
            <a:xfrm>
              <a:off x="6651633" y="3750822"/>
              <a:ext cx="5596829" cy="2887959"/>
            </a:xfrm>
            <a:custGeom>
              <a:avLst/>
              <a:gdLst>
                <a:gd name="connsiteX0" fmla="*/ 133480 w 5596829"/>
                <a:gd name="connsiteY0" fmla="*/ 1152482 h 2887959"/>
                <a:gd name="connsiteX1" fmla="*/ 372019 w 5596829"/>
                <a:gd name="connsiteY1" fmla="*/ 79056 h 2887959"/>
                <a:gd name="connsiteX2" fmla="*/ 2571880 w 5596829"/>
                <a:gd name="connsiteY2" fmla="*/ 145317 h 2887959"/>
                <a:gd name="connsiteX3" fmla="*/ 4069376 w 5596829"/>
                <a:gd name="connsiteY3" fmla="*/ 662152 h 2887959"/>
                <a:gd name="connsiteX4" fmla="*/ 5103045 w 5596829"/>
                <a:gd name="connsiteY4" fmla="*/ 701908 h 2887959"/>
                <a:gd name="connsiteX5" fmla="*/ 5262071 w 5596829"/>
                <a:gd name="connsiteY5" fmla="*/ 2676482 h 2887959"/>
                <a:gd name="connsiteX6" fmla="*/ 623810 w 5596829"/>
                <a:gd name="connsiteY6" fmla="*/ 2636726 h 2887959"/>
                <a:gd name="connsiteX7" fmla="*/ 173237 w 5596829"/>
                <a:gd name="connsiteY7" fmla="*/ 940448 h 288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6829" h="2887959">
                  <a:moveTo>
                    <a:pt x="133480" y="1152482"/>
                  </a:moveTo>
                  <a:cubicBezTo>
                    <a:pt x="49549" y="699699"/>
                    <a:pt x="-34381" y="246917"/>
                    <a:pt x="372019" y="79056"/>
                  </a:cubicBezTo>
                  <a:cubicBezTo>
                    <a:pt x="778419" y="-88805"/>
                    <a:pt x="1955654" y="48134"/>
                    <a:pt x="2571880" y="145317"/>
                  </a:cubicBezTo>
                  <a:cubicBezTo>
                    <a:pt x="3188106" y="242500"/>
                    <a:pt x="3647515" y="569387"/>
                    <a:pt x="4069376" y="662152"/>
                  </a:cubicBezTo>
                  <a:cubicBezTo>
                    <a:pt x="4491237" y="754917"/>
                    <a:pt x="4904262" y="366186"/>
                    <a:pt x="5103045" y="701908"/>
                  </a:cubicBezTo>
                  <a:cubicBezTo>
                    <a:pt x="5301828" y="1037630"/>
                    <a:pt x="6008610" y="2354012"/>
                    <a:pt x="5262071" y="2676482"/>
                  </a:cubicBezTo>
                  <a:cubicBezTo>
                    <a:pt x="4515532" y="2998952"/>
                    <a:pt x="1471949" y="2926065"/>
                    <a:pt x="623810" y="2636726"/>
                  </a:cubicBezTo>
                  <a:cubicBezTo>
                    <a:pt x="-224329" y="2347387"/>
                    <a:pt x="-25546" y="1643917"/>
                    <a:pt x="173237" y="94044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ular Callout 30"/>
            <p:cNvSpPr/>
            <p:nvPr/>
          </p:nvSpPr>
          <p:spPr>
            <a:xfrm>
              <a:off x="5406887" y="5944857"/>
              <a:ext cx="1603513" cy="786115"/>
            </a:xfrm>
            <a:prstGeom prst="wedgeRectCallout">
              <a:avLst>
                <a:gd name="adj1" fmla="val 73525"/>
                <a:gd name="adj2" fmla="val 626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Help identify free </a:t>
              </a:r>
              <a:r>
                <a:rPr lang="en-US" dirty="0" err="1" smtClean="0">
                  <a:solidFill>
                    <a:schemeClr val="tx1"/>
                  </a:solidFill>
                </a:rPr>
                <a:t>inodes</a:t>
              </a:r>
              <a:r>
                <a:rPr lang="en-US" dirty="0" smtClean="0">
                  <a:solidFill>
                    <a:schemeClr val="tx1"/>
                  </a:solidFill>
                </a:rPr>
                <a:t>/ data blocks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1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11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59"/>
          <p:cNvSpPr/>
          <p:nvPr/>
        </p:nvSpPr>
        <p:spPr>
          <a:xfrm>
            <a:off x="9742135" y="2181859"/>
            <a:ext cx="2441891" cy="4782752"/>
          </a:xfrm>
          <a:custGeom>
            <a:avLst/>
            <a:gdLst>
              <a:gd name="connsiteX0" fmla="*/ 1301003 w 2441891"/>
              <a:gd name="connsiteY0" fmla="*/ 4640972 h 4782752"/>
              <a:gd name="connsiteX1" fmla="*/ 1258800 w 2441891"/>
              <a:gd name="connsiteY1" fmla="*/ 3923519 h 4782752"/>
              <a:gd name="connsiteX2" fmla="*/ 1272868 w 2441891"/>
              <a:gd name="connsiteY2" fmla="*/ 2263532 h 4782752"/>
              <a:gd name="connsiteX3" fmla="*/ 1188462 w 2441891"/>
              <a:gd name="connsiteY3" fmla="*/ 1757095 h 4782752"/>
              <a:gd name="connsiteX4" fmla="*/ 77114 w 2441891"/>
              <a:gd name="connsiteY4" fmla="*/ 617612 h 4782752"/>
              <a:gd name="connsiteX5" fmla="*/ 203723 w 2441891"/>
              <a:gd name="connsiteY5" fmla="*/ 26769 h 4782752"/>
              <a:gd name="connsiteX6" fmla="*/ 1075920 w 2441891"/>
              <a:gd name="connsiteY6" fmla="*/ 251852 h 4782752"/>
              <a:gd name="connsiteX7" fmla="*/ 2370148 w 2441891"/>
              <a:gd name="connsiteY7" fmla="*/ 1560147 h 4782752"/>
              <a:gd name="connsiteX8" fmla="*/ 2173200 w 2441891"/>
              <a:gd name="connsiteY8" fmla="*/ 4444024 h 4782752"/>
              <a:gd name="connsiteX9" fmla="*/ 1315071 w 2441891"/>
              <a:gd name="connsiteY9" fmla="*/ 4725378 h 4782752"/>
              <a:gd name="connsiteX10" fmla="*/ 1315071 w 2441891"/>
              <a:gd name="connsiteY10" fmla="*/ 4725378 h 4782752"/>
              <a:gd name="connsiteX11" fmla="*/ 1301003 w 2441891"/>
              <a:gd name="connsiteY11" fmla="*/ 4640972 h 478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1891" h="4782752">
                <a:moveTo>
                  <a:pt x="1301003" y="4640972"/>
                </a:moveTo>
                <a:cubicBezTo>
                  <a:pt x="1282246" y="4480365"/>
                  <a:pt x="1263489" y="4319759"/>
                  <a:pt x="1258800" y="3923519"/>
                </a:cubicBezTo>
                <a:cubicBezTo>
                  <a:pt x="1254111" y="3527279"/>
                  <a:pt x="1284591" y="2624603"/>
                  <a:pt x="1272868" y="2263532"/>
                </a:cubicBezTo>
                <a:cubicBezTo>
                  <a:pt x="1261145" y="1902461"/>
                  <a:pt x="1387754" y="2031415"/>
                  <a:pt x="1188462" y="1757095"/>
                </a:cubicBezTo>
                <a:cubicBezTo>
                  <a:pt x="989170" y="1482775"/>
                  <a:pt x="241237" y="906000"/>
                  <a:pt x="77114" y="617612"/>
                </a:cubicBezTo>
                <a:cubicBezTo>
                  <a:pt x="-87009" y="329224"/>
                  <a:pt x="37255" y="87729"/>
                  <a:pt x="203723" y="26769"/>
                </a:cubicBezTo>
                <a:cubicBezTo>
                  <a:pt x="370191" y="-34191"/>
                  <a:pt x="714849" y="-3711"/>
                  <a:pt x="1075920" y="251852"/>
                </a:cubicBezTo>
                <a:cubicBezTo>
                  <a:pt x="1436991" y="507415"/>
                  <a:pt x="2187268" y="861452"/>
                  <a:pt x="2370148" y="1560147"/>
                </a:cubicBezTo>
                <a:cubicBezTo>
                  <a:pt x="2553028" y="2258842"/>
                  <a:pt x="2349046" y="3916486"/>
                  <a:pt x="2173200" y="4444024"/>
                </a:cubicBezTo>
                <a:cubicBezTo>
                  <a:pt x="1997354" y="4971562"/>
                  <a:pt x="1315071" y="4725378"/>
                  <a:pt x="1315071" y="4725378"/>
                </a:cubicBezTo>
                <a:lnTo>
                  <a:pt x="1315071" y="4725378"/>
                </a:lnTo>
                <a:lnTo>
                  <a:pt x="1301003" y="464097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/>
          <a:p>
            <a:r>
              <a:rPr lang="en-US" dirty="0" smtClean="0"/>
              <a:t>Inside </a:t>
            </a:r>
            <a:r>
              <a:rPr lang="en-US" b="1" dirty="0" smtClean="0"/>
              <a:t>ext2</a:t>
            </a:r>
            <a:r>
              <a:rPr lang="en-US" dirty="0" smtClean="0"/>
              <a:t> : </a:t>
            </a:r>
            <a:r>
              <a:rPr lang="en-US" dirty="0" err="1" smtClean="0"/>
              <a:t>Inodes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</a:t>
            </a:r>
            <a:r>
              <a:rPr lang="en-US" b="1" dirty="0" smtClean="0"/>
              <a:t>file/directory </a:t>
            </a:r>
            <a:r>
              <a:rPr lang="en-US" dirty="0" smtClean="0"/>
              <a:t>is  a sequence of </a:t>
            </a:r>
            <a:r>
              <a:rPr lang="en-US" b="1" dirty="0" smtClean="0"/>
              <a:t>blocks</a:t>
            </a:r>
            <a:r>
              <a:rPr lang="en-US" dirty="0" smtClean="0"/>
              <a:t> of data. The size of a block is set during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mkfs</a:t>
            </a:r>
            <a:r>
              <a:rPr lang="en-US" dirty="0" smtClean="0"/>
              <a:t>. </a:t>
            </a:r>
            <a:r>
              <a:rPr lang="en-US" dirty="0" err="1" smtClean="0"/>
              <a:t>Eg</a:t>
            </a:r>
            <a:r>
              <a:rPr lang="en-US" dirty="0" smtClean="0"/>
              <a:t> 1 block=1024 bytes.</a:t>
            </a:r>
          </a:p>
          <a:p>
            <a:r>
              <a:rPr lang="en-US" b="1" dirty="0" smtClean="0"/>
              <a:t>Inodes</a:t>
            </a:r>
            <a:r>
              <a:rPr lang="en-US" dirty="0" smtClean="0"/>
              <a:t> capture all file meta-info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One inode per file/directory</a:t>
            </a:r>
          </a:p>
          <a:p>
            <a:pPr lvl="1"/>
            <a:r>
              <a:rPr lang="en-US" dirty="0" smtClean="0"/>
              <a:t>Inode number is local to the filesystem.</a:t>
            </a:r>
          </a:p>
          <a:p>
            <a:r>
              <a:rPr lang="en-US" dirty="0" smtClean="0"/>
              <a:t>Data blocks are just that; in the case of directories (see next)…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59388" y="1559858"/>
            <a:ext cx="2653553" cy="3416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</a:t>
            </a:r>
          </a:p>
          <a:p>
            <a:r>
              <a:rPr lang="en-US" b="1" dirty="0" smtClean="0"/>
              <a:t>Owner info </a:t>
            </a:r>
            <a:r>
              <a:rPr lang="en-US" i="1" dirty="0" smtClean="0"/>
              <a:t>(</a:t>
            </a:r>
            <a:r>
              <a:rPr lang="en-US" i="1" dirty="0" err="1" smtClean="0"/>
              <a:t>uid</a:t>
            </a:r>
            <a:r>
              <a:rPr lang="en-US" i="1" dirty="0" smtClean="0"/>
              <a:t>/</a:t>
            </a:r>
            <a:r>
              <a:rPr lang="en-US" i="1" dirty="0" err="1" smtClean="0"/>
              <a:t>gid</a:t>
            </a:r>
            <a:r>
              <a:rPr lang="en-US" i="1" dirty="0" smtClean="0"/>
              <a:t>)</a:t>
            </a:r>
          </a:p>
          <a:p>
            <a:r>
              <a:rPr lang="en-US" b="1" dirty="0" smtClean="0"/>
              <a:t>Size, #links, ..</a:t>
            </a:r>
          </a:p>
          <a:p>
            <a:r>
              <a:rPr lang="en-US" b="1" dirty="0" smtClean="0"/>
              <a:t>Timestamps </a:t>
            </a:r>
            <a:r>
              <a:rPr lang="en-US" i="1" dirty="0" smtClean="0"/>
              <a:t>(</a:t>
            </a:r>
            <a:r>
              <a:rPr lang="en-US" i="1" dirty="0" err="1" smtClean="0"/>
              <a:t>a,m,c</a:t>
            </a:r>
            <a:r>
              <a:rPr lang="en-US" i="1" dirty="0" smtClean="0"/>
              <a:t>)</a:t>
            </a:r>
          </a:p>
          <a:p>
            <a:r>
              <a:rPr lang="en-US" b="1" dirty="0" smtClean="0"/>
              <a:t>Blocks</a:t>
            </a:r>
          </a:p>
          <a:p>
            <a:r>
              <a:rPr lang="en-US" b="1" dirty="0"/>
              <a:t> </a:t>
            </a:r>
            <a:r>
              <a:rPr lang="en-US" b="1" dirty="0" smtClean="0"/>
              <a:t>  12 Block pointers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.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.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.</a:t>
            </a:r>
          </a:p>
          <a:p>
            <a:r>
              <a:rPr lang="en-US" b="1" dirty="0"/>
              <a:t> </a:t>
            </a:r>
            <a:r>
              <a:rPr lang="en-US" b="1" dirty="0" smtClean="0"/>
              <a:t>  1 Indirect pointer</a:t>
            </a:r>
          </a:p>
          <a:p>
            <a:r>
              <a:rPr lang="en-US" b="1" dirty="0"/>
              <a:t> </a:t>
            </a:r>
            <a:r>
              <a:rPr lang="en-US" b="1" dirty="0" smtClean="0"/>
              <a:t>  1 double indirect </a:t>
            </a:r>
            <a:r>
              <a:rPr lang="en-US" b="1" dirty="0" err="1" smtClean="0"/>
              <a:t>ptr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1 triple indirect </a:t>
            </a:r>
            <a:r>
              <a:rPr lang="en-US" b="1" dirty="0" err="1" smtClean="0"/>
              <a:t>ptr</a:t>
            </a:r>
            <a:endParaRPr lang="en-US" b="1" dirty="0" smtClean="0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7481046" y="2831634"/>
            <a:ext cx="2671483" cy="627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V="1">
            <a:off x="7481046" y="3109541"/>
            <a:ext cx="3155575" cy="519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7700686" y="3479520"/>
            <a:ext cx="3128679" cy="528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152529" y="2653551"/>
            <a:ext cx="484092" cy="24979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627659" y="2985243"/>
            <a:ext cx="484092" cy="24979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69712" y="3370722"/>
            <a:ext cx="484092" cy="24979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659906" y="4131507"/>
            <a:ext cx="1734669" cy="6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394575" y="3778835"/>
            <a:ext cx="276832" cy="61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128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683209" y="3816905"/>
            <a:ext cx="499738" cy="2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671407" y="4307138"/>
            <a:ext cx="676836" cy="2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909580" y="5115370"/>
            <a:ext cx="227260" cy="69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128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10419239" y="4892595"/>
            <a:ext cx="208420" cy="611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128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11303429" y="4253519"/>
            <a:ext cx="484092" cy="24979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220208" y="3711327"/>
            <a:ext cx="484092" cy="24979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408022" y="5587623"/>
            <a:ext cx="208420" cy="611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128</a:t>
            </a:r>
            <a:endParaRPr lang="en-US" b="1" dirty="0"/>
          </a:p>
        </p:txBody>
      </p:sp>
      <p:cxnSp>
        <p:nvCxnSpPr>
          <p:cNvPr id="29" name="Straight Arrow Connector 28"/>
          <p:cNvCxnSpPr>
            <a:endCxn id="24" idx="1"/>
          </p:cNvCxnSpPr>
          <p:nvPr/>
        </p:nvCxnSpPr>
        <p:spPr>
          <a:xfrm>
            <a:off x="10152529" y="5198462"/>
            <a:ext cx="266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0136840" y="5755341"/>
            <a:ext cx="257735" cy="13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8816787" y="4453319"/>
            <a:ext cx="1058951" cy="1051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931086" y="6007058"/>
            <a:ext cx="222942" cy="741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128</a:t>
            </a:r>
            <a:endParaRPr lang="en-US" b="1" dirty="0"/>
          </a:p>
        </p:txBody>
      </p:sp>
      <p:cxnSp>
        <p:nvCxnSpPr>
          <p:cNvPr id="36" name="Elbow Connector 35"/>
          <p:cNvCxnSpPr>
            <a:endCxn id="34" idx="1"/>
          </p:cNvCxnSpPr>
          <p:nvPr/>
        </p:nvCxnSpPr>
        <p:spPr>
          <a:xfrm rot="16200000" flipH="1">
            <a:off x="7858087" y="5304607"/>
            <a:ext cx="1516230" cy="629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0"/>
          </p:cNvCxnSpPr>
          <p:nvPr/>
        </p:nvCxnSpPr>
        <p:spPr>
          <a:xfrm>
            <a:off x="10523449" y="4892595"/>
            <a:ext cx="659498" cy="4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0636621" y="5431387"/>
            <a:ext cx="593396" cy="5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1270873" y="5661205"/>
            <a:ext cx="484092" cy="24979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214330" y="4787142"/>
            <a:ext cx="484092" cy="24979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766560" y="1864814"/>
            <a:ext cx="262563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62204" y="2160907"/>
            <a:ext cx="262563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88331" y="2435226"/>
            <a:ext cx="262563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75267" y="2696480"/>
            <a:ext cx="262563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3494" y="3555206"/>
            <a:ext cx="44016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749138" y="3785984"/>
            <a:ext cx="44016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44782" y="3977573"/>
            <a:ext cx="44016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753489" y="4365107"/>
            <a:ext cx="44016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762196" y="4622011"/>
            <a:ext cx="44016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36075" y="3341844"/>
            <a:ext cx="44016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9147209" y="6027694"/>
            <a:ext cx="406651" cy="8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165364" y="6591208"/>
            <a:ext cx="676836" cy="4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944109" y="6260712"/>
            <a:ext cx="208420" cy="611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128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10474789" y="6305771"/>
            <a:ext cx="208420" cy="611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128</a:t>
            </a:r>
            <a:endParaRPr lang="en-US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0161265" y="6328003"/>
            <a:ext cx="266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0578999" y="6243213"/>
            <a:ext cx="1119423" cy="596707"/>
            <a:chOff x="10731399" y="4939542"/>
            <a:chExt cx="1119423" cy="596707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10860484" y="5076266"/>
              <a:ext cx="474863" cy="10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10731399" y="5495388"/>
              <a:ext cx="676836" cy="40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1366730" y="4939542"/>
              <a:ext cx="484092" cy="24979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>
            <a:off x="6868845" y="2967377"/>
            <a:ext cx="428542" cy="36576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60" idx="6"/>
          </p:cNvCxnSpPr>
          <p:nvPr/>
        </p:nvCxnSpPr>
        <p:spPr>
          <a:xfrm flipH="1" flipV="1">
            <a:off x="10578999" y="1294228"/>
            <a:ext cx="239056" cy="113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474789" y="1009706"/>
            <a:ext cx="1654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containing</a:t>
            </a:r>
            <a:br>
              <a:rPr lang="en-US" dirty="0" smtClean="0"/>
            </a:br>
            <a:r>
              <a:rPr lang="en-US" dirty="0" smtClean="0"/>
              <a:t>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7481046" y="1102470"/>
            <a:ext cx="820274" cy="641794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014241" y="782700"/>
            <a:ext cx="2208425" cy="64633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Type and permissions</a:t>
            </a:r>
            <a:br>
              <a:rPr lang="en-US" dirty="0" smtClean="0"/>
            </a:br>
            <a:r>
              <a:rPr lang="en-US" dirty="0" smtClean="0"/>
              <a:t>information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10772336" y="3993458"/>
            <a:ext cx="45719" cy="284522"/>
            <a:chOff x="318052" y="1009706"/>
            <a:chExt cx="53009" cy="397564"/>
          </a:xfrm>
        </p:grpSpPr>
        <p:sp>
          <p:nvSpPr>
            <p:cNvPr id="28" name="Oval 27"/>
            <p:cNvSpPr/>
            <p:nvPr/>
          </p:nvSpPr>
          <p:spPr>
            <a:xfrm>
              <a:off x="318052" y="1009706"/>
              <a:ext cx="53009" cy="92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18052" y="1162106"/>
              <a:ext cx="53009" cy="92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18052" y="1314506"/>
              <a:ext cx="53009" cy="92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10590067" y="5700689"/>
            <a:ext cx="593396" cy="5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10587271" y="6092386"/>
            <a:ext cx="593396" cy="5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 flipH="1">
            <a:off x="10747409" y="5060627"/>
            <a:ext cx="45719" cy="284522"/>
            <a:chOff x="318052" y="1009706"/>
            <a:chExt cx="53009" cy="397564"/>
          </a:xfrm>
        </p:grpSpPr>
        <p:sp>
          <p:nvSpPr>
            <p:cNvPr id="71" name="Oval 70"/>
            <p:cNvSpPr/>
            <p:nvPr/>
          </p:nvSpPr>
          <p:spPr>
            <a:xfrm>
              <a:off x="318052" y="1009706"/>
              <a:ext cx="53009" cy="92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18052" y="1162106"/>
              <a:ext cx="53009" cy="92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18052" y="1314506"/>
              <a:ext cx="53009" cy="92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 flipH="1">
            <a:off x="10747408" y="5788925"/>
            <a:ext cx="45719" cy="284522"/>
            <a:chOff x="318052" y="1009706"/>
            <a:chExt cx="53009" cy="397564"/>
          </a:xfrm>
        </p:grpSpPr>
        <p:sp>
          <p:nvSpPr>
            <p:cNvPr id="75" name="Oval 74"/>
            <p:cNvSpPr/>
            <p:nvPr/>
          </p:nvSpPr>
          <p:spPr>
            <a:xfrm>
              <a:off x="318052" y="1009706"/>
              <a:ext cx="53009" cy="92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18052" y="1162106"/>
              <a:ext cx="53009" cy="92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18052" y="1314506"/>
              <a:ext cx="53009" cy="92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 flipH="1">
            <a:off x="10234556" y="5285500"/>
            <a:ext cx="45719" cy="284522"/>
            <a:chOff x="318052" y="1009706"/>
            <a:chExt cx="53009" cy="397564"/>
          </a:xfrm>
        </p:grpSpPr>
        <p:sp>
          <p:nvSpPr>
            <p:cNvPr id="79" name="Oval 78"/>
            <p:cNvSpPr/>
            <p:nvPr/>
          </p:nvSpPr>
          <p:spPr>
            <a:xfrm>
              <a:off x="318052" y="1009706"/>
              <a:ext cx="53009" cy="92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18052" y="1162106"/>
              <a:ext cx="53009" cy="92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18052" y="1314506"/>
              <a:ext cx="53009" cy="92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 flipH="1">
            <a:off x="9427173" y="6294809"/>
            <a:ext cx="45719" cy="284522"/>
            <a:chOff x="318052" y="1009706"/>
            <a:chExt cx="53009" cy="397564"/>
          </a:xfrm>
        </p:grpSpPr>
        <p:sp>
          <p:nvSpPr>
            <p:cNvPr id="86" name="Oval 85"/>
            <p:cNvSpPr/>
            <p:nvPr/>
          </p:nvSpPr>
          <p:spPr>
            <a:xfrm>
              <a:off x="318052" y="1009706"/>
              <a:ext cx="53009" cy="92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18052" y="1162106"/>
              <a:ext cx="53009" cy="92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18052" y="1314506"/>
              <a:ext cx="53009" cy="92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 flipH="1">
            <a:off x="10277901" y="6450368"/>
            <a:ext cx="45719" cy="284522"/>
            <a:chOff x="318052" y="1009706"/>
            <a:chExt cx="53009" cy="397564"/>
          </a:xfrm>
        </p:grpSpPr>
        <p:sp>
          <p:nvSpPr>
            <p:cNvPr id="94" name="Oval 93"/>
            <p:cNvSpPr/>
            <p:nvPr/>
          </p:nvSpPr>
          <p:spPr>
            <a:xfrm>
              <a:off x="318052" y="1009706"/>
              <a:ext cx="53009" cy="92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18052" y="1162106"/>
              <a:ext cx="53009" cy="92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18052" y="1314506"/>
              <a:ext cx="53009" cy="92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 flipH="1">
            <a:off x="10818090" y="6451409"/>
            <a:ext cx="45719" cy="284522"/>
            <a:chOff x="318052" y="1009706"/>
            <a:chExt cx="53009" cy="397564"/>
          </a:xfrm>
        </p:grpSpPr>
        <p:sp>
          <p:nvSpPr>
            <p:cNvPr id="98" name="Oval 97"/>
            <p:cNvSpPr/>
            <p:nvPr/>
          </p:nvSpPr>
          <p:spPr>
            <a:xfrm>
              <a:off x="318052" y="1009706"/>
              <a:ext cx="53009" cy="92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18052" y="1162106"/>
              <a:ext cx="53009" cy="92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18052" y="1314506"/>
              <a:ext cx="53009" cy="92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08314" y="1253534"/>
            <a:ext cx="3167136" cy="1131420"/>
            <a:chOff x="1908314" y="1253534"/>
            <a:chExt cx="3167136" cy="1131420"/>
          </a:xfrm>
        </p:grpSpPr>
        <p:sp>
          <p:nvSpPr>
            <p:cNvPr id="8" name="Oval 7"/>
            <p:cNvSpPr/>
            <p:nvPr/>
          </p:nvSpPr>
          <p:spPr>
            <a:xfrm>
              <a:off x="1908314" y="1598053"/>
              <a:ext cx="2001078" cy="78690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ular Callout 11"/>
            <p:cNvSpPr/>
            <p:nvPr/>
          </p:nvSpPr>
          <p:spPr>
            <a:xfrm>
              <a:off x="3998346" y="1253534"/>
              <a:ext cx="1077104" cy="397966"/>
            </a:xfrm>
            <a:prstGeom prst="wedgeRectCallout">
              <a:avLst>
                <a:gd name="adj1" fmla="val -105111"/>
                <a:gd name="adj2" fmla="val 79805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entry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65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 and an </a:t>
            </a:r>
            <a:r>
              <a:rPr lang="en-US" b="1" dirty="0" smtClean="0"/>
              <a:t>ext2</a:t>
            </a:r>
            <a:r>
              <a:rPr lang="en-US" dirty="0" smtClean="0"/>
              <a:t> Directory’s data blocks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51294" y="1649508"/>
                <a:ext cx="722140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( 4 bytes)  (2 bytes)      (1 byte)      (1 byte)        (…variable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bytes)</a:t>
                </a:r>
              </a:p>
              <a:p>
                <a:r>
                  <a:rPr lang="en-US" sz="2000" b="1" u="sng" dirty="0" smtClean="0"/>
                  <a:t>Inode#      </a:t>
                </a:r>
                <a:r>
                  <a:rPr lang="en-US" sz="2000" dirty="0" smtClean="0"/>
                  <a:t>Entry            Name          File               Entry </a:t>
                </a:r>
                <a:br>
                  <a:rPr lang="en-US" sz="2000" dirty="0" smtClean="0"/>
                </a:br>
                <a:r>
                  <a:rPr lang="en-US" sz="2000" dirty="0" smtClean="0"/>
                  <a:t>                  Length          </a:t>
                </a:r>
                <a:r>
                  <a:rPr lang="en-US" sz="2000" dirty="0" err="1" smtClean="0"/>
                  <a:t>Length</a:t>
                </a:r>
                <a:r>
                  <a:rPr lang="en-US" sz="2000" dirty="0" smtClean="0"/>
                  <a:t>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Type              </a:t>
                </a:r>
                <a:r>
                  <a:rPr lang="en-US" sz="2000" b="1" u="sng" dirty="0" smtClean="0"/>
                  <a:t>name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94" y="1649508"/>
                <a:ext cx="7221400" cy="1015663"/>
              </a:xfrm>
              <a:prstGeom prst="rect">
                <a:avLst/>
              </a:prstGeom>
              <a:blipFill>
                <a:blip r:embed="rId2"/>
                <a:stretch>
                  <a:fillRect l="-84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751294" y="2682277"/>
            <a:ext cx="629371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143                12                   1              2                </a:t>
            </a:r>
            <a:r>
              <a:rPr lang="en-US" sz="2000" b="1" dirty="0" smtClean="0"/>
              <a:t>.  ⓿⓿⓿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1294" y="3161048"/>
            <a:ext cx="595387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176                12                  2              2                 </a:t>
            </a:r>
            <a:r>
              <a:rPr lang="en-US" sz="2000" b="1" dirty="0" smtClean="0"/>
              <a:t>.  .   ⓿⓿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1294" y="3639819"/>
            <a:ext cx="6189515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2646             16                  7              2                </a:t>
            </a:r>
            <a:r>
              <a:rPr lang="en-US" sz="2000" b="1" dirty="0" smtClean="0"/>
              <a:t>t e s t d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r⓿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51294" y="4118590"/>
            <a:ext cx="5899372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1860             16                  8              1                </a:t>
            </a:r>
            <a:r>
              <a:rPr lang="en-US" sz="2000" b="1" dirty="0" smtClean="0"/>
              <a:t>t e s t f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l 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3836" y="4431518"/>
            <a:ext cx="2936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endParaRPr lang="en-US" sz="32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8189" y="2043953"/>
            <a:ext cx="3460376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i="1" dirty="0"/>
              <a:t>Directories</a:t>
            </a:r>
            <a:r>
              <a:rPr lang="en-US" sz="3200" dirty="0"/>
              <a:t> map file names to inode numbers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endParaRPr lang="en-US" sz="3200" dirty="0"/>
          </a:p>
          <a:p>
            <a:r>
              <a:rPr lang="en-US" sz="3200" dirty="0" smtClean="0"/>
              <a:t>(name padded with ‘zero’ bytes⓿ to be a multiple of 4 bytes)</a:t>
            </a:r>
          </a:p>
          <a:p>
            <a:endParaRPr lang="en-US" dirty="0"/>
          </a:p>
          <a:p>
            <a:endParaRPr lang="en-US" sz="3200" dirty="0"/>
          </a:p>
        </p:txBody>
      </p:sp>
      <p:sp>
        <p:nvSpPr>
          <p:cNvPr id="13" name="Oval 12"/>
          <p:cNvSpPr/>
          <p:nvPr/>
        </p:nvSpPr>
        <p:spPr>
          <a:xfrm>
            <a:off x="4751294" y="2015952"/>
            <a:ext cx="992777" cy="3788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320950" y="2303454"/>
            <a:ext cx="992777" cy="3788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7393577" y="4497129"/>
            <a:ext cx="3135086" cy="611484"/>
            <a:chOff x="7393577" y="4497129"/>
            <a:chExt cx="3135086" cy="61148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9379131" y="4650377"/>
              <a:ext cx="1149532" cy="13063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379131" y="4518700"/>
              <a:ext cx="0" cy="223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15600" y="4532811"/>
              <a:ext cx="13063" cy="262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/>
            <p:cNvSpPr/>
            <p:nvPr/>
          </p:nvSpPr>
          <p:spPr>
            <a:xfrm>
              <a:off x="7393577" y="4497129"/>
              <a:ext cx="2663380" cy="611484"/>
            </a:xfrm>
            <a:custGeom>
              <a:avLst/>
              <a:gdLst>
                <a:gd name="connsiteX0" fmla="*/ 56558 w 2680749"/>
                <a:gd name="connsiteY0" fmla="*/ 0 h 575802"/>
                <a:gd name="connsiteX1" fmla="*/ 304752 w 2680749"/>
                <a:gd name="connsiteY1" fmla="*/ 235132 h 575802"/>
                <a:gd name="connsiteX2" fmla="*/ 2407872 w 2680749"/>
                <a:gd name="connsiteY2" fmla="*/ 574766 h 575802"/>
                <a:gd name="connsiteX3" fmla="*/ 2590752 w 2680749"/>
                <a:gd name="connsiteY3" fmla="*/ 117566 h 57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0749" h="575802">
                  <a:moveTo>
                    <a:pt x="56558" y="0"/>
                  </a:moveTo>
                  <a:cubicBezTo>
                    <a:pt x="-15288" y="69669"/>
                    <a:pt x="-87134" y="139338"/>
                    <a:pt x="304752" y="235132"/>
                  </a:cubicBezTo>
                  <a:cubicBezTo>
                    <a:pt x="696638" y="330926"/>
                    <a:pt x="2026872" y="594360"/>
                    <a:pt x="2407872" y="574766"/>
                  </a:cubicBezTo>
                  <a:cubicBezTo>
                    <a:pt x="2788872" y="555172"/>
                    <a:pt x="2689812" y="336369"/>
                    <a:pt x="2590752" y="117566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51294" y="4431518"/>
            <a:ext cx="5777369" cy="976505"/>
            <a:chOff x="4751294" y="4431518"/>
            <a:chExt cx="5777369" cy="976505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4751294" y="5120640"/>
              <a:ext cx="5777369" cy="6531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0528663" y="4976949"/>
              <a:ext cx="0" cy="431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751294" y="4920343"/>
              <a:ext cx="0" cy="431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91794" y="4431518"/>
              <a:ext cx="483326" cy="67709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6899583" y="-526433"/>
            <a:ext cx="181374" cy="42528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60152" y="1208331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Fixed 8 bytes</a:t>
            </a:r>
          </a:p>
        </p:txBody>
      </p:sp>
    </p:spTree>
    <p:extLst>
      <p:ext uri="{BB962C8B-B14F-4D97-AF65-F5344CB8AC3E}">
        <p14:creationId xmlns:p14="http://schemas.microsoft.com/office/powerpoint/2010/main" val="263041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456714" y="275050"/>
            <a:ext cx="2824843" cy="2421164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11310257" y="781235"/>
            <a:ext cx="881743" cy="800100"/>
            <a:chOff x="11310257" y="781235"/>
            <a:chExt cx="881743" cy="800100"/>
          </a:xfrm>
        </p:grpSpPr>
        <p:sp>
          <p:nvSpPr>
            <p:cNvPr id="7" name="Rectangle 6"/>
            <p:cNvSpPr/>
            <p:nvPr/>
          </p:nvSpPr>
          <p:spPr>
            <a:xfrm>
              <a:off x="11310257" y="7812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62657" y="9336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615057" y="10860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767457" y="12384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9470571" y="536306"/>
            <a:ext cx="571500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0042071" y="933635"/>
            <a:ext cx="1725386" cy="476250"/>
            <a:chOff x="10042071" y="933635"/>
            <a:chExt cx="1725386" cy="476250"/>
          </a:xfrm>
        </p:grpSpPr>
        <p:cxnSp>
          <p:nvCxnSpPr>
            <p:cNvPr id="13" name="Straight Arrow Connector 12"/>
            <p:cNvCxnSpPr>
              <a:stCxn id="11" idx="3"/>
              <a:endCxn id="7" idx="1"/>
            </p:cNvCxnSpPr>
            <p:nvPr/>
          </p:nvCxnSpPr>
          <p:spPr>
            <a:xfrm>
              <a:off x="10042071" y="933635"/>
              <a:ext cx="1268186" cy="19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3"/>
              <a:endCxn id="8" idx="1"/>
            </p:cNvCxnSpPr>
            <p:nvPr/>
          </p:nvCxnSpPr>
          <p:spPr>
            <a:xfrm>
              <a:off x="10042071" y="933635"/>
              <a:ext cx="1420586" cy="17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3"/>
              <a:endCxn id="9" idx="1"/>
            </p:cNvCxnSpPr>
            <p:nvPr/>
          </p:nvCxnSpPr>
          <p:spPr>
            <a:xfrm>
              <a:off x="10042071" y="933635"/>
              <a:ext cx="1572986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3"/>
              <a:endCxn id="10" idx="1"/>
            </p:cNvCxnSpPr>
            <p:nvPr/>
          </p:nvCxnSpPr>
          <p:spPr>
            <a:xfrm>
              <a:off x="10042071" y="933635"/>
              <a:ext cx="1725386" cy="476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7663542" y="536305"/>
            <a:ext cx="2378529" cy="1980522"/>
            <a:chOff x="7663542" y="536305"/>
            <a:chExt cx="2378529" cy="1980522"/>
          </a:xfrm>
        </p:grpSpPr>
        <p:sp>
          <p:nvSpPr>
            <p:cNvPr id="20" name="Rectangle 19"/>
            <p:cNvSpPr/>
            <p:nvPr/>
          </p:nvSpPr>
          <p:spPr>
            <a:xfrm>
              <a:off x="9470571" y="1722168"/>
              <a:ext cx="571500" cy="794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83385" y="536305"/>
              <a:ext cx="571500" cy="794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86106" y="1722170"/>
              <a:ext cx="571500" cy="794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63542" y="555356"/>
              <a:ext cx="571500" cy="794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01641" y="1722169"/>
              <a:ext cx="571500" cy="794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V="1">
            <a:off x="7366906" y="933633"/>
            <a:ext cx="238808" cy="3153581"/>
          </a:xfrm>
          <a:prstGeom prst="straightConnector1">
            <a:avLst/>
          </a:prstGeom>
          <a:ln>
            <a:solidFill>
              <a:srgbClr val="DAA6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7137531" y="4126666"/>
            <a:ext cx="1980029" cy="1943784"/>
            <a:chOff x="7137531" y="4126666"/>
            <a:chExt cx="1980029" cy="1943784"/>
          </a:xfrm>
        </p:grpSpPr>
        <p:sp>
          <p:nvSpPr>
            <p:cNvPr id="26" name="Rectangle 25"/>
            <p:cNvSpPr/>
            <p:nvPr/>
          </p:nvSpPr>
          <p:spPr>
            <a:xfrm>
              <a:off x="7279820" y="4126666"/>
              <a:ext cx="1338943" cy="1447118"/>
            </a:xfrm>
            <a:prstGeom prst="rect">
              <a:avLst/>
            </a:prstGeom>
            <a:pattFill prst="plaid">
              <a:fgClr>
                <a:srgbClr val="DAA6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37531" y="5608785"/>
              <a:ext cx="1980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Inodes</a:t>
              </a:r>
              <a:r>
                <a:rPr lang="en-US" sz="2400" dirty="0" smtClean="0"/>
                <a:t> bitmap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01641" y="2735148"/>
            <a:ext cx="176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Inode table</a:t>
            </a:r>
          </a:p>
        </p:txBody>
      </p:sp>
      <p:cxnSp>
        <p:nvCxnSpPr>
          <p:cNvPr id="41" name="Straight Arrow Connector 40"/>
          <p:cNvCxnSpPr>
            <a:endCxn id="21" idx="1"/>
          </p:cNvCxnSpPr>
          <p:nvPr/>
        </p:nvCxnSpPr>
        <p:spPr>
          <a:xfrm flipV="1">
            <a:off x="7533593" y="933634"/>
            <a:ext cx="1049792" cy="3127723"/>
          </a:xfrm>
          <a:prstGeom prst="straightConnector1">
            <a:avLst/>
          </a:prstGeom>
          <a:ln>
            <a:solidFill>
              <a:srgbClr val="DAA6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682594" y="1000998"/>
            <a:ext cx="1747155" cy="3161558"/>
          </a:xfrm>
          <a:prstGeom prst="straightConnector1">
            <a:avLst/>
          </a:prstGeom>
          <a:ln>
            <a:solidFill>
              <a:srgbClr val="DAA6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1334749" y="1584531"/>
            <a:ext cx="881743" cy="800100"/>
            <a:chOff x="11310257" y="781235"/>
            <a:chExt cx="881743" cy="800100"/>
          </a:xfrm>
        </p:grpSpPr>
        <p:sp>
          <p:nvSpPr>
            <p:cNvPr id="52" name="Rectangle 51"/>
            <p:cNvSpPr/>
            <p:nvPr/>
          </p:nvSpPr>
          <p:spPr>
            <a:xfrm>
              <a:off x="11310257" y="7812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462657" y="9336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615057" y="10860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767457" y="12384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310257" y="2403681"/>
            <a:ext cx="881743" cy="800100"/>
            <a:chOff x="11310257" y="781235"/>
            <a:chExt cx="881743" cy="800100"/>
          </a:xfrm>
        </p:grpSpPr>
        <p:sp>
          <p:nvSpPr>
            <p:cNvPr id="57" name="Rectangle 56"/>
            <p:cNvSpPr/>
            <p:nvPr/>
          </p:nvSpPr>
          <p:spPr>
            <a:xfrm>
              <a:off x="11310257" y="7812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462657" y="9336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615057" y="10860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767457" y="12384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1334749" y="3216872"/>
            <a:ext cx="881743" cy="800100"/>
            <a:chOff x="11310257" y="781235"/>
            <a:chExt cx="881743" cy="800100"/>
          </a:xfrm>
        </p:grpSpPr>
        <p:sp>
          <p:nvSpPr>
            <p:cNvPr id="62" name="Rectangle 61"/>
            <p:cNvSpPr/>
            <p:nvPr/>
          </p:nvSpPr>
          <p:spPr>
            <a:xfrm>
              <a:off x="11310257" y="7812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462657" y="9336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615057" y="10860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767457" y="12384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0281557" y="1409885"/>
            <a:ext cx="1510392" cy="3087854"/>
            <a:chOff x="10281557" y="1409885"/>
            <a:chExt cx="1510392" cy="3087854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10281557" y="1409885"/>
              <a:ext cx="843643" cy="3087854"/>
            </a:xfrm>
            <a:prstGeom prst="straightConnector1">
              <a:avLst/>
            </a:prstGeom>
            <a:ln>
              <a:solidFill>
                <a:srgbClr val="F711D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10469335" y="1889331"/>
              <a:ext cx="788534" cy="2608408"/>
            </a:xfrm>
            <a:prstGeom prst="straightConnector1">
              <a:avLst/>
            </a:prstGeom>
            <a:ln>
              <a:solidFill>
                <a:srgbClr val="F711D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0627179" y="2860881"/>
              <a:ext cx="563335" cy="1636858"/>
            </a:xfrm>
            <a:prstGeom prst="straightConnector1">
              <a:avLst/>
            </a:prstGeom>
            <a:ln>
              <a:solidFill>
                <a:srgbClr val="F711D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32" idx="0"/>
              <a:endCxn id="62" idx="1"/>
            </p:cNvCxnSpPr>
            <p:nvPr/>
          </p:nvCxnSpPr>
          <p:spPr>
            <a:xfrm flipV="1">
              <a:off x="10817678" y="3388322"/>
              <a:ext cx="517071" cy="1109417"/>
            </a:xfrm>
            <a:prstGeom prst="straightConnector1">
              <a:avLst/>
            </a:prstGeom>
            <a:ln>
              <a:solidFill>
                <a:srgbClr val="F711D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11057505" y="3971265"/>
              <a:ext cx="399709" cy="526474"/>
            </a:xfrm>
            <a:prstGeom prst="straightConnector1">
              <a:avLst/>
            </a:prstGeom>
            <a:ln>
              <a:solidFill>
                <a:srgbClr val="F711D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11342914" y="4087213"/>
              <a:ext cx="449035" cy="382435"/>
            </a:xfrm>
            <a:prstGeom prst="straightConnector1">
              <a:avLst/>
            </a:prstGeom>
            <a:ln>
              <a:solidFill>
                <a:srgbClr val="F711D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Arrow Connector 94"/>
          <p:cNvCxnSpPr>
            <a:stCxn id="26" idx="0"/>
          </p:cNvCxnSpPr>
          <p:nvPr/>
        </p:nvCxnSpPr>
        <p:spPr>
          <a:xfrm flipV="1">
            <a:off x="7949292" y="3264723"/>
            <a:ext cx="799420" cy="861943"/>
          </a:xfrm>
          <a:prstGeom prst="straightConnector1">
            <a:avLst/>
          </a:prstGeom>
          <a:ln>
            <a:solidFill>
              <a:srgbClr val="DAA6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8185036" y="2879931"/>
            <a:ext cx="1586933" cy="1262512"/>
          </a:xfrm>
          <a:prstGeom prst="straightConnector1">
            <a:avLst/>
          </a:prstGeom>
          <a:ln>
            <a:solidFill>
              <a:srgbClr val="DAA6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0027119" y="4497739"/>
            <a:ext cx="1929054" cy="1974633"/>
            <a:chOff x="10027119" y="4497739"/>
            <a:chExt cx="1929054" cy="1974633"/>
          </a:xfrm>
        </p:grpSpPr>
        <p:sp>
          <p:nvSpPr>
            <p:cNvPr id="32" name="Rectangle 31"/>
            <p:cNvSpPr/>
            <p:nvPr/>
          </p:nvSpPr>
          <p:spPr>
            <a:xfrm>
              <a:off x="10148206" y="4497739"/>
              <a:ext cx="1338943" cy="1447118"/>
            </a:xfrm>
            <a:prstGeom prst="rect">
              <a:avLst/>
            </a:prstGeom>
            <a:pattFill prst="plaid">
              <a:fgClr>
                <a:srgbClr val="F711D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027119" y="6010707"/>
              <a:ext cx="1929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Blocks bitmap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info is maintained in a set of blocks at the beginning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039666" y="341662"/>
            <a:ext cx="12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</a:p>
        </p:txBody>
      </p:sp>
    </p:spTree>
    <p:extLst>
      <p:ext uri="{BB962C8B-B14F-4D97-AF65-F5344CB8AC3E}">
        <p14:creationId xmlns:p14="http://schemas.microsoft.com/office/powerpoint/2010/main" val="36338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456714" y="275050"/>
            <a:ext cx="2824843" cy="2421164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11310257" y="781235"/>
            <a:ext cx="881743" cy="800100"/>
            <a:chOff x="11310257" y="781235"/>
            <a:chExt cx="881743" cy="800100"/>
          </a:xfrm>
        </p:grpSpPr>
        <p:sp>
          <p:nvSpPr>
            <p:cNvPr id="7" name="Rectangle 6"/>
            <p:cNvSpPr/>
            <p:nvPr/>
          </p:nvSpPr>
          <p:spPr>
            <a:xfrm>
              <a:off x="11310257" y="7812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62657" y="9336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615057" y="10860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767457" y="12384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9470571" y="536306"/>
            <a:ext cx="571500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0042071" y="933635"/>
            <a:ext cx="1725386" cy="476250"/>
            <a:chOff x="10042071" y="933635"/>
            <a:chExt cx="1725386" cy="476250"/>
          </a:xfrm>
        </p:grpSpPr>
        <p:cxnSp>
          <p:nvCxnSpPr>
            <p:cNvPr id="13" name="Straight Arrow Connector 12"/>
            <p:cNvCxnSpPr>
              <a:stCxn id="11" idx="3"/>
              <a:endCxn id="7" idx="1"/>
            </p:cNvCxnSpPr>
            <p:nvPr/>
          </p:nvCxnSpPr>
          <p:spPr>
            <a:xfrm>
              <a:off x="10042071" y="933635"/>
              <a:ext cx="1268186" cy="19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3"/>
              <a:endCxn id="8" idx="1"/>
            </p:cNvCxnSpPr>
            <p:nvPr/>
          </p:nvCxnSpPr>
          <p:spPr>
            <a:xfrm>
              <a:off x="10042071" y="933635"/>
              <a:ext cx="1420586" cy="17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3"/>
              <a:endCxn id="9" idx="1"/>
            </p:cNvCxnSpPr>
            <p:nvPr/>
          </p:nvCxnSpPr>
          <p:spPr>
            <a:xfrm>
              <a:off x="10042071" y="933635"/>
              <a:ext cx="1572986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3"/>
              <a:endCxn id="10" idx="1"/>
            </p:cNvCxnSpPr>
            <p:nvPr/>
          </p:nvCxnSpPr>
          <p:spPr>
            <a:xfrm>
              <a:off x="10042071" y="933635"/>
              <a:ext cx="1725386" cy="476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7663542" y="536305"/>
            <a:ext cx="2378529" cy="1980522"/>
            <a:chOff x="7663542" y="536305"/>
            <a:chExt cx="2378529" cy="1980522"/>
          </a:xfrm>
        </p:grpSpPr>
        <p:sp>
          <p:nvSpPr>
            <p:cNvPr id="20" name="Rectangle 19"/>
            <p:cNvSpPr/>
            <p:nvPr/>
          </p:nvSpPr>
          <p:spPr>
            <a:xfrm>
              <a:off x="9470571" y="1722168"/>
              <a:ext cx="571500" cy="794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83385" y="536305"/>
              <a:ext cx="571500" cy="794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86106" y="1722170"/>
              <a:ext cx="571500" cy="794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63542" y="555356"/>
              <a:ext cx="571500" cy="794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01641" y="1722169"/>
              <a:ext cx="571500" cy="794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V="1">
            <a:off x="7366906" y="933633"/>
            <a:ext cx="238808" cy="3153581"/>
          </a:xfrm>
          <a:prstGeom prst="straightConnector1">
            <a:avLst/>
          </a:prstGeom>
          <a:ln>
            <a:solidFill>
              <a:srgbClr val="DAA6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7137531" y="4126666"/>
            <a:ext cx="1980029" cy="1943784"/>
            <a:chOff x="7137531" y="4126666"/>
            <a:chExt cx="1980029" cy="1943784"/>
          </a:xfrm>
        </p:grpSpPr>
        <p:sp>
          <p:nvSpPr>
            <p:cNvPr id="26" name="Rectangle 25"/>
            <p:cNvSpPr/>
            <p:nvPr/>
          </p:nvSpPr>
          <p:spPr>
            <a:xfrm>
              <a:off x="7279820" y="4126666"/>
              <a:ext cx="1338943" cy="1447118"/>
            </a:xfrm>
            <a:prstGeom prst="rect">
              <a:avLst/>
            </a:prstGeom>
            <a:pattFill prst="plaid">
              <a:fgClr>
                <a:srgbClr val="DAA6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37531" y="5608785"/>
              <a:ext cx="1980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Inodes</a:t>
              </a:r>
              <a:r>
                <a:rPr lang="en-US" sz="2400" dirty="0" smtClean="0"/>
                <a:t> bitmap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01641" y="2735148"/>
            <a:ext cx="176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Inode table</a:t>
            </a:r>
          </a:p>
        </p:txBody>
      </p:sp>
      <p:cxnSp>
        <p:nvCxnSpPr>
          <p:cNvPr id="41" name="Straight Arrow Connector 40"/>
          <p:cNvCxnSpPr>
            <a:endCxn id="21" idx="1"/>
          </p:cNvCxnSpPr>
          <p:nvPr/>
        </p:nvCxnSpPr>
        <p:spPr>
          <a:xfrm flipV="1">
            <a:off x="7533593" y="933634"/>
            <a:ext cx="1049792" cy="3127723"/>
          </a:xfrm>
          <a:prstGeom prst="straightConnector1">
            <a:avLst/>
          </a:prstGeom>
          <a:ln>
            <a:solidFill>
              <a:srgbClr val="DAA6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682594" y="1000998"/>
            <a:ext cx="1747155" cy="3161558"/>
          </a:xfrm>
          <a:prstGeom prst="straightConnector1">
            <a:avLst/>
          </a:prstGeom>
          <a:ln>
            <a:solidFill>
              <a:srgbClr val="DAA6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1334749" y="1584531"/>
            <a:ext cx="881743" cy="800100"/>
            <a:chOff x="11310257" y="781235"/>
            <a:chExt cx="881743" cy="800100"/>
          </a:xfrm>
        </p:grpSpPr>
        <p:sp>
          <p:nvSpPr>
            <p:cNvPr id="52" name="Rectangle 51"/>
            <p:cNvSpPr/>
            <p:nvPr/>
          </p:nvSpPr>
          <p:spPr>
            <a:xfrm>
              <a:off x="11310257" y="7812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462657" y="9336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615057" y="10860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767457" y="12384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310257" y="2403681"/>
            <a:ext cx="881743" cy="800100"/>
            <a:chOff x="11310257" y="781235"/>
            <a:chExt cx="881743" cy="800100"/>
          </a:xfrm>
        </p:grpSpPr>
        <p:sp>
          <p:nvSpPr>
            <p:cNvPr id="57" name="Rectangle 56"/>
            <p:cNvSpPr/>
            <p:nvPr/>
          </p:nvSpPr>
          <p:spPr>
            <a:xfrm>
              <a:off x="11310257" y="7812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462657" y="9336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615057" y="10860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767457" y="12384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1334749" y="3216872"/>
            <a:ext cx="881743" cy="800100"/>
            <a:chOff x="11310257" y="781235"/>
            <a:chExt cx="881743" cy="800100"/>
          </a:xfrm>
        </p:grpSpPr>
        <p:sp>
          <p:nvSpPr>
            <p:cNvPr id="62" name="Rectangle 61"/>
            <p:cNvSpPr/>
            <p:nvPr/>
          </p:nvSpPr>
          <p:spPr>
            <a:xfrm>
              <a:off x="11310257" y="7812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462657" y="9336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615057" y="10860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767457" y="12384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0281557" y="1409885"/>
            <a:ext cx="1510392" cy="3087854"/>
            <a:chOff x="10281557" y="1409885"/>
            <a:chExt cx="1510392" cy="3087854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10281557" y="1409885"/>
              <a:ext cx="843643" cy="3087854"/>
            </a:xfrm>
            <a:prstGeom prst="straightConnector1">
              <a:avLst/>
            </a:prstGeom>
            <a:ln>
              <a:solidFill>
                <a:srgbClr val="F711D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10469335" y="1889331"/>
              <a:ext cx="788534" cy="2608408"/>
            </a:xfrm>
            <a:prstGeom prst="straightConnector1">
              <a:avLst/>
            </a:prstGeom>
            <a:ln>
              <a:solidFill>
                <a:srgbClr val="F711D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0627179" y="2860881"/>
              <a:ext cx="563335" cy="1636858"/>
            </a:xfrm>
            <a:prstGeom prst="straightConnector1">
              <a:avLst/>
            </a:prstGeom>
            <a:ln>
              <a:solidFill>
                <a:srgbClr val="F711D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32" idx="0"/>
              <a:endCxn id="62" idx="1"/>
            </p:cNvCxnSpPr>
            <p:nvPr/>
          </p:nvCxnSpPr>
          <p:spPr>
            <a:xfrm flipV="1">
              <a:off x="10817678" y="3388322"/>
              <a:ext cx="517071" cy="1109417"/>
            </a:xfrm>
            <a:prstGeom prst="straightConnector1">
              <a:avLst/>
            </a:prstGeom>
            <a:ln>
              <a:solidFill>
                <a:srgbClr val="F711D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11057505" y="3971265"/>
              <a:ext cx="399709" cy="526474"/>
            </a:xfrm>
            <a:prstGeom prst="straightConnector1">
              <a:avLst/>
            </a:prstGeom>
            <a:ln>
              <a:solidFill>
                <a:srgbClr val="F711D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11342914" y="4087213"/>
              <a:ext cx="449035" cy="382435"/>
            </a:xfrm>
            <a:prstGeom prst="straightConnector1">
              <a:avLst/>
            </a:prstGeom>
            <a:ln>
              <a:solidFill>
                <a:srgbClr val="F711D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Arrow Connector 94"/>
          <p:cNvCxnSpPr>
            <a:stCxn id="26" idx="0"/>
          </p:cNvCxnSpPr>
          <p:nvPr/>
        </p:nvCxnSpPr>
        <p:spPr>
          <a:xfrm flipV="1">
            <a:off x="7949292" y="3264723"/>
            <a:ext cx="799420" cy="861943"/>
          </a:xfrm>
          <a:prstGeom prst="straightConnector1">
            <a:avLst/>
          </a:prstGeom>
          <a:ln>
            <a:solidFill>
              <a:srgbClr val="DAA6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8185036" y="2879931"/>
            <a:ext cx="1586933" cy="1262512"/>
          </a:xfrm>
          <a:prstGeom prst="straightConnector1">
            <a:avLst/>
          </a:prstGeom>
          <a:ln>
            <a:solidFill>
              <a:srgbClr val="DAA6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0027119" y="4497739"/>
            <a:ext cx="1929054" cy="1974633"/>
            <a:chOff x="10027119" y="4497739"/>
            <a:chExt cx="1929054" cy="1974633"/>
          </a:xfrm>
        </p:grpSpPr>
        <p:sp>
          <p:nvSpPr>
            <p:cNvPr id="32" name="Rectangle 31"/>
            <p:cNvSpPr/>
            <p:nvPr/>
          </p:nvSpPr>
          <p:spPr>
            <a:xfrm>
              <a:off x="10148206" y="4497739"/>
              <a:ext cx="1338943" cy="1447118"/>
            </a:xfrm>
            <a:prstGeom prst="rect">
              <a:avLst/>
            </a:prstGeom>
            <a:pattFill prst="plaid">
              <a:fgClr>
                <a:srgbClr val="F711D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027119" y="6010707"/>
              <a:ext cx="1929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Blocks bitmap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480457" y="3388322"/>
            <a:ext cx="4806041" cy="7742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317547" y="3403107"/>
            <a:ext cx="951139" cy="759449"/>
          </a:xfrm>
          <a:prstGeom prst="rect">
            <a:avLst/>
          </a:prstGeom>
          <a:pattFill prst="plaid">
            <a:fgClr>
              <a:srgbClr val="DAA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035756" y="3403107"/>
            <a:ext cx="1248454" cy="734781"/>
          </a:xfrm>
          <a:prstGeom prst="rect">
            <a:avLst/>
          </a:prstGeom>
          <a:pattFill prst="plaid">
            <a:fgClr>
              <a:srgbClr val="F711D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298621" y="3403107"/>
            <a:ext cx="951139" cy="759449"/>
          </a:xfrm>
          <a:prstGeom prst="rect">
            <a:avLst/>
          </a:prstGeom>
          <a:pattFill prst="solidDmnd">
            <a:fgClr>
              <a:srgbClr val="0070C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884749" y="2318167"/>
            <a:ext cx="1429769" cy="1045487"/>
          </a:xfrm>
          <a:prstGeom prst="line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6" idx="1"/>
          </p:cNvCxnSpPr>
          <p:nvPr/>
        </p:nvCxnSpPr>
        <p:spPr>
          <a:xfrm>
            <a:off x="4818290" y="4187224"/>
            <a:ext cx="2461530" cy="663001"/>
          </a:xfrm>
          <a:prstGeom prst="lin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2" idx="1"/>
            <a:endCxn id="67" idx="2"/>
          </p:cNvCxnSpPr>
          <p:nvPr/>
        </p:nvCxnSpPr>
        <p:spPr>
          <a:xfrm rot="10800000">
            <a:off x="3659984" y="4137888"/>
            <a:ext cx="6488223" cy="1083410"/>
          </a:xfrm>
          <a:prstGeom prst="bentConnector2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&lt;strong&gt;Info icon&lt;/strong&gt;, SVG and PNG | Game-&lt;strong&gt;icons&lt;/strong&gt;.ne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80" y="3097034"/>
            <a:ext cx="706780" cy="7067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info is maintained in a set of blocks at the beginning of the filesystem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039666" y="341662"/>
            <a:ext cx="12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</a:p>
        </p:txBody>
      </p:sp>
    </p:spTree>
    <p:extLst>
      <p:ext uri="{BB962C8B-B14F-4D97-AF65-F5344CB8AC3E}">
        <p14:creationId xmlns:p14="http://schemas.microsoft.com/office/powerpoint/2010/main" val="42182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36E2-125B-45D0-A954-BB3D6405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Notion of Directories </a:t>
            </a:r>
            <a:r>
              <a:rPr lang="en-US" dirty="0">
                <a:cs typeface="Calibri Light"/>
              </a:rPr>
              <a:t>and files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DD12E-0EEA-47B4-9021-9C463A8D143C}"/>
              </a:ext>
            </a:extLst>
          </p:cNvPr>
          <p:cNvSpPr/>
          <p:nvPr/>
        </p:nvSpPr>
        <p:spPr>
          <a:xfrm>
            <a:off x="476431" y="2438939"/>
            <a:ext cx="2573545" cy="4155056"/>
          </a:xfrm>
          <a:prstGeom prst="rect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300ADD-D486-42BC-A36A-8195D0782948}"/>
              </a:ext>
            </a:extLst>
          </p:cNvPr>
          <p:cNvSpPr/>
          <p:nvPr/>
        </p:nvSpPr>
        <p:spPr>
          <a:xfrm>
            <a:off x="3510054" y="2438938"/>
            <a:ext cx="4715770" cy="4155056"/>
          </a:xfrm>
          <a:prstGeom prst="rect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796E1-137C-4D9C-9FB6-F0A6E7D2AD0F}"/>
              </a:ext>
            </a:extLst>
          </p:cNvPr>
          <p:cNvSpPr/>
          <p:nvPr/>
        </p:nvSpPr>
        <p:spPr>
          <a:xfrm>
            <a:off x="8714657" y="2438937"/>
            <a:ext cx="3004866" cy="4155056"/>
          </a:xfrm>
          <a:prstGeom prst="rect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CC882-CBF4-4DF7-84F9-A8A0F3A27E7D}"/>
              </a:ext>
            </a:extLst>
          </p:cNvPr>
          <p:cNvSpPr txBox="1"/>
          <p:nvPr/>
        </p:nvSpPr>
        <p:spPr>
          <a:xfrm>
            <a:off x="481282" y="1904640"/>
            <a:ext cx="112545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/bin                              /home                                                    /proc</a:t>
            </a:r>
          </a:p>
        </p:txBody>
      </p:sp>
      <p:graphicFrame>
        <p:nvGraphicFramePr>
          <p:cNvPr id="28" name="Diagram 28">
            <a:extLst>
              <a:ext uri="{FF2B5EF4-FFF2-40B4-BE49-F238E27FC236}">
                <a16:creationId xmlns:a16="http://schemas.microsoft.com/office/drawing/2014/main" id="{06431804-438A-4A6F-A2D3-B4B6645BDA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1232468"/>
              </p:ext>
            </p:extLst>
          </p:nvPr>
        </p:nvGraphicFramePr>
        <p:xfrm>
          <a:off x="3579962" y="2851030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20" name="Diagram 2220">
            <a:extLst>
              <a:ext uri="{FF2B5EF4-FFF2-40B4-BE49-F238E27FC236}">
                <a16:creationId xmlns:a16="http://schemas.microsoft.com/office/drawing/2014/main" id="{A9D992F1-A7AF-4116-8531-4842CCF8C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084542"/>
              </p:ext>
            </p:extLst>
          </p:nvPr>
        </p:nvGraphicFramePr>
        <p:xfrm>
          <a:off x="-1063925" y="2678502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790" name="Diagram 2220">
            <a:extLst>
              <a:ext uri="{FF2B5EF4-FFF2-40B4-BE49-F238E27FC236}">
                <a16:creationId xmlns:a16="http://schemas.microsoft.com/office/drawing/2014/main" id="{3439688B-15FA-4007-9073-E7B95A1F9F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552549"/>
              </p:ext>
            </p:extLst>
          </p:nvPr>
        </p:nvGraphicFramePr>
        <p:xfrm>
          <a:off x="7620000" y="2750389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94574" y="463826"/>
            <a:ext cx="25974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Linux: Check out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 –R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similarly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358654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456714" y="275050"/>
            <a:ext cx="2824843" cy="2421164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this information</a:t>
            </a:r>
            <a:br>
              <a:rPr lang="en-US" dirty="0" smtClean="0"/>
            </a:br>
            <a:r>
              <a:rPr lang="en-US" dirty="0" smtClean="0"/>
              <a:t>in ext2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disk blocks of the filesystem are divided into groups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group has some blocks in the beginning that hold all this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11310257" y="781235"/>
            <a:ext cx="881743" cy="800100"/>
            <a:chOff x="11310257" y="781235"/>
            <a:chExt cx="881743" cy="800100"/>
          </a:xfrm>
        </p:grpSpPr>
        <p:sp>
          <p:nvSpPr>
            <p:cNvPr id="7" name="Rectangle 6"/>
            <p:cNvSpPr/>
            <p:nvPr/>
          </p:nvSpPr>
          <p:spPr>
            <a:xfrm>
              <a:off x="11310257" y="7812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62657" y="9336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615057" y="10860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767457" y="12384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9470571" y="536306"/>
            <a:ext cx="571500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0042071" y="933635"/>
            <a:ext cx="1725386" cy="476250"/>
            <a:chOff x="10042071" y="933635"/>
            <a:chExt cx="1725386" cy="476250"/>
          </a:xfrm>
        </p:grpSpPr>
        <p:cxnSp>
          <p:nvCxnSpPr>
            <p:cNvPr id="13" name="Straight Arrow Connector 12"/>
            <p:cNvCxnSpPr>
              <a:stCxn id="11" idx="3"/>
              <a:endCxn id="7" idx="1"/>
            </p:cNvCxnSpPr>
            <p:nvPr/>
          </p:nvCxnSpPr>
          <p:spPr>
            <a:xfrm>
              <a:off x="10042071" y="933635"/>
              <a:ext cx="1268186" cy="19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3"/>
              <a:endCxn id="8" idx="1"/>
            </p:cNvCxnSpPr>
            <p:nvPr/>
          </p:nvCxnSpPr>
          <p:spPr>
            <a:xfrm>
              <a:off x="10042071" y="933635"/>
              <a:ext cx="1420586" cy="17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3"/>
              <a:endCxn id="9" idx="1"/>
            </p:cNvCxnSpPr>
            <p:nvPr/>
          </p:nvCxnSpPr>
          <p:spPr>
            <a:xfrm>
              <a:off x="10042071" y="933635"/>
              <a:ext cx="1572986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3"/>
              <a:endCxn id="10" idx="1"/>
            </p:cNvCxnSpPr>
            <p:nvPr/>
          </p:nvCxnSpPr>
          <p:spPr>
            <a:xfrm>
              <a:off x="10042071" y="933635"/>
              <a:ext cx="1725386" cy="476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7663542" y="536305"/>
            <a:ext cx="2378529" cy="1980522"/>
            <a:chOff x="7663542" y="536305"/>
            <a:chExt cx="2378529" cy="1980522"/>
          </a:xfrm>
        </p:grpSpPr>
        <p:sp>
          <p:nvSpPr>
            <p:cNvPr id="20" name="Rectangle 19"/>
            <p:cNvSpPr/>
            <p:nvPr/>
          </p:nvSpPr>
          <p:spPr>
            <a:xfrm>
              <a:off x="9470571" y="1722168"/>
              <a:ext cx="571500" cy="794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83385" y="536305"/>
              <a:ext cx="571500" cy="794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86106" y="1722170"/>
              <a:ext cx="571500" cy="794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63542" y="555356"/>
              <a:ext cx="571500" cy="794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01641" y="1722169"/>
              <a:ext cx="571500" cy="794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V="1">
            <a:off x="7366906" y="933633"/>
            <a:ext cx="238808" cy="3153581"/>
          </a:xfrm>
          <a:prstGeom prst="straightConnector1">
            <a:avLst/>
          </a:prstGeom>
          <a:ln>
            <a:solidFill>
              <a:srgbClr val="DAA6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7137531" y="4126666"/>
            <a:ext cx="1980029" cy="1943784"/>
            <a:chOff x="7137531" y="4126666"/>
            <a:chExt cx="1980029" cy="1943784"/>
          </a:xfrm>
        </p:grpSpPr>
        <p:sp>
          <p:nvSpPr>
            <p:cNvPr id="26" name="Rectangle 25"/>
            <p:cNvSpPr/>
            <p:nvPr/>
          </p:nvSpPr>
          <p:spPr>
            <a:xfrm>
              <a:off x="7279820" y="4126666"/>
              <a:ext cx="1338943" cy="1447118"/>
            </a:xfrm>
            <a:prstGeom prst="rect">
              <a:avLst/>
            </a:prstGeom>
            <a:pattFill prst="plaid">
              <a:fgClr>
                <a:srgbClr val="DAA6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37531" y="5608785"/>
              <a:ext cx="1980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Inodes</a:t>
              </a:r>
              <a:r>
                <a:rPr lang="en-US" sz="2400" dirty="0" smtClean="0"/>
                <a:t> bitmap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01641" y="2735148"/>
            <a:ext cx="176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Inode table</a:t>
            </a:r>
          </a:p>
        </p:txBody>
      </p:sp>
      <p:cxnSp>
        <p:nvCxnSpPr>
          <p:cNvPr id="41" name="Straight Arrow Connector 40"/>
          <p:cNvCxnSpPr>
            <a:endCxn id="21" idx="1"/>
          </p:cNvCxnSpPr>
          <p:nvPr/>
        </p:nvCxnSpPr>
        <p:spPr>
          <a:xfrm flipV="1">
            <a:off x="7533593" y="933634"/>
            <a:ext cx="1049792" cy="3127723"/>
          </a:xfrm>
          <a:prstGeom prst="straightConnector1">
            <a:avLst/>
          </a:prstGeom>
          <a:ln>
            <a:solidFill>
              <a:srgbClr val="DAA6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682594" y="1000998"/>
            <a:ext cx="1747155" cy="3161558"/>
          </a:xfrm>
          <a:prstGeom prst="straightConnector1">
            <a:avLst/>
          </a:prstGeom>
          <a:ln>
            <a:solidFill>
              <a:srgbClr val="DAA6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1334749" y="1584531"/>
            <a:ext cx="881743" cy="800100"/>
            <a:chOff x="11310257" y="781235"/>
            <a:chExt cx="881743" cy="800100"/>
          </a:xfrm>
        </p:grpSpPr>
        <p:sp>
          <p:nvSpPr>
            <p:cNvPr id="52" name="Rectangle 51"/>
            <p:cNvSpPr/>
            <p:nvPr/>
          </p:nvSpPr>
          <p:spPr>
            <a:xfrm>
              <a:off x="11310257" y="7812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462657" y="9336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615057" y="10860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767457" y="12384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310257" y="2403681"/>
            <a:ext cx="881743" cy="800100"/>
            <a:chOff x="11310257" y="781235"/>
            <a:chExt cx="881743" cy="800100"/>
          </a:xfrm>
        </p:grpSpPr>
        <p:sp>
          <p:nvSpPr>
            <p:cNvPr id="57" name="Rectangle 56"/>
            <p:cNvSpPr/>
            <p:nvPr/>
          </p:nvSpPr>
          <p:spPr>
            <a:xfrm>
              <a:off x="11310257" y="7812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462657" y="9336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615057" y="10860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767457" y="12384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1334749" y="3216872"/>
            <a:ext cx="881743" cy="800100"/>
            <a:chOff x="11310257" y="781235"/>
            <a:chExt cx="881743" cy="800100"/>
          </a:xfrm>
        </p:grpSpPr>
        <p:sp>
          <p:nvSpPr>
            <p:cNvPr id="62" name="Rectangle 61"/>
            <p:cNvSpPr/>
            <p:nvPr/>
          </p:nvSpPr>
          <p:spPr>
            <a:xfrm>
              <a:off x="11310257" y="7812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462657" y="9336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615057" y="10860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767457" y="1238435"/>
              <a:ext cx="424543" cy="342900"/>
            </a:xfrm>
            <a:prstGeom prst="rect">
              <a:avLst/>
            </a:prstGeom>
            <a:solidFill>
              <a:srgbClr val="F711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0281557" y="1409885"/>
            <a:ext cx="1510392" cy="3087854"/>
            <a:chOff x="10281557" y="1409885"/>
            <a:chExt cx="1510392" cy="3087854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10281557" y="1409885"/>
              <a:ext cx="843643" cy="3087854"/>
            </a:xfrm>
            <a:prstGeom prst="straightConnector1">
              <a:avLst/>
            </a:prstGeom>
            <a:ln>
              <a:solidFill>
                <a:srgbClr val="F711D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10469335" y="1889331"/>
              <a:ext cx="788534" cy="2608408"/>
            </a:xfrm>
            <a:prstGeom prst="straightConnector1">
              <a:avLst/>
            </a:prstGeom>
            <a:ln>
              <a:solidFill>
                <a:srgbClr val="F711D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0627179" y="2860881"/>
              <a:ext cx="563335" cy="1636858"/>
            </a:xfrm>
            <a:prstGeom prst="straightConnector1">
              <a:avLst/>
            </a:prstGeom>
            <a:ln>
              <a:solidFill>
                <a:srgbClr val="F711D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32" idx="0"/>
              <a:endCxn id="62" idx="1"/>
            </p:cNvCxnSpPr>
            <p:nvPr/>
          </p:nvCxnSpPr>
          <p:spPr>
            <a:xfrm flipV="1">
              <a:off x="10817678" y="3388322"/>
              <a:ext cx="517071" cy="1109417"/>
            </a:xfrm>
            <a:prstGeom prst="straightConnector1">
              <a:avLst/>
            </a:prstGeom>
            <a:ln>
              <a:solidFill>
                <a:srgbClr val="F711D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11057505" y="3971265"/>
              <a:ext cx="399709" cy="526474"/>
            </a:xfrm>
            <a:prstGeom prst="straightConnector1">
              <a:avLst/>
            </a:prstGeom>
            <a:ln>
              <a:solidFill>
                <a:srgbClr val="F711D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11342914" y="4087213"/>
              <a:ext cx="449035" cy="382435"/>
            </a:xfrm>
            <a:prstGeom prst="straightConnector1">
              <a:avLst/>
            </a:prstGeom>
            <a:ln>
              <a:solidFill>
                <a:srgbClr val="F711D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Arrow Connector 94"/>
          <p:cNvCxnSpPr>
            <a:stCxn id="26" idx="0"/>
          </p:cNvCxnSpPr>
          <p:nvPr/>
        </p:nvCxnSpPr>
        <p:spPr>
          <a:xfrm flipV="1">
            <a:off x="7949292" y="3264723"/>
            <a:ext cx="799420" cy="861943"/>
          </a:xfrm>
          <a:prstGeom prst="straightConnector1">
            <a:avLst/>
          </a:prstGeom>
          <a:ln>
            <a:solidFill>
              <a:srgbClr val="DAA6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8185036" y="2879931"/>
            <a:ext cx="1586933" cy="1262512"/>
          </a:xfrm>
          <a:prstGeom prst="straightConnector1">
            <a:avLst/>
          </a:prstGeom>
          <a:ln>
            <a:solidFill>
              <a:srgbClr val="DAA6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0027119" y="4497739"/>
            <a:ext cx="1929054" cy="1974633"/>
            <a:chOff x="10027119" y="4497739"/>
            <a:chExt cx="1929054" cy="1974633"/>
          </a:xfrm>
        </p:grpSpPr>
        <p:sp>
          <p:nvSpPr>
            <p:cNvPr id="32" name="Rectangle 31"/>
            <p:cNvSpPr/>
            <p:nvPr/>
          </p:nvSpPr>
          <p:spPr>
            <a:xfrm>
              <a:off x="10148206" y="4497739"/>
              <a:ext cx="1338943" cy="1447118"/>
            </a:xfrm>
            <a:prstGeom prst="rect">
              <a:avLst/>
            </a:prstGeom>
            <a:pattFill prst="plaid">
              <a:fgClr>
                <a:srgbClr val="F711D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027119" y="6010707"/>
              <a:ext cx="1929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Blocks bitmap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480457" y="3388322"/>
            <a:ext cx="4806041" cy="7742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317547" y="3403107"/>
            <a:ext cx="951139" cy="759449"/>
          </a:xfrm>
          <a:prstGeom prst="rect">
            <a:avLst/>
          </a:prstGeom>
          <a:pattFill prst="plaid">
            <a:fgClr>
              <a:srgbClr val="DAA6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035756" y="3403107"/>
            <a:ext cx="1248454" cy="734781"/>
          </a:xfrm>
          <a:prstGeom prst="rect">
            <a:avLst/>
          </a:prstGeom>
          <a:pattFill prst="plaid">
            <a:fgClr>
              <a:srgbClr val="F711D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298621" y="3403107"/>
            <a:ext cx="951139" cy="759449"/>
          </a:xfrm>
          <a:prstGeom prst="rect">
            <a:avLst/>
          </a:prstGeom>
          <a:pattFill prst="solidDmnd">
            <a:fgClr>
              <a:srgbClr val="0070C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884749" y="2318167"/>
            <a:ext cx="1429769" cy="1045487"/>
          </a:xfrm>
          <a:prstGeom prst="line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6" idx="1"/>
          </p:cNvCxnSpPr>
          <p:nvPr/>
        </p:nvCxnSpPr>
        <p:spPr>
          <a:xfrm>
            <a:off x="4818290" y="4187224"/>
            <a:ext cx="2461530" cy="663001"/>
          </a:xfrm>
          <a:prstGeom prst="lin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2" idx="1"/>
            <a:endCxn id="67" idx="2"/>
          </p:cNvCxnSpPr>
          <p:nvPr/>
        </p:nvCxnSpPr>
        <p:spPr>
          <a:xfrm rot="10800000">
            <a:off x="3659984" y="4137888"/>
            <a:ext cx="6488223" cy="1083410"/>
          </a:xfrm>
          <a:prstGeom prst="bentConnector2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&lt;strong&gt;Info icon&lt;/strong&gt;, SVG and PNG | Game-&lt;strong&gt;icons&lt;/strong&gt;.ne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80" y="3097034"/>
            <a:ext cx="706780" cy="7067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2286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>
            <a:off x="9322524" y="1541417"/>
            <a:ext cx="2587491" cy="408627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glow rad="127000">
              <a:schemeClr val="accent2"/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DISK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Ext2 </a:t>
            </a:r>
            <a:r>
              <a:rPr lang="en-US" smtClean="0"/>
              <a:t>blockgroups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525176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Ext2 divides the blocks into block groups.</a:t>
            </a:r>
            <a:endParaRPr lang="en-US" dirty="0"/>
          </a:p>
          <a:p>
            <a:r>
              <a:rPr lang="en-US" dirty="0" smtClean="0"/>
              <a:t>Each block group has this information in the first few blocks</a:t>
            </a:r>
          </a:p>
          <a:p>
            <a:r>
              <a:rPr lang="en-US" dirty="0" smtClean="0"/>
              <a:t>For efficiency :</a:t>
            </a:r>
          </a:p>
          <a:p>
            <a:pPr lvl="1"/>
            <a:r>
              <a:rPr lang="en-US" dirty="0" smtClean="0"/>
              <a:t>FS information is</a:t>
            </a:r>
            <a:r>
              <a:rPr lang="en-US" b="1" dirty="0" smtClean="0"/>
              <a:t> cached </a:t>
            </a:r>
            <a:r>
              <a:rPr lang="en-US" dirty="0" smtClean="0"/>
              <a:t>in RAM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Content Placeholder 2" descr="&lt;strong&gt;Squares&lt;/strong&gt; Pattern Background Colorful Free Stock Photo - Public Domain ...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731" y="1965008"/>
            <a:ext cx="4767943" cy="3662680"/>
          </a:xfrm>
        </p:spPr>
      </p:pic>
      <p:grpSp>
        <p:nvGrpSpPr>
          <p:cNvPr id="13" name="Group 12"/>
          <p:cNvGrpSpPr/>
          <p:nvPr/>
        </p:nvGrpSpPr>
        <p:grpSpPr>
          <a:xfrm>
            <a:off x="2876329" y="5429585"/>
            <a:ext cx="2794000" cy="1765300"/>
            <a:chOff x="2884311" y="5271265"/>
            <a:chExt cx="2794000" cy="1765300"/>
          </a:xfrm>
          <a:effectLst>
            <a:glow rad="127000">
              <a:schemeClr val="accent5"/>
            </a:glow>
          </a:effectLst>
        </p:grpSpPr>
        <p:pic>
          <p:nvPicPr>
            <p:cNvPr id="6" name="Picture 5" descr="&lt;strong&gt;Random&lt;/strong&gt;-&lt;strong&gt;access&lt;/strong&gt; &lt;strong&gt;memory&lt;/strong&gt; - Wikipedia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FilmGrain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311" y="5271265"/>
              <a:ext cx="2794000" cy="17653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732793" y="5594745"/>
              <a:ext cx="1115060" cy="6400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RAM</a:t>
              </a:r>
              <a:endParaRPr lang="en-US" sz="24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6854" y="5048786"/>
            <a:ext cx="2278429" cy="2278429"/>
            <a:chOff x="351520" y="4916456"/>
            <a:chExt cx="2278429" cy="2278429"/>
          </a:xfrm>
        </p:grpSpPr>
        <p:pic>
          <p:nvPicPr>
            <p:cNvPr id="12" name="Picture 11" descr="&lt;strong&gt;CPU&lt;/strong&gt;, processor 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520" y="4916456"/>
              <a:ext cx="2278429" cy="2278429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567949" y="5551714"/>
              <a:ext cx="665000" cy="3853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CPU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Left-Up Arrow 15"/>
          <p:cNvSpPr/>
          <p:nvPr/>
        </p:nvSpPr>
        <p:spPr>
          <a:xfrm>
            <a:off x="5504329" y="5711017"/>
            <a:ext cx="2244045" cy="850392"/>
          </a:xfrm>
          <a:prstGeom prst="lef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&lt;strong&gt;Info icon&lt;/strong&gt;, SVG and PNG | Game-&lt;strong&gt;icons&lt;/strong&gt;.ne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019" y="2398958"/>
            <a:ext cx="464234" cy="464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357042" y="3816651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244038" y="3816651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615039" y="3816651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987233" y="3816651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88751" y="3814068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575747" y="3814068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46748" y="3814068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18942" y="3814068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848540" y="3826983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735536" y="3826983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106537" y="3826983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478731" y="3826983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58115" y="4304848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43918" y="4291901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616112" y="4304848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988306" y="4304848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874367" y="4302263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761363" y="4302263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132364" y="4302263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504558" y="4302263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344125" y="4299679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231121" y="4299679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602122" y="4299679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974316" y="4299679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705998" y="4762045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592994" y="4762045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963995" y="4762045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336189" y="4762045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225664" y="4762046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112660" y="4762046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483661" y="4762046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855855" y="4762046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0341545" y="4746545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228541" y="4746545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599542" y="4746545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971736" y="4746545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350370" y="5226994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237366" y="5226994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608367" y="5226994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980561" y="5226994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851124" y="5224410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738120" y="5224410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109121" y="5224410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481315" y="5224410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0336375" y="5237325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223371" y="5237325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94372" y="5237325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9966566" y="5237325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0740408" y="3824669"/>
            <a:ext cx="189182" cy="282977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0675712" y="4303443"/>
            <a:ext cx="189182" cy="282977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704586" y="4750309"/>
            <a:ext cx="189182" cy="282977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0702504" y="5228174"/>
            <a:ext cx="189182" cy="282977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233585" y="3826351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219058" y="4764789"/>
            <a:ext cx="274726" cy="286741"/>
          </a:xfrm>
          <a:prstGeom prst="rect">
            <a:avLst/>
          </a:prstGeom>
          <a:solidFill>
            <a:srgbClr val="F711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6178731" y="1458516"/>
            <a:ext cx="5535086" cy="986937"/>
            <a:chOff x="6178731" y="1458516"/>
            <a:chExt cx="5535086" cy="986937"/>
          </a:xfrm>
        </p:grpSpPr>
        <p:sp>
          <p:nvSpPr>
            <p:cNvPr id="87" name="Rectangle 86"/>
            <p:cNvSpPr/>
            <p:nvPr/>
          </p:nvSpPr>
          <p:spPr>
            <a:xfrm>
              <a:off x="6178731" y="1905792"/>
              <a:ext cx="4767943" cy="539661"/>
            </a:xfrm>
            <a:prstGeom prst="rect">
              <a:avLst/>
            </a:prstGeom>
            <a:solidFill>
              <a:srgbClr val="767171">
                <a:alpha val="50196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80533" y="1458516"/>
              <a:ext cx="39332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VBR (partition specific boot sector)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7262625" y="1577845"/>
              <a:ext cx="502026" cy="281952"/>
            </a:xfrm>
            <a:custGeom>
              <a:avLst/>
              <a:gdLst>
                <a:gd name="connsiteX0" fmla="*/ 502026 w 502026"/>
                <a:gd name="connsiteY0" fmla="*/ 2982 h 281952"/>
                <a:gd name="connsiteX1" fmla="*/ 347043 w 502026"/>
                <a:gd name="connsiteY1" fmla="*/ 2982 h 281952"/>
                <a:gd name="connsiteX2" fmla="*/ 6080 w 502026"/>
                <a:gd name="connsiteY2" fmla="*/ 33979 h 281952"/>
                <a:gd name="connsiteX3" fmla="*/ 161063 w 502026"/>
                <a:gd name="connsiteY3" fmla="*/ 281952 h 28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2026" h="281952">
                  <a:moveTo>
                    <a:pt x="502026" y="2982"/>
                  </a:moveTo>
                  <a:cubicBezTo>
                    <a:pt x="465863" y="399"/>
                    <a:pt x="429701" y="-2184"/>
                    <a:pt x="347043" y="2982"/>
                  </a:cubicBezTo>
                  <a:cubicBezTo>
                    <a:pt x="264385" y="8148"/>
                    <a:pt x="37077" y="-12516"/>
                    <a:pt x="6080" y="33979"/>
                  </a:cubicBezTo>
                  <a:cubicBezTo>
                    <a:pt x="-24917" y="80474"/>
                    <a:pt x="68073" y="181213"/>
                    <a:pt x="161063" y="28195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924151" y="2445453"/>
            <a:ext cx="1125501" cy="3106261"/>
            <a:chOff x="10924151" y="2445453"/>
            <a:chExt cx="1125501" cy="3106261"/>
          </a:xfrm>
        </p:grpSpPr>
        <p:sp>
          <p:nvSpPr>
            <p:cNvPr id="89" name="Right Brace 88"/>
            <p:cNvSpPr/>
            <p:nvPr/>
          </p:nvSpPr>
          <p:spPr>
            <a:xfrm>
              <a:off x="10946674" y="2445453"/>
              <a:ext cx="407126" cy="310626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924151" y="3656723"/>
              <a:ext cx="1125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filesystem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215390" y="2393029"/>
            <a:ext cx="5658261" cy="3244765"/>
            <a:chOff x="5543139" y="2422297"/>
            <a:chExt cx="5658261" cy="3244765"/>
          </a:xfrm>
        </p:grpSpPr>
        <p:pic>
          <p:nvPicPr>
            <p:cNvPr id="93" name="Picture 92" descr="&lt;strong&gt;Info icon&lt;/strong&gt;, SVG and PNG | Game-&lt;strong&gt;icons&lt;/strong&gt;.net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6480" y="2445453"/>
              <a:ext cx="464234" cy="46423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94" name="Picture 93" descr="&lt;strong&gt;Info icon&lt;/strong&gt;, SVG and PNG | Game-&lt;strong&gt;icons&lt;/strong&gt;.net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6480" y="3693401"/>
              <a:ext cx="464234" cy="46423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95" name="Picture 94" descr="&lt;strong&gt;Info icon&lt;/strong&gt;, SVG and PNG | Game-&lt;strong&gt;icons&lt;/strong&gt;.net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6480" y="4684339"/>
              <a:ext cx="464234" cy="46423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96" name="Right Arrow 95"/>
            <p:cNvSpPr/>
            <p:nvPr/>
          </p:nvSpPr>
          <p:spPr>
            <a:xfrm>
              <a:off x="5543139" y="2422297"/>
              <a:ext cx="978408" cy="484632"/>
            </a:xfrm>
            <a:prstGeom prst="rightArrow">
              <a:avLst/>
            </a:prstGeom>
            <a:solidFill>
              <a:schemeClr val="bg1"/>
            </a:soli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ight Arrow 96"/>
            <p:cNvSpPr/>
            <p:nvPr/>
          </p:nvSpPr>
          <p:spPr>
            <a:xfrm>
              <a:off x="5543139" y="3629572"/>
              <a:ext cx="978408" cy="484632"/>
            </a:xfrm>
            <a:prstGeom prst="rightArrow">
              <a:avLst/>
            </a:prstGeom>
            <a:solidFill>
              <a:schemeClr val="bg1"/>
            </a:soli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026071" y="3759451"/>
              <a:ext cx="5169057" cy="9224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ight Arrow 98"/>
            <p:cNvSpPr/>
            <p:nvPr/>
          </p:nvSpPr>
          <p:spPr>
            <a:xfrm>
              <a:off x="5578560" y="4674140"/>
              <a:ext cx="978408" cy="484632"/>
            </a:xfrm>
            <a:prstGeom prst="rightArrow">
              <a:avLst/>
            </a:prstGeom>
            <a:solidFill>
              <a:schemeClr val="bg1"/>
            </a:soli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032343" y="2422297"/>
              <a:ext cx="5169057" cy="12711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015184" y="4744606"/>
              <a:ext cx="5169057" cy="9224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" name="Picture 101" descr="&lt;strong&gt;Info icon&lt;/strong&gt;, SVG and PNG | Game-&lt;strong&gt;icons&lt;/strong&gt;.ne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3" y="1639033"/>
            <a:ext cx="464234" cy="464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0693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group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superblock</a:t>
            </a:r>
            <a:r>
              <a:rPr lang="en-US" dirty="0" smtClean="0"/>
              <a:t> and the </a:t>
            </a:r>
            <a:br>
              <a:rPr lang="en-US" dirty="0" smtClean="0"/>
            </a:br>
            <a:r>
              <a:rPr lang="en-US" b="1" dirty="0" smtClean="0"/>
              <a:t>GD(Group descriptor) list </a:t>
            </a:r>
            <a:r>
              <a:rPr lang="en-US" dirty="0" smtClean="0"/>
              <a:t>is the other information.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Note that this info is replicated in each block group.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838200" y="4135902"/>
            <a:ext cx="8489853" cy="900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bg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96554" y="4135902"/>
            <a:ext cx="1710105" cy="900332"/>
          </a:xfrm>
          <a:prstGeom prst="rect">
            <a:avLst/>
          </a:prstGeom>
          <a:pattFill prst="solidDmn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85682" y="4135902"/>
            <a:ext cx="1396804" cy="900332"/>
          </a:xfrm>
          <a:prstGeom prst="rect">
            <a:avLst/>
          </a:prstGeom>
          <a:pattFill prst="plaid">
            <a:fgClr>
              <a:schemeClr val="accent4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9428" y="4135902"/>
            <a:ext cx="1997611" cy="900332"/>
          </a:xfrm>
          <a:prstGeom prst="rect">
            <a:avLst/>
          </a:prstGeom>
          <a:pattFill prst="lgCheck">
            <a:fgClr>
              <a:srgbClr val="F711D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 Blocks 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bitmap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197451" y="5762840"/>
            <a:ext cx="1051560" cy="759654"/>
            <a:chOff x="10129911" y="1825625"/>
            <a:chExt cx="1051560" cy="759654"/>
          </a:xfrm>
          <a:solidFill>
            <a:srgbClr val="F711D6"/>
          </a:solidFill>
        </p:grpSpPr>
        <p:sp>
          <p:nvSpPr>
            <p:cNvPr id="27" name="Rectangle 26"/>
            <p:cNvSpPr/>
            <p:nvPr/>
          </p:nvSpPr>
          <p:spPr>
            <a:xfrm>
              <a:off x="10129911" y="1825625"/>
              <a:ext cx="350520" cy="3798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129911" y="2205452"/>
              <a:ext cx="350520" cy="3798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480431" y="1825625"/>
              <a:ext cx="350520" cy="3798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830951" y="1825625"/>
              <a:ext cx="350520" cy="3798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480431" y="2205452"/>
              <a:ext cx="350520" cy="3798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830951" y="2205452"/>
              <a:ext cx="350520" cy="3798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256337" y="5762840"/>
            <a:ext cx="1051560" cy="759654"/>
            <a:chOff x="10129911" y="1825625"/>
            <a:chExt cx="1051560" cy="759654"/>
          </a:xfrm>
          <a:solidFill>
            <a:srgbClr val="F711D6"/>
          </a:solidFill>
        </p:grpSpPr>
        <p:sp>
          <p:nvSpPr>
            <p:cNvPr id="34" name="Rectangle 33"/>
            <p:cNvSpPr/>
            <p:nvPr/>
          </p:nvSpPr>
          <p:spPr>
            <a:xfrm>
              <a:off x="10129911" y="1825625"/>
              <a:ext cx="350520" cy="3798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129911" y="2205452"/>
              <a:ext cx="350520" cy="3798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480431" y="1825625"/>
              <a:ext cx="350520" cy="3798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830951" y="1825625"/>
              <a:ext cx="350520" cy="3798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80431" y="2205452"/>
              <a:ext cx="350520" cy="3798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830951" y="2205452"/>
              <a:ext cx="350520" cy="3798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316103" y="5763016"/>
            <a:ext cx="1051560" cy="759654"/>
            <a:chOff x="10129911" y="1825625"/>
            <a:chExt cx="1051560" cy="759654"/>
          </a:xfrm>
          <a:solidFill>
            <a:srgbClr val="F711D6"/>
          </a:solidFill>
        </p:grpSpPr>
        <p:sp>
          <p:nvSpPr>
            <p:cNvPr id="41" name="Rectangle 40"/>
            <p:cNvSpPr/>
            <p:nvPr/>
          </p:nvSpPr>
          <p:spPr>
            <a:xfrm>
              <a:off x="10129911" y="1825625"/>
              <a:ext cx="350520" cy="3798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129911" y="2205452"/>
              <a:ext cx="350520" cy="3798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480431" y="1825625"/>
              <a:ext cx="350520" cy="3798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830951" y="1825625"/>
              <a:ext cx="350520" cy="3798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480431" y="2205452"/>
              <a:ext cx="350520" cy="3798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830951" y="2205452"/>
              <a:ext cx="350520" cy="3798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1449725" y="59092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38200" y="4149970"/>
            <a:ext cx="934329" cy="88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793501" y="4408436"/>
            <a:ext cx="1270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Inode </a:t>
            </a:r>
            <a:r>
              <a:rPr lang="en-US" b="1" dirty="0" smtClean="0"/>
              <a:t>table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446525" y="4300774"/>
            <a:ext cx="8755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Inodes </a:t>
            </a:r>
            <a:endParaRPr lang="en-US" b="1" dirty="0" smtClean="0"/>
          </a:p>
          <a:p>
            <a:r>
              <a:rPr lang="en-US" b="1" dirty="0" smtClean="0"/>
              <a:t>bitmap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507866" y="4166734"/>
            <a:ext cx="10360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GD Table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93607" y="4401402"/>
            <a:ext cx="4235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SB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0022" y="5253550"/>
            <a:ext cx="7395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Superblock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Magic #  - filesystem identifier;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Group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Block size ;   First inode #; # blocks per group; etc.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358588" y="4947105"/>
            <a:ext cx="735019" cy="4139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ight Brace 58"/>
          <p:cNvSpPr/>
          <p:nvPr/>
        </p:nvSpPr>
        <p:spPr>
          <a:xfrm rot="5400000">
            <a:off x="6606376" y="2724514"/>
            <a:ext cx="245485" cy="5062566"/>
          </a:xfrm>
          <a:prstGeom prst="rightBrac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pic>
        <p:nvPicPr>
          <p:cNvPr id="57" name="Picture 56" descr="&lt;strong&gt;Info icon&lt;/strong&gt;, SVG and PNG | Game-&lt;strong&gt;icons&lt;/strong&gt;.ne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118" y="372571"/>
            <a:ext cx="867436" cy="8674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9" name="Straight Arrow Connector 18"/>
          <p:cNvCxnSpPr>
            <a:stCxn id="60" idx="3"/>
            <a:endCxn id="43" idx="0"/>
          </p:cNvCxnSpPr>
          <p:nvPr/>
        </p:nvCxnSpPr>
        <p:spPr>
          <a:xfrm>
            <a:off x="9150008" y="4253820"/>
            <a:ext cx="1691875" cy="150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0"/>
          </p:cNvCxnSpPr>
          <p:nvPr/>
        </p:nvCxnSpPr>
        <p:spPr>
          <a:xfrm>
            <a:off x="9157207" y="4300686"/>
            <a:ext cx="2035196" cy="146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988611" y="4147614"/>
            <a:ext cx="161397" cy="212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1790146" y="4686877"/>
            <a:ext cx="630266" cy="27264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GD1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479146" y="4721459"/>
            <a:ext cx="686538" cy="238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GD2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411157" y="4721459"/>
            <a:ext cx="686538" cy="238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GDn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88782" y="5250779"/>
            <a:ext cx="19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this group only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5279" y="3231105"/>
            <a:ext cx="6123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cs typeface="Times New Roman" panose="02020603050405020304" pitchFamily="18" charset="0"/>
              </a:rPr>
              <a:t>GD</a:t>
            </a:r>
            <a:r>
              <a:rPr lang="en-US" sz="2400" dirty="0" smtClean="0">
                <a:cs typeface="Times New Roman" panose="02020603050405020304" pitchFamily="18" charset="0"/>
              </a:rPr>
              <a:t> : * # free </a:t>
            </a:r>
            <a:r>
              <a:rPr lang="en-US" sz="2400" dirty="0" err="1">
                <a:cs typeface="Times New Roman" panose="02020603050405020304" pitchFamily="18" charset="0"/>
              </a:rPr>
              <a:t>inodes</a:t>
            </a:r>
            <a:r>
              <a:rPr lang="en-US" sz="2400" dirty="0">
                <a:cs typeface="Times New Roman" panose="02020603050405020304" pitchFamily="18" charset="0"/>
              </a:rPr>
              <a:t> and blocks in the group. </a:t>
            </a:r>
            <a:r>
              <a:rPr lang="en-US" sz="2400" dirty="0" smtClean="0"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         * block #s </a:t>
            </a:r>
            <a:r>
              <a:rPr lang="en-US" sz="2400" dirty="0">
                <a:cs typeface="Times New Roman" panose="02020603050405020304" pitchFamily="18" charset="0"/>
              </a:rPr>
              <a:t>for the bitmaps and inode table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66507" y="3440602"/>
            <a:ext cx="254123" cy="1384317"/>
          </a:xfrm>
          <a:custGeom>
            <a:avLst/>
            <a:gdLst>
              <a:gd name="connsiteX0" fmla="*/ 176302 w 254123"/>
              <a:gd name="connsiteY0" fmla="*/ 1384317 h 1384317"/>
              <a:gd name="connsiteX1" fmla="*/ 1204 w 254123"/>
              <a:gd name="connsiteY1" fmla="*/ 216998 h 1384317"/>
              <a:gd name="connsiteX2" fmla="*/ 254123 w 254123"/>
              <a:gd name="connsiteY2" fmla="*/ 2989 h 138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123" h="1384317">
                <a:moveTo>
                  <a:pt x="176302" y="1384317"/>
                </a:moveTo>
                <a:cubicBezTo>
                  <a:pt x="82268" y="915768"/>
                  <a:pt x="-11766" y="447219"/>
                  <a:pt x="1204" y="216998"/>
                </a:cubicBezTo>
                <a:cubicBezTo>
                  <a:pt x="14174" y="-13223"/>
                  <a:pt x="134148" y="-5117"/>
                  <a:pt x="254123" y="2989"/>
                </a:cubicBezTo>
              </a:path>
            </a:pathLst>
          </a:custGeom>
          <a:noFill/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details on ext2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pic>
        <p:nvPicPr>
          <p:cNvPr id="5" name="Content Placeholder 2" descr="&lt;strong&gt;Squares&lt;/strong&gt; Pattern Background Colorful Free Stock Photo - Public Domain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399" y="2120650"/>
            <a:ext cx="4767943" cy="36626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76399" y="2061434"/>
            <a:ext cx="4767943" cy="539661"/>
          </a:xfrm>
          <a:prstGeom prst="rect">
            <a:avLst/>
          </a:prstGeom>
          <a:solidFill>
            <a:srgbClr val="767171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VBR</a:t>
            </a:r>
            <a:endParaRPr lang="en-US" sz="2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6812852" y="2577939"/>
            <a:ext cx="5186216" cy="3244765"/>
            <a:chOff x="6015184" y="2422297"/>
            <a:chExt cx="5186216" cy="3244765"/>
          </a:xfrm>
        </p:grpSpPr>
        <p:pic>
          <p:nvPicPr>
            <p:cNvPr id="8" name="Picture 7" descr="&lt;strong&gt;Info icon&lt;/strong&gt;, SVG and PNG | Game-&lt;strong&gt;icons&lt;/strong&gt;.net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1885" y="2460009"/>
              <a:ext cx="464234" cy="46423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9" name="Picture 8" descr="&lt;strong&gt;Info icon&lt;/strong&gt;, SVG and PNG | Game-&lt;strong&gt;icons&lt;/strong&gt;.net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8731" y="3678564"/>
              <a:ext cx="464234" cy="46423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0" name="Picture 9" descr="&lt;strong&gt;Info icon&lt;/strong&gt;, SVG and PNG | Game-&lt;strong&gt;icons&lt;/strong&gt;.net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882" y="4703198"/>
              <a:ext cx="464234" cy="46423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3" name="Rectangle 12"/>
            <p:cNvSpPr/>
            <p:nvPr/>
          </p:nvSpPr>
          <p:spPr>
            <a:xfrm>
              <a:off x="6026071" y="3759451"/>
              <a:ext cx="5169057" cy="9224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32343" y="2422297"/>
              <a:ext cx="5169057" cy="12711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15184" y="4744606"/>
              <a:ext cx="5169057" cy="9224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an 18"/>
          <p:cNvSpPr/>
          <p:nvPr/>
        </p:nvSpPr>
        <p:spPr>
          <a:xfrm>
            <a:off x="1657007" y="3681466"/>
            <a:ext cx="1436914" cy="2354748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1660119" y="4929496"/>
            <a:ext cx="1436914" cy="11452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1653895" y="3697557"/>
            <a:ext cx="1436914" cy="106490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n 21"/>
          <p:cNvSpPr/>
          <p:nvPr/>
        </p:nvSpPr>
        <p:spPr>
          <a:xfrm>
            <a:off x="1653895" y="4521870"/>
            <a:ext cx="1436914" cy="10145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1653895" y="5335532"/>
            <a:ext cx="1436914" cy="716774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1660119" y="4525883"/>
            <a:ext cx="1436914" cy="1014577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n 24"/>
          <p:cNvSpPr/>
          <p:nvPr/>
        </p:nvSpPr>
        <p:spPr>
          <a:xfrm>
            <a:off x="1660119" y="3684577"/>
            <a:ext cx="1436914" cy="1145205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98760" y="4226007"/>
            <a:ext cx="7950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fs1</a:t>
            </a:r>
          </a:p>
          <a:p>
            <a:r>
              <a:rPr lang="en-US" sz="4000" dirty="0" smtClean="0"/>
              <a:t>fs2</a:t>
            </a:r>
            <a:endParaRPr lang="en-US" sz="4000" dirty="0"/>
          </a:p>
          <a:p>
            <a:r>
              <a:rPr lang="en-US" sz="4000" dirty="0" smtClean="0"/>
              <a:t>fs3</a:t>
            </a:r>
          </a:p>
        </p:txBody>
      </p:sp>
      <p:sp>
        <p:nvSpPr>
          <p:cNvPr id="27" name="Can 26"/>
          <p:cNvSpPr/>
          <p:nvPr/>
        </p:nvSpPr>
        <p:spPr>
          <a:xfrm>
            <a:off x="1653895" y="3704025"/>
            <a:ext cx="1436914" cy="264373"/>
          </a:xfrm>
          <a:prstGeom prst="can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rgbClr val="FF000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27" idx="0"/>
            <a:endCxn id="30" idx="1"/>
          </p:cNvCxnSpPr>
          <p:nvPr/>
        </p:nvCxnSpPr>
        <p:spPr>
          <a:xfrm rot="5400000" flipH="1" flipV="1">
            <a:off x="2145368" y="2756918"/>
            <a:ext cx="1240185" cy="786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58569" y="2345267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MBR</a:t>
            </a:r>
          </a:p>
        </p:txBody>
      </p:sp>
      <p:sp>
        <p:nvSpPr>
          <p:cNvPr id="33" name="Trapezoid 32"/>
          <p:cNvSpPr/>
          <p:nvPr/>
        </p:nvSpPr>
        <p:spPr>
          <a:xfrm rot="16200000">
            <a:off x="3449836" y="2370131"/>
            <a:ext cx="3112249" cy="3801184"/>
          </a:xfrm>
          <a:prstGeom prst="trapezoid">
            <a:avLst>
              <a:gd name="adj" fmla="val 37393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F711D6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apezoid 33"/>
          <p:cNvSpPr/>
          <p:nvPr/>
        </p:nvSpPr>
        <p:spPr>
          <a:xfrm rot="16200000">
            <a:off x="2836164" y="5228547"/>
            <a:ext cx="1386911" cy="981210"/>
          </a:xfrm>
          <a:prstGeom prst="trapezoid">
            <a:avLst>
              <a:gd name="adj" fmla="val 48421"/>
            </a:avLst>
          </a:prstGeom>
          <a:gradFill flip="none" rotWithShape="1">
            <a:gsLst>
              <a:gs pos="14000">
                <a:srgbClr val="0070C0"/>
              </a:gs>
              <a:gs pos="70000">
                <a:srgbClr val="F711D6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apezoid 34"/>
          <p:cNvSpPr/>
          <p:nvPr/>
        </p:nvSpPr>
        <p:spPr>
          <a:xfrm rot="16200000">
            <a:off x="2472756" y="4771950"/>
            <a:ext cx="1794878" cy="702992"/>
          </a:xfrm>
          <a:prstGeom prst="trapezoid">
            <a:avLst>
              <a:gd name="adj" fmla="val 81673"/>
            </a:avLst>
          </a:prstGeom>
          <a:gradFill flip="none" rotWithShape="1">
            <a:gsLst>
              <a:gs pos="48000">
                <a:srgbClr val="92D050"/>
              </a:gs>
              <a:gs pos="99000">
                <a:srgbClr val="F711D6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>
            <a:off x="6370637" y="2061433"/>
            <a:ext cx="426980" cy="3761271"/>
          </a:xfrm>
          <a:prstGeom prst="leftBracke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PARTITION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564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PART-2:</a:t>
            </a:r>
            <a:br>
              <a:rPr lang="en-US" dirty="0" smtClean="0"/>
            </a:br>
            <a:r>
              <a:rPr lang="en-US" dirty="0" smtClean="0"/>
              <a:t>Kernel operations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filesystems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9653118" y="1709738"/>
            <a:ext cx="1436914" cy="2354748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9656230" y="2957768"/>
            <a:ext cx="1436914" cy="11452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9650006" y="1725829"/>
            <a:ext cx="1436914" cy="106490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9650006" y="2550142"/>
            <a:ext cx="1436914" cy="10145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9650006" y="3363804"/>
            <a:ext cx="1436914" cy="716774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9656230" y="2554155"/>
            <a:ext cx="1436914" cy="1014577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9656230" y="1712849"/>
            <a:ext cx="1436914" cy="1145205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94871" y="2254279"/>
            <a:ext cx="7950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fs1</a:t>
            </a:r>
          </a:p>
          <a:p>
            <a:r>
              <a:rPr lang="en-US" sz="4000" dirty="0" smtClean="0"/>
              <a:t>fs2</a:t>
            </a:r>
            <a:endParaRPr lang="en-US" sz="4000" dirty="0"/>
          </a:p>
          <a:p>
            <a:r>
              <a:rPr lang="en-US" sz="4000" dirty="0" smtClean="0"/>
              <a:t>fs3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7539133" y="1626115"/>
            <a:ext cx="1632857" cy="12319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Kernel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935415" y="628135"/>
            <a:ext cx="84029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</a:t>
            </a:r>
          </a:p>
        </p:txBody>
      </p:sp>
      <p:cxnSp>
        <p:nvCxnSpPr>
          <p:cNvPr id="16" name="Straight Arrow Connector 15"/>
          <p:cNvCxnSpPr>
            <a:stCxn id="6" idx="2"/>
            <a:endCxn id="2" idx="0"/>
          </p:cNvCxnSpPr>
          <p:nvPr/>
        </p:nvCxnSpPr>
        <p:spPr>
          <a:xfrm flipH="1">
            <a:off x="8355562" y="1089800"/>
            <a:ext cx="1" cy="5363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3"/>
            <a:endCxn id="12" idx="2"/>
          </p:cNvCxnSpPr>
          <p:nvPr/>
        </p:nvCxnSpPr>
        <p:spPr>
          <a:xfrm>
            <a:off x="9171990" y="2242085"/>
            <a:ext cx="478016" cy="161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1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0183" y="146877"/>
            <a:ext cx="10515600" cy="1061210"/>
          </a:xfrm>
        </p:spPr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03779" y="5262273"/>
            <a:ext cx="836579" cy="3696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73772" y="5262273"/>
            <a:ext cx="653606" cy="3696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NTFS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69142" y="5262273"/>
            <a:ext cx="653606" cy="3696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CIFS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451532" y="5262273"/>
                <a:ext cx="1421781" cy="369651"/>
              </a:xfrm>
              <a:prstGeom prst="rect">
                <a:avLst/>
              </a:prstGeom>
              <a:gradFill>
                <a:gsLst>
                  <a:gs pos="92000">
                    <a:schemeClr val="accent1"/>
                  </a:gs>
                  <a:gs pos="70000">
                    <a:srgbClr val="FFFF00">
                      <a:tint val="23500"/>
                      <a:satMod val="16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 	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532" y="5262273"/>
                <a:ext cx="1421781" cy="369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607014" y="2590083"/>
            <a:ext cx="7743216" cy="2234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VFS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including switching functionality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371473" y="1149720"/>
            <a:ext cx="8463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88044" y="1866164"/>
            <a:ext cx="4027249" cy="5252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Syscall</a:t>
            </a:r>
            <a:r>
              <a:rPr lang="en-US" dirty="0" smtClean="0">
                <a:solidFill>
                  <a:schemeClr val="tx1"/>
                </a:solidFill>
              </a:rPr>
              <a:t>  API handler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758774" y="1381328"/>
            <a:ext cx="291831" cy="486382"/>
          </a:xfrm>
          <a:prstGeom prst="downArrow">
            <a:avLst/>
          </a:prstGeom>
          <a:solidFill>
            <a:srgbClr val="F711D6"/>
          </a:solidFill>
          <a:ln>
            <a:solidFill>
              <a:srgbClr val="F71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774987" y="2311939"/>
            <a:ext cx="291831" cy="486382"/>
          </a:xfrm>
          <a:prstGeom prst="downArrow">
            <a:avLst/>
          </a:prstGeom>
          <a:solidFill>
            <a:srgbClr val="F711D6"/>
          </a:solidFill>
          <a:ln>
            <a:solidFill>
              <a:srgbClr val="F71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793446" y="4839317"/>
            <a:ext cx="291831" cy="486382"/>
          </a:xfrm>
          <a:prstGeom prst="downArrow">
            <a:avLst/>
          </a:prstGeom>
          <a:solidFill>
            <a:srgbClr val="F711D6"/>
          </a:solidFill>
          <a:ln>
            <a:solidFill>
              <a:srgbClr val="F71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13397" y="2812719"/>
            <a:ext cx="98097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FD Table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3779" y="3365179"/>
            <a:ext cx="9905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OF Table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33486" y="3891858"/>
            <a:ext cx="13608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Inodes</a:t>
            </a:r>
            <a:r>
              <a:rPr lang="en-US" dirty="0" smtClean="0"/>
              <a:t> Table</a:t>
            </a:r>
          </a:p>
        </p:txBody>
      </p:sp>
      <p:sp>
        <p:nvSpPr>
          <p:cNvPr id="21" name="Can 20"/>
          <p:cNvSpPr/>
          <p:nvPr/>
        </p:nvSpPr>
        <p:spPr>
          <a:xfrm>
            <a:off x="2827658" y="5685427"/>
            <a:ext cx="970604" cy="1210808"/>
          </a:xfrm>
          <a:prstGeom prst="can">
            <a:avLst/>
          </a:prstGeom>
          <a:solidFill>
            <a:srgbClr val="FFC6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4748815" y="6125979"/>
            <a:ext cx="2089262" cy="789149"/>
          </a:xfrm>
          <a:prstGeom prst="foldedCorne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 Drivers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1" idx="4"/>
            <a:endCxn id="22" idx="1"/>
          </p:cNvCxnSpPr>
          <p:nvPr/>
        </p:nvCxnSpPr>
        <p:spPr>
          <a:xfrm>
            <a:off x="3798262" y="6290831"/>
            <a:ext cx="950553" cy="229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5793447" y="5639597"/>
            <a:ext cx="291831" cy="486382"/>
          </a:xfrm>
          <a:prstGeom prst="downArrow">
            <a:avLst/>
          </a:prstGeom>
          <a:solidFill>
            <a:srgbClr val="F711D6"/>
          </a:solidFill>
          <a:ln>
            <a:solidFill>
              <a:srgbClr val="F71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68866" y="6282366"/>
            <a:ext cx="283723" cy="4073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554873" y="6282366"/>
            <a:ext cx="283723" cy="407302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/>
          <p:cNvCxnSpPr/>
          <p:nvPr/>
        </p:nvCxnSpPr>
        <p:spPr>
          <a:xfrm rot="10800000" flipV="1">
            <a:off x="5052590" y="5631924"/>
            <a:ext cx="706185" cy="650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2"/>
            <a:endCxn id="33" idx="0"/>
          </p:cNvCxnSpPr>
          <p:nvPr/>
        </p:nvCxnSpPr>
        <p:spPr>
          <a:xfrm flipH="1">
            <a:off x="4910728" y="5631924"/>
            <a:ext cx="89847" cy="65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0" idx="2"/>
            <a:endCxn id="34" idx="0"/>
          </p:cNvCxnSpPr>
          <p:nvPr/>
        </p:nvCxnSpPr>
        <p:spPr>
          <a:xfrm rot="16200000" flipH="1">
            <a:off x="6971119" y="5556750"/>
            <a:ext cx="650442" cy="8007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SVG &gt; &lt;strong&gt;wi-fi&lt;/strong&gt; internet wireless &lt;strong&gt;wifi&lt;/strong&gt; - Free SVG Image &amp; Icon. | SVG Silh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531" y="6015803"/>
            <a:ext cx="1009502" cy="1009502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34" idx="3"/>
            <a:endCxn id="45" idx="1"/>
          </p:cNvCxnSpPr>
          <p:nvPr/>
        </p:nvCxnSpPr>
        <p:spPr>
          <a:xfrm>
            <a:off x="7838596" y="6486017"/>
            <a:ext cx="574935" cy="34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3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we open()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 * </a:t>
            </a:r>
            <a:r>
              <a:rPr lang="en-US" b="1" dirty="0" err="1" smtClean="0"/>
              <a:t>fopen</a:t>
            </a:r>
            <a:r>
              <a:rPr lang="en-US" b="1" dirty="0" smtClean="0"/>
              <a:t>() </a:t>
            </a:r>
            <a:r>
              <a:rPr lang="en-US" dirty="0" smtClean="0"/>
              <a:t>C library call in turn calls the open() system call.</a:t>
            </a:r>
          </a:p>
          <a:p>
            <a:pPr lvl="1"/>
            <a:r>
              <a:rPr lang="en-US" dirty="0" smtClean="0"/>
              <a:t>FILE is a structure local to the process.  Further it is a C abstraction.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open() </a:t>
            </a:r>
            <a:r>
              <a:rPr lang="en-US" dirty="0" smtClean="0"/>
              <a:t>returns an integer called a file descriptor (</a:t>
            </a:r>
            <a:r>
              <a:rPr lang="en-US" b="1" dirty="0" err="1" smtClean="0"/>
              <a:t>fd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Each process has an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fd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table </a:t>
            </a:r>
            <a:r>
              <a:rPr lang="en-US" dirty="0" smtClean="0"/>
              <a:t>(local to the process).</a:t>
            </a:r>
          </a:p>
          <a:p>
            <a:pPr lvl="1"/>
            <a:r>
              <a:rPr lang="en-US" dirty="0" smtClean="0"/>
              <a:t>The returned </a:t>
            </a:r>
            <a:r>
              <a:rPr lang="en-US" dirty="0" err="1" smtClean="0"/>
              <a:t>fd</a:t>
            </a:r>
            <a:r>
              <a:rPr lang="en-US" dirty="0" smtClean="0"/>
              <a:t> is an index to this table.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fd</a:t>
            </a:r>
            <a:r>
              <a:rPr lang="en-US" dirty="0" smtClean="0"/>
              <a:t> #s are sequentially assigned to files open (</a:t>
            </a:r>
            <a:r>
              <a:rPr lang="en-US" dirty="0" err="1" smtClean="0"/>
              <a:t>eg</a:t>
            </a:r>
            <a:r>
              <a:rPr lang="en-US" dirty="0" smtClean="0"/>
              <a:t> open a file and print </a:t>
            </a:r>
            <a:r>
              <a:rPr lang="en-US" dirty="0" err="1" smtClean="0"/>
              <a:t>fd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fd</a:t>
            </a:r>
            <a:r>
              <a:rPr lang="en-US" dirty="0" smtClean="0"/>
              <a:t> 0, 1, 2 are special (STDIN, STDOUT, STDERR)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fd</a:t>
            </a:r>
            <a:r>
              <a:rPr lang="en-US" dirty="0" smtClean="0"/>
              <a:t> is a pointer to an entry in the open file descriptor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6258" y="5788143"/>
            <a:ext cx="1617785" cy="5345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fopen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6903" y="5788143"/>
            <a:ext cx="1634196" cy="53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open</a:t>
            </a:r>
            <a:endParaRPr lang="en-US" sz="2800" b="1" dirty="0"/>
          </a:p>
        </p:txBody>
      </p:sp>
      <p:sp>
        <p:nvSpPr>
          <p:cNvPr id="8" name="Right Arrow 7"/>
          <p:cNvSpPr/>
          <p:nvPr/>
        </p:nvSpPr>
        <p:spPr>
          <a:xfrm>
            <a:off x="3436269" y="5838083"/>
            <a:ext cx="978408" cy="484632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621425" y="5283874"/>
            <a:ext cx="1104247" cy="586839"/>
            <a:chOff x="1621425" y="5283874"/>
            <a:chExt cx="1104247" cy="586839"/>
          </a:xfrm>
        </p:grpSpPr>
        <p:sp>
          <p:nvSpPr>
            <p:cNvPr id="10" name="Freeform 9"/>
            <p:cNvSpPr/>
            <p:nvPr/>
          </p:nvSpPr>
          <p:spPr>
            <a:xfrm>
              <a:off x="2319130" y="5499652"/>
              <a:ext cx="406542" cy="371061"/>
            </a:xfrm>
            <a:custGeom>
              <a:avLst/>
              <a:gdLst>
                <a:gd name="connsiteX0" fmla="*/ 238540 w 406542"/>
                <a:gd name="connsiteY0" fmla="*/ 371061 h 371061"/>
                <a:gd name="connsiteX1" fmla="*/ 397566 w 406542"/>
                <a:gd name="connsiteY1" fmla="*/ 172278 h 371061"/>
                <a:gd name="connsiteX2" fmla="*/ 0 w 406542"/>
                <a:gd name="connsiteY2" fmla="*/ 0 h 37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542" h="371061">
                  <a:moveTo>
                    <a:pt x="238540" y="371061"/>
                  </a:moveTo>
                  <a:cubicBezTo>
                    <a:pt x="337931" y="302591"/>
                    <a:pt x="437323" y="234121"/>
                    <a:pt x="397566" y="172278"/>
                  </a:cubicBezTo>
                  <a:cubicBezTo>
                    <a:pt x="357809" y="110434"/>
                    <a:pt x="178904" y="55217"/>
                    <a:pt x="0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21425" y="5283874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FILE *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49419" y="5320265"/>
            <a:ext cx="1142305" cy="550448"/>
            <a:chOff x="4949419" y="5320265"/>
            <a:chExt cx="1142305" cy="550448"/>
          </a:xfrm>
        </p:grpSpPr>
        <p:sp>
          <p:nvSpPr>
            <p:cNvPr id="12" name="Freeform 11"/>
            <p:cNvSpPr/>
            <p:nvPr/>
          </p:nvSpPr>
          <p:spPr>
            <a:xfrm>
              <a:off x="5685182" y="5499652"/>
              <a:ext cx="406542" cy="371061"/>
            </a:xfrm>
            <a:custGeom>
              <a:avLst/>
              <a:gdLst>
                <a:gd name="connsiteX0" fmla="*/ 238540 w 406542"/>
                <a:gd name="connsiteY0" fmla="*/ 371061 h 371061"/>
                <a:gd name="connsiteX1" fmla="*/ 397566 w 406542"/>
                <a:gd name="connsiteY1" fmla="*/ 172278 h 371061"/>
                <a:gd name="connsiteX2" fmla="*/ 0 w 406542"/>
                <a:gd name="connsiteY2" fmla="*/ 0 h 37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542" h="371061">
                  <a:moveTo>
                    <a:pt x="238540" y="371061"/>
                  </a:moveTo>
                  <a:cubicBezTo>
                    <a:pt x="337931" y="302591"/>
                    <a:pt x="437323" y="234121"/>
                    <a:pt x="397566" y="172278"/>
                  </a:cubicBezTo>
                  <a:cubicBezTo>
                    <a:pt x="357809" y="110434"/>
                    <a:pt x="178904" y="55217"/>
                    <a:pt x="0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49419" y="5320265"/>
              <a:ext cx="814582" cy="369332"/>
            </a:xfrm>
            <a:prstGeom prst="rect">
              <a:avLst/>
            </a:prstGeom>
            <a:noFill/>
            <a:ln>
              <a:solidFill>
                <a:srgbClr val="F711D6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dirty="0" err="1" smtClean="0"/>
                <a:t>nt</a:t>
              </a:r>
              <a:r>
                <a:rPr lang="en-US" dirty="0" smtClean="0"/>
                <a:t> (</a:t>
              </a:r>
              <a:r>
                <a:rPr lang="en-US" dirty="0" err="1" smtClean="0"/>
                <a:t>fd</a:t>
              </a:r>
              <a:r>
                <a:rPr lang="en-US" dirty="0" smtClean="0"/>
                <a:t>)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253406" y="4452040"/>
            <a:ext cx="1814286" cy="2269435"/>
            <a:chOff x="1219200" y="1388164"/>
            <a:chExt cx="1814286" cy="2269435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219200" y="1388164"/>
              <a:ext cx="1814286" cy="22694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FF99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en-US" sz="1400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1219200" y="1921565"/>
              <a:ext cx="1814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400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1219200" y="2378765"/>
              <a:ext cx="1814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400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1219200" y="2835965"/>
              <a:ext cx="1814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400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1219200" y="3293165"/>
              <a:ext cx="1814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400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600201" y="1388165"/>
              <a:ext cx="8772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400" smtClean="0"/>
                <a:t>0 - stdin</a:t>
              </a:r>
              <a:endParaRPr lang="en-US" altLang="en-US" sz="1400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1600200" y="1921565"/>
              <a:ext cx="101632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400" smtClean="0"/>
                <a:t>1 - stdout</a:t>
              </a:r>
              <a:endParaRPr lang="en-US" altLang="en-US" sz="1400"/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1600200" y="2378765"/>
              <a:ext cx="97270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400" smtClean="0"/>
                <a:t>2 - stderr</a:t>
              </a:r>
              <a:endParaRPr lang="en-US" altLang="en-US" sz="1400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1600200" y="2835965"/>
              <a:ext cx="82903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400" smtClean="0"/>
                <a:t>3 - </a:t>
              </a:r>
              <a:r>
                <a:rPr lang="en-US" altLang="en-US" sz="1400" smtClean="0">
                  <a:solidFill>
                    <a:srgbClr val="FF0000"/>
                  </a:solidFill>
                </a:rPr>
                <a:t>file1</a:t>
              </a:r>
              <a:endParaRPr lang="en-US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1600200" y="3293165"/>
              <a:ext cx="82903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 altLang="en-US" sz="14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28" name="Elbow Connector 27"/>
          <p:cNvCxnSpPr>
            <a:stCxn id="13" idx="0"/>
          </p:cNvCxnSpPr>
          <p:nvPr/>
        </p:nvCxnSpPr>
        <p:spPr>
          <a:xfrm rot="16200000" flipH="1">
            <a:off x="6906573" y="3770402"/>
            <a:ext cx="760134" cy="3859861"/>
          </a:xfrm>
          <a:prstGeom prst="bentConnector4">
            <a:avLst>
              <a:gd name="adj1" fmla="val 477"/>
              <a:gd name="adj2" fmla="val 55276"/>
            </a:avLst>
          </a:prstGeom>
          <a:ln>
            <a:solidFill>
              <a:srgbClr val="F711D6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90514" y="5139329"/>
            <a:ext cx="917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table</a:t>
            </a:r>
          </a:p>
          <a:p>
            <a:r>
              <a:rPr lang="en-US" dirty="0"/>
              <a:t>o</a:t>
            </a:r>
            <a:r>
              <a:rPr lang="en-US" dirty="0" smtClean="0"/>
              <a:t>f a </a:t>
            </a:r>
          </a:p>
          <a:p>
            <a:r>
              <a:rPr lang="en-US" dirty="0" smtClean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25838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fd</a:t>
            </a:r>
            <a:r>
              <a:rPr lang="en-US" dirty="0" smtClean="0"/>
              <a:t> – filesystem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fd</a:t>
            </a:r>
            <a:r>
              <a:rPr lang="en-US" dirty="0" smtClean="0"/>
              <a:t> can be used to do all operations on the file once opened</a:t>
            </a:r>
          </a:p>
          <a:p>
            <a:r>
              <a:rPr lang="en-US" dirty="0" smtClean="0"/>
              <a:t>Common </a:t>
            </a:r>
            <a:r>
              <a:rPr lang="en-US" dirty="0" err="1" smtClean="0"/>
              <a:t>syscalls</a:t>
            </a:r>
            <a:r>
              <a:rPr lang="en-US" dirty="0" smtClean="0"/>
              <a:t> using an </a:t>
            </a:r>
            <a:r>
              <a:rPr lang="en-US" dirty="0" err="1" smtClean="0"/>
              <a:t>fd</a:t>
            </a:r>
            <a:r>
              <a:rPr lang="en-US" dirty="0" smtClean="0"/>
              <a:t>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close()        close(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         </a:t>
            </a:r>
            <a:r>
              <a:rPr lang="en-US" sz="24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// close the 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read()         read(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n);      </a:t>
            </a:r>
            <a:r>
              <a:rPr lang="en-US" sz="24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// </a:t>
            </a:r>
            <a:r>
              <a:rPr lang="en-US" sz="2400" i="1" dirty="0">
                <a:latin typeface="Garamond" panose="02020404030301010803" pitchFamily="18" charset="0"/>
                <a:cs typeface="Courier New" panose="02070309020205020404" pitchFamily="49" charset="0"/>
              </a:rPr>
              <a:t>read n bytes into </a:t>
            </a:r>
            <a:r>
              <a:rPr lang="en-US" sz="2400" i="1" dirty="0" err="1">
                <a:latin typeface="Garamond" panose="02020404030301010803" pitchFamily="18" charset="0"/>
                <a:cs typeface="Courier New" panose="02070309020205020404" pitchFamily="49" charset="0"/>
              </a:rPr>
              <a:t>buf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write()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write(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n);     </a:t>
            </a:r>
            <a:r>
              <a:rPr lang="en-US" sz="24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// </a:t>
            </a:r>
            <a:r>
              <a:rPr lang="en-US" sz="2400" i="1" dirty="0">
                <a:latin typeface="Garamond" panose="02020404030301010803" pitchFamily="18" charset="0"/>
                <a:cs typeface="Courier New" panose="02070309020205020404" pitchFamily="49" charset="0"/>
              </a:rPr>
              <a:t>write n bytes from </a:t>
            </a:r>
            <a:r>
              <a:rPr lang="en-US" sz="2400" i="1" dirty="0" err="1">
                <a:latin typeface="Garamond" panose="02020404030301010803" pitchFamily="18" charset="0"/>
                <a:cs typeface="Courier New" panose="02070309020205020404" pitchFamily="49" charset="0"/>
              </a:rPr>
              <a:t>buf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lseek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lseek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fromwhere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400" i="1" dirty="0">
                <a:latin typeface="Garamond" panose="02020404030301010803" pitchFamily="18" charset="0"/>
                <a:cs typeface="Courier New" panose="02070309020205020404" pitchFamily="49" charset="0"/>
              </a:rPr>
              <a:t>//move by n bytes</a:t>
            </a:r>
            <a:br>
              <a:rPr lang="en-US" sz="2400" i="1" dirty="0"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fcntl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fcntl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command, …); </a:t>
            </a:r>
            <a:r>
              <a:rPr lang="en-US" sz="2400" i="1" dirty="0">
                <a:latin typeface="Garamond" panose="02020404030301010803" pitchFamily="18" charset="0"/>
                <a:cs typeface="Courier New" panose="02070309020205020404" pitchFamily="49" charset="0"/>
              </a:rPr>
              <a:t>// a variety of commands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dup()		 dup(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oldfd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        </a:t>
            </a:r>
            <a:r>
              <a:rPr lang="en-US" sz="24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// </a:t>
            </a:r>
            <a:r>
              <a:rPr lang="en-US" sz="2400" i="1" dirty="0">
                <a:latin typeface="Garamond" panose="02020404030301010803" pitchFamily="18" charset="0"/>
                <a:cs typeface="Courier New" panose="02070309020205020404" pitchFamily="49" charset="0"/>
              </a:rPr>
              <a:t>make a copy of the </a:t>
            </a:r>
            <a:r>
              <a:rPr lang="en-US" sz="2400" i="1" dirty="0" err="1">
                <a:latin typeface="Garamond" panose="02020404030301010803" pitchFamily="18" charset="0"/>
                <a:cs typeface="Courier New" panose="02070309020205020404" pitchFamily="49" charset="0"/>
              </a:rPr>
              <a:t>fd</a:t>
            </a:r>
            <a:r>
              <a:rPr lang="en-US" sz="2400" i="1" dirty="0">
                <a:latin typeface="Garamond" panose="02020404030301010803" pitchFamily="18" charset="0"/>
                <a:cs typeface="Courier New" panose="02070309020205020404" pitchFamily="49" charset="0"/>
              </a:rPr>
              <a:t/>
            </a:r>
            <a:br>
              <a:rPr lang="en-US" sz="2400" i="1" dirty="0"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dup2()         dup2(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oldfd,newfd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sz="24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// make a copy, given the new </a:t>
            </a:r>
            <a:r>
              <a:rPr lang="en-US" sz="2400" i="1" dirty="0" err="1" smtClean="0">
                <a:latin typeface="Garamond" panose="02020404030301010803" pitchFamily="18" charset="0"/>
                <a:cs typeface="Courier New" panose="02070309020205020404" pitchFamily="49" charset="0"/>
              </a:rPr>
              <a:t>fd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link()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unlink()   </a:t>
            </a:r>
            <a:r>
              <a:rPr lang="en-US" i="1" dirty="0" smtClean="0">
                <a:latin typeface="Garamond" panose="02020404030301010803" pitchFamily="18" charset="0"/>
              </a:rPr>
              <a:t>… </a:t>
            </a:r>
            <a:r>
              <a:rPr lang="en-US" i="1" dirty="0" err="1" smtClean="0">
                <a:latin typeface="Garamond" panose="02020404030301010803" pitchFamily="18" charset="0"/>
              </a:rPr>
              <a:t>etc</a:t>
            </a:r>
            <a:r>
              <a:rPr lang="en-US" i="1" dirty="0" smtClean="0">
                <a:latin typeface="Garamond" panose="02020404030301010803" pitchFamily="18" charset="0"/>
              </a:rPr>
              <a:t> </a:t>
            </a:r>
            <a:r>
              <a:rPr lang="en-US" i="1" dirty="0" err="1" smtClean="0">
                <a:latin typeface="Garamond" panose="02020404030301010803" pitchFamily="18" charset="0"/>
              </a:rPr>
              <a:t>etc</a:t>
            </a:r>
            <a:endParaRPr lang="en-US" sz="2400" i="1" dirty="0" smtClean="0"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915" y="6311900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4069" y="5853797"/>
            <a:ext cx="4202348" cy="830997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bg1"/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revisit some of these calls and concepts soon</a:t>
            </a:r>
          </a:p>
        </p:txBody>
      </p:sp>
    </p:spTree>
    <p:extLst>
      <p:ext uri="{BB962C8B-B14F-4D97-AF65-F5344CB8AC3E}">
        <p14:creationId xmlns:p14="http://schemas.microsoft.com/office/powerpoint/2010/main" val="26818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US" dirty="0" smtClean="0"/>
              <a:t>What happens when we open() – 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calls to open create a new entry in the kernel’s </a:t>
            </a:r>
            <a:r>
              <a:rPr lang="en-US" b="1" u="sng" dirty="0" smtClean="0"/>
              <a:t>global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open files </a:t>
            </a:r>
            <a:r>
              <a:rPr lang="en-US" b="1" dirty="0" smtClean="0"/>
              <a:t>table</a:t>
            </a:r>
            <a:r>
              <a:rPr lang="en-US" dirty="0" smtClean="0"/>
              <a:t>. It is global because it is not process specific. Has this info:</a:t>
            </a:r>
          </a:p>
          <a:p>
            <a:pPr lvl="1"/>
            <a:r>
              <a:rPr lang="en-US" dirty="0" smtClean="0"/>
              <a:t>What mode was it open</a:t>
            </a:r>
          </a:p>
          <a:p>
            <a:pPr lvl="1"/>
            <a:r>
              <a:rPr lang="en-US" dirty="0" smtClean="0"/>
              <a:t>Read/Write position</a:t>
            </a:r>
          </a:p>
          <a:p>
            <a:pPr lvl="1"/>
            <a:r>
              <a:rPr lang="en-US" dirty="0" smtClean="0"/>
              <a:t>A reference count</a:t>
            </a:r>
          </a:p>
          <a:p>
            <a:pPr lvl="1"/>
            <a:r>
              <a:rPr lang="en-US" dirty="0" smtClean="0"/>
              <a:t>It also points to some version of the inode (got from the disk) (</a:t>
            </a:r>
            <a:r>
              <a:rPr lang="en-US" dirty="0" smtClean="0">
                <a:solidFill>
                  <a:srgbClr val="0070C0"/>
                </a:solidFill>
                <a:latin typeface="Garamond" panose="02020404030301010803" pitchFamily="18" charset="0"/>
              </a:rPr>
              <a:t>generic inode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table </a:t>
            </a:r>
            <a:r>
              <a:rPr lang="en-US" dirty="0" smtClean="0"/>
              <a:t>entry points to this entry in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open files </a:t>
            </a:r>
            <a:r>
              <a:rPr lang="en-US" dirty="0" smtClean="0"/>
              <a:t>table.</a:t>
            </a:r>
          </a:p>
          <a:p>
            <a:r>
              <a:rPr lang="en-US" dirty="0" smtClean="0"/>
              <a:t>The </a:t>
            </a:r>
            <a:r>
              <a:rPr lang="en-US" b="1" u="sng" dirty="0" smtClean="0"/>
              <a:t>global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  <a:latin typeface="Garamond" panose="02020404030301010803" pitchFamily="18" charset="0"/>
              </a:rPr>
              <a:t>generic </a:t>
            </a:r>
            <a:r>
              <a:rPr lang="en-US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inodes</a:t>
            </a:r>
            <a:r>
              <a:rPr lang="en-US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r>
              <a:rPr lang="en-US" b="1" dirty="0" smtClean="0"/>
              <a:t>table</a:t>
            </a:r>
            <a:r>
              <a:rPr lang="en-US" dirty="0" smtClean="0"/>
              <a:t> of the kernel:</a:t>
            </a:r>
          </a:p>
          <a:p>
            <a:pPr lvl="1"/>
            <a:r>
              <a:rPr lang="en-US" dirty="0" smtClean="0"/>
              <a:t>Is only one per file and has a lot of information about the files presence on the disk</a:t>
            </a:r>
          </a:p>
          <a:p>
            <a:pPr lvl="1"/>
            <a:r>
              <a:rPr lang="en-US" dirty="0" smtClean="0"/>
              <a:t>It also has pointer </a:t>
            </a:r>
            <a:r>
              <a:rPr lang="en-US" dirty="0"/>
              <a:t>to all the actual implementations of functions on the </a:t>
            </a:r>
            <a:r>
              <a:rPr lang="en-US" dirty="0" smtClean="0"/>
              <a:t>file (read(), write(), close(),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0272409" y="3882112"/>
            <a:ext cx="667329" cy="1001173"/>
          </a:xfrm>
          <a:custGeom>
            <a:avLst/>
            <a:gdLst>
              <a:gd name="connsiteX0" fmla="*/ 0 w 667329"/>
              <a:gd name="connsiteY0" fmla="*/ 8952 h 1001173"/>
              <a:gd name="connsiteX1" fmla="*/ 505838 w 667329"/>
              <a:gd name="connsiteY1" fmla="*/ 47862 h 1001173"/>
              <a:gd name="connsiteX2" fmla="*/ 642025 w 667329"/>
              <a:gd name="connsiteY2" fmla="*/ 378603 h 1001173"/>
              <a:gd name="connsiteX3" fmla="*/ 58365 w 667329"/>
              <a:gd name="connsiteY3" fmla="*/ 1001173 h 100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7329" h="1001173">
                <a:moveTo>
                  <a:pt x="0" y="8952"/>
                </a:moveTo>
                <a:cubicBezTo>
                  <a:pt x="199417" y="-2397"/>
                  <a:pt x="398834" y="-13746"/>
                  <a:pt x="505838" y="47862"/>
                </a:cubicBezTo>
                <a:cubicBezTo>
                  <a:pt x="612842" y="109470"/>
                  <a:pt x="716604" y="219718"/>
                  <a:pt x="642025" y="378603"/>
                </a:cubicBezTo>
                <a:cubicBezTo>
                  <a:pt x="567446" y="537488"/>
                  <a:pt x="312905" y="769330"/>
                  <a:pt x="58365" y="1001173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1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29</a:t>
            </a:fld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19200" y="1388165"/>
            <a:ext cx="2133600" cy="2362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en-US" sz="2400" b="1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219200" y="192156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219200" y="237876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219200" y="283596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219200" y="329316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600200" y="1388165"/>
            <a:ext cx="12458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0 - stdin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600200" y="1921565"/>
            <a:ext cx="1417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1 - stdout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600200" y="2378765"/>
            <a:ext cx="13351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2 - stderr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600200" y="2835965"/>
            <a:ext cx="1147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3 - </a:t>
            </a:r>
            <a:r>
              <a:rPr lang="en-US" altLang="en-US" sz="2400" b="1" dirty="0">
                <a:solidFill>
                  <a:srgbClr val="FF0000"/>
                </a:solidFill>
              </a:rPr>
              <a:t>file1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600200" y="3293165"/>
            <a:ext cx="1147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4 - </a:t>
            </a:r>
            <a:r>
              <a:rPr lang="en-US" altLang="en-US" sz="2400" b="1" dirty="0">
                <a:solidFill>
                  <a:schemeClr val="accent1"/>
                </a:solidFill>
              </a:rPr>
              <a:t>file2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-65623" y="2381672"/>
            <a:ext cx="1247361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bg1"/>
                </a:solidFill>
              </a:rPr>
              <a:t> </a:t>
            </a:r>
            <a:r>
              <a:rPr lang="en-US" altLang="en-US" sz="2400" b="1" dirty="0" err="1">
                <a:solidFill>
                  <a:schemeClr val="bg1"/>
                </a:solidFill>
              </a:rPr>
              <a:t>fd</a:t>
            </a:r>
            <a:r>
              <a:rPr lang="en-US" altLang="en-US" sz="2400" b="1" dirty="0">
                <a:solidFill>
                  <a:schemeClr val="bg1"/>
                </a:solidFill>
              </a:rPr>
              <a:t> </a:t>
            </a:r>
            <a:r>
              <a:rPr lang="en-US" altLang="en-US" sz="2400" b="1" dirty="0" smtClean="0">
                <a:solidFill>
                  <a:schemeClr val="bg1"/>
                </a:solidFill>
              </a:rPr>
              <a:t>table</a:t>
            </a:r>
            <a:br>
              <a:rPr lang="en-US" altLang="en-US" sz="2400" b="1" dirty="0" smtClean="0">
                <a:solidFill>
                  <a:schemeClr val="bg1"/>
                </a:solidFill>
              </a:rPr>
            </a:br>
            <a:r>
              <a:rPr lang="en-US" altLang="en-US" sz="2400" b="1" dirty="0" smtClean="0">
                <a:solidFill>
                  <a:schemeClr val="bg1"/>
                </a:solidFill>
              </a:rPr>
              <a:t>for p1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99323" y="4403034"/>
            <a:ext cx="2133600" cy="2362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en-US" sz="2400" b="1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1199323" y="4936434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199323" y="5393634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1199323" y="5850834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1199323" y="6308034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580323" y="4403034"/>
            <a:ext cx="12458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0 - stdin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1580323" y="4936434"/>
            <a:ext cx="1417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1 - stdout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580323" y="5393634"/>
            <a:ext cx="13351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2 - stderr</a:t>
            </a: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1580323" y="5850834"/>
            <a:ext cx="11320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3 -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file1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1580323" y="6308034"/>
            <a:ext cx="11320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4 -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F711D6"/>
                </a:solidFill>
              </a:rPr>
              <a:t>file4</a:t>
            </a:r>
            <a:endParaRPr lang="en-US" altLang="en-US" sz="2400" b="1" dirty="0">
              <a:solidFill>
                <a:srgbClr val="F711D6"/>
              </a:solidFill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-61290" y="5135002"/>
            <a:ext cx="1247361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bg1"/>
                </a:solidFill>
              </a:rPr>
              <a:t> </a:t>
            </a:r>
            <a:r>
              <a:rPr lang="en-US" altLang="en-US" sz="2400" b="1" dirty="0" err="1">
                <a:solidFill>
                  <a:schemeClr val="bg1"/>
                </a:solidFill>
              </a:rPr>
              <a:t>fd</a:t>
            </a:r>
            <a:r>
              <a:rPr lang="en-US" altLang="en-US" sz="2400" b="1" dirty="0">
                <a:solidFill>
                  <a:schemeClr val="bg1"/>
                </a:solidFill>
              </a:rPr>
              <a:t> </a:t>
            </a:r>
            <a:r>
              <a:rPr lang="en-US" altLang="en-US" sz="2400" b="1" dirty="0" smtClean="0">
                <a:solidFill>
                  <a:schemeClr val="bg1"/>
                </a:solidFill>
              </a:rPr>
              <a:t>table</a:t>
            </a:r>
            <a:br>
              <a:rPr lang="en-US" altLang="en-US" sz="2400" b="1" dirty="0" smtClean="0">
                <a:solidFill>
                  <a:schemeClr val="bg1"/>
                </a:solidFill>
              </a:rPr>
            </a:br>
            <a:r>
              <a:rPr lang="en-US" altLang="en-US" sz="2400" b="1" dirty="0" smtClean="0">
                <a:solidFill>
                  <a:schemeClr val="bg1"/>
                </a:solidFill>
              </a:rPr>
              <a:t>for p2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997699" y="2671939"/>
            <a:ext cx="1355639" cy="32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52" idx="1"/>
          </p:cNvCxnSpPr>
          <p:nvPr/>
        </p:nvCxnSpPr>
        <p:spPr>
          <a:xfrm>
            <a:off x="3185188" y="3568702"/>
            <a:ext cx="1230253" cy="26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061205" y="5624466"/>
            <a:ext cx="1370347" cy="38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017576" y="6272761"/>
            <a:ext cx="1679433" cy="26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340193" y="1388165"/>
            <a:ext cx="2133600" cy="5333310"/>
            <a:chOff x="4340193" y="1388165"/>
            <a:chExt cx="2133600" cy="5333310"/>
          </a:xfrm>
        </p:grpSpPr>
        <p:sp>
          <p:nvSpPr>
            <p:cNvPr id="30" name="Rectangle 29"/>
            <p:cNvSpPr/>
            <p:nvPr/>
          </p:nvSpPr>
          <p:spPr>
            <a:xfrm>
              <a:off x="4353338" y="1388165"/>
              <a:ext cx="2107310" cy="53333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4340193" y="2330728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4340193" y="3560414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4340193" y="4219005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4340193" y="3745629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53445" y="2354897"/>
              <a:ext cx="2091095" cy="1200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Open mode</a:t>
              </a:r>
              <a:br>
                <a:rPr lang="en-US" dirty="0" smtClean="0"/>
              </a:br>
              <a:r>
                <a:rPr lang="en-US" dirty="0" smtClean="0"/>
                <a:t>read/write </a:t>
              </a:r>
              <a:r>
                <a:rPr lang="en-US" dirty="0" err="1" smtClean="0"/>
                <a:t>pos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ref count</a:t>
              </a:r>
            </a:p>
            <a:p>
              <a:r>
                <a:rPr lang="en-US" dirty="0" smtClean="0"/>
                <a:t>Inode table entry….</a:t>
              </a:r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4340193" y="1763773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37" name="Line 8"/>
            <p:cNvSpPr>
              <a:spLocks noChangeShapeType="1"/>
            </p:cNvSpPr>
            <p:nvPr/>
          </p:nvSpPr>
          <p:spPr bwMode="auto">
            <a:xfrm>
              <a:off x="4340193" y="3903421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4340193" y="1921565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4340193" y="4061213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4340193" y="207936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4340193" y="1605981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31552" y="4211672"/>
              <a:ext cx="5309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.</a:t>
              </a:r>
              <a:endParaRPr lang="en-US" dirty="0" smtClean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15441" y="3781138"/>
              <a:ext cx="2009219" cy="108631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35321" y="6226166"/>
              <a:ext cx="2009219" cy="108631"/>
            </a:xfrm>
            <a:prstGeom prst="rect">
              <a:avLst/>
            </a:prstGeom>
            <a:noFill/>
            <a:effectLst>
              <a:glow rad="63500">
                <a:srgbClr val="F711D6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15444" y="5556926"/>
              <a:ext cx="2009219" cy="1086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199323" y="53221"/>
            <a:ext cx="2425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Per process </a:t>
            </a:r>
          </a:p>
          <a:p>
            <a:r>
              <a:rPr lang="en-US" sz="2800" dirty="0" smtClean="0"/>
              <a:t>File Descriptor table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340193" y="427743"/>
            <a:ext cx="2425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Open Files table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44246" y="383670"/>
            <a:ext cx="2753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Generic Inode table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inode)</a:t>
            </a:r>
          </a:p>
        </p:txBody>
      </p:sp>
      <p:sp>
        <p:nvSpPr>
          <p:cNvPr id="91" name="Can 90"/>
          <p:cNvSpPr/>
          <p:nvPr/>
        </p:nvSpPr>
        <p:spPr>
          <a:xfrm>
            <a:off x="10194906" y="3138953"/>
            <a:ext cx="1480259" cy="1797481"/>
          </a:xfrm>
          <a:prstGeom prst="can">
            <a:avLst/>
          </a:prstGeom>
          <a:solidFill>
            <a:srgbClr val="F711D6"/>
          </a:solidFill>
          <a:ln>
            <a:solidFill>
              <a:srgbClr val="F71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0363200" y="3691120"/>
            <a:ext cx="119270" cy="15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9236765" y="3491239"/>
            <a:ext cx="1166192" cy="272378"/>
          </a:xfrm>
          <a:custGeom>
            <a:avLst/>
            <a:gdLst>
              <a:gd name="connsiteX0" fmla="*/ 1166192 w 1166192"/>
              <a:gd name="connsiteY0" fmla="*/ 272378 h 272378"/>
              <a:gd name="connsiteX1" fmla="*/ 622852 w 1166192"/>
              <a:gd name="connsiteY1" fmla="*/ 7335 h 272378"/>
              <a:gd name="connsiteX2" fmla="*/ 0 w 1166192"/>
              <a:gd name="connsiteY2" fmla="*/ 100100 h 27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192" h="272378">
                <a:moveTo>
                  <a:pt x="1166192" y="272378"/>
                </a:moveTo>
                <a:cubicBezTo>
                  <a:pt x="991704" y="154213"/>
                  <a:pt x="817217" y="36048"/>
                  <a:pt x="622852" y="7335"/>
                </a:cubicBezTo>
                <a:cubicBezTo>
                  <a:pt x="428487" y="-21378"/>
                  <a:pt x="214243" y="39361"/>
                  <a:pt x="0" y="1001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7083396" y="1355034"/>
            <a:ext cx="2789474" cy="5333310"/>
            <a:chOff x="7083396" y="1355034"/>
            <a:chExt cx="2789474" cy="5333310"/>
          </a:xfrm>
        </p:grpSpPr>
        <p:sp>
          <p:nvSpPr>
            <p:cNvPr id="58" name="Rectangle 57"/>
            <p:cNvSpPr/>
            <p:nvPr/>
          </p:nvSpPr>
          <p:spPr>
            <a:xfrm>
              <a:off x="7103166" y="1355034"/>
              <a:ext cx="2107310" cy="53333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Line 5"/>
            <p:cNvSpPr>
              <a:spLocks noChangeShapeType="1"/>
            </p:cNvSpPr>
            <p:nvPr/>
          </p:nvSpPr>
          <p:spPr bwMode="auto">
            <a:xfrm>
              <a:off x="7090021" y="2297597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60" name="Line 6"/>
            <p:cNvSpPr>
              <a:spLocks noChangeShapeType="1"/>
            </p:cNvSpPr>
            <p:nvPr/>
          </p:nvSpPr>
          <p:spPr bwMode="auto">
            <a:xfrm>
              <a:off x="7090021" y="2480362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61" name="Line 7"/>
            <p:cNvSpPr>
              <a:spLocks noChangeShapeType="1"/>
            </p:cNvSpPr>
            <p:nvPr/>
          </p:nvSpPr>
          <p:spPr bwMode="auto">
            <a:xfrm>
              <a:off x="7090021" y="3138953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62" name="Line 8"/>
            <p:cNvSpPr>
              <a:spLocks noChangeShapeType="1"/>
            </p:cNvSpPr>
            <p:nvPr/>
          </p:nvSpPr>
          <p:spPr bwMode="auto">
            <a:xfrm>
              <a:off x="7090021" y="2665577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114297" y="3213439"/>
              <a:ext cx="2091095" cy="14773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All inode info</a:t>
              </a:r>
              <a:br>
                <a:rPr lang="en-US" dirty="0" smtClean="0"/>
              </a:br>
              <a:r>
                <a:rPr lang="en-US" dirty="0" smtClean="0"/>
                <a:t>Disk info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....</a:t>
              </a:r>
              <a:br>
                <a:rPr lang="en-US" dirty="0" smtClean="0"/>
              </a:br>
              <a:r>
                <a:rPr lang="en-US" i="1" u="sng" dirty="0" err="1" smtClean="0"/>
                <a:t>file_operations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….</a:t>
              </a:r>
            </a:p>
          </p:txBody>
        </p:sp>
        <p:sp>
          <p:nvSpPr>
            <p:cNvPr id="64" name="Line 7"/>
            <p:cNvSpPr>
              <a:spLocks noChangeShapeType="1"/>
            </p:cNvSpPr>
            <p:nvPr/>
          </p:nvSpPr>
          <p:spPr bwMode="auto">
            <a:xfrm>
              <a:off x="7090021" y="1730642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65" name="Line 8"/>
            <p:cNvSpPr>
              <a:spLocks noChangeShapeType="1"/>
            </p:cNvSpPr>
            <p:nvPr/>
          </p:nvSpPr>
          <p:spPr bwMode="auto">
            <a:xfrm>
              <a:off x="7090021" y="2823369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>
              <a:off x="7090021" y="1888434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67" name="Line 8"/>
            <p:cNvSpPr>
              <a:spLocks noChangeShapeType="1"/>
            </p:cNvSpPr>
            <p:nvPr/>
          </p:nvSpPr>
          <p:spPr bwMode="auto">
            <a:xfrm>
              <a:off x="7090021" y="2981161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>
              <a:off x="7090021" y="2046229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69" name="Line 8"/>
            <p:cNvSpPr>
              <a:spLocks noChangeShapeType="1"/>
            </p:cNvSpPr>
            <p:nvPr/>
          </p:nvSpPr>
          <p:spPr bwMode="auto">
            <a:xfrm>
              <a:off x="7090021" y="157285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185579" y="4864699"/>
              <a:ext cx="530915" cy="92333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.</a:t>
              </a:r>
              <a:endParaRPr lang="en-US" dirty="0" smtClean="0"/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>
              <a:off x="7083396" y="5027389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75" name="Line 8"/>
            <p:cNvSpPr>
              <a:spLocks noChangeShapeType="1"/>
            </p:cNvSpPr>
            <p:nvPr/>
          </p:nvSpPr>
          <p:spPr bwMode="auto">
            <a:xfrm>
              <a:off x="7083396" y="4554013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76" name="Line 8"/>
            <p:cNvSpPr>
              <a:spLocks noChangeShapeType="1"/>
            </p:cNvSpPr>
            <p:nvPr/>
          </p:nvSpPr>
          <p:spPr bwMode="auto">
            <a:xfrm>
              <a:off x="7083396" y="4711805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77" name="Line 8"/>
            <p:cNvSpPr>
              <a:spLocks noChangeShapeType="1"/>
            </p:cNvSpPr>
            <p:nvPr/>
          </p:nvSpPr>
          <p:spPr bwMode="auto">
            <a:xfrm>
              <a:off x="7083396" y="4869597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8627165" y="4203827"/>
              <a:ext cx="1245705" cy="1375338"/>
            </a:xfrm>
            <a:custGeom>
              <a:avLst/>
              <a:gdLst>
                <a:gd name="connsiteX0" fmla="*/ 0 w 1245705"/>
                <a:gd name="connsiteY0" fmla="*/ 23616 h 1375338"/>
                <a:gd name="connsiteX1" fmla="*/ 861392 w 1245705"/>
                <a:gd name="connsiteY1" fmla="*/ 142886 h 1375338"/>
                <a:gd name="connsiteX2" fmla="*/ 781878 w 1245705"/>
                <a:gd name="connsiteY2" fmla="*/ 1110295 h 1375338"/>
                <a:gd name="connsiteX3" fmla="*/ 1245705 w 1245705"/>
                <a:gd name="connsiteY3" fmla="*/ 1375338 h 137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705" h="1375338">
                  <a:moveTo>
                    <a:pt x="0" y="23616"/>
                  </a:moveTo>
                  <a:cubicBezTo>
                    <a:pt x="365539" y="-7306"/>
                    <a:pt x="731079" y="-38227"/>
                    <a:pt x="861392" y="142886"/>
                  </a:cubicBezTo>
                  <a:cubicBezTo>
                    <a:pt x="991705" y="323999"/>
                    <a:pt x="717826" y="904886"/>
                    <a:pt x="781878" y="1110295"/>
                  </a:cubicBezTo>
                  <a:cubicBezTo>
                    <a:pt x="845930" y="1315704"/>
                    <a:pt x="1045817" y="1345521"/>
                    <a:pt x="1245705" y="137533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Freeform 96"/>
          <p:cNvSpPr/>
          <p:nvPr/>
        </p:nvSpPr>
        <p:spPr>
          <a:xfrm>
            <a:off x="5617029" y="3062404"/>
            <a:ext cx="1436914" cy="351670"/>
          </a:xfrm>
          <a:custGeom>
            <a:avLst/>
            <a:gdLst>
              <a:gd name="connsiteX0" fmla="*/ 0 w 1436914"/>
              <a:gd name="connsiteY0" fmla="*/ 304910 h 351670"/>
              <a:gd name="connsiteX1" fmla="*/ 1146628 w 1436914"/>
              <a:gd name="connsiteY1" fmla="*/ 110 h 351670"/>
              <a:gd name="connsiteX2" fmla="*/ 1088571 w 1436914"/>
              <a:gd name="connsiteY2" fmla="*/ 333939 h 351670"/>
              <a:gd name="connsiteX3" fmla="*/ 1436914 w 1436914"/>
              <a:gd name="connsiteY3" fmla="*/ 275882 h 35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6914" h="351670">
                <a:moveTo>
                  <a:pt x="0" y="304910"/>
                </a:moveTo>
                <a:cubicBezTo>
                  <a:pt x="482600" y="150091"/>
                  <a:pt x="965200" y="-4728"/>
                  <a:pt x="1146628" y="110"/>
                </a:cubicBezTo>
                <a:cubicBezTo>
                  <a:pt x="1328056" y="4948"/>
                  <a:pt x="1040190" y="287977"/>
                  <a:pt x="1088571" y="333939"/>
                </a:cubicBezTo>
                <a:cubicBezTo>
                  <a:pt x="1136952" y="379901"/>
                  <a:pt x="1286933" y="327891"/>
                  <a:pt x="1436914" y="27588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076146" y="1548541"/>
            <a:ext cx="1381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hlinkClick r:id="rId3"/>
              </a:rPr>
              <a:t>Ref: Detailed</a:t>
            </a:r>
            <a:br>
              <a:rPr lang="en-US" i="1" dirty="0" smtClean="0">
                <a:hlinkClick r:id="rId3"/>
              </a:rPr>
            </a:br>
            <a:r>
              <a:rPr lang="en-US" i="1" dirty="0" smtClean="0">
                <a:hlinkClick r:id="rId3"/>
              </a:rPr>
              <a:t>inode info</a:t>
            </a:r>
            <a:endParaRPr lang="en-US" i="1" dirty="0" smtClean="0"/>
          </a:p>
        </p:txBody>
      </p:sp>
      <p:sp>
        <p:nvSpPr>
          <p:cNvPr id="73" name="Freeform 72"/>
          <p:cNvSpPr/>
          <p:nvPr/>
        </p:nvSpPr>
        <p:spPr>
          <a:xfrm>
            <a:off x="5920987" y="3550008"/>
            <a:ext cx="1171869" cy="2056610"/>
          </a:xfrm>
          <a:custGeom>
            <a:avLst/>
            <a:gdLst>
              <a:gd name="connsiteX0" fmla="*/ 0 w 1436914"/>
              <a:gd name="connsiteY0" fmla="*/ 304910 h 351670"/>
              <a:gd name="connsiteX1" fmla="*/ 1146628 w 1436914"/>
              <a:gd name="connsiteY1" fmla="*/ 110 h 351670"/>
              <a:gd name="connsiteX2" fmla="*/ 1088571 w 1436914"/>
              <a:gd name="connsiteY2" fmla="*/ 333939 h 351670"/>
              <a:gd name="connsiteX3" fmla="*/ 1436914 w 1436914"/>
              <a:gd name="connsiteY3" fmla="*/ 275882 h 351670"/>
              <a:gd name="connsiteX0" fmla="*/ 0 w 1436914"/>
              <a:gd name="connsiteY0" fmla="*/ 1007185 h 1053945"/>
              <a:gd name="connsiteX1" fmla="*/ 987602 w 1436914"/>
              <a:gd name="connsiteY1" fmla="*/ 20 h 1053945"/>
              <a:gd name="connsiteX2" fmla="*/ 1088571 w 1436914"/>
              <a:gd name="connsiteY2" fmla="*/ 1036214 h 1053945"/>
              <a:gd name="connsiteX3" fmla="*/ 1436914 w 1436914"/>
              <a:gd name="connsiteY3" fmla="*/ 978157 h 1053945"/>
              <a:gd name="connsiteX0" fmla="*/ 0 w 1436914"/>
              <a:gd name="connsiteY0" fmla="*/ 1434629 h 1434629"/>
              <a:gd name="connsiteX1" fmla="*/ 987602 w 1436914"/>
              <a:gd name="connsiteY1" fmla="*/ 427464 h 1434629"/>
              <a:gd name="connsiteX2" fmla="*/ 956049 w 1436914"/>
              <a:gd name="connsiteY2" fmla="*/ 5919 h 1434629"/>
              <a:gd name="connsiteX3" fmla="*/ 1436914 w 1436914"/>
              <a:gd name="connsiteY3" fmla="*/ 1405601 h 1434629"/>
              <a:gd name="connsiteX0" fmla="*/ 0 w 1383905"/>
              <a:gd name="connsiteY0" fmla="*/ 1963845 h 1963845"/>
              <a:gd name="connsiteX1" fmla="*/ 987602 w 1383905"/>
              <a:gd name="connsiteY1" fmla="*/ 956680 h 1963845"/>
              <a:gd name="connsiteX2" fmla="*/ 956049 w 1383905"/>
              <a:gd name="connsiteY2" fmla="*/ 535135 h 1963845"/>
              <a:gd name="connsiteX3" fmla="*/ 1383905 w 1383905"/>
              <a:gd name="connsiteY3" fmla="*/ 0 h 1963845"/>
              <a:gd name="connsiteX0" fmla="*/ 0 w 1383905"/>
              <a:gd name="connsiteY0" fmla="*/ 1963845 h 1963845"/>
              <a:gd name="connsiteX1" fmla="*/ 1120124 w 1383905"/>
              <a:gd name="connsiteY1" fmla="*/ 1407254 h 1963845"/>
              <a:gd name="connsiteX2" fmla="*/ 956049 w 1383905"/>
              <a:gd name="connsiteY2" fmla="*/ 535135 h 1963845"/>
              <a:gd name="connsiteX3" fmla="*/ 1383905 w 1383905"/>
              <a:gd name="connsiteY3" fmla="*/ 0 h 1963845"/>
              <a:gd name="connsiteX0" fmla="*/ 0 w 1224878"/>
              <a:gd name="connsiteY0" fmla="*/ 2162628 h 2162628"/>
              <a:gd name="connsiteX1" fmla="*/ 961097 w 1224878"/>
              <a:gd name="connsiteY1" fmla="*/ 1407254 h 2162628"/>
              <a:gd name="connsiteX2" fmla="*/ 797022 w 1224878"/>
              <a:gd name="connsiteY2" fmla="*/ 535135 h 2162628"/>
              <a:gd name="connsiteX3" fmla="*/ 1224878 w 1224878"/>
              <a:gd name="connsiteY3" fmla="*/ 0 h 2162628"/>
              <a:gd name="connsiteX0" fmla="*/ 0 w 1224878"/>
              <a:gd name="connsiteY0" fmla="*/ 2162628 h 2162628"/>
              <a:gd name="connsiteX1" fmla="*/ 961097 w 1224878"/>
              <a:gd name="connsiteY1" fmla="*/ 1407254 h 2162628"/>
              <a:gd name="connsiteX2" fmla="*/ 757265 w 1224878"/>
              <a:gd name="connsiteY2" fmla="*/ 124318 h 2162628"/>
              <a:gd name="connsiteX3" fmla="*/ 1224878 w 1224878"/>
              <a:gd name="connsiteY3" fmla="*/ 0 h 2162628"/>
              <a:gd name="connsiteX0" fmla="*/ 0 w 1171869"/>
              <a:gd name="connsiteY0" fmla="*/ 2056610 h 2056610"/>
              <a:gd name="connsiteX1" fmla="*/ 961097 w 1171869"/>
              <a:gd name="connsiteY1" fmla="*/ 1301236 h 2056610"/>
              <a:gd name="connsiteX2" fmla="*/ 757265 w 1171869"/>
              <a:gd name="connsiteY2" fmla="*/ 18300 h 2056610"/>
              <a:gd name="connsiteX3" fmla="*/ 1171869 w 1171869"/>
              <a:gd name="connsiteY3" fmla="*/ 0 h 2056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869" h="2056610">
                <a:moveTo>
                  <a:pt x="0" y="2056610"/>
                </a:moveTo>
                <a:cubicBezTo>
                  <a:pt x="482600" y="1901791"/>
                  <a:pt x="834886" y="1640954"/>
                  <a:pt x="961097" y="1301236"/>
                </a:cubicBezTo>
                <a:cubicBezTo>
                  <a:pt x="1087308" y="961518"/>
                  <a:pt x="708884" y="-27662"/>
                  <a:pt x="757265" y="18300"/>
                </a:cubicBezTo>
                <a:cubicBezTo>
                  <a:pt x="805646" y="64262"/>
                  <a:pt x="1021888" y="52009"/>
                  <a:pt x="117186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227443" y="427743"/>
            <a:ext cx="51550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46224" y="-62877"/>
            <a:ext cx="4479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Global, kernel data structures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9982200" y="714486"/>
            <a:ext cx="1302684" cy="789656"/>
          </a:xfrm>
          <a:prstGeom prst="wedgeRoundRectCallout">
            <a:avLst>
              <a:gd name="adj1" fmla="val -110355"/>
              <a:gd name="adj2" fmla="val 625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Sometimes referred to a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vnodes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076146" y="5742433"/>
            <a:ext cx="1469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hlinkClick r:id="rId4"/>
              </a:rPr>
              <a:t>Ref: Detailed</a:t>
            </a:r>
            <a:br>
              <a:rPr lang="en-US" i="1" dirty="0" smtClean="0">
                <a:hlinkClick r:id="rId4"/>
              </a:rPr>
            </a:br>
            <a:r>
              <a:rPr lang="en-US" i="1" dirty="0" err="1" smtClean="0">
                <a:hlinkClick r:id="rId4"/>
              </a:rPr>
              <a:t>struct</a:t>
            </a:r>
            <a:r>
              <a:rPr lang="en-US" i="1" dirty="0" smtClean="0">
                <a:hlinkClick r:id="rId4"/>
              </a:rPr>
              <a:t> file info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28702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3" grpId="0" animBg="1"/>
      <p:bldP spid="97" grpId="0" animBg="1"/>
      <p:bldP spid="98" grpId="0"/>
      <p:bldP spid="73" grpId="0" animBg="1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Filesystem </a:t>
            </a:r>
            <a:r>
              <a:rPr lang="en-US" dirty="0"/>
              <a:t>a</a:t>
            </a:r>
            <a:r>
              <a:rPr lang="en-US" dirty="0" smtClean="0"/>
              <a:t>bstraction – The user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File is a often a sequence of data bytes. </a:t>
            </a:r>
          </a:p>
          <a:p>
            <a:r>
              <a:rPr lang="en-US" dirty="0"/>
              <a:t>The goal is to provide simple, seem-less access to the</a:t>
            </a:r>
            <a:r>
              <a:rPr lang="en-US" b="1" dirty="0"/>
              <a:t> </a:t>
            </a:r>
            <a:r>
              <a:rPr lang="en-US" b="1" dirty="0" smtClean="0"/>
              <a:t>data in the file </a:t>
            </a:r>
            <a:r>
              <a:rPr lang="en-US" dirty="0"/>
              <a:t>and</a:t>
            </a:r>
            <a:r>
              <a:rPr lang="en-US" b="1" dirty="0"/>
              <a:t> information about the file</a:t>
            </a:r>
            <a:r>
              <a:rPr lang="en-US" b="1" dirty="0" smtClean="0"/>
              <a:t>.</a:t>
            </a:r>
            <a:endParaRPr lang="en-US" dirty="0" smtClean="0"/>
          </a:p>
          <a:p>
            <a:r>
              <a:rPr lang="en-US" dirty="0" smtClean="0"/>
              <a:t>Each filesystem provides a different model; and different efficiencies –</a:t>
            </a:r>
          </a:p>
          <a:p>
            <a:pPr lvl="1"/>
            <a:r>
              <a:rPr lang="en-US" dirty="0" smtClean="0"/>
              <a:t>Navigation – flat vs </a:t>
            </a:r>
            <a:r>
              <a:rPr lang="en-US" b="1" dirty="0" smtClean="0"/>
              <a:t>hierarchical</a:t>
            </a:r>
            <a:r>
              <a:rPr lang="en-US" dirty="0" smtClean="0"/>
              <a:t> vs others ?</a:t>
            </a:r>
          </a:p>
          <a:p>
            <a:pPr lvl="1"/>
            <a:r>
              <a:rPr lang="en-US" dirty="0" smtClean="0"/>
              <a:t>The information available (file meta information) </a:t>
            </a:r>
            <a:r>
              <a:rPr lang="en-US" b="1" dirty="0" smtClean="0"/>
              <a:t>ext3, </a:t>
            </a:r>
            <a:r>
              <a:rPr lang="en-US" b="1" dirty="0" err="1" smtClean="0"/>
              <a:t>xfs</a:t>
            </a:r>
            <a:r>
              <a:rPr lang="en-US" b="1" dirty="0" smtClean="0"/>
              <a:t>, </a:t>
            </a:r>
            <a:r>
              <a:rPr lang="en-US" dirty="0" smtClean="0"/>
              <a:t>FAT, NTFS</a:t>
            </a:r>
          </a:p>
          <a:p>
            <a:pPr lvl="2"/>
            <a:r>
              <a:rPr lang="en-US" dirty="0" smtClean="0"/>
              <a:t>Creation/Access times, file size, directory structure, ownership &amp; Access info, etc. </a:t>
            </a:r>
          </a:p>
          <a:p>
            <a:pPr lvl="1"/>
            <a:r>
              <a:rPr lang="en-US" dirty="0" smtClean="0"/>
              <a:t>The kind of access – </a:t>
            </a:r>
            <a:r>
              <a:rPr lang="en-US" b="1" dirty="0" smtClean="0"/>
              <a:t> local </a:t>
            </a:r>
            <a:r>
              <a:rPr lang="en-US" dirty="0" smtClean="0"/>
              <a:t>vs over network – SMB/CIFS, NFS, WebDAV, Google-Drive, …</a:t>
            </a:r>
          </a:p>
          <a:p>
            <a:pPr lvl="1"/>
            <a:r>
              <a:rPr lang="en-US" dirty="0" smtClean="0"/>
              <a:t>Models of identity and protection – </a:t>
            </a:r>
            <a:r>
              <a:rPr lang="en-US" b="1" dirty="0" smtClean="0"/>
              <a:t>local </a:t>
            </a:r>
            <a:r>
              <a:rPr lang="en-US" dirty="0" smtClean="0"/>
              <a:t>vs shared NIS, LDAP;  Access Control Lists ;  “</a:t>
            </a:r>
            <a:r>
              <a:rPr lang="en-US" b="1" dirty="0" smtClean="0"/>
              <a:t>owner-group-others</a:t>
            </a:r>
            <a:r>
              <a:rPr lang="en-US" dirty="0" smtClean="0"/>
              <a:t>” etc. </a:t>
            </a:r>
          </a:p>
          <a:p>
            <a:pPr lvl="1"/>
            <a:r>
              <a:rPr lang="en-US" dirty="0" smtClean="0"/>
              <a:t>File access modes –  sequential, random access, consistency models</a:t>
            </a:r>
          </a:p>
          <a:p>
            <a:r>
              <a:rPr lang="en-US" dirty="0" smtClean="0"/>
              <a:t>In Unix/Linux – </a:t>
            </a:r>
            <a:r>
              <a:rPr lang="en-US" dirty="0" err="1" smtClean="0"/>
              <a:t>filesystems</a:t>
            </a:r>
            <a:r>
              <a:rPr lang="en-US" dirty="0" smtClean="0"/>
              <a:t> occupy a much more central role – they are a window to the internals of the system, devices,… (</a:t>
            </a:r>
            <a:r>
              <a:rPr lang="en-US" dirty="0" err="1" smtClean="0"/>
              <a:t>eg</a:t>
            </a:r>
            <a:r>
              <a:rPr lang="en-US" dirty="0" smtClean="0"/>
              <a:t> /</a:t>
            </a:r>
            <a:r>
              <a:rPr lang="en-US" dirty="0" err="1" smtClean="0"/>
              <a:t>proc</a:t>
            </a:r>
            <a:r>
              <a:rPr lang="en-US" dirty="0" smtClean="0"/>
              <a:t> /dev)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3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File System </a:t>
            </a:r>
            <a:r>
              <a:rPr lang="en-US" i="1" dirty="0" smtClean="0"/>
              <a:t>Switch </a:t>
            </a:r>
            <a:r>
              <a:rPr lang="en-US" dirty="0" smtClean="0"/>
              <a:t> (VFS)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OSes like Linux and UNIX what we described just now holds for:</a:t>
            </a:r>
          </a:p>
          <a:p>
            <a:pPr lvl="1"/>
            <a:r>
              <a:rPr lang="en-US" dirty="0" smtClean="0"/>
              <a:t>Usual file systems over different kinds of file systems – NTFS, ext2,xfs, </a:t>
            </a:r>
            <a:r>
              <a:rPr lang="en-US" dirty="0" err="1" smtClean="0"/>
              <a:t>ramfs</a:t>
            </a:r>
            <a:r>
              <a:rPr lang="en-US" dirty="0" smtClean="0"/>
              <a:t>, network </a:t>
            </a:r>
            <a:r>
              <a:rPr lang="en-US" dirty="0" err="1" smtClean="0"/>
              <a:t>filesystems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For special </a:t>
            </a:r>
            <a:r>
              <a:rPr lang="en-US" dirty="0" err="1" smtClean="0"/>
              <a:t>filesystems</a:t>
            </a:r>
            <a:r>
              <a:rPr lang="en-US" dirty="0" smtClean="0"/>
              <a:t>,  files and directories (</a:t>
            </a:r>
            <a:r>
              <a:rPr lang="en-US" dirty="0" err="1" smtClean="0"/>
              <a:t>eg</a:t>
            </a:r>
            <a:r>
              <a:rPr lang="en-US" dirty="0" smtClean="0"/>
              <a:t> entries 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is enabled by having in the in-RAM </a:t>
            </a:r>
            <a:r>
              <a:rPr lang="en-US" i="1" dirty="0" smtClean="0"/>
              <a:t>inode table</a:t>
            </a:r>
            <a:r>
              <a:rPr lang="en-US" dirty="0" smtClean="0"/>
              <a:t> a pointer to different FS specific function implementations</a:t>
            </a:r>
          </a:p>
          <a:p>
            <a:r>
              <a:rPr lang="en-US" dirty="0" smtClean="0"/>
              <a:t>This allows much of the kernel infrastructure to be reused in a generic, filesystem independent fashion. </a:t>
            </a:r>
          </a:p>
          <a:p>
            <a:r>
              <a:rPr lang="en-US" dirty="0" smtClean="0"/>
              <a:t>The term ‘switch’ in the name indicates it helps to switch to the appropriate functionality depending on the filesystem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85277" y="4863704"/>
            <a:ext cx="127214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ext2_read()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741753"/>
            <a:ext cx="12192000" cy="123875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0183" y="146877"/>
            <a:ext cx="10515600" cy="1061210"/>
          </a:xfrm>
        </p:spPr>
        <p:txBody>
          <a:bodyPr>
            <a:normAutofit/>
          </a:bodyPr>
          <a:lstStyle/>
          <a:p>
            <a:r>
              <a:rPr lang="en-US" dirty="0" smtClean="0"/>
              <a:t>VFS and the other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03779" y="5262273"/>
            <a:ext cx="836579" cy="3696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73772" y="5262273"/>
            <a:ext cx="653606" cy="3696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NTFS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69142" y="5262273"/>
            <a:ext cx="653606" cy="3696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CIFS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451532" y="5262273"/>
                <a:ext cx="1421781" cy="369651"/>
              </a:xfrm>
              <a:prstGeom prst="rect">
                <a:avLst/>
              </a:prstGeom>
              <a:gradFill>
                <a:gsLst>
                  <a:gs pos="92000">
                    <a:schemeClr val="accent1"/>
                  </a:gs>
                  <a:gs pos="70000">
                    <a:srgbClr val="FFFF00">
                      <a:tint val="23500"/>
                      <a:satMod val="16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 	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532" y="5262273"/>
                <a:ext cx="1421781" cy="369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607014" y="2590083"/>
            <a:ext cx="7743216" cy="2234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VFS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including </a:t>
            </a:r>
            <a:r>
              <a:rPr lang="en-US" b="1" dirty="0" smtClean="0"/>
              <a:t>switching</a:t>
            </a:r>
            <a:r>
              <a:rPr lang="en-US" dirty="0" smtClean="0"/>
              <a:t> functionality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33223" y="1879964"/>
            <a:ext cx="4354053" cy="5252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Syscall</a:t>
            </a:r>
            <a:r>
              <a:rPr lang="en-US" dirty="0" smtClean="0">
                <a:solidFill>
                  <a:schemeClr val="tx1"/>
                </a:solidFill>
              </a:rPr>
              <a:t>  API handler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758774" y="1381328"/>
            <a:ext cx="291831" cy="486382"/>
          </a:xfrm>
          <a:prstGeom prst="downArrow">
            <a:avLst/>
          </a:prstGeom>
          <a:solidFill>
            <a:srgbClr val="F711D6"/>
          </a:solidFill>
          <a:ln>
            <a:solidFill>
              <a:srgbClr val="F71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774987" y="2311939"/>
            <a:ext cx="291831" cy="486382"/>
          </a:xfrm>
          <a:prstGeom prst="downArrow">
            <a:avLst/>
          </a:prstGeom>
          <a:solidFill>
            <a:srgbClr val="F711D6"/>
          </a:solidFill>
          <a:ln>
            <a:solidFill>
              <a:srgbClr val="F71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793446" y="4839317"/>
            <a:ext cx="291831" cy="486382"/>
          </a:xfrm>
          <a:prstGeom prst="downArrow">
            <a:avLst/>
          </a:prstGeom>
          <a:solidFill>
            <a:srgbClr val="F711D6"/>
          </a:solidFill>
          <a:ln>
            <a:solidFill>
              <a:srgbClr val="F71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529559" y="2853662"/>
            <a:ext cx="98097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FD Table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19941" y="3406122"/>
            <a:ext cx="9905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OF Table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49648" y="3932801"/>
            <a:ext cx="13608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Inodes</a:t>
            </a:r>
            <a:r>
              <a:rPr lang="en-US" dirty="0" smtClean="0"/>
              <a:t> Table</a:t>
            </a:r>
          </a:p>
        </p:txBody>
      </p:sp>
      <p:sp>
        <p:nvSpPr>
          <p:cNvPr id="21" name="Can 20"/>
          <p:cNvSpPr/>
          <p:nvPr/>
        </p:nvSpPr>
        <p:spPr>
          <a:xfrm>
            <a:off x="2827658" y="5685427"/>
            <a:ext cx="970604" cy="1210808"/>
          </a:xfrm>
          <a:prstGeom prst="can">
            <a:avLst/>
          </a:prstGeom>
          <a:solidFill>
            <a:srgbClr val="FFC6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5512887" y="6084452"/>
            <a:ext cx="1539375" cy="579132"/>
          </a:xfrm>
          <a:prstGeom prst="foldedCorner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 Drivers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1" idx="4"/>
          </p:cNvCxnSpPr>
          <p:nvPr/>
        </p:nvCxnSpPr>
        <p:spPr>
          <a:xfrm>
            <a:off x="3798262" y="6290831"/>
            <a:ext cx="716796" cy="1951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5793448" y="5639597"/>
            <a:ext cx="291830" cy="376206"/>
          </a:xfrm>
          <a:prstGeom prst="downArrow">
            <a:avLst/>
          </a:prstGeom>
          <a:solidFill>
            <a:srgbClr val="F711D6"/>
          </a:solidFill>
          <a:ln>
            <a:solidFill>
              <a:srgbClr val="F71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68866" y="6282366"/>
            <a:ext cx="283723" cy="4073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554873" y="6282366"/>
            <a:ext cx="283723" cy="407302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/>
          <p:cNvCxnSpPr/>
          <p:nvPr/>
        </p:nvCxnSpPr>
        <p:spPr>
          <a:xfrm rot="10800000" flipV="1">
            <a:off x="5052590" y="5631924"/>
            <a:ext cx="706185" cy="650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2"/>
            <a:endCxn id="33" idx="0"/>
          </p:cNvCxnSpPr>
          <p:nvPr/>
        </p:nvCxnSpPr>
        <p:spPr>
          <a:xfrm flipH="1">
            <a:off x="4910728" y="5631924"/>
            <a:ext cx="89847" cy="65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0" idx="2"/>
            <a:endCxn id="34" idx="0"/>
          </p:cNvCxnSpPr>
          <p:nvPr/>
        </p:nvCxnSpPr>
        <p:spPr>
          <a:xfrm rot="16200000" flipH="1">
            <a:off x="6971119" y="5556750"/>
            <a:ext cx="650442" cy="8007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SVG &gt; &lt;strong&gt;wi-fi&lt;/strong&gt; internet wireless &lt;strong&gt;wifi&lt;/strong&gt; - Free SVG Image &amp; Icon. | SVG Silh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531" y="6015803"/>
            <a:ext cx="1009502" cy="1009502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34" idx="3"/>
            <a:endCxn id="45" idx="1"/>
          </p:cNvCxnSpPr>
          <p:nvPr/>
        </p:nvCxnSpPr>
        <p:spPr>
          <a:xfrm>
            <a:off x="7838596" y="6486017"/>
            <a:ext cx="574935" cy="34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82371" y="1155749"/>
            <a:ext cx="16770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Use Space Code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266286" y="5852026"/>
            <a:ext cx="3942525" cy="0"/>
          </a:xfrm>
          <a:prstGeom prst="line">
            <a:avLst/>
          </a:prstGeom>
          <a:effectLst>
            <a:glow rad="101600">
              <a:schemeClr val="accent3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894595" y="2774909"/>
            <a:ext cx="2312019" cy="162560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ys_read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18" idx="1"/>
          </p:cNvCxnSpPr>
          <p:nvPr/>
        </p:nvCxnSpPr>
        <p:spPr>
          <a:xfrm flipV="1">
            <a:off x="7052262" y="3038328"/>
            <a:ext cx="1477297" cy="181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052262" y="3629716"/>
            <a:ext cx="1477297" cy="181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052262" y="4143269"/>
            <a:ext cx="1110160" cy="90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2"/>
            <a:endCxn id="19" idx="0"/>
          </p:cNvCxnSpPr>
          <p:nvPr/>
        </p:nvCxnSpPr>
        <p:spPr>
          <a:xfrm flipH="1">
            <a:off x="9015237" y="3222994"/>
            <a:ext cx="4809" cy="18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2"/>
            <a:endCxn id="20" idx="0"/>
          </p:cNvCxnSpPr>
          <p:nvPr/>
        </p:nvCxnSpPr>
        <p:spPr>
          <a:xfrm flipH="1">
            <a:off x="8830091" y="3775454"/>
            <a:ext cx="185146" cy="15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6209731" y="4367284"/>
            <a:ext cx="2497541" cy="859809"/>
          </a:xfrm>
          <a:custGeom>
            <a:avLst/>
            <a:gdLst>
              <a:gd name="connsiteX0" fmla="*/ 2497541 w 2497541"/>
              <a:gd name="connsiteY0" fmla="*/ 0 h 859809"/>
              <a:gd name="connsiteX1" fmla="*/ 2101756 w 2497541"/>
              <a:gd name="connsiteY1" fmla="*/ 272955 h 859809"/>
              <a:gd name="connsiteX2" fmla="*/ 1105469 w 2497541"/>
              <a:gd name="connsiteY2" fmla="*/ 354841 h 859809"/>
              <a:gd name="connsiteX3" fmla="*/ 272956 w 2497541"/>
              <a:gd name="connsiteY3" fmla="*/ 423080 h 859809"/>
              <a:gd name="connsiteX4" fmla="*/ 0 w 2497541"/>
              <a:gd name="connsiteY4" fmla="*/ 859809 h 859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7541" h="859809">
                <a:moveTo>
                  <a:pt x="2497541" y="0"/>
                </a:moveTo>
                <a:cubicBezTo>
                  <a:pt x="2415654" y="106907"/>
                  <a:pt x="2333768" y="213815"/>
                  <a:pt x="2101756" y="272955"/>
                </a:cubicBezTo>
                <a:cubicBezTo>
                  <a:pt x="1869744" y="332095"/>
                  <a:pt x="1105469" y="354841"/>
                  <a:pt x="1105469" y="354841"/>
                </a:cubicBezTo>
                <a:cubicBezTo>
                  <a:pt x="800669" y="379862"/>
                  <a:pt x="457201" y="338919"/>
                  <a:pt x="272956" y="423080"/>
                </a:cubicBezTo>
                <a:cubicBezTo>
                  <a:pt x="88711" y="507241"/>
                  <a:pt x="44355" y="683525"/>
                  <a:pt x="0" y="859809"/>
                </a:cubicBezTo>
              </a:path>
            </a:pathLst>
          </a:custGeom>
          <a:noFill/>
          <a:ln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0595585" y="1101677"/>
            <a:ext cx="1213794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User mode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511106" y="2154707"/>
            <a:ext cx="1382751" cy="369332"/>
          </a:xfrm>
          <a:prstGeom prst="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100000">
                <a:schemeClr val="bg1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Kernel mode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96339" y="1955564"/>
            <a:ext cx="13222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syscall</a:t>
            </a:r>
            <a:r>
              <a:rPr lang="en-US" dirty="0" smtClean="0"/>
              <a:t> Table</a:t>
            </a:r>
          </a:p>
        </p:txBody>
      </p:sp>
      <p:sp>
        <p:nvSpPr>
          <p:cNvPr id="8" name="Freeform 7"/>
          <p:cNvSpPr/>
          <p:nvPr/>
        </p:nvSpPr>
        <p:spPr>
          <a:xfrm>
            <a:off x="6162545" y="2239617"/>
            <a:ext cx="1668635" cy="914400"/>
          </a:xfrm>
          <a:custGeom>
            <a:avLst/>
            <a:gdLst>
              <a:gd name="connsiteX0" fmla="*/ 1616481 w 1668635"/>
              <a:gd name="connsiteY0" fmla="*/ 0 h 914400"/>
              <a:gd name="connsiteX1" fmla="*/ 1497212 w 1668635"/>
              <a:gd name="connsiteY1" fmla="*/ 291548 h 914400"/>
              <a:gd name="connsiteX2" fmla="*/ 198498 w 1668635"/>
              <a:gd name="connsiteY2" fmla="*/ 463826 h 914400"/>
              <a:gd name="connsiteX3" fmla="*/ 26220 w 166863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8635" h="914400">
                <a:moveTo>
                  <a:pt x="1616481" y="0"/>
                </a:moveTo>
                <a:cubicBezTo>
                  <a:pt x="1675011" y="107122"/>
                  <a:pt x="1733542" y="214244"/>
                  <a:pt x="1497212" y="291548"/>
                </a:cubicBezTo>
                <a:cubicBezTo>
                  <a:pt x="1260882" y="368852"/>
                  <a:pt x="443663" y="360017"/>
                  <a:pt x="198498" y="463826"/>
                </a:cubicBezTo>
                <a:cubicBezTo>
                  <a:pt x="-46667" y="567635"/>
                  <a:pt x="-10224" y="741017"/>
                  <a:pt x="26220" y="9144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interface to the filesystem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169" y="28136"/>
            <a:ext cx="10515600" cy="1325563"/>
          </a:xfrm>
        </p:spPr>
        <p:txBody>
          <a:bodyPr/>
          <a:lstStyle/>
          <a:p>
            <a:r>
              <a:rPr lang="en-IN" dirty="0" smtClean="0">
                <a:latin typeface="+mn-lt"/>
              </a:rPr>
              <a:t>FS Calls in </a:t>
            </a:r>
            <a:r>
              <a:rPr lang="en-IN" dirty="0">
                <a:latin typeface="+mn-lt"/>
              </a:rPr>
              <a:t>L</a:t>
            </a:r>
            <a:r>
              <a:rPr lang="en-IN" dirty="0" smtClean="0">
                <a:latin typeface="+mn-lt"/>
              </a:rPr>
              <a:t>inux</a:t>
            </a:r>
            <a:endParaRPr lang="en-IN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33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42135" y="1190144"/>
            <a:ext cx="9340065" cy="2511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/>
              <a:t>File descriptor table (</a:t>
            </a:r>
            <a:r>
              <a:rPr lang="en-US" altLang="en-US" sz="2400" dirty="0" err="1"/>
              <a:t>fd</a:t>
            </a:r>
            <a:r>
              <a:rPr lang="en-US" altLang="en-US" sz="2400" dirty="0"/>
              <a:t>, process specific) </a:t>
            </a:r>
          </a:p>
          <a:p>
            <a:pPr algn="just"/>
            <a:r>
              <a:rPr lang="en-US" altLang="en-US" sz="2400" dirty="0"/>
              <a:t>File table (offset, mode</a:t>
            </a:r>
            <a:r>
              <a:rPr lang="en-US" altLang="en-US" sz="2400" dirty="0" smtClean="0"/>
              <a:t>, permission</a:t>
            </a:r>
            <a:r>
              <a:rPr lang="en-US" altLang="en-US" sz="2400" dirty="0"/>
              <a:t>, pointer to inode table)</a:t>
            </a:r>
          </a:p>
          <a:p>
            <a:pPr algn="just"/>
            <a:r>
              <a:rPr lang="en-US" altLang="en-US" sz="2400" dirty="0"/>
              <a:t>Inode Table (inode number, pointer to Data Block). </a:t>
            </a:r>
          </a:p>
          <a:p>
            <a:pPr lvl="1" algn="just"/>
            <a:r>
              <a:rPr lang="en-US" altLang="en-US" sz="2000" dirty="0" smtClean="0"/>
              <a:t>With pointer to fs specific functions</a:t>
            </a:r>
            <a:endParaRPr lang="en-US" altLang="en-US" sz="2000" dirty="0"/>
          </a:p>
          <a:p>
            <a:pPr algn="just"/>
            <a:r>
              <a:rPr lang="en-US" altLang="en-US" sz="2400" dirty="0"/>
              <a:t>Data Block (where a file is stored)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1403" y="3340664"/>
            <a:ext cx="11434512" cy="3380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Library Functions (Application Programs)</a:t>
            </a:r>
          </a:p>
          <a:p>
            <a:pPr lvl="1"/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(3),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(3),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 smtClean="0"/>
              <a:t>(VFS) System </a:t>
            </a:r>
            <a:r>
              <a:rPr lang="en-US" altLang="en-US" sz="2400" dirty="0"/>
              <a:t>Calls </a:t>
            </a:r>
            <a:endParaRPr lang="en-US" altLang="en-US" sz="2400" dirty="0" smtClean="0"/>
          </a:p>
          <a:p>
            <a:pPr lvl="1"/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open(2), write(2), read(2), close(2) </a:t>
            </a:r>
            <a:r>
              <a:rPr lang="en-US" altLang="en-US" dirty="0" smtClean="0"/>
              <a:t>… all these do </a:t>
            </a:r>
            <a:r>
              <a:rPr lang="en-US" altLang="en-US" dirty="0" err="1" smtClean="0"/>
              <a:t>syscall</a:t>
            </a:r>
            <a:r>
              <a:rPr lang="en-US" altLang="en-US" dirty="0"/>
              <a:t> </a:t>
            </a:r>
            <a:r>
              <a:rPr lang="en-US" altLang="en-US" dirty="0" smtClean="0"/>
              <a:t>with the </a:t>
            </a:r>
            <a:r>
              <a:rPr lang="en-US" altLang="en-US" dirty="0" err="1" smtClean="0"/>
              <a:t>syscall</a:t>
            </a:r>
            <a:r>
              <a:rPr lang="en-US" altLang="en-US" dirty="0" smtClean="0"/>
              <a:t> number</a:t>
            </a:r>
          </a:p>
          <a:p>
            <a:pPr lvl="1"/>
            <a:r>
              <a:rPr lang="en-US" altLang="en-US" dirty="0" err="1" smtClean="0"/>
              <a:t>Correspoding</a:t>
            </a:r>
            <a:r>
              <a:rPr lang="en-US" altLang="en-US" dirty="0" smtClean="0"/>
              <a:t> entry points in kernel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sys_read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,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sys_write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altLang="en-US" dirty="0" smtClean="0"/>
              <a:t>etc.</a:t>
            </a:r>
            <a:endParaRPr lang="en-US" altLang="en-US" dirty="0"/>
          </a:p>
          <a:p>
            <a:r>
              <a:rPr lang="en-US" altLang="en-US" sz="2400" dirty="0" smtClean="0"/>
              <a:t>FS specific entry </a:t>
            </a:r>
            <a:r>
              <a:rPr lang="en-US" altLang="en-US" sz="2400" dirty="0"/>
              <a:t>Points 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ext2_write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ext2_read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ext2_close…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-641153" y="2003794"/>
            <a:ext cx="208833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348018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latin typeface="+mn-lt"/>
              </a:rPr>
              <a:t>read(</a:t>
            </a:r>
            <a:r>
              <a:rPr lang="en-IN" i="1" dirty="0" err="1">
                <a:latin typeface="+mn-lt"/>
              </a:rPr>
              <a:t>fd</a:t>
            </a:r>
            <a:r>
              <a:rPr lang="en-IN" i="1" dirty="0">
                <a:latin typeface="+mn-lt"/>
              </a:rPr>
              <a:t>, &amp;buff, </a:t>
            </a:r>
            <a:r>
              <a:rPr lang="en-IN" i="1" dirty="0" err="1">
                <a:latin typeface="+mn-lt"/>
              </a:rPr>
              <a:t>sizeof</a:t>
            </a:r>
            <a:r>
              <a:rPr lang="en-IN" i="1" dirty="0">
                <a:latin typeface="+mn-lt"/>
              </a:rPr>
              <a:t>(</a:t>
            </a:r>
            <a:r>
              <a:rPr lang="en-IN" i="1" dirty="0" err="1">
                <a:latin typeface="+mn-lt"/>
              </a:rPr>
              <a:t>buf</a:t>
            </a:r>
            <a:r>
              <a:rPr lang="en-IN" i="1" dirty="0">
                <a:latin typeface="+mn-lt"/>
              </a:rPr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b="1" smtClean="0">
                <a:solidFill>
                  <a:schemeClr val="tx1"/>
                </a:solidFill>
              </a:rPr>
              <a:t>34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9800" y="1295400"/>
            <a:ext cx="4267200" cy="4724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67000" y="1447800"/>
            <a:ext cx="3124200" cy="38100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rgbClr val="DDDDDD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Return to caller  - 10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67000" y="1828800"/>
            <a:ext cx="3124200" cy="38100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rgbClr val="DDDDDD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Trap to the kernel  - 6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67000" y="2209800"/>
            <a:ext cx="3124200" cy="38100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rgbClr val="DDDDDD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Put code for read in register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67000" y="2971800"/>
            <a:ext cx="3124200" cy="38100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rgbClr val="DDDDDD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Increment stack pointer  -11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2438400" y="5410200"/>
            <a:ext cx="1143000" cy="457200"/>
          </a:xfrm>
          <a:prstGeom prst="flowChartAlternateProcess">
            <a:avLst/>
          </a:prstGeom>
          <a:gradFill rotWithShape="1">
            <a:gsLst>
              <a:gs pos="0">
                <a:schemeClr val="bg2"/>
              </a:gs>
              <a:gs pos="100000">
                <a:srgbClr val="DDDDDD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Dispatch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953000" y="5334000"/>
            <a:ext cx="1371600" cy="533400"/>
          </a:xfrm>
          <a:prstGeom prst="flowChartAlternateProcess">
            <a:avLst/>
          </a:prstGeom>
          <a:gradFill rotWithShape="0">
            <a:gsLst>
              <a:gs pos="0">
                <a:schemeClr val="bg2"/>
              </a:gs>
              <a:gs pos="100000">
                <a:srgbClr val="DDDDDD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System call </a:t>
            </a:r>
          </a:p>
          <a:p>
            <a:pPr algn="ctr"/>
            <a:r>
              <a:rPr lang="en-US" altLang="en-US" b="1"/>
              <a:t>handler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810000" y="54864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810000" y="556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810000" y="563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810000" y="571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810000" y="579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5814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7244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209800" y="51054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667000" y="3352800"/>
            <a:ext cx="3124200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DDDDDD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Call read  - 4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667000" y="3733800"/>
            <a:ext cx="3124200" cy="38100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rgbClr val="DDDDDD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Push fd  - 3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667000" y="4114800"/>
            <a:ext cx="3124200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DDDDDD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Push &amp;buf  - 2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667000" y="4495800"/>
            <a:ext cx="3124200" cy="381000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rgbClr val="DDDDDD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Push sizeof(buf) -1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57912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7912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943600" y="1676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 flipV="1">
            <a:off x="5791200" y="31242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H="1">
            <a:off x="2514600" y="3657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2514600" y="2362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25146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2362200" y="205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2362200" y="20574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2362200" y="53340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35" name="AutoShape 33"/>
          <p:cNvSpPr>
            <a:spLocks/>
          </p:cNvSpPr>
          <p:nvPr/>
        </p:nvSpPr>
        <p:spPr bwMode="auto">
          <a:xfrm>
            <a:off x="6553200" y="510540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6934200" y="5363647"/>
            <a:ext cx="19911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 dirty="0"/>
              <a:t>Kernel Space</a:t>
            </a:r>
          </a:p>
        </p:txBody>
      </p:sp>
      <p:sp>
        <p:nvSpPr>
          <p:cNvPr id="37" name="AutoShape 35"/>
          <p:cNvSpPr>
            <a:spLocks/>
          </p:cNvSpPr>
          <p:nvPr/>
        </p:nvSpPr>
        <p:spPr bwMode="auto">
          <a:xfrm>
            <a:off x="6553200" y="1295400"/>
            <a:ext cx="457200" cy="3733800"/>
          </a:xfrm>
          <a:prstGeom prst="rightBrace">
            <a:avLst>
              <a:gd name="adj1" fmla="val 680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7086600" y="2966903"/>
            <a:ext cx="17592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 dirty="0"/>
              <a:t>User Space</a:t>
            </a:r>
          </a:p>
        </p:txBody>
      </p:sp>
      <p:sp>
        <p:nvSpPr>
          <p:cNvPr id="39" name="AutoShape 37"/>
          <p:cNvSpPr>
            <a:spLocks/>
          </p:cNvSpPr>
          <p:nvPr/>
        </p:nvSpPr>
        <p:spPr bwMode="auto">
          <a:xfrm>
            <a:off x="1828800" y="30480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228600" y="3429000"/>
            <a:ext cx="16002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 dirty="0"/>
              <a:t>User program   calling    read</a:t>
            </a:r>
          </a:p>
          <a:p>
            <a:pPr algn="r">
              <a:spcBef>
                <a:spcPct val="20000"/>
              </a:spcBef>
            </a:pPr>
            <a:endParaRPr lang="en-US" altLang="en-US" b="1" dirty="0"/>
          </a:p>
        </p:txBody>
      </p:sp>
      <p:sp>
        <p:nvSpPr>
          <p:cNvPr id="41" name="AutoShape 39"/>
          <p:cNvSpPr>
            <a:spLocks/>
          </p:cNvSpPr>
          <p:nvPr/>
        </p:nvSpPr>
        <p:spPr bwMode="auto">
          <a:xfrm>
            <a:off x="1676400" y="1447800"/>
            <a:ext cx="457200" cy="1295400"/>
          </a:xfrm>
          <a:prstGeom prst="leftBrace">
            <a:avLst>
              <a:gd name="adj1" fmla="val 236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101647" y="1600200"/>
            <a:ext cx="1915997" cy="103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 dirty="0"/>
              <a:t>Library procedure</a:t>
            </a:r>
          </a:p>
          <a:p>
            <a:pPr>
              <a:spcBef>
                <a:spcPct val="20000"/>
              </a:spcBef>
            </a:pPr>
            <a:r>
              <a:rPr lang="en-US" altLang="en-US" b="1" dirty="0"/>
              <a:t>           read</a:t>
            </a:r>
          </a:p>
          <a:p>
            <a:pPr>
              <a:spcBef>
                <a:spcPct val="20000"/>
              </a:spcBef>
            </a:pPr>
            <a:endParaRPr lang="en-US" altLang="en-US" b="1" dirty="0"/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5715000" y="2362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5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3505200" y="5181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7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4648200" y="5638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8</a:t>
            </a:r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6172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b="1"/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5791200" y="5029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9 </a:t>
            </a:r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2895600" y="6172200"/>
            <a:ext cx="350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/>
              <a:t>System Call vector table</a:t>
            </a:r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V="1">
            <a:off x="42672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b="1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8534399" y="1289464"/>
            <a:ext cx="3283227" cy="47303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en-US" sz="100" dirty="0"/>
          </a:p>
          <a:p>
            <a:pPr lvl="1"/>
            <a:r>
              <a:rPr lang="en-US" altLang="en-US" sz="3200" b="1" dirty="0" err="1"/>
              <a:t>creat</a:t>
            </a:r>
            <a:r>
              <a:rPr lang="en-US" altLang="en-US" sz="3200" b="1" dirty="0"/>
              <a:t> / open   </a:t>
            </a:r>
          </a:p>
          <a:p>
            <a:pPr lvl="1"/>
            <a:r>
              <a:rPr lang="en-US" altLang="en-US" sz="3200" b="1" dirty="0"/>
              <a:t>read, write  </a:t>
            </a:r>
          </a:p>
          <a:p>
            <a:pPr lvl="1"/>
            <a:r>
              <a:rPr lang="en-US" altLang="en-US" sz="3200" b="1" dirty="0" err="1"/>
              <a:t>lseek</a:t>
            </a:r>
            <a:r>
              <a:rPr lang="en-US" altLang="en-US" sz="3200" b="1" dirty="0"/>
              <a:t>         </a:t>
            </a:r>
          </a:p>
          <a:p>
            <a:pPr lvl="1"/>
            <a:r>
              <a:rPr lang="en-US" altLang="en-US" sz="3200" b="1" dirty="0"/>
              <a:t>close, unlink     </a:t>
            </a:r>
          </a:p>
          <a:p>
            <a:pPr lvl="1"/>
            <a:r>
              <a:rPr lang="en-US" altLang="en-US" sz="3200" b="1" dirty="0"/>
              <a:t>dup / dup2   </a:t>
            </a:r>
          </a:p>
          <a:p>
            <a:pPr lvl="1"/>
            <a:r>
              <a:rPr lang="en-US" altLang="en-US" sz="3200" b="1" dirty="0" err="1"/>
              <a:t>fcntl</a:t>
            </a:r>
            <a:endParaRPr lang="en-US" altLang="en-US" sz="3200" b="1" dirty="0"/>
          </a:p>
          <a:p>
            <a:pPr lvl="1"/>
            <a:r>
              <a:rPr lang="en-US" altLang="en-US" sz="3200" b="1" dirty="0"/>
              <a:t>stat</a:t>
            </a:r>
          </a:p>
          <a:p>
            <a:pPr lvl="1"/>
            <a:r>
              <a:rPr lang="en-US" altLang="en-US" sz="3200" b="1" dirty="0"/>
              <a:t>select</a:t>
            </a:r>
          </a:p>
          <a:p>
            <a:pPr lvl="1"/>
            <a:r>
              <a:rPr lang="en-US" altLang="en-US" sz="3200" b="1" dirty="0"/>
              <a:t>sync  </a:t>
            </a:r>
          </a:p>
        </p:txBody>
      </p:sp>
    </p:spTree>
    <p:extLst>
      <p:ext uri="{BB962C8B-B14F-4D97-AF65-F5344CB8AC3E}">
        <p14:creationId xmlns:p14="http://schemas.microsoft.com/office/powerpoint/2010/main" val="310979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FS Calls  to open, create, read and write</a:t>
            </a:r>
            <a:endParaRPr lang="en-IN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68396" y="6553302"/>
            <a:ext cx="2743200" cy="365125"/>
          </a:xfrm>
        </p:spPr>
        <p:txBody>
          <a:bodyPr/>
          <a:lstStyle/>
          <a:p>
            <a:fld id="{1DEFBDA0-AD74-41D1-B067-250B5C005FA0}" type="slidenum">
              <a:rPr lang="en-IN" smtClean="0"/>
              <a:t>35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813" y="1309319"/>
            <a:ext cx="7621547" cy="18357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(char *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mode)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open(char *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open (char *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flags,mode_t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mode);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Ex: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open(“temp”,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O_WRONLY|O_APPEND, 0644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9814" y="3311177"/>
            <a:ext cx="7621547" cy="1724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write (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void *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count);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it writes count bytes to the file from the </a:t>
            </a:r>
            <a:r>
              <a:rPr lang="en-US" altLang="en-US" sz="2400" dirty="0" err="1"/>
              <a:t>buf</a:t>
            </a:r>
            <a:r>
              <a:rPr lang="en-US" altLang="en-US" sz="2400" dirty="0"/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On success return with: Number of bytes written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000" dirty="0"/>
              <a:t>0 - indicates nothing was written or -1 on error.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9815" y="5193512"/>
            <a:ext cx="7621546" cy="16644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read (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count);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It reads count bytes from the file and store the data into the </a:t>
            </a:r>
            <a:r>
              <a:rPr lang="en-US" altLang="en-US" sz="2000" dirty="0" err="1"/>
              <a:t>buf</a:t>
            </a:r>
            <a:r>
              <a:rPr lang="en-US" altLang="en-US" sz="2000" dirty="0"/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On success return with: Number of bytes read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000" dirty="0"/>
              <a:t>0 - indicates end of the file or -1 on error. </a:t>
            </a:r>
          </a:p>
        </p:txBody>
      </p:sp>
    </p:spTree>
    <p:extLst>
      <p:ext uri="{BB962C8B-B14F-4D97-AF65-F5344CB8AC3E}">
        <p14:creationId xmlns:p14="http://schemas.microsoft.com/office/powerpoint/2010/main" val="23883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44" y="-44638"/>
            <a:ext cx="10515600" cy="1325563"/>
          </a:xfrm>
        </p:spPr>
        <p:txBody>
          <a:bodyPr/>
          <a:lstStyle/>
          <a:p>
            <a:r>
              <a:rPr lang="en-IN" dirty="0" smtClean="0">
                <a:latin typeface="+mn-lt"/>
              </a:rPr>
              <a:t>        .. More examples</a:t>
            </a:r>
            <a:endParaRPr lang="en-IN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36</a:t>
            </a:fld>
            <a:endParaRPr lang="en-I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29353" y="1934080"/>
            <a:ext cx="9045780" cy="1845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lseek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long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offset,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whence);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whence: SEEK_SET, SEEK_CUR or SEEK_END – from the end of file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On success the system call returns with any one of the following value: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Offset value or 0 or -1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29353" y="4646847"/>
            <a:ext cx="8092469" cy="2211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new_fd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 dup 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old_fd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dup2 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new_fd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old_fd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dup</a:t>
            </a:r>
            <a:r>
              <a:rPr lang="en-US" altLang="en-US" sz="2400" dirty="0">
                <a:cs typeface="Courier New" panose="02070309020205020404" pitchFamily="49" charset="0"/>
              </a:rPr>
              <a:t> or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dup2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cs typeface="Courier New" panose="02070309020205020404" pitchFamily="49" charset="0"/>
              </a:rPr>
              <a:t>duplicate </a:t>
            </a:r>
            <a:r>
              <a:rPr lang="en-US" altLang="en-US" sz="2400" dirty="0">
                <a:cs typeface="Courier New" panose="02070309020205020404" pitchFamily="49" charset="0"/>
              </a:rPr>
              <a:t>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oldfd</a:t>
            </a:r>
            <a:r>
              <a:rPr lang="en-US" altLang="en-US" sz="2400" dirty="0">
                <a:cs typeface="Courier New" panose="02070309020205020404" pitchFamily="49" charset="0"/>
              </a:rPr>
              <a:t> into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newfd</a:t>
            </a:r>
            <a:r>
              <a:rPr lang="en-US" altLang="en-US" sz="2400" dirty="0" smtClean="0">
                <a:cs typeface="Courier New" panose="02070309020205020404" pitchFamily="49" charset="0"/>
              </a:rPr>
              <a:t>.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err="1">
                <a:cs typeface="Courier New" panose="02070309020205020404" pitchFamily="49" charset="0"/>
              </a:rPr>
              <a:t>new_fd</a:t>
            </a:r>
            <a:r>
              <a:rPr lang="en-US" altLang="en-US" sz="2400" dirty="0">
                <a:cs typeface="Courier New" panose="02070309020205020404" pitchFamily="49" charset="0"/>
              </a:rPr>
              <a:t> and </a:t>
            </a:r>
            <a:r>
              <a:rPr lang="en-US" altLang="en-US" sz="2400" dirty="0" err="1">
                <a:cs typeface="Courier New" panose="02070309020205020404" pitchFamily="49" charset="0"/>
              </a:rPr>
              <a:t>old_fd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cs typeface="Courier New" panose="02070309020205020404" pitchFamily="49" charset="0"/>
              </a:rPr>
              <a:t>share Open File Table </a:t>
            </a:r>
            <a:r>
              <a:rPr lang="en-US" altLang="en-US" sz="2400" dirty="0" smtClean="0">
                <a:cs typeface="Courier New" panose="02070309020205020404" pitchFamily="49" charset="0"/>
              </a:rPr>
              <a:t>entry including </a:t>
            </a:r>
            <a:r>
              <a:rPr lang="en-US" altLang="en-US" sz="2400" dirty="0">
                <a:cs typeface="Courier New" panose="02070309020205020404" pitchFamily="49" charset="0"/>
              </a:rPr>
              <a:t>locks, </a:t>
            </a:r>
            <a:br>
              <a:rPr lang="en-US" altLang="en-US" sz="2400" dirty="0">
                <a:cs typeface="Courier New" panose="02070309020205020404" pitchFamily="49" charset="0"/>
              </a:rPr>
            </a:br>
            <a:r>
              <a:rPr lang="en-US" altLang="en-US" sz="2400" dirty="0" smtClean="0">
                <a:cs typeface="Courier New" panose="02070309020205020404" pitchFamily="49" charset="0"/>
              </a:rPr>
              <a:t>file </a:t>
            </a:r>
            <a:r>
              <a:rPr lang="en-US" altLang="en-US" sz="2400" dirty="0">
                <a:cs typeface="Courier New" panose="02070309020205020404" pitchFamily="49" charset="0"/>
              </a:rPr>
              <a:t>position and flags.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7854" y="1568955"/>
            <a:ext cx="5408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Moving the read / write pointer of the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9353" y="4145197"/>
            <a:ext cx="3828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Duplicating the </a:t>
            </a:r>
            <a:r>
              <a:rPr lang="en-US" sz="2400" dirty="0" err="1" smtClean="0"/>
              <a:t>fd</a:t>
            </a:r>
            <a:r>
              <a:rPr lang="en-US" sz="2400" dirty="0" smtClean="0"/>
              <a:t> table entry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21822" y="4646847"/>
            <a:ext cx="3099438" cy="1015663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NB</a:t>
            </a:r>
            <a:r>
              <a:rPr lang="en-US" sz="2000" dirty="0" smtClean="0"/>
              <a:t>: For dup2() if the </a:t>
            </a:r>
            <a:r>
              <a:rPr lang="en-US" sz="2000" dirty="0" err="1" smtClean="0"/>
              <a:t>newfd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given is already being used, </a:t>
            </a:r>
            <a:br>
              <a:rPr lang="en-US" sz="2000" dirty="0" smtClean="0"/>
            </a:br>
            <a:r>
              <a:rPr lang="en-US" sz="2000" dirty="0" smtClean="0"/>
              <a:t>then that file is closed.</a:t>
            </a:r>
          </a:p>
        </p:txBody>
      </p:sp>
    </p:spTree>
    <p:extLst>
      <p:ext uri="{BB962C8B-B14F-4D97-AF65-F5344CB8AC3E}">
        <p14:creationId xmlns:p14="http://schemas.microsoft.com/office/powerpoint/2010/main" val="322370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90805"/>
            <a:ext cx="10515600" cy="1325563"/>
          </a:xfrm>
        </p:spPr>
        <p:txBody>
          <a:bodyPr/>
          <a:lstStyle/>
          <a:p>
            <a:r>
              <a:rPr lang="en-IN" dirty="0" smtClean="0">
                <a:latin typeface="+mn-lt"/>
              </a:rPr>
              <a:t>… More examples</a:t>
            </a:r>
            <a:endParaRPr lang="en-IN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37</a:t>
            </a:fld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2440" y="1707206"/>
            <a:ext cx="4944140" cy="1334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int</a:t>
            </a:r>
            <a:r>
              <a:rPr lang="en-US" altLang="en-US" sz="2400" b="1" dirty="0"/>
              <a:t> stat (“</a:t>
            </a:r>
            <a:r>
              <a:rPr lang="en-US" altLang="en-US" sz="2400" b="1" dirty="0" err="1"/>
              <a:t>file_name</a:t>
            </a:r>
            <a:r>
              <a:rPr lang="en-US" altLang="en-US" sz="2400" b="1" dirty="0"/>
              <a:t>”, </a:t>
            </a:r>
            <a:r>
              <a:rPr lang="en-US" altLang="en-US" sz="2400" b="1" dirty="0" err="1"/>
              <a:t>struct</a:t>
            </a:r>
            <a:r>
              <a:rPr lang="en-US" altLang="en-US" sz="2400" b="1" dirty="0"/>
              <a:t> stat *);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fstat</a:t>
            </a:r>
            <a:r>
              <a:rPr lang="en-US" altLang="en-US" sz="2400" b="1" dirty="0"/>
              <a:t> (</a:t>
            </a:r>
            <a:r>
              <a:rPr lang="en-US" altLang="en-US" sz="2400" b="1" dirty="0" err="1"/>
              <a:t>fd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struct</a:t>
            </a:r>
            <a:r>
              <a:rPr lang="en-US" altLang="en-US" sz="2400" b="1" dirty="0"/>
              <a:t> stat *);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lstat</a:t>
            </a:r>
            <a:r>
              <a:rPr lang="en-US" altLang="en-US" sz="2400" b="1" dirty="0"/>
              <a:t> (“</a:t>
            </a:r>
            <a:r>
              <a:rPr lang="en-US" altLang="en-US" sz="2400" b="1" dirty="0" err="1"/>
              <a:t>file_name</a:t>
            </a:r>
            <a:r>
              <a:rPr lang="en-US" altLang="en-US" sz="2400" b="1" dirty="0"/>
              <a:t>”, </a:t>
            </a:r>
            <a:r>
              <a:rPr lang="en-US" altLang="en-US" sz="2400" b="1" dirty="0" err="1"/>
              <a:t>struct</a:t>
            </a:r>
            <a:r>
              <a:rPr lang="en-US" altLang="en-US" sz="2400" b="1" dirty="0"/>
              <a:t> stat *);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" y="3793787"/>
            <a:ext cx="8634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system calls read and return inode information; like what is see when we use stat(1).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fileinfo.c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5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90805"/>
            <a:ext cx="10515600" cy="1325563"/>
          </a:xfrm>
        </p:spPr>
        <p:txBody>
          <a:bodyPr/>
          <a:lstStyle/>
          <a:p>
            <a:r>
              <a:rPr lang="en-IN" dirty="0">
                <a:latin typeface="+mn-lt"/>
              </a:rPr>
              <a:t>System </a:t>
            </a:r>
            <a:r>
              <a:rPr lang="en-IN" dirty="0" smtClean="0">
                <a:latin typeface="+mn-lt"/>
              </a:rPr>
              <a:t>Calls (3/3)</a:t>
            </a:r>
            <a:endParaRPr lang="en-IN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38</a:t>
            </a:fld>
            <a:endParaRPr lang="en-I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5814" y="2918188"/>
            <a:ext cx="11659093" cy="1334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i="1" dirty="0"/>
              <a:t>Select </a:t>
            </a:r>
            <a:r>
              <a:rPr lang="en-US" altLang="en-US" sz="2400" b="1" dirty="0"/>
              <a:t>is a system call used to handle more than one file descriptor in an efficient manner.</a:t>
            </a:r>
          </a:p>
          <a:p>
            <a:r>
              <a:rPr lang="en-US" altLang="en-US" sz="2400" b="1" dirty="0" err="1"/>
              <a:t>int</a:t>
            </a:r>
            <a:r>
              <a:rPr lang="en-US" altLang="en-US" sz="2400" b="1" dirty="0"/>
              <a:t> select (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n, </a:t>
            </a:r>
            <a:r>
              <a:rPr lang="en-US" altLang="en-US" sz="2400" b="1" dirty="0" err="1"/>
              <a:t>fd_set</a:t>
            </a:r>
            <a:r>
              <a:rPr lang="en-US" altLang="en-US" sz="2400" b="1" dirty="0"/>
              <a:t> *</a:t>
            </a:r>
            <a:r>
              <a:rPr lang="en-US" altLang="en-US" sz="2400" b="1" dirty="0" err="1"/>
              <a:t>readfds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fd_set</a:t>
            </a:r>
            <a:r>
              <a:rPr lang="en-US" altLang="en-US" sz="2400" b="1" dirty="0"/>
              <a:t> *</a:t>
            </a:r>
            <a:r>
              <a:rPr lang="en-US" altLang="en-US" sz="2400" b="1" dirty="0" err="1"/>
              <a:t>writefds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fd_set</a:t>
            </a:r>
            <a:r>
              <a:rPr lang="en-US" altLang="en-US" sz="2400" b="1" dirty="0"/>
              <a:t> *</a:t>
            </a:r>
            <a:r>
              <a:rPr lang="en-US" altLang="en-US" sz="2400" b="1" dirty="0" err="1"/>
              <a:t>exceptfds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struct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timeval</a:t>
            </a:r>
            <a:r>
              <a:rPr lang="en-US" altLang="en-US" sz="2400" b="1" dirty="0"/>
              <a:t> *timeout);</a:t>
            </a:r>
          </a:p>
          <a:p>
            <a:endParaRPr lang="en-US" altLang="en-US" sz="24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4961190"/>
            <a:ext cx="10122196" cy="148413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 err="1"/>
              <a:t>fd_set</a:t>
            </a:r>
            <a:r>
              <a:rPr lang="en-US" altLang="en-US" sz="2400" b="1" dirty="0"/>
              <a:t> is the file descriptor set, which is an arrays of file descriptors. </a:t>
            </a:r>
          </a:p>
          <a:p>
            <a:r>
              <a:rPr lang="en-US" altLang="en-US" sz="2400" b="1" dirty="0"/>
              <a:t>FD_CLR (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fd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fd_set</a:t>
            </a:r>
            <a:r>
              <a:rPr lang="en-US" altLang="en-US" sz="2400" b="1" dirty="0"/>
              <a:t> *</a:t>
            </a:r>
            <a:r>
              <a:rPr lang="en-US" altLang="en-US" sz="2400" b="1" dirty="0" err="1"/>
              <a:t>myset</a:t>
            </a:r>
            <a:r>
              <a:rPr lang="en-US" altLang="en-US" sz="2400" b="1" dirty="0"/>
              <a:t>);  FD_ISSET (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fd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fd_set</a:t>
            </a:r>
            <a:r>
              <a:rPr lang="en-US" altLang="en-US" sz="2400" b="1" dirty="0"/>
              <a:t> *</a:t>
            </a:r>
            <a:r>
              <a:rPr lang="en-US" altLang="en-US" sz="2400" b="1" dirty="0" err="1"/>
              <a:t>myset</a:t>
            </a:r>
            <a:r>
              <a:rPr lang="en-US" altLang="en-US" sz="2400" b="1" dirty="0"/>
              <a:t>);</a:t>
            </a:r>
          </a:p>
          <a:p>
            <a:r>
              <a:rPr lang="en-US" altLang="en-US" sz="2400" b="1" dirty="0"/>
              <a:t>FD_SET (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fd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fd_set</a:t>
            </a:r>
            <a:r>
              <a:rPr lang="en-US" altLang="en-US" sz="2400" b="1" dirty="0"/>
              <a:t> *</a:t>
            </a:r>
            <a:r>
              <a:rPr lang="en-US" altLang="en-US" sz="2400" b="1" dirty="0" err="1"/>
              <a:t>myset</a:t>
            </a:r>
            <a:r>
              <a:rPr lang="en-US" altLang="en-US" sz="2400" b="1" dirty="0"/>
              <a:t>);  FD_ZERO (</a:t>
            </a:r>
            <a:r>
              <a:rPr lang="en-US" altLang="en-US" sz="2400" b="1" dirty="0" err="1"/>
              <a:t>fd_set</a:t>
            </a:r>
            <a:r>
              <a:rPr lang="en-US" altLang="en-US" sz="2400" b="1" dirty="0"/>
              <a:t> *</a:t>
            </a:r>
            <a:r>
              <a:rPr lang="en-US" altLang="en-US" sz="2400" b="1" dirty="0" err="1"/>
              <a:t>myset</a:t>
            </a:r>
            <a:r>
              <a:rPr lang="en-US" altLang="en-US" sz="2400" b="1" dirty="0"/>
              <a:t>);</a:t>
            </a:r>
          </a:p>
        </p:txBody>
      </p:sp>
      <p:sp>
        <p:nvSpPr>
          <p:cNvPr id="3" name="Rectangle 2"/>
          <p:cNvSpPr/>
          <p:nvPr/>
        </p:nvSpPr>
        <p:spPr>
          <a:xfrm rot="19588302">
            <a:off x="2527384" y="2364349"/>
            <a:ext cx="8259918" cy="6592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mic Sans MS" panose="030F0702030302020204" pitchFamily="66" charset="0"/>
              </a:rPr>
              <a:t>IGNORE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5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   … more examples</a:t>
            </a:r>
            <a:endParaRPr lang="en-IN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39</a:t>
            </a:fld>
            <a:endParaRPr lang="en-I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67510" y="1690688"/>
            <a:ext cx="8638953" cy="22589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sync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lang="en-US" altLang="en-US" sz="2400" dirty="0" smtClean="0"/>
              <a:t>Write cached changes </a:t>
            </a:r>
            <a:r>
              <a:rPr lang="en-US" altLang="en-US" sz="2400" dirty="0"/>
              <a:t>to the </a:t>
            </a:r>
            <a:r>
              <a:rPr lang="en-US" altLang="en-US" sz="2400" dirty="0" smtClean="0"/>
              <a:t>disk 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close 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altLang="en-US" sz="2400" dirty="0" smtClean="0"/>
              <a:t>Close an </a:t>
            </a:r>
            <a:r>
              <a:rPr lang="en-US" altLang="en-US" sz="2400" dirty="0" err="1" smtClean="0"/>
              <a:t>fd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link(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oldpath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newpath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altLang="en-US" sz="2400" dirty="0" smtClean="0">
                <a:cs typeface="Courier New" panose="02070309020205020404" pitchFamily="49" charset="0"/>
              </a:rPr>
              <a:t>Create a hard link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unlink(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400" dirty="0" smtClean="0"/>
              <a:t>Equivalent </a:t>
            </a:r>
            <a:r>
              <a:rPr lang="en-US" altLang="en-US" sz="2400" dirty="0"/>
              <a:t>to $</a:t>
            </a:r>
            <a:r>
              <a:rPr lang="en-US" altLang="en-US" sz="2400" dirty="0" err="1"/>
              <a:t>rm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file_name</a:t>
            </a:r>
            <a:endParaRPr lang="en-US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86383" y="4844375"/>
            <a:ext cx="10611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link() and unlink() increment and decrement the ref count of the inode of the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When an unlink causes the ref count in the inode to go to zero then the inode </a:t>
            </a:r>
            <a:br>
              <a:rPr lang="en-US" sz="2400" dirty="0" smtClean="0"/>
            </a:br>
            <a:r>
              <a:rPr lang="en-US" sz="2400" dirty="0" smtClean="0"/>
              <a:t>     and corresponding file blocks on the filesystem are freed up.</a:t>
            </a:r>
          </a:p>
        </p:txBody>
      </p:sp>
    </p:spTree>
    <p:extLst>
      <p:ext uri="{BB962C8B-B14F-4D97-AF65-F5344CB8AC3E}">
        <p14:creationId xmlns:p14="http://schemas.microsoft.com/office/powerpoint/2010/main" val="25089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Filesystem 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72245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8717834" y="4782615"/>
            <a:ext cx="1845365" cy="795131"/>
          </a:xfrm>
          <a:prstGeom prst="can">
            <a:avLst/>
          </a:prstGeom>
          <a:gradFill>
            <a:gsLst>
              <a:gs pos="7000">
                <a:srgbClr val="F711D6"/>
              </a:gs>
              <a:gs pos="97000">
                <a:schemeClr val="accent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 media/device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64671" y="3012747"/>
            <a:ext cx="2586425" cy="258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0101011</a:t>
            </a:r>
            <a:r>
              <a:rPr lang="en-US" dirty="0" smtClean="0"/>
              <a:t>Bytes of a file</a:t>
            </a:r>
            <a:r>
              <a:rPr lang="en-US" sz="800" dirty="0" smtClean="0"/>
              <a:t>0111101010001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0268184" y="3476572"/>
            <a:ext cx="1901955" cy="811982"/>
            <a:chOff x="10906539" y="3114260"/>
            <a:chExt cx="1901955" cy="811982"/>
          </a:xfrm>
        </p:grpSpPr>
        <p:sp>
          <p:nvSpPr>
            <p:cNvPr id="11" name="Right Brace 10"/>
            <p:cNvSpPr/>
            <p:nvPr/>
          </p:nvSpPr>
          <p:spPr>
            <a:xfrm>
              <a:off x="10906539" y="3114260"/>
              <a:ext cx="288235" cy="74360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53800" y="3279911"/>
              <a:ext cx="1454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Fragments </a:t>
              </a:r>
              <a:br>
                <a:rPr lang="en-US" dirty="0" smtClean="0"/>
              </a:br>
              <a:r>
                <a:rPr lang="en-US" dirty="0" smtClean="0"/>
                <a:t>on the device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711054" y="3224782"/>
            <a:ext cx="1492524" cy="914399"/>
            <a:chOff x="9349409" y="2862470"/>
            <a:chExt cx="1492524" cy="914399"/>
          </a:xfrm>
          <a:solidFill>
            <a:srgbClr val="F711D6"/>
          </a:solidFill>
        </p:grpSpPr>
        <p:sp>
          <p:nvSpPr>
            <p:cNvPr id="7" name="Round Single Corner Rectangle 6"/>
            <p:cNvSpPr/>
            <p:nvPr/>
          </p:nvSpPr>
          <p:spPr>
            <a:xfrm>
              <a:off x="9349409" y="3233530"/>
              <a:ext cx="632791" cy="172279"/>
            </a:xfrm>
            <a:prstGeom prst="round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 Single Corner Rectangle 7"/>
            <p:cNvSpPr/>
            <p:nvPr/>
          </p:nvSpPr>
          <p:spPr>
            <a:xfrm>
              <a:off x="9370943" y="3604590"/>
              <a:ext cx="632791" cy="172279"/>
            </a:xfrm>
            <a:prstGeom prst="round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Single Corner Rectangle 8"/>
            <p:cNvSpPr/>
            <p:nvPr/>
          </p:nvSpPr>
          <p:spPr>
            <a:xfrm>
              <a:off x="10166074" y="3193772"/>
              <a:ext cx="632791" cy="172279"/>
            </a:xfrm>
            <a:prstGeom prst="round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 Single Corner Rectangle 9"/>
            <p:cNvSpPr/>
            <p:nvPr/>
          </p:nvSpPr>
          <p:spPr>
            <a:xfrm>
              <a:off x="10209142" y="3604590"/>
              <a:ext cx="632791" cy="172279"/>
            </a:xfrm>
            <a:prstGeom prst="round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9349409" y="2862470"/>
              <a:ext cx="1271380" cy="768625"/>
              <a:chOff x="9349409" y="2862470"/>
              <a:chExt cx="1271380" cy="768625"/>
            </a:xfrm>
            <a:grpFill/>
          </p:grpSpPr>
          <p:cxnSp>
            <p:nvCxnSpPr>
              <p:cNvPr id="14" name="Straight Connector 13"/>
              <p:cNvCxnSpPr>
                <a:endCxn id="7" idx="1"/>
              </p:cNvCxnSpPr>
              <p:nvPr/>
            </p:nvCxnSpPr>
            <p:spPr>
              <a:xfrm flipH="1">
                <a:off x="9349409" y="2908852"/>
                <a:ext cx="125895" cy="410818"/>
              </a:xfrm>
              <a:prstGeom prst="line">
                <a:avLst/>
              </a:prstGeom>
              <a:grpFill/>
              <a:ln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9466194" y="2897661"/>
                <a:ext cx="268769" cy="704584"/>
              </a:xfrm>
              <a:prstGeom prst="line">
                <a:avLst/>
              </a:prstGeom>
              <a:grpFill/>
              <a:ln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10174356" y="2862470"/>
                <a:ext cx="175591" cy="371060"/>
              </a:xfrm>
              <a:prstGeom prst="line">
                <a:avLst/>
              </a:prstGeom>
              <a:grpFill/>
              <a:ln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0234613" y="2888973"/>
                <a:ext cx="386176" cy="742122"/>
              </a:xfrm>
              <a:prstGeom prst="line">
                <a:avLst/>
              </a:prstGeom>
              <a:grpFill/>
              <a:ln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8661049" y="2696422"/>
            <a:ext cx="3002432" cy="369332"/>
            <a:chOff x="9299404" y="2334110"/>
            <a:chExt cx="3002432" cy="369332"/>
          </a:xfrm>
        </p:grpSpPr>
        <p:sp>
          <p:nvSpPr>
            <p:cNvPr id="25" name="Rectangle 24"/>
            <p:cNvSpPr/>
            <p:nvPr/>
          </p:nvSpPr>
          <p:spPr>
            <a:xfrm>
              <a:off x="9299404" y="2429840"/>
              <a:ext cx="435560" cy="17421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687338" y="2334110"/>
              <a:ext cx="2614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Information about the file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844" y="764697"/>
            <a:ext cx="1448002" cy="1800476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8573514" y="3141955"/>
            <a:ext cx="8023" cy="295995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57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User wants to store data, the FS provides access to the user for:</a:t>
            </a:r>
          </a:p>
          <a:p>
            <a:pPr lvl="1"/>
            <a:r>
              <a:rPr lang="en-US" b="1" dirty="0"/>
              <a:t>D</a:t>
            </a:r>
            <a:r>
              <a:rPr lang="en-US" b="1" dirty="0" smtClean="0"/>
              <a:t>ata in the file </a:t>
            </a:r>
            <a:endParaRPr lang="en-US" dirty="0"/>
          </a:p>
          <a:p>
            <a:pPr lvl="1"/>
            <a:r>
              <a:rPr lang="en-US" b="1" dirty="0"/>
              <a:t>I</a:t>
            </a:r>
            <a:r>
              <a:rPr lang="en-US" b="1" dirty="0" smtClean="0"/>
              <a:t>nformation </a:t>
            </a:r>
            <a:r>
              <a:rPr lang="en-US" b="1" dirty="0"/>
              <a:t>about the </a:t>
            </a:r>
            <a:r>
              <a:rPr lang="en-US" b="1" dirty="0" smtClean="0"/>
              <a:t>file</a:t>
            </a:r>
            <a:endParaRPr lang="en-US" b="1" dirty="0"/>
          </a:p>
          <a:p>
            <a:pPr lvl="1"/>
            <a:r>
              <a:rPr lang="en-US" b="1" dirty="0" smtClean="0"/>
              <a:t>Organization/navigation of the files</a:t>
            </a:r>
            <a:endParaRPr lang="en-US" dirty="0" smtClean="0"/>
          </a:p>
          <a:p>
            <a:r>
              <a:rPr lang="en-US" dirty="0" smtClean="0"/>
              <a:t>Each filesystem provides a different model; and different efficiencies –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File access modes </a:t>
            </a:r>
            <a:r>
              <a:rPr lang="en-US" dirty="0" smtClean="0">
                <a:solidFill>
                  <a:schemeClr val="accent1"/>
                </a:solidFill>
              </a:rPr>
              <a:t>to data –  </a:t>
            </a:r>
            <a:r>
              <a:rPr lang="en-US" dirty="0">
                <a:solidFill>
                  <a:schemeClr val="accent1"/>
                </a:solidFill>
              </a:rPr>
              <a:t>sequential, random </a:t>
            </a:r>
            <a:r>
              <a:rPr lang="en-US" dirty="0" smtClean="0">
                <a:solidFill>
                  <a:schemeClr val="accent1"/>
                </a:solidFill>
              </a:rPr>
              <a:t>access 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information available (file meta information)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ext3,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xfs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FAT, NTFS</a:t>
            </a:r>
          </a:p>
          <a:p>
            <a:pPr lvl="2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Creation/Access times, file size, directory structure, ownership &amp; Access info, etc. </a:t>
            </a:r>
          </a:p>
          <a:p>
            <a:pPr lvl="1"/>
            <a:r>
              <a:rPr lang="en-US" dirty="0"/>
              <a:t>Navigation – flat vs </a:t>
            </a:r>
            <a:r>
              <a:rPr lang="en-US" b="1" dirty="0"/>
              <a:t>hierarchical</a:t>
            </a:r>
            <a:r>
              <a:rPr lang="en-US" dirty="0"/>
              <a:t> vs others </a:t>
            </a:r>
            <a:r>
              <a:rPr lang="en-US" dirty="0" smtClean="0"/>
              <a:t>?</a:t>
            </a:r>
          </a:p>
          <a:p>
            <a:r>
              <a:rPr lang="en-US" dirty="0" smtClean="0"/>
              <a:t>Ultimately the implementation depends on the media/storage device</a:t>
            </a:r>
          </a:p>
          <a:p>
            <a:pPr lvl="1"/>
            <a:r>
              <a:rPr lang="en-US" dirty="0" smtClean="0"/>
              <a:t>The kind of access – </a:t>
            </a:r>
            <a:r>
              <a:rPr lang="en-US" b="1" dirty="0" smtClean="0"/>
              <a:t> local </a:t>
            </a:r>
            <a:r>
              <a:rPr lang="en-US" dirty="0" smtClean="0"/>
              <a:t>vs over network – SMB/CIFS, NFS, WebDAV, Google-Drive, …</a:t>
            </a:r>
          </a:p>
          <a:p>
            <a:pPr lvl="1"/>
            <a:r>
              <a:rPr lang="en-US" dirty="0" smtClean="0"/>
              <a:t>Models of identity and protection – </a:t>
            </a:r>
            <a:r>
              <a:rPr lang="en-US" b="1" dirty="0" smtClean="0"/>
              <a:t>local </a:t>
            </a:r>
            <a:r>
              <a:rPr lang="en-US" dirty="0" smtClean="0"/>
              <a:t>vs shared NIS, LDAP; </a:t>
            </a:r>
            <a:br>
              <a:rPr lang="en-US" dirty="0" smtClean="0"/>
            </a:br>
            <a:r>
              <a:rPr lang="en-US" dirty="0" smtClean="0"/>
              <a:t>                        Access Control Lists ;  “</a:t>
            </a:r>
            <a:r>
              <a:rPr lang="en-US" b="1" dirty="0" smtClean="0"/>
              <a:t>owner-group-others</a:t>
            </a:r>
            <a:r>
              <a:rPr lang="en-US" dirty="0" smtClean="0"/>
              <a:t>” etc. </a:t>
            </a:r>
          </a:p>
          <a:p>
            <a:endParaRPr lang="en-US" dirty="0" smtClean="0"/>
          </a:p>
          <a:p>
            <a:r>
              <a:rPr lang="en-US" dirty="0" smtClean="0"/>
              <a:t>In Unix/Linux – </a:t>
            </a:r>
            <a:r>
              <a:rPr lang="en-US" dirty="0" err="1" smtClean="0"/>
              <a:t>filesystems</a:t>
            </a:r>
            <a:r>
              <a:rPr lang="en-US" dirty="0" smtClean="0"/>
              <a:t> occupy a much more central role</a:t>
            </a:r>
            <a:br>
              <a:rPr lang="en-US" dirty="0" smtClean="0"/>
            </a:br>
            <a:r>
              <a:rPr lang="en-US" dirty="0" smtClean="0"/>
              <a:t> – they are a window to the internals of the system, devices  (</a:t>
            </a:r>
            <a:r>
              <a:rPr lang="en-US" dirty="0" err="1" smtClean="0"/>
              <a:t>eg</a:t>
            </a:r>
            <a:r>
              <a:rPr lang="en-US" dirty="0" smtClean="0"/>
              <a:t> /</a:t>
            </a:r>
            <a:r>
              <a:rPr lang="en-US" dirty="0" err="1" smtClean="0"/>
              <a:t>proc</a:t>
            </a:r>
            <a:r>
              <a:rPr lang="en-US" dirty="0" smtClean="0"/>
              <a:t>,  /dev)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8566890" y="710183"/>
            <a:ext cx="8564" cy="243177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41093" y="1690688"/>
            <a:ext cx="8564" cy="243177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61349" y="4062982"/>
            <a:ext cx="19003" cy="216554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52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   … more examples</a:t>
            </a:r>
            <a:endParaRPr lang="en-IN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BDA0-AD74-41D1-B067-250B5C005FA0}" type="slidenum">
              <a:rPr lang="en-IN" smtClean="0"/>
              <a:t>40</a:t>
            </a:fld>
            <a:endParaRPr lang="en-I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301340"/>
            <a:ext cx="8638953" cy="16320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sync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lang="en-US" altLang="en-US" sz="2400" dirty="0" smtClean="0"/>
              <a:t>Write cached changes </a:t>
            </a:r>
            <a:r>
              <a:rPr lang="en-US" altLang="en-US" sz="2400" dirty="0"/>
              <a:t>to the </a:t>
            </a:r>
            <a:r>
              <a:rPr lang="en-US" altLang="en-US" sz="2400" dirty="0" smtClean="0"/>
              <a:t>disk 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close 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altLang="en-US" sz="2400" dirty="0" smtClean="0"/>
              <a:t>Close an </a:t>
            </a:r>
            <a:r>
              <a:rPr lang="en-US" altLang="en-US" sz="2400" dirty="0" err="1" smtClean="0"/>
              <a:t>fd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link(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oldpath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newpath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altLang="en-US" sz="2400" dirty="0" smtClean="0">
                <a:cs typeface="Courier New" panose="02070309020205020404" pitchFamily="49" charset="0"/>
              </a:rPr>
              <a:t>Create a hard link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unlink(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400" dirty="0" smtClean="0"/>
              <a:t>Equivalent </a:t>
            </a:r>
            <a:r>
              <a:rPr lang="en-US" altLang="en-US" sz="2400" dirty="0"/>
              <a:t>to $</a:t>
            </a:r>
            <a:r>
              <a:rPr lang="en-US" altLang="en-US" sz="2400" dirty="0" err="1"/>
              <a:t>rm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file_name</a:t>
            </a:r>
            <a:endParaRPr lang="en-US" altLang="en-US" sz="2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0138" y="3433499"/>
            <a:ext cx="9255369" cy="28397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/>
              <a:t>Linux uses internal routines for accessing a file. For example</a:t>
            </a:r>
          </a:p>
          <a:p>
            <a:pPr lvl="1"/>
            <a:r>
              <a:rPr lang="en-US" altLang="en-US" b="1" dirty="0" err="1"/>
              <a:t>namei</a:t>
            </a:r>
            <a:r>
              <a:rPr lang="en-US" altLang="en-US" b="1" dirty="0"/>
              <a:t>() (convert a “</a:t>
            </a:r>
            <a:r>
              <a:rPr lang="en-US" altLang="en-US" b="1" dirty="0" err="1"/>
              <a:t>file_name</a:t>
            </a:r>
            <a:r>
              <a:rPr lang="en-US" altLang="en-US" b="1" dirty="0"/>
              <a:t>” into an inode)</a:t>
            </a:r>
          </a:p>
          <a:p>
            <a:pPr lvl="1"/>
            <a:r>
              <a:rPr lang="en-US" altLang="en-US" b="1" dirty="0" err="1"/>
              <a:t>iget</a:t>
            </a:r>
            <a:r>
              <a:rPr lang="en-US" altLang="en-US" b="1" dirty="0"/>
              <a:t>() (reads an I-node)</a:t>
            </a:r>
          </a:p>
          <a:p>
            <a:pPr lvl="1"/>
            <a:r>
              <a:rPr lang="en-US" altLang="en-US" b="1" dirty="0" err="1"/>
              <a:t>iput</a:t>
            </a:r>
            <a:r>
              <a:rPr lang="en-US" altLang="en-US" b="1" dirty="0"/>
              <a:t>() (writes an I-node)</a:t>
            </a:r>
          </a:p>
          <a:p>
            <a:pPr lvl="1">
              <a:spcBef>
                <a:spcPct val="0"/>
              </a:spcBef>
            </a:pPr>
            <a:r>
              <a:rPr lang="en-US" altLang="en-US" b="1" dirty="0"/>
              <a:t>bread() (read a block from buffer cache/disk)</a:t>
            </a:r>
          </a:p>
          <a:p>
            <a:pPr lvl="1"/>
            <a:r>
              <a:rPr lang="en-US" altLang="en-US" b="1" dirty="0" err="1"/>
              <a:t>bwrite</a:t>
            </a:r>
            <a:r>
              <a:rPr lang="en-US" altLang="en-US" b="1" dirty="0"/>
              <a:t>() (write a block from buffer cache to disk)</a:t>
            </a:r>
          </a:p>
          <a:p>
            <a:pPr lvl="1"/>
            <a:r>
              <a:rPr lang="en-US" altLang="en-US" b="1" dirty="0" err="1"/>
              <a:t>getblk</a:t>
            </a:r>
            <a:r>
              <a:rPr lang="en-US" altLang="en-US" b="1" dirty="0"/>
              <a:t>() (get a free block in the buffer cache)</a:t>
            </a:r>
          </a:p>
        </p:txBody>
      </p:sp>
      <p:sp>
        <p:nvSpPr>
          <p:cNvPr id="6" name="Rectangle 5"/>
          <p:cNvSpPr/>
          <p:nvPr/>
        </p:nvSpPr>
        <p:spPr>
          <a:xfrm rot="19588302">
            <a:off x="2527384" y="2364349"/>
            <a:ext cx="8259918" cy="6592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mic Sans MS" panose="030F0702030302020204" pitchFamily="66" charset="0"/>
              </a:rPr>
              <a:t>IGNORE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8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Two types of link entries are possible</a:t>
            </a:r>
          </a:p>
          <a:p>
            <a:pPr lvl="1"/>
            <a:r>
              <a:rPr lang="en-US" dirty="0" err="1" smtClean="0"/>
              <a:t>Softlink</a:t>
            </a:r>
            <a:r>
              <a:rPr lang="en-US" dirty="0" smtClean="0"/>
              <a:t> (symbolic link) – is just a string associated with an entry. </a:t>
            </a:r>
          </a:p>
          <a:p>
            <a:pPr lvl="2"/>
            <a:r>
              <a:rPr lang="en-US" dirty="0" smtClean="0"/>
              <a:t>It is a useful way to refer to a file located elsewhere.</a:t>
            </a:r>
          </a:p>
          <a:p>
            <a:pPr lvl="2"/>
            <a:r>
              <a:rPr lang="en-US" dirty="0" smtClean="0"/>
              <a:t>The referred entry need not exist</a:t>
            </a:r>
          </a:p>
          <a:p>
            <a:pPr lvl="2"/>
            <a:r>
              <a:rPr lang="en-US" dirty="0" smtClean="0"/>
              <a:t>Has its own inode</a:t>
            </a:r>
          </a:p>
          <a:p>
            <a:pPr lvl="1"/>
            <a:r>
              <a:rPr lang="en-US" dirty="0" err="1" smtClean="0"/>
              <a:t>Hardlink</a:t>
            </a:r>
            <a:r>
              <a:rPr lang="en-US" dirty="0" smtClean="0"/>
              <a:t> (link) – </a:t>
            </a:r>
          </a:p>
          <a:p>
            <a:pPr lvl="2"/>
            <a:r>
              <a:rPr lang="en-US" dirty="0" smtClean="0"/>
              <a:t>The entry has the inode number of the destination</a:t>
            </a:r>
          </a:p>
          <a:p>
            <a:pPr lvl="2"/>
            <a:r>
              <a:rPr lang="en-US" dirty="0" smtClean="0"/>
              <a:t>Like another name for the same inode</a:t>
            </a:r>
          </a:p>
          <a:p>
            <a:pPr lvl="2"/>
            <a:r>
              <a:rPr lang="en-US" dirty="0" smtClean="0"/>
              <a:t>It increments inode </a:t>
            </a:r>
            <a:r>
              <a:rPr lang="en-US" dirty="0" err="1" smtClean="0"/>
              <a:t>refcount</a:t>
            </a:r>
            <a:endParaRPr lang="en-US" dirty="0"/>
          </a:p>
          <a:p>
            <a:r>
              <a:rPr lang="en-US" sz="2400" dirty="0" smtClean="0"/>
              <a:t>Removing a </a:t>
            </a:r>
            <a:r>
              <a:rPr lang="en-US" sz="2400" dirty="0" err="1" smtClean="0"/>
              <a:t>softlink</a:t>
            </a:r>
            <a:r>
              <a:rPr lang="en-US" sz="2400" dirty="0" smtClean="0"/>
              <a:t> just removes a directory entry and has nothing to do with the referred path.</a:t>
            </a:r>
          </a:p>
          <a:p>
            <a:r>
              <a:rPr lang="en-US" sz="2400" dirty="0" smtClean="0"/>
              <a:t>Removing a </a:t>
            </a:r>
            <a:r>
              <a:rPr lang="en-US" sz="2400" dirty="0" err="1" smtClean="0"/>
              <a:t>hardlink</a:t>
            </a:r>
            <a:r>
              <a:rPr lang="en-US" sz="2400" dirty="0" smtClean="0"/>
              <a:t> can delete the file (unlink) if the </a:t>
            </a:r>
            <a:r>
              <a:rPr lang="en-US" sz="2400" dirty="0" err="1" smtClean="0"/>
              <a:t>refcount</a:t>
            </a:r>
            <a:r>
              <a:rPr lang="en-US" sz="2400" dirty="0" smtClean="0"/>
              <a:t> goes to zero</a:t>
            </a:r>
          </a:p>
          <a:p>
            <a:r>
              <a:rPr lang="en-US" sz="2400" dirty="0" smtClean="0"/>
              <a:t>Only </a:t>
            </a:r>
            <a:r>
              <a:rPr lang="en-US" sz="2400" dirty="0" err="1" smtClean="0"/>
              <a:t>hardlinks</a:t>
            </a:r>
            <a:r>
              <a:rPr lang="en-US" sz="2400" dirty="0" smtClean="0"/>
              <a:t> increment inode </a:t>
            </a:r>
            <a:r>
              <a:rPr lang="en-US" sz="2400" dirty="0" err="1" smtClean="0"/>
              <a:t>refcount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68720" y="34385"/>
            <a:ext cx="5423280" cy="4247317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chemeClr val="bg1"/>
              </a:gs>
            </a:gsLst>
            <a:lin ang="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Experiment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ls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6989 notes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ln -s notes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notes-s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ln notes notes-h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ls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notes*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6989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notes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6989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notes-h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9854 notes-s</a:t>
            </a:r>
            <a:b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stat notes-s</a:t>
            </a:r>
            <a:b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....</a:t>
            </a:r>
            <a:b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stat notes-h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….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9124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Filesystems</a:t>
            </a:r>
            <a:r>
              <a:rPr lang="en-US" dirty="0" smtClean="0"/>
              <a:t> and concurrent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Since files can be open simultaneously by multiple processes it can lead to inconsistency in file usage. </a:t>
            </a:r>
          </a:p>
          <a:p>
            <a:pPr lvl="1"/>
            <a:r>
              <a:rPr lang="en-US" dirty="0" smtClean="0"/>
              <a:t>Typical problem with concurrent access. </a:t>
            </a:r>
            <a:r>
              <a:rPr lang="en-US" i="1" u="sng" dirty="0" smtClean="0"/>
              <a:t>Files is just one example</a:t>
            </a:r>
            <a:r>
              <a:rPr lang="en-US" dirty="0" smtClean="0"/>
              <a:t>. We will see this again in other places in the </a:t>
            </a:r>
            <a:r>
              <a:rPr lang="en-US" dirty="0" err="1" smtClean="0"/>
              <a:t>os</a:t>
            </a:r>
            <a:r>
              <a:rPr lang="en-US" dirty="0" smtClean="0"/>
              <a:t> and in thread / process concurrency in general.</a:t>
            </a:r>
          </a:p>
          <a:p>
            <a:r>
              <a:rPr lang="en-US" dirty="0" smtClean="0"/>
              <a:t>A common way to deal with this to have processes cooperating (following some agreed access strategy, using specific support from the OS)</a:t>
            </a:r>
          </a:p>
          <a:p>
            <a:pPr lvl="1"/>
            <a:r>
              <a:rPr lang="en-US" dirty="0" smtClean="0"/>
              <a:t>This is called Advisory locking – </a:t>
            </a:r>
            <a:r>
              <a:rPr lang="en-US" dirty="0" err="1" smtClean="0"/>
              <a:t>eg</a:t>
            </a:r>
            <a:r>
              <a:rPr lang="en-US" dirty="0"/>
              <a:t> </a:t>
            </a:r>
            <a:r>
              <a:rPr lang="en-US" dirty="0" smtClean="0"/>
              <a:t>check: flock() and </a:t>
            </a:r>
            <a:r>
              <a:rPr lang="en-US" dirty="0" err="1" smtClean="0"/>
              <a:t>fcntl</a:t>
            </a:r>
            <a:r>
              <a:rPr lang="en-US" dirty="0" smtClean="0"/>
              <a:t>() in </a:t>
            </a:r>
            <a:r>
              <a:rPr lang="en-US" dirty="0" err="1" smtClean="0"/>
              <a:t>linux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Another way is to use Mandatory locking (locking enforced by the OS)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very well supported in Linux – </a:t>
            </a:r>
            <a:r>
              <a:rPr lang="en-US" dirty="0" err="1" smtClean="0"/>
              <a:t>eg</a:t>
            </a:r>
            <a:r>
              <a:rPr lang="en-US" dirty="0" smtClean="0"/>
              <a:t> check </a:t>
            </a:r>
            <a:r>
              <a:rPr lang="en-US" dirty="0" err="1" smtClean="0"/>
              <a:t>fcntl</a:t>
            </a:r>
            <a:r>
              <a:rPr lang="en-US" dirty="0" smtClean="0"/>
              <a:t>(), O_EXCL in open()</a:t>
            </a:r>
          </a:p>
          <a:p>
            <a:r>
              <a:rPr lang="en-US" dirty="0" smtClean="0"/>
              <a:t>A simple example in Linux (</a:t>
            </a:r>
            <a:r>
              <a:rPr lang="en-US" dirty="0" err="1" smtClean="0"/>
              <a:t>flocking.c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uses of file descriptors beyond reading files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92680" y="4053840"/>
            <a:ext cx="7589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6800" y="3169920"/>
            <a:ext cx="166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Newfd</a:t>
            </a:r>
            <a:r>
              <a:rPr lang="en-US" b="1" dirty="0" smtClean="0"/>
              <a:t> = dup(1)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6800" y="4465320"/>
            <a:ext cx="1972662" cy="2073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383280" y="2301240"/>
            <a:ext cx="1725749" cy="3829763"/>
            <a:chOff x="3383280" y="2301240"/>
            <a:chExt cx="1725749" cy="3829763"/>
          </a:xfrm>
          <a:solidFill>
            <a:schemeClr val="bg1">
              <a:lumMod val="85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3383280" y="2301240"/>
              <a:ext cx="777240" cy="1463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821889" y="3044191"/>
              <a:ext cx="1287140" cy="3086812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880715" y="567380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675086" y="2228612"/>
            <a:ext cx="1951616" cy="3814525"/>
            <a:chOff x="5675086" y="2228612"/>
            <a:chExt cx="1951616" cy="3814525"/>
          </a:xfrm>
          <a:solidFill>
            <a:schemeClr val="bg1">
              <a:lumMod val="85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6849462" y="2228612"/>
              <a:ext cx="777240" cy="1463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5675086" y="2960132"/>
              <a:ext cx="1482529" cy="3083005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5878286" y="3497699"/>
              <a:ext cx="1359796" cy="254543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051897" y="321427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Close(1)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037943" y="2140744"/>
            <a:ext cx="3880543" cy="3990259"/>
            <a:chOff x="6037943" y="2140744"/>
            <a:chExt cx="3880543" cy="3990259"/>
          </a:xfrm>
          <a:solidFill>
            <a:schemeClr val="bg1">
              <a:lumMod val="85000"/>
            </a:schemeClr>
          </a:solidFill>
        </p:grpSpPr>
        <p:sp>
          <p:nvSpPr>
            <p:cNvPr id="27" name="Rectangle 26"/>
            <p:cNvSpPr/>
            <p:nvPr/>
          </p:nvSpPr>
          <p:spPr>
            <a:xfrm>
              <a:off x="9141246" y="2140744"/>
              <a:ext cx="777240" cy="1463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---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6037943" y="3354586"/>
              <a:ext cx="3517537" cy="277641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9141246" y="5182235"/>
            <a:ext cx="3057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Though 1 is closed, we can still</a:t>
            </a:r>
            <a:br>
              <a:rPr lang="en-US" dirty="0" smtClean="0"/>
            </a:br>
            <a:r>
              <a:rPr lang="en-US" dirty="0" smtClean="0"/>
              <a:t>write to the screen using 3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876800" y="4949371"/>
            <a:ext cx="1972662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876800" y="5276211"/>
            <a:ext cx="1972662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876800" y="5603051"/>
            <a:ext cx="1972662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876800" y="5929891"/>
            <a:ext cx="1972662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876800" y="6256731"/>
            <a:ext cx="1972662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38082" y="6356350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usingdup.c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6C4C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34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92680" y="4053840"/>
            <a:ext cx="7589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2543" y="3085005"/>
            <a:ext cx="264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Newfd</a:t>
            </a:r>
            <a:r>
              <a:rPr lang="en-US" b="1" dirty="0" smtClean="0"/>
              <a:t> = open(</a:t>
            </a:r>
            <a:r>
              <a:rPr lang="en-US" b="1" dirty="0" err="1" smtClean="0"/>
              <a:t>somefile</a:t>
            </a:r>
            <a:r>
              <a:rPr lang="en-US" b="1" dirty="0" smtClean="0"/>
              <a:t>…)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6800" y="4465320"/>
            <a:ext cx="1972662" cy="2073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3280" y="2301240"/>
            <a:ext cx="777240" cy="1463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80715" y="567380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210629" y="2228612"/>
            <a:ext cx="2416073" cy="3672251"/>
            <a:chOff x="5210629" y="2228612"/>
            <a:chExt cx="2416073" cy="3672251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6849462" y="2228612"/>
              <a:ext cx="777240" cy="1463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5210629" y="3497699"/>
              <a:ext cx="2027453" cy="240316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051897" y="321427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Dup2(3,1)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863131" y="2140744"/>
            <a:ext cx="4055355" cy="3717727"/>
            <a:chOff x="5863131" y="2140744"/>
            <a:chExt cx="4055355" cy="3717727"/>
          </a:xfrm>
          <a:noFill/>
        </p:grpSpPr>
        <p:sp>
          <p:nvSpPr>
            <p:cNvPr id="27" name="Rectangle 26"/>
            <p:cNvSpPr/>
            <p:nvPr/>
          </p:nvSpPr>
          <p:spPr>
            <a:xfrm>
              <a:off x="9141246" y="2140744"/>
              <a:ext cx="777240" cy="1463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6096000" y="3354586"/>
              <a:ext cx="3459481" cy="250388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5863131" y="2760644"/>
              <a:ext cx="3557623" cy="3078679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9141246" y="5182235"/>
            <a:ext cx="2861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writing to 1, writes into</a:t>
            </a:r>
            <a:br>
              <a:rPr lang="en-US" dirty="0" smtClean="0"/>
            </a:br>
            <a:r>
              <a:rPr lang="en-US" dirty="0" smtClean="0"/>
              <a:t>a file (not STDOUT). This is</a:t>
            </a:r>
            <a:br>
              <a:rPr lang="en-US" dirty="0" smtClean="0"/>
            </a:br>
            <a:r>
              <a:rPr lang="en-US" dirty="0" smtClean="0"/>
              <a:t>output redirection!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876800" y="4920343"/>
            <a:ext cx="1972662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876800" y="5247183"/>
            <a:ext cx="1972662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876800" y="5574023"/>
            <a:ext cx="1972662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876800" y="5900863"/>
            <a:ext cx="1972662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876800" y="6227703"/>
            <a:ext cx="1972662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9602" y="5574023"/>
            <a:ext cx="2639807" cy="12003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73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Exercise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Can you modify your shell to support output redirection?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05810" y="6356350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redirect.c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4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6C4C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26" grpId="0"/>
      <p:bldP spid="31" grpId="0"/>
      <p:bldP spid="38" grpId="0" animBg="1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– nothing but a pair of FDs one for reading and another for writing.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77640" y="3752612"/>
            <a:ext cx="3352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42690" y="3383280"/>
            <a:ext cx="108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pdfA</a:t>
            </a:r>
            <a:r>
              <a:rPr lang="en-US" sz="2000" dirty="0" smtClean="0">
                <a:solidFill>
                  <a:srgbClr val="FF0000"/>
                </a:solidFill>
              </a:rPr>
              <a:t>[0</a:t>
            </a:r>
            <a:r>
              <a:rPr lang="en-US" sz="2000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1880" y="3459480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pdfA</a:t>
            </a:r>
            <a:r>
              <a:rPr lang="en-US" sz="2000" dirty="0" smtClean="0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5360" y="3383280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rite(p[1],……..)</a:t>
            </a:r>
          </a:p>
        </p:txBody>
      </p:sp>
      <p:cxnSp>
        <p:nvCxnSpPr>
          <p:cNvPr id="9" name="Curved Connector 8"/>
          <p:cNvCxnSpPr/>
          <p:nvPr/>
        </p:nvCxnSpPr>
        <p:spPr>
          <a:xfrm>
            <a:off x="2162271" y="3752612"/>
            <a:ext cx="1751295" cy="1905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53400" y="327481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read(p[0],…...)</a:t>
            </a:r>
          </a:p>
        </p:txBody>
      </p:sp>
      <p:cxnSp>
        <p:nvCxnSpPr>
          <p:cNvPr id="12" name="Curved Connector 11"/>
          <p:cNvCxnSpPr>
            <a:endCxn id="10" idx="1"/>
          </p:cNvCxnSpPr>
          <p:nvPr/>
        </p:nvCxnSpPr>
        <p:spPr>
          <a:xfrm flipV="1">
            <a:off x="7481283" y="3474869"/>
            <a:ext cx="672117" cy="4682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8986" y="4735830"/>
            <a:ext cx="48740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Each end has a corresponding </a:t>
            </a:r>
            <a:r>
              <a:rPr lang="en-US" sz="2000" dirty="0" err="1" smtClean="0"/>
              <a:t>fd</a:t>
            </a:r>
            <a:r>
              <a:rPr lang="en-US" sz="2000" dirty="0" smtClean="0"/>
              <a:t>, however ….</a:t>
            </a:r>
          </a:p>
          <a:p>
            <a:r>
              <a:rPr lang="en-US" sz="2000" dirty="0" smtClean="0"/>
              <a:t>      …. there is no real file on the disk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360" y="2021085"/>
            <a:ext cx="479400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p[2];</a:t>
            </a:r>
          </a:p>
          <a:p>
            <a:endParaRPr lang="en-US" dirty="0" smtClean="0"/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pipe(p);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/>
              <a:t>a </a:t>
            </a:r>
            <a:r>
              <a:rPr lang="en-US" sz="2000" dirty="0" err="1" smtClean="0"/>
              <a:t>linux</a:t>
            </a:r>
            <a:r>
              <a:rPr lang="en-US" sz="2000" dirty="0" smtClean="0"/>
              <a:t> </a:t>
            </a:r>
            <a:r>
              <a:rPr lang="en-US" sz="2000" dirty="0" err="1" smtClean="0"/>
              <a:t>syscall</a:t>
            </a:r>
            <a:r>
              <a:rPr lang="en-US" sz="2000" dirty="0" smtClean="0"/>
              <a:t> to create a </a:t>
            </a:r>
            <a:r>
              <a:rPr lang="en-US" sz="2000" i="1" dirty="0" smtClean="0"/>
              <a:t>pipe</a:t>
            </a:r>
            <a:endParaRPr lang="en-US" sz="2000" b="1" i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611880" y="6005036"/>
            <a:ext cx="4150752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Why would this be useful at all?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38699" y="1544031"/>
            <a:ext cx="27565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</a:t>
            </a:r>
            <a:r>
              <a:rPr lang="en-US" sz="2800" b="1" dirty="0" smtClean="0">
                <a:solidFill>
                  <a:srgbClr val="FF0000"/>
                </a:solidFill>
              </a:rPr>
              <a:t>[0]  is a read </a:t>
            </a:r>
            <a:r>
              <a:rPr lang="en-US" sz="2800" b="1" dirty="0" err="1" smtClean="0">
                <a:solidFill>
                  <a:srgbClr val="FF0000"/>
                </a:solidFill>
              </a:rPr>
              <a:t>fd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p</a:t>
            </a:r>
            <a:r>
              <a:rPr lang="en-US" sz="2800" b="1" dirty="0" smtClean="0">
                <a:solidFill>
                  <a:srgbClr val="FF0000"/>
                </a:solidFill>
              </a:rPr>
              <a:t>[1]  is a write </a:t>
            </a:r>
            <a:r>
              <a:rPr lang="en-US" sz="2800" b="1" dirty="0" err="1" smtClean="0">
                <a:solidFill>
                  <a:srgbClr val="FF0000"/>
                </a:solidFill>
              </a:rPr>
              <a:t>fd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2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fork() exec() and </a:t>
            </a:r>
            <a:r>
              <a:rPr lang="en-US" dirty="0" err="1" smtClean="0"/>
              <a:t>filedescriptors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xec() inherits all file descriptors of the process</a:t>
            </a:r>
          </a:p>
          <a:p>
            <a:r>
              <a:rPr lang="en-US" dirty="0" smtClean="0"/>
              <a:t>fork() duplicates all file descriptors of the parent to the child process</a:t>
            </a:r>
          </a:p>
          <a:p>
            <a:endParaRPr lang="en-US" dirty="0"/>
          </a:p>
          <a:p>
            <a:r>
              <a:rPr lang="en-US" dirty="0" smtClean="0"/>
              <a:t>Thus after a fork and an exec the original file descriptors remain accessible, and to both processes in case of fork()</a:t>
            </a:r>
          </a:p>
          <a:p>
            <a:r>
              <a:rPr lang="en-US" dirty="0" smtClean="0"/>
              <a:t>fork() increases the reference count in the OFT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184" y="363323"/>
            <a:ext cx="10515600" cy="1325563"/>
          </a:xfrm>
        </p:spPr>
        <p:txBody>
          <a:bodyPr/>
          <a:lstStyle/>
          <a:p>
            <a:r>
              <a:rPr lang="en-US" dirty="0" smtClean="0"/>
              <a:t>Example 3 Piping data between processes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77640" y="3752612"/>
            <a:ext cx="3352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42690" y="3383280"/>
            <a:ext cx="108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pdfA</a:t>
            </a:r>
            <a:r>
              <a:rPr lang="en-US" sz="2000" dirty="0" smtClean="0">
                <a:solidFill>
                  <a:srgbClr val="FF0000"/>
                </a:solidFill>
              </a:rPr>
              <a:t>[0</a:t>
            </a:r>
            <a:r>
              <a:rPr lang="en-US" sz="2000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1880" y="3459480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pdfA</a:t>
            </a:r>
            <a:r>
              <a:rPr lang="en-US" sz="2000" dirty="0" smtClean="0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892" y="1999737"/>
            <a:ext cx="15819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Read</a:t>
            </a:r>
            <a:r>
              <a:rPr lang="en-US" sz="2800" b="1" dirty="0" smtClean="0">
                <a:solidFill>
                  <a:srgbClr val="FF0000"/>
                </a:solidFill>
              </a:rPr>
              <a:t>  p[0]</a:t>
            </a:r>
          </a:p>
          <a:p>
            <a:r>
              <a:rPr lang="en-US" sz="2400" dirty="0" smtClean="0"/>
              <a:t>Write</a:t>
            </a:r>
            <a:r>
              <a:rPr lang="en-US" sz="2800" b="1" dirty="0" smtClean="0">
                <a:solidFill>
                  <a:srgbClr val="FF0000"/>
                </a:solidFill>
              </a:rPr>
              <a:t> p[1]</a:t>
            </a:r>
          </a:p>
        </p:txBody>
      </p:sp>
      <p:sp>
        <p:nvSpPr>
          <p:cNvPr id="15" name="Freeform 14"/>
          <p:cNvSpPr/>
          <p:nvPr/>
        </p:nvSpPr>
        <p:spPr>
          <a:xfrm>
            <a:off x="1799771" y="2206149"/>
            <a:ext cx="6271171" cy="1669165"/>
          </a:xfrm>
          <a:custGeom>
            <a:avLst/>
            <a:gdLst>
              <a:gd name="connsiteX0" fmla="*/ 0 w 6271171"/>
              <a:gd name="connsiteY0" fmla="*/ 101622 h 1669165"/>
              <a:gd name="connsiteX1" fmla="*/ 2119086 w 6271171"/>
              <a:gd name="connsiteY1" fmla="*/ 43565 h 1669165"/>
              <a:gd name="connsiteX2" fmla="*/ 5486400 w 6271171"/>
              <a:gd name="connsiteY2" fmla="*/ 87108 h 1669165"/>
              <a:gd name="connsiteX3" fmla="*/ 6270172 w 6271171"/>
              <a:gd name="connsiteY3" fmla="*/ 1030537 h 1669165"/>
              <a:gd name="connsiteX4" fmla="*/ 5617029 w 6271171"/>
              <a:gd name="connsiteY4" fmla="*/ 1669165 h 166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71" h="1669165">
                <a:moveTo>
                  <a:pt x="0" y="101622"/>
                </a:moveTo>
                <a:cubicBezTo>
                  <a:pt x="602343" y="73803"/>
                  <a:pt x="1204686" y="45984"/>
                  <a:pt x="2119086" y="43565"/>
                </a:cubicBezTo>
                <a:cubicBezTo>
                  <a:pt x="3033486" y="41146"/>
                  <a:pt x="4794552" y="-77387"/>
                  <a:pt x="5486400" y="87108"/>
                </a:cubicBezTo>
                <a:cubicBezTo>
                  <a:pt x="6178248" y="251603"/>
                  <a:pt x="6248401" y="766861"/>
                  <a:pt x="6270172" y="1030537"/>
                </a:cubicBezTo>
                <a:cubicBezTo>
                  <a:pt x="6291943" y="1294213"/>
                  <a:pt x="5954486" y="1481689"/>
                  <a:pt x="5617029" y="166916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712686" y="2669035"/>
            <a:ext cx="2293257" cy="1249822"/>
          </a:xfrm>
          <a:custGeom>
            <a:avLst/>
            <a:gdLst>
              <a:gd name="connsiteX0" fmla="*/ 0 w 2293257"/>
              <a:gd name="connsiteY0" fmla="*/ 74165 h 1249822"/>
              <a:gd name="connsiteX1" fmla="*/ 1654628 w 2293257"/>
              <a:gd name="connsiteY1" fmla="*/ 88679 h 1249822"/>
              <a:gd name="connsiteX2" fmla="*/ 1727200 w 2293257"/>
              <a:gd name="connsiteY2" fmla="*/ 959536 h 1249822"/>
              <a:gd name="connsiteX3" fmla="*/ 2293257 w 2293257"/>
              <a:gd name="connsiteY3" fmla="*/ 1249822 h 124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257" h="1249822">
                <a:moveTo>
                  <a:pt x="0" y="74165"/>
                </a:moveTo>
                <a:cubicBezTo>
                  <a:pt x="683380" y="7641"/>
                  <a:pt x="1366761" y="-58883"/>
                  <a:pt x="1654628" y="88679"/>
                </a:cubicBezTo>
                <a:cubicBezTo>
                  <a:pt x="1942495" y="236241"/>
                  <a:pt x="1620762" y="766012"/>
                  <a:pt x="1727200" y="959536"/>
                </a:cubicBezTo>
                <a:cubicBezTo>
                  <a:pt x="1833638" y="1153060"/>
                  <a:pt x="2063447" y="1201441"/>
                  <a:pt x="2293257" y="1249822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72184" y="3734191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ork()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6892" y="4627044"/>
            <a:ext cx="1581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</a:t>
            </a:r>
            <a:r>
              <a:rPr lang="en-US" sz="2800" b="1" dirty="0" smtClean="0">
                <a:solidFill>
                  <a:srgbClr val="FF0000"/>
                </a:solidFill>
              </a:rPr>
              <a:t>p[1]</a:t>
            </a:r>
          </a:p>
          <a:p>
            <a:r>
              <a:rPr lang="en-US" sz="2400" dirty="0" smtClean="0"/>
              <a:t>Read  </a:t>
            </a:r>
            <a:r>
              <a:rPr lang="en-US" sz="2800" b="1" dirty="0" smtClean="0">
                <a:solidFill>
                  <a:srgbClr val="FF0000"/>
                </a:solidFill>
              </a:rPr>
              <a:t>p[0]</a:t>
            </a:r>
          </a:p>
        </p:txBody>
      </p:sp>
      <p:sp>
        <p:nvSpPr>
          <p:cNvPr id="21" name="Freeform 20"/>
          <p:cNvSpPr/>
          <p:nvPr/>
        </p:nvSpPr>
        <p:spPr>
          <a:xfrm>
            <a:off x="1727200" y="4020457"/>
            <a:ext cx="2235200" cy="1007291"/>
          </a:xfrm>
          <a:custGeom>
            <a:avLst/>
            <a:gdLst>
              <a:gd name="connsiteX0" fmla="*/ 0 w 2235200"/>
              <a:gd name="connsiteY0" fmla="*/ 928914 h 1007291"/>
              <a:gd name="connsiteX1" fmla="*/ 1654629 w 2235200"/>
              <a:gd name="connsiteY1" fmla="*/ 943429 h 1007291"/>
              <a:gd name="connsiteX2" fmla="*/ 1654629 w 2235200"/>
              <a:gd name="connsiteY2" fmla="*/ 232229 h 1007291"/>
              <a:gd name="connsiteX3" fmla="*/ 2235200 w 2235200"/>
              <a:gd name="connsiteY3" fmla="*/ 0 h 100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5200" h="1007291">
                <a:moveTo>
                  <a:pt x="0" y="928914"/>
                </a:moveTo>
                <a:cubicBezTo>
                  <a:pt x="689428" y="994228"/>
                  <a:pt x="1378857" y="1059543"/>
                  <a:pt x="1654629" y="943429"/>
                </a:cubicBezTo>
                <a:cubicBezTo>
                  <a:pt x="1930401" y="827315"/>
                  <a:pt x="1557867" y="389467"/>
                  <a:pt x="1654629" y="232229"/>
                </a:cubicBezTo>
                <a:cubicBezTo>
                  <a:pt x="1751391" y="74991"/>
                  <a:pt x="1993295" y="37495"/>
                  <a:pt x="223520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828800" y="4049486"/>
            <a:ext cx="6184255" cy="1368351"/>
          </a:xfrm>
          <a:custGeom>
            <a:avLst/>
            <a:gdLst>
              <a:gd name="connsiteX0" fmla="*/ 0 w 6184255"/>
              <a:gd name="connsiteY0" fmla="*/ 1306285 h 1368351"/>
              <a:gd name="connsiteX1" fmla="*/ 5428343 w 6184255"/>
              <a:gd name="connsiteY1" fmla="*/ 1277257 h 1368351"/>
              <a:gd name="connsiteX2" fmla="*/ 6154057 w 6184255"/>
              <a:gd name="connsiteY2" fmla="*/ 435428 h 1368351"/>
              <a:gd name="connsiteX3" fmla="*/ 5573486 w 6184255"/>
              <a:gd name="connsiteY3" fmla="*/ 0 h 13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4255" h="1368351">
                <a:moveTo>
                  <a:pt x="0" y="1306285"/>
                </a:moveTo>
                <a:cubicBezTo>
                  <a:pt x="2201333" y="1364342"/>
                  <a:pt x="4402667" y="1422400"/>
                  <a:pt x="5428343" y="1277257"/>
                </a:cubicBezTo>
                <a:cubicBezTo>
                  <a:pt x="6454019" y="1132114"/>
                  <a:pt x="6129866" y="648304"/>
                  <a:pt x="6154057" y="435428"/>
                </a:cubicBezTo>
                <a:cubicBezTo>
                  <a:pt x="6178248" y="222552"/>
                  <a:pt x="5875867" y="111276"/>
                  <a:pt x="5573486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8703216" y="2669035"/>
            <a:ext cx="3461845" cy="1083577"/>
            <a:chOff x="8703216" y="2669035"/>
            <a:chExt cx="3461845" cy="1083577"/>
          </a:xfrm>
        </p:grpSpPr>
        <p:sp>
          <p:nvSpPr>
            <p:cNvPr id="23" name="TextBox 22"/>
            <p:cNvSpPr txBox="1"/>
            <p:nvPr/>
          </p:nvSpPr>
          <p:spPr>
            <a:xfrm>
              <a:off x="8703216" y="2669035"/>
              <a:ext cx="1362874" cy="36933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dup2(p[0],0)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03216" y="3106281"/>
              <a:ext cx="3461845" cy="64633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</a:t>
              </a:r>
              <a:r>
                <a:rPr lang="en-US" dirty="0" err="1" smtClean="0"/>
                <a:t>scanf</a:t>
              </a:r>
              <a:r>
                <a:rPr lang="en-US" dirty="0" smtClean="0"/>
                <a:t>()s and read(0, ..) will read</a:t>
              </a:r>
              <a:br>
                <a:rPr lang="en-US" dirty="0" smtClean="0"/>
              </a:br>
              <a:r>
                <a:rPr lang="en-US" dirty="0" smtClean="0"/>
                <a:t>from the pipe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703216" y="4627044"/>
            <a:ext cx="3489353" cy="1047035"/>
            <a:chOff x="8703216" y="4627044"/>
            <a:chExt cx="3489353" cy="1047035"/>
          </a:xfrm>
        </p:grpSpPr>
        <p:sp>
          <p:nvSpPr>
            <p:cNvPr id="24" name="TextBox 23"/>
            <p:cNvSpPr txBox="1"/>
            <p:nvPr/>
          </p:nvSpPr>
          <p:spPr>
            <a:xfrm>
              <a:off x="8703216" y="4627044"/>
              <a:ext cx="1362874" cy="369332"/>
            </a:xfrm>
            <a:prstGeom prst="rect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dup2(p[1],</a:t>
              </a:r>
              <a:r>
                <a:rPr lang="en-US" dirty="0"/>
                <a:t>1</a:t>
              </a:r>
              <a:r>
                <a:rPr lang="en-US" dirty="0" smtClean="0"/>
                <a:t>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03216" y="5027748"/>
              <a:ext cx="3489353" cy="646331"/>
            </a:xfrm>
            <a:prstGeom prst="rect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</a:t>
              </a:r>
              <a:r>
                <a:rPr lang="en-US" dirty="0" err="1" smtClean="0"/>
                <a:t>printf</a:t>
              </a:r>
              <a:r>
                <a:rPr lang="en-US" dirty="0" smtClean="0"/>
                <a:t>() and write(1, ..) will write</a:t>
              </a:r>
              <a:br>
                <a:rPr lang="en-US" dirty="0" smtClean="0"/>
              </a:br>
              <a:r>
                <a:rPr lang="en-US" dirty="0" smtClean="0"/>
                <a:t>to the pipe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086506" y="622987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pipecmd.c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70111" y="5890478"/>
            <a:ext cx="6524030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Note</a:t>
            </a:r>
            <a:r>
              <a:rPr lang="en-US" sz="2400" dirty="0" smtClean="0"/>
              <a:t>: This is true even if you exec after the dup2()!</a:t>
            </a:r>
            <a:br>
              <a:rPr lang="en-US" sz="2400" dirty="0" smtClean="0"/>
            </a:br>
            <a:r>
              <a:rPr lang="en-US" sz="2400" b="1" dirty="0" smtClean="0"/>
              <a:t>Task</a:t>
            </a:r>
            <a:r>
              <a:rPr lang="en-US" sz="2400" dirty="0" smtClean="0"/>
              <a:t>: Can you add </a:t>
            </a:r>
            <a:r>
              <a:rPr lang="en-US" sz="2400" dirty="0" err="1" smtClean="0"/>
              <a:t>pipining</a:t>
            </a:r>
            <a:r>
              <a:rPr lang="en-US" sz="2400" dirty="0" smtClean="0"/>
              <a:t> facility to your shell?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20965" y="2922898"/>
            <a:ext cx="19996" cy="86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320965" y="4043968"/>
            <a:ext cx="19996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rot="5400000">
            <a:off x="10224943" y="644673"/>
            <a:ext cx="378640" cy="35015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16200000">
            <a:off x="10258572" y="4070392"/>
            <a:ext cx="378640" cy="35015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4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 animBg="1"/>
      <p:bldP spid="27" grpId="0"/>
      <p:bldP spid="28" grpId="0" animBg="1"/>
      <p:bldP spid="7" grpId="0" animBg="1"/>
      <p:bldP spid="3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 Language and buffered 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 library does IO (</a:t>
            </a:r>
            <a:r>
              <a:rPr lang="en-US" dirty="0" err="1" smtClean="0"/>
              <a:t>fprintf</a:t>
            </a:r>
            <a:r>
              <a:rPr lang="en-US" dirty="0" smtClean="0"/>
              <a:t>/</a:t>
            </a:r>
            <a:r>
              <a:rPr lang="en-US" dirty="0" err="1" smtClean="0"/>
              <a:t>fscanf</a:t>
            </a:r>
            <a:r>
              <a:rPr lang="en-US" dirty="0" smtClean="0"/>
              <a:t>/</a:t>
            </a:r>
            <a:r>
              <a:rPr lang="en-US" dirty="0" err="1" smtClean="0"/>
              <a:t>fread</a:t>
            </a:r>
            <a:r>
              <a:rPr lang="en-US" dirty="0" smtClean="0"/>
              <a:t>/</a:t>
            </a:r>
            <a:r>
              <a:rPr lang="en-US" dirty="0" err="1" smtClean="0"/>
              <a:t>fwrite</a:t>
            </a:r>
            <a:r>
              <a:rPr lang="en-US" dirty="0" smtClean="0"/>
              <a:t>) buffered by default </a:t>
            </a:r>
            <a:r>
              <a:rPr lang="en-US" i="1" dirty="0" smtClean="0"/>
              <a:t>in the user space</a:t>
            </a:r>
            <a:r>
              <a:rPr lang="en-US" dirty="0" smtClean="0"/>
              <a:t>. This has a couple of effects:</a:t>
            </a:r>
          </a:p>
          <a:p>
            <a:pPr lvl="1"/>
            <a:r>
              <a:rPr lang="en-US" dirty="0" smtClean="0"/>
              <a:t>Benefit: (a) reduce # IO,   </a:t>
            </a:r>
            <a:r>
              <a:rPr lang="en-US" dirty="0"/>
              <a:t>(b) reduce # </a:t>
            </a:r>
            <a:r>
              <a:rPr lang="en-US" dirty="0" err="1"/>
              <a:t>syscalls</a:t>
            </a:r>
            <a:r>
              <a:rPr lang="en-US" dirty="0"/>
              <a:t> – both take time.</a:t>
            </a:r>
          </a:p>
          <a:p>
            <a:pPr lvl="1"/>
            <a:r>
              <a:rPr lang="en-US" dirty="0" smtClean="0"/>
              <a:t>Curious behavior:</a:t>
            </a:r>
          </a:p>
          <a:p>
            <a:pPr lvl="2"/>
            <a:r>
              <a:rPr lang="en-US" dirty="0" smtClean="0"/>
              <a:t>Sometime the stuff that you print may not appear as soon as you print</a:t>
            </a:r>
          </a:p>
          <a:p>
            <a:pPr lvl="2"/>
            <a:r>
              <a:rPr lang="en-US" dirty="0" smtClean="0"/>
              <a:t>The parent and child get a copy of this user space buffer</a:t>
            </a:r>
            <a:r>
              <a:rPr lang="en-US" dirty="0"/>
              <a:t> </a:t>
            </a:r>
            <a:r>
              <a:rPr lang="en-US" dirty="0" smtClean="0"/>
              <a:t>when you fork() after a </a:t>
            </a:r>
            <a:r>
              <a:rPr lang="en-US" dirty="0" err="1" smtClean="0"/>
              <a:t>printf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flush.c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You can force flushing of an output buffer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flush(3).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buffer is often called a line buffer because ‘\n’ in the output string causes the output buffer to be flushed to the device.</a:t>
            </a:r>
          </a:p>
          <a:p>
            <a:r>
              <a:rPr lang="en-US" dirty="0" smtClean="0"/>
              <a:t>You can change the flushing behavior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en-US" dirty="0" smtClean="0"/>
              <a:t>).</a:t>
            </a:r>
          </a:p>
          <a:p>
            <a:r>
              <a:rPr lang="en-US" dirty="0" smtClean="0"/>
              <a:t>GNU C does </a:t>
            </a:r>
            <a:r>
              <a:rPr lang="en-US" dirty="0"/>
              <a:t>the following: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www.gnu.org/software/libc/manual/html_node/Flushing-Buffers.html</a:t>
            </a:r>
            <a:r>
              <a:rPr lang="en-US" dirty="0" smtClean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and related metadata for a filesystem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dirty="0" smtClean="0"/>
              <a:t> (</a:t>
            </a:r>
            <a:r>
              <a:rPr lang="en-US" dirty="0" err="1" smtClean="0"/>
              <a:t>ie</a:t>
            </a:r>
            <a:r>
              <a:rPr lang="en-US" dirty="0" smtClean="0"/>
              <a:t> a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dirty="0" smtClean="0"/>
              <a:t> or a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Notion of owner and group</a:t>
            </a:r>
          </a:p>
          <a:p>
            <a:pPr lvl="1"/>
            <a:r>
              <a:rPr lang="en-US" dirty="0" smtClean="0"/>
              <a:t>Every </a:t>
            </a:r>
            <a:r>
              <a:rPr lang="en-US" b="1" dirty="0" smtClean="0"/>
              <a:t>user</a:t>
            </a:r>
            <a:r>
              <a:rPr lang="en-US" dirty="0" smtClean="0"/>
              <a:t> has a </a:t>
            </a:r>
            <a:r>
              <a:rPr lang="en-US" b="1" dirty="0" err="1" smtClean="0"/>
              <a:t>userid</a:t>
            </a:r>
            <a:r>
              <a:rPr lang="en-US" dirty="0" smtClean="0"/>
              <a:t> and by default is the </a:t>
            </a:r>
            <a:r>
              <a:rPr lang="en-US" b="1" dirty="0" smtClean="0"/>
              <a:t>owner</a:t>
            </a:r>
            <a:r>
              <a:rPr lang="en-US" dirty="0" smtClean="0"/>
              <a:t> of any files/</a:t>
            </a:r>
            <a:r>
              <a:rPr lang="en-US" dirty="0" err="1" smtClean="0"/>
              <a:t>directies</a:t>
            </a:r>
            <a:r>
              <a:rPr lang="en-US" dirty="0" smtClean="0"/>
              <a:t> the user creates</a:t>
            </a:r>
          </a:p>
          <a:p>
            <a:pPr lvl="1"/>
            <a:r>
              <a:rPr lang="en-US" dirty="0" smtClean="0"/>
              <a:t>Every user is in a </a:t>
            </a:r>
            <a:r>
              <a:rPr lang="en-US" b="1" dirty="0" smtClean="0"/>
              <a:t>group</a:t>
            </a:r>
            <a:r>
              <a:rPr lang="en-US" dirty="0" smtClean="0"/>
              <a:t> and has a </a:t>
            </a:r>
            <a:r>
              <a:rPr lang="en-US" b="1" dirty="0" err="1" smtClean="0"/>
              <a:t>groupid</a:t>
            </a:r>
            <a:r>
              <a:rPr lang="en-US" dirty="0" smtClean="0"/>
              <a:t> and by default that is the </a:t>
            </a:r>
            <a:r>
              <a:rPr lang="en-US" b="1" dirty="0" smtClean="0"/>
              <a:t>group</a:t>
            </a:r>
            <a:r>
              <a:rPr lang="en-US" dirty="0" smtClean="0"/>
              <a:t> of any files the user creates</a:t>
            </a:r>
          </a:p>
          <a:p>
            <a:pPr lvl="1"/>
            <a:r>
              <a:rPr lang="en-US" dirty="0" smtClean="0"/>
              <a:t>Linux: See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</a:p>
          <a:p>
            <a:r>
              <a:rPr lang="en-US" dirty="0" smtClean="0"/>
              <a:t>Permissions</a:t>
            </a:r>
          </a:p>
          <a:p>
            <a:pPr lvl="1"/>
            <a:r>
              <a:rPr lang="en-US" dirty="0" smtClean="0"/>
              <a:t>Every file has </a:t>
            </a:r>
            <a:r>
              <a:rPr lang="en-US" b="1" dirty="0" smtClean="0"/>
              <a:t>permissions</a:t>
            </a:r>
            <a:r>
              <a:rPr lang="en-US" dirty="0" smtClean="0"/>
              <a:t> associated with the user/owner(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), users in the same group(</a:t>
            </a:r>
            <a:r>
              <a:rPr lang="en-US" b="1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) and users other than those in the group(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Permissions say who has what permissions on the entry</a:t>
            </a:r>
          </a:p>
          <a:p>
            <a:pPr lvl="1"/>
            <a:r>
              <a:rPr lang="en-US" dirty="0" smtClean="0"/>
              <a:t>Linux: See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ls –l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r-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64698" y="5618922"/>
            <a:ext cx="530085" cy="697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74907" y="5599045"/>
            <a:ext cx="530085" cy="697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38124" y="5605673"/>
            <a:ext cx="530085" cy="697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2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Considerations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cost of reading and writing to a filesystem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Consider: </a:t>
            </a:r>
            <a:r>
              <a:rPr lang="en-US" u="sng" dirty="0" smtClean="0"/>
              <a:t>open(“/a/b”) </a:t>
            </a:r>
            <a:r>
              <a:rPr lang="en-US" dirty="0" smtClean="0"/>
              <a:t>on the disk: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“/” (d) read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“/”s inode </a:t>
            </a:r>
            <a:r>
              <a:rPr lang="en-US" dirty="0" smtClean="0"/>
              <a:t>for permissions ; search for “a” in its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i="1" dirty="0" smtClean="0"/>
              <a:t>, </a:t>
            </a:r>
            <a:r>
              <a:rPr lang="en-US" dirty="0" smtClean="0"/>
              <a:t>retrieve its inode number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“a” (d)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read “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”s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inode </a:t>
            </a:r>
            <a:r>
              <a:rPr lang="en-US" dirty="0" smtClean="0"/>
              <a:t>for permissions ; search for “b” in its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i="1" dirty="0" smtClean="0"/>
              <a:t>, </a:t>
            </a:r>
            <a:r>
              <a:rPr lang="en-US" dirty="0" smtClean="0"/>
              <a:t>retrieve its inode number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“b” (f)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read b’s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inode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make sure the user has the right permissions to open it.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Need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update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inode</a:t>
            </a:r>
            <a:r>
              <a:rPr lang="en-US" dirty="0" smtClean="0"/>
              <a:t> (access times) for each of the items on the path.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case of </a:t>
            </a:r>
            <a:r>
              <a:rPr lang="en-US" u="sng" dirty="0" smtClean="0"/>
              <a:t>read(</a:t>
            </a:r>
            <a:r>
              <a:rPr lang="en-US" u="sng" dirty="0" err="1" smtClean="0"/>
              <a:t>fd</a:t>
            </a:r>
            <a:r>
              <a:rPr lang="en-US" u="sng" dirty="0" smtClean="0"/>
              <a:t>), </a:t>
            </a:r>
            <a:r>
              <a:rPr lang="en-US" dirty="0" smtClean="0"/>
              <a:t>we already have the </a:t>
            </a:r>
            <a:r>
              <a:rPr lang="en-US" dirty="0" err="1" smtClean="0"/>
              <a:t>fd</a:t>
            </a:r>
            <a:r>
              <a:rPr lang="en-US" dirty="0" smtClean="0"/>
              <a:t> pointing (through the open file table) to the inode for “b”.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Then we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inode </a:t>
            </a:r>
            <a:r>
              <a:rPr lang="en-US" dirty="0" smtClean="0"/>
              <a:t>to find the data blocks.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Then we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data </a:t>
            </a:r>
            <a:r>
              <a:rPr lang="en-US" dirty="0" smtClean="0"/>
              <a:t>blocks to retrieve the data.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Lastly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update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inode</a:t>
            </a:r>
            <a:r>
              <a:rPr lang="en-US" dirty="0" smtClean="0"/>
              <a:t> (access time) for the inode for  “b”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Clearly </a:t>
            </a:r>
            <a:r>
              <a:rPr lang="en-US" u="sng" dirty="0" smtClean="0"/>
              <a:t>write(“b”) </a:t>
            </a:r>
            <a:r>
              <a:rPr lang="en-US" dirty="0" smtClean="0"/>
              <a:t>is even more costly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Disks are much slower than the CPU.</a:t>
            </a:r>
          </a:p>
          <a:p>
            <a:r>
              <a:rPr lang="en-US" dirty="0" smtClean="0"/>
              <a:t>We need to do something to keep the access times to blocks low.</a:t>
            </a:r>
          </a:p>
          <a:p>
            <a:r>
              <a:rPr lang="en-US" dirty="0" smtClean="0"/>
              <a:t>This includes all blocks:</a:t>
            </a:r>
          </a:p>
          <a:p>
            <a:pPr lvl="1"/>
            <a:r>
              <a:rPr lang="en-US" dirty="0" smtClean="0"/>
              <a:t>Superblocks</a:t>
            </a:r>
          </a:p>
          <a:p>
            <a:pPr lvl="1"/>
            <a:r>
              <a:rPr lang="en-US" dirty="0" err="1" smtClean="0"/>
              <a:t>Inodes</a:t>
            </a:r>
            <a:endParaRPr lang="en-US" dirty="0" smtClean="0"/>
          </a:p>
          <a:p>
            <a:pPr lvl="1"/>
            <a:r>
              <a:rPr lang="en-US" dirty="0" smtClean="0"/>
              <a:t>Free bitmaps for both data and </a:t>
            </a:r>
            <a:r>
              <a:rPr lang="en-US" dirty="0" err="1" smtClean="0"/>
              <a:t>inodes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8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at the times involved in reading from a hard drive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Mechanical Hard Drive (SATA)</a:t>
                </a:r>
              </a:p>
              <a:p>
                <a:pPr lvl="1"/>
                <a:r>
                  <a:rPr lang="en-US" dirty="0" smtClean="0"/>
                  <a:t>Seek time   10ms </a:t>
                </a:r>
              </a:p>
              <a:p>
                <a:pPr lvl="1"/>
                <a:r>
                  <a:rPr lang="en-US" dirty="0" smtClean="0"/>
                  <a:t>Rotation time 8ms:  7200 rpm =&gt; 7200/60 </a:t>
                </a:r>
                <a:r>
                  <a:rPr lang="en-US" dirty="0" err="1" smtClean="0"/>
                  <a:t>rps</a:t>
                </a:r>
                <a:r>
                  <a:rPr lang="en-US" dirty="0" smtClean="0"/>
                  <a:t> =&gt; 120 </a:t>
                </a:r>
                <a:r>
                  <a:rPr lang="en-US" dirty="0" err="1" smtClean="0"/>
                  <a:t>rps</a:t>
                </a:r>
                <a:r>
                  <a:rPr lang="en-US" dirty="0" smtClean="0"/>
                  <a:t> =&gt; 8ms / rot</a:t>
                </a:r>
              </a:p>
              <a:p>
                <a:pPr lvl="1"/>
                <a:r>
                  <a:rPr lang="en-US" dirty="0" smtClean="0"/>
                  <a:t>Transfer(Read/Write) rate: 150 MB/s</a:t>
                </a:r>
              </a:p>
              <a:p>
                <a:r>
                  <a:rPr lang="en-US" dirty="0" smtClean="0"/>
                  <a:t>SSDs</a:t>
                </a:r>
              </a:p>
              <a:p>
                <a:pPr lvl="1"/>
                <a:r>
                  <a:rPr lang="en-US" dirty="0" smtClean="0"/>
                  <a:t>eliminate a lot of seek and rotation time.. Effectively 1/100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of the time.</a:t>
                </a:r>
              </a:p>
              <a:p>
                <a:pPr lvl="1"/>
                <a:r>
                  <a:rPr lang="en-US" dirty="0" smtClean="0"/>
                  <a:t>Transfer rate 500 MB/s </a:t>
                </a:r>
                <a:r>
                  <a:rPr lang="en-US" dirty="0" err="1" smtClean="0"/>
                  <a:t>ie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 smtClean="0"/>
                  <a:t>B/s</a:t>
                </a:r>
              </a:p>
              <a:p>
                <a:r>
                  <a:rPr lang="en-US" dirty="0" smtClean="0"/>
                  <a:t>CPU fun/approximate comparison (Core i7):</a:t>
                </a:r>
              </a:p>
              <a:p>
                <a:pPr lvl="1"/>
                <a:r>
                  <a:rPr lang="en-US" dirty="0" smtClean="0"/>
                  <a:t>3.2GHz</a:t>
                </a:r>
              </a:p>
              <a:p>
                <a:pPr lvl="1"/>
                <a:r>
                  <a:rPr lang="en-US" dirty="0" smtClean="0"/>
                  <a:t>100,000 MIPS , </a:t>
                </a:r>
                <a:r>
                  <a:rPr lang="en-US" dirty="0" err="1" smtClean="0"/>
                  <a:t>ie</a:t>
                </a:r>
                <a:r>
                  <a:rPr lang="en-US" dirty="0" smtClean="0"/>
                  <a:t> 10</a:t>
                </a:r>
                <a:r>
                  <a:rPr lang="en-US" baseline="30000" dirty="0" smtClean="0"/>
                  <a:t>11</a:t>
                </a:r>
                <a:r>
                  <a:rPr lang="en-US" dirty="0" smtClean="0"/>
                  <a:t> instruction per second.</a:t>
                </a:r>
              </a:p>
              <a:p>
                <a:pPr lvl="1"/>
                <a:r>
                  <a:rPr lang="en-US" dirty="0" err="1" smtClean="0"/>
                  <a:t>Mutliplying</a:t>
                </a:r>
                <a:r>
                  <a:rPr lang="en-US" dirty="0" smtClean="0"/>
                  <a:t> two </a:t>
                </a:r>
                <a:r>
                  <a:rPr lang="en-US" dirty="0" err="1" smtClean="0"/>
                  <a:t>nxn</a:t>
                </a:r>
                <a:r>
                  <a:rPr lang="en-US" dirty="0" smtClean="0"/>
                  <a:t> matrices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  instructions.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=1000 </m:t>
                    </m:r>
                  </m:oMath>
                </a14:m>
                <a:r>
                  <a:rPr lang="en-US" dirty="0" smtClean="0"/>
                  <a:t>that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 smtClean="0"/>
                  <a:t> instructions. So each </a:t>
                </a:r>
                <a:r>
                  <a:rPr lang="en-US" dirty="0" err="1" smtClean="0"/>
                  <a:t>matmul</a:t>
                </a:r>
                <a:r>
                  <a:rPr lang="en-US" dirty="0" smtClean="0"/>
                  <a:t>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 smtClean="0"/>
                  <a:t>sec.</a:t>
                </a:r>
              </a:p>
              <a:p>
                <a:pPr lvl="1"/>
                <a:r>
                  <a:rPr lang="en-US" dirty="0" smtClean="0"/>
                  <a:t>Lets say each integer is 4 bytes. Then we need to read in two matrices </a:t>
                </a:r>
                <a:r>
                  <a:rPr lang="en-US" dirty="0" err="1" smtClean="0"/>
                  <a:t>ie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×1000×4×2= 8×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Bytes. Takes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÷5×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=1.67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sec</a:t>
                </a:r>
              </a:p>
              <a:p>
                <a:pPr lvl="1"/>
                <a:r>
                  <a:rPr lang="en-US" dirty="0" smtClean="0"/>
                  <a:t>Thus we see that the compute time compares with the IO time</a:t>
                </a:r>
                <a:r>
                  <a:rPr lang="en-US" smtClean="0"/>
                  <a:t>, even for an SSD.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r="-290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89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Characteristic times/ rates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63617" y="1948070"/>
            <a:ext cx="3882887" cy="4081669"/>
          </a:xfrm>
          <a:prstGeom prst="ellipse">
            <a:avLst/>
          </a:prstGeom>
          <a:noFill/>
          <a:ln w="762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084831" y="2255220"/>
            <a:ext cx="3291840" cy="3460365"/>
          </a:xfrm>
          <a:prstGeom prst="ellipse">
            <a:avLst/>
          </a:prstGeom>
          <a:noFill/>
          <a:ln w="762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391976" y="2590502"/>
            <a:ext cx="2651760" cy="2787518"/>
          </a:xfrm>
          <a:prstGeom prst="ellipse">
            <a:avLst/>
          </a:prstGeom>
          <a:noFill/>
          <a:ln w="762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559816" y="1687709"/>
            <a:ext cx="4349339" cy="4572000"/>
          </a:xfrm>
          <a:prstGeom prst="ellipse">
            <a:avLst/>
          </a:prstGeom>
          <a:noFill/>
          <a:ln w="762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2285231" y="3641089"/>
            <a:ext cx="757646" cy="5486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04235" y="2352345"/>
            <a:ext cx="3682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Circular track with several</a:t>
            </a:r>
            <a:br>
              <a:rPr lang="en-US" dirty="0" smtClean="0"/>
            </a:br>
            <a:r>
              <a:rPr lang="en-US" dirty="0" smtClean="0"/>
              <a:t>512 Byte sectors of data in each track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1"/>
          </p:cNvCxnSpPr>
          <p:nvPr/>
        </p:nvCxnSpPr>
        <p:spPr>
          <a:xfrm flipH="1">
            <a:off x="7540283" y="2675511"/>
            <a:ext cx="1063952" cy="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1"/>
          </p:cNvCxnSpPr>
          <p:nvPr/>
        </p:nvCxnSpPr>
        <p:spPr>
          <a:xfrm flipH="1">
            <a:off x="7543647" y="2675511"/>
            <a:ext cx="1060588" cy="56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1"/>
          </p:cNvCxnSpPr>
          <p:nvPr/>
        </p:nvCxnSpPr>
        <p:spPr>
          <a:xfrm flipH="1">
            <a:off x="7376671" y="2675511"/>
            <a:ext cx="1227564" cy="109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1"/>
          </p:cNvCxnSpPr>
          <p:nvPr/>
        </p:nvCxnSpPr>
        <p:spPr>
          <a:xfrm flipH="1">
            <a:off x="6929357" y="2675511"/>
            <a:ext cx="1674878" cy="184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2669" y="4304714"/>
            <a:ext cx="39764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read/Write head moves</a:t>
            </a:r>
            <a:br>
              <a:rPr lang="en-US" dirty="0" smtClean="0"/>
            </a:br>
            <a:r>
              <a:rPr lang="en-US" dirty="0" smtClean="0"/>
              <a:t>in a straight line from track</a:t>
            </a:r>
          </a:p>
          <a:p>
            <a:r>
              <a:rPr lang="en-US" dirty="0" smtClean="0"/>
              <a:t>Track to track ( Seek latency </a:t>
            </a:r>
            <a:br>
              <a:rPr lang="en-US" dirty="0" smtClean="0"/>
            </a:br>
            <a:r>
              <a:rPr lang="en-US" dirty="0" smtClean="0"/>
              <a:t>is the time  for the head to get </a:t>
            </a:r>
            <a:br>
              <a:rPr lang="en-US" dirty="0" smtClean="0"/>
            </a:br>
            <a:r>
              <a:rPr lang="en-US" dirty="0" smtClean="0"/>
              <a:t>to the appropriate path)</a:t>
            </a:r>
          </a:p>
          <a:p>
            <a:endParaRPr lang="en-US" dirty="0" smtClean="0"/>
          </a:p>
          <a:p>
            <a:r>
              <a:rPr lang="en-US" dirty="0" smtClean="0"/>
              <a:t>Once on the track the head waits for the</a:t>
            </a:r>
            <a:br>
              <a:rPr lang="en-US" dirty="0" smtClean="0"/>
            </a:br>
            <a:r>
              <a:rPr lang="en-US" dirty="0" smtClean="0"/>
              <a:t>appropriate sector to come under it</a:t>
            </a:r>
            <a:br>
              <a:rPr lang="en-US" dirty="0" smtClean="0"/>
            </a:br>
            <a:r>
              <a:rPr lang="en-US" dirty="0" smtClean="0"/>
              <a:t>(rotational latency)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64613" y="3804051"/>
            <a:ext cx="31171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simple schematic</a:t>
            </a:r>
            <a:br>
              <a:rPr lang="en-US" dirty="0" smtClean="0"/>
            </a:br>
            <a:r>
              <a:rPr lang="en-US" dirty="0" smtClean="0"/>
              <a:t>for a mechanical hard disk</a:t>
            </a:r>
          </a:p>
          <a:p>
            <a:endParaRPr lang="en-US" dirty="0"/>
          </a:p>
          <a:p>
            <a:r>
              <a:rPr lang="en-US" dirty="0" smtClean="0"/>
              <a:t>In reality we may have multiple</a:t>
            </a:r>
            <a:br>
              <a:rPr lang="en-US" dirty="0" smtClean="0"/>
            </a:br>
            <a:r>
              <a:rPr lang="en-US" dirty="0" smtClean="0"/>
              <a:t>such disks ‘stacked’ to create a </a:t>
            </a:r>
            <a:br>
              <a:rPr lang="en-US" dirty="0" smtClean="0"/>
            </a:br>
            <a:r>
              <a:rPr lang="en-US" dirty="0" smtClean="0"/>
              <a:t>cylinder and each with its own </a:t>
            </a:r>
            <a:br>
              <a:rPr lang="en-US" dirty="0" smtClean="0"/>
            </a:br>
            <a:r>
              <a:rPr lang="en-US" dirty="0" smtClean="0"/>
              <a:t>read/write head.</a:t>
            </a:r>
          </a:p>
        </p:txBody>
      </p:sp>
      <p:sp>
        <p:nvSpPr>
          <p:cNvPr id="27" name="Left-Right Arrow 26"/>
          <p:cNvSpPr/>
          <p:nvPr/>
        </p:nvSpPr>
        <p:spPr>
          <a:xfrm>
            <a:off x="3067105" y="3740182"/>
            <a:ext cx="2391160" cy="334562"/>
          </a:xfrm>
          <a:prstGeom prst="leftRightArrow">
            <a:avLst/>
          </a:prstGeom>
          <a:solidFill>
            <a:srgbClr val="FFC6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 Movement Path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9143" y="1859934"/>
            <a:ext cx="3492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 block number is mapped to </a:t>
            </a:r>
            <a:br>
              <a:rPr lang="en-US" dirty="0" smtClean="0"/>
            </a:br>
            <a:r>
              <a:rPr lang="en-US" dirty="0" smtClean="0"/>
              <a:t>a specific sector on a specific 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 Caching or I/O Buffering in the filesystem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Caching: Keep “popular” info from the disk in the RAM.</a:t>
            </a:r>
          </a:p>
          <a:p>
            <a:pPr lvl="1"/>
            <a:r>
              <a:rPr lang="en-US" dirty="0" smtClean="0"/>
              <a:t>Tradeoff – spending some memory but improve disk access speed</a:t>
            </a:r>
          </a:p>
          <a:p>
            <a:pPr lvl="1"/>
            <a:r>
              <a:rPr lang="en-US" dirty="0" smtClean="0"/>
              <a:t>What is popular changes over time and without notice</a:t>
            </a:r>
          </a:p>
          <a:p>
            <a:pPr lvl="1"/>
            <a:r>
              <a:rPr lang="en-US" dirty="0" smtClean="0"/>
              <a:t>LRU may be a good way to decide which blocks to evict from the cache when needed.</a:t>
            </a:r>
          </a:p>
          <a:p>
            <a:r>
              <a:rPr lang="en-US" dirty="0" smtClean="0"/>
              <a:t>I/O Buffering: Don’t write data onto blocks each time. Be lazy about it.</a:t>
            </a:r>
          </a:p>
          <a:p>
            <a:pPr lvl="1"/>
            <a:r>
              <a:rPr lang="en-US" dirty="0" smtClean="0"/>
              <a:t>Multiple writes get grouped together into one write to the disk. </a:t>
            </a:r>
            <a:endParaRPr lang="en-US" dirty="0"/>
          </a:p>
          <a:p>
            <a:pPr lvl="1"/>
            <a:r>
              <a:rPr lang="en-US" dirty="0" smtClean="0"/>
              <a:t>Written stuff can be modified easily without too many IO</a:t>
            </a:r>
          </a:p>
          <a:p>
            <a:pPr lvl="1"/>
            <a:r>
              <a:rPr lang="en-US" dirty="0" smtClean="0"/>
              <a:t>Note that this means what is written may not go to the disk immediately.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ync() as an API to deal with this.	</a:t>
            </a:r>
          </a:p>
          <a:p>
            <a:pPr lvl="1"/>
            <a:r>
              <a:rPr lang="en-US" dirty="0"/>
              <a:t>A Temporary file never needs to be on the disk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The notion of dirty blocks and reclaiming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53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</a:t>
            </a:r>
            <a:r>
              <a:rPr lang="en-US" dirty="0" err="1" smtClean="0"/>
              <a:t>Dentry</a:t>
            </a:r>
            <a:r>
              <a:rPr lang="en-US" dirty="0" smtClean="0"/>
              <a:t> lookup  (</a:t>
            </a:r>
            <a:r>
              <a:rPr lang="en-US" dirty="0" err="1" smtClean="0"/>
              <a:t>Dentry</a:t>
            </a:r>
            <a:r>
              <a:rPr lang="en-US" dirty="0" smtClean="0"/>
              <a:t> = a single directory entry)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most </a:t>
            </a:r>
            <a:r>
              <a:rPr lang="en-US" dirty="0" err="1" smtClean="0"/>
              <a:t>filesystems</a:t>
            </a:r>
            <a:r>
              <a:rPr lang="en-US" dirty="0" smtClean="0"/>
              <a:t> everything is an inode.</a:t>
            </a:r>
          </a:p>
          <a:p>
            <a:r>
              <a:rPr lang="en-US" dirty="0" smtClean="0"/>
              <a:t>Traversing the file tree hierarchy is common way to map a path to a file , </a:t>
            </a:r>
            <a:r>
              <a:rPr lang="en-US" dirty="0" err="1" smtClean="0"/>
              <a:t>eg</a:t>
            </a:r>
            <a:r>
              <a:rPr lang="en-US" dirty="0" smtClean="0"/>
              <a:t>  /home/</a:t>
            </a:r>
            <a:r>
              <a:rPr lang="en-US" dirty="0" err="1" smtClean="0"/>
              <a:t>iiitb</a:t>
            </a:r>
            <a:r>
              <a:rPr lang="en-US" dirty="0" smtClean="0"/>
              <a:t>/courses = “/” “home” “</a:t>
            </a:r>
            <a:r>
              <a:rPr lang="en-US" dirty="0" err="1" smtClean="0"/>
              <a:t>iiitb</a:t>
            </a:r>
            <a:r>
              <a:rPr lang="en-US" dirty="0" smtClean="0"/>
              <a:t>” “courses</a:t>
            </a:r>
          </a:p>
          <a:p>
            <a:r>
              <a:rPr lang="en-US" dirty="0" smtClean="0"/>
              <a:t>The lookup consists of following several directory entries … thus several disk operations</a:t>
            </a:r>
          </a:p>
          <a:p>
            <a:r>
              <a:rPr lang="en-US" dirty="0" smtClean="0"/>
              <a:t>That can get complicated further by mounting which is very common</a:t>
            </a:r>
          </a:p>
          <a:p>
            <a:r>
              <a:rPr lang="en-US" dirty="0" smtClean="0"/>
              <a:t>Therefore there is support for hierarchical filename lookup – </a:t>
            </a:r>
            <a:r>
              <a:rPr lang="en-US" b="1" dirty="0" err="1" smtClean="0"/>
              <a:t>dentry</a:t>
            </a:r>
            <a:endParaRPr lang="en-US" b="1" dirty="0" smtClean="0"/>
          </a:p>
          <a:p>
            <a:r>
              <a:rPr lang="en-US" dirty="0" smtClean="0"/>
              <a:t>This is a pure in memory structure built from </a:t>
            </a:r>
            <a:r>
              <a:rPr lang="en-US" dirty="0" err="1" smtClean="0"/>
              <a:t>inodes</a:t>
            </a:r>
            <a:r>
              <a:rPr lang="en-US" dirty="0" smtClean="0"/>
              <a:t> and mount point information, supported by hashing for quick lookup.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3468" y="6311900"/>
            <a:ext cx="750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Ref: See </a:t>
            </a:r>
            <a:r>
              <a:rPr lang="en-US" dirty="0"/>
              <a:t>the figure in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myaut.github.io/dtrace-stap-book/kernel/fs.html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Block groups and locality on the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studied this earlier</a:t>
            </a:r>
          </a:p>
          <a:p>
            <a:r>
              <a:rPr lang="en-US" dirty="0" smtClean="0"/>
              <a:t>Disk scheduling for sector reads</a:t>
            </a:r>
          </a:p>
          <a:p>
            <a:r>
              <a:rPr lang="en-US" dirty="0" smtClean="0"/>
              <a:t>Most assume some kind of moving “head”</a:t>
            </a:r>
          </a:p>
          <a:p>
            <a:r>
              <a:rPr lang="en-US" dirty="0" smtClean="0"/>
              <a:t>Some algorithms.. Among others:</a:t>
            </a:r>
          </a:p>
          <a:p>
            <a:pPr lvl="1"/>
            <a:r>
              <a:rPr lang="en-US" dirty="0" smtClean="0"/>
              <a:t>FCFS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SCAN and C SCAN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6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(4) Resistance to crashes - Journaling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Crashes lead to the filesystem not being updated consistently.</a:t>
            </a:r>
          </a:p>
          <a:p>
            <a:pPr lvl="1"/>
            <a:r>
              <a:rPr lang="en-US" dirty="0" smtClean="0"/>
              <a:t>One reason for </a:t>
            </a:r>
            <a:r>
              <a:rPr lang="en-US" dirty="0" err="1" smtClean="0"/>
              <a:t>fsck</a:t>
            </a:r>
            <a:endParaRPr lang="en-US" dirty="0" smtClean="0"/>
          </a:p>
          <a:p>
            <a:r>
              <a:rPr lang="en-US" dirty="0" smtClean="0"/>
              <a:t>Additional “Journal” area on the filesystem to record all the intended updates</a:t>
            </a:r>
          </a:p>
          <a:p>
            <a:pPr lvl="1"/>
            <a:r>
              <a:rPr lang="en-US" dirty="0" smtClean="0"/>
              <a:t>Used to recreate the filesystem in the case of a crash</a:t>
            </a:r>
          </a:p>
          <a:p>
            <a:r>
              <a:rPr lang="en-US" dirty="0" smtClean="0"/>
              <a:t>One of the enhancements to ext3 from ext2 is support for journaling.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device (hardware) usually exposes an interface requiring a protocol for achieving the operation</a:t>
            </a:r>
          </a:p>
          <a:p>
            <a:pPr lvl="1"/>
            <a:r>
              <a:rPr lang="en-US" dirty="0" smtClean="0"/>
              <a:t>A hardware interface could  be </a:t>
            </a:r>
          </a:p>
          <a:p>
            <a:pPr lvl="2"/>
            <a:r>
              <a:rPr lang="en-US" dirty="0" smtClean="0"/>
              <a:t>A data register</a:t>
            </a:r>
          </a:p>
          <a:p>
            <a:pPr lvl="2"/>
            <a:r>
              <a:rPr lang="en-US" dirty="0" smtClean="0"/>
              <a:t>A command register </a:t>
            </a:r>
          </a:p>
          <a:p>
            <a:pPr lvl="2"/>
            <a:r>
              <a:rPr lang="en-US" dirty="0" smtClean="0"/>
              <a:t>A status register</a:t>
            </a:r>
          </a:p>
          <a:p>
            <a:pPr lvl="1"/>
            <a:r>
              <a:rPr lang="en-US" dirty="0" smtClean="0"/>
              <a:t>A protocol (for a write operation) could be</a:t>
            </a:r>
          </a:p>
          <a:p>
            <a:pPr lvl="2"/>
            <a:r>
              <a:rPr lang="en-US" dirty="0" smtClean="0"/>
              <a:t>Test status if ready</a:t>
            </a:r>
          </a:p>
          <a:p>
            <a:pPr lvl="2"/>
            <a:r>
              <a:rPr lang="en-US" dirty="0" smtClean="0"/>
              <a:t>Once ready write data to the data register</a:t>
            </a:r>
          </a:p>
          <a:p>
            <a:pPr lvl="2"/>
            <a:r>
              <a:rPr lang="en-US" dirty="0" smtClean="0"/>
              <a:t>Put the command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 ‘write’) on the command register</a:t>
            </a:r>
          </a:p>
          <a:p>
            <a:pPr lvl="2"/>
            <a:r>
              <a:rPr lang="en-US" dirty="0" smtClean="0"/>
              <a:t>Read status to ensure the command has been completed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directory has a bunch of meta-information about each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Information/data</a:t>
            </a:r>
            <a:r>
              <a:rPr lang="en-US" dirty="0" smtClean="0"/>
              <a:t> – what is in the file – the data, </a:t>
            </a:r>
            <a:r>
              <a:rPr lang="en-US" dirty="0" err="1" smtClean="0"/>
              <a:t>eg</a:t>
            </a:r>
            <a:r>
              <a:rPr lang="en-US" dirty="0" smtClean="0"/>
              <a:t> a C program, executable, some text, an html, etc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b="1" dirty="0" smtClean="0"/>
              <a:t>Meta-information</a:t>
            </a:r>
            <a:r>
              <a:rPr lang="en-US" dirty="0" smtClean="0"/>
              <a:t> – about the file – the file’s owner, size, timestamps, permissions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directory</a:t>
            </a:r>
            <a:r>
              <a:rPr lang="en-US" dirty="0" smtClean="0"/>
              <a:t> is a special file that </a:t>
            </a:r>
            <a:r>
              <a:rPr lang="en-US" b="1" dirty="0" smtClean="0"/>
              <a:t>holds the meta-information </a:t>
            </a:r>
            <a:r>
              <a:rPr lang="en-US" dirty="0" smtClean="0"/>
              <a:t>of a set of files.</a:t>
            </a:r>
          </a:p>
          <a:p>
            <a:pPr lvl="1"/>
            <a:r>
              <a:rPr lang="en-US" dirty="0" smtClean="0"/>
              <a:t>We says these other files are “in” or “under” that directory</a:t>
            </a:r>
          </a:p>
          <a:p>
            <a:pPr lvl="1"/>
            <a:r>
              <a:rPr lang="en-US" dirty="0" smtClean="0"/>
              <a:t>The directory itself does not have any other information</a:t>
            </a:r>
          </a:p>
          <a:p>
            <a:r>
              <a:rPr lang="en-US" dirty="0" smtClean="0"/>
              <a:t>Sometimes the directory is also called a </a:t>
            </a:r>
            <a:r>
              <a:rPr lang="en-US" b="1" dirty="0" smtClean="0"/>
              <a:t>folder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4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</a:t>
            </a:r>
            <a:r>
              <a:rPr lang="en-US" u="sng" dirty="0" smtClean="0"/>
              <a:t>interrupts</a:t>
            </a:r>
            <a:r>
              <a:rPr lang="en-US" dirty="0" smtClean="0"/>
              <a:t> and </a:t>
            </a:r>
            <a:r>
              <a:rPr lang="en-US" u="sng" dirty="0" smtClean="0"/>
              <a:t>DMA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mechanism ensure OS doesn’t have to wait on the status.</a:t>
            </a:r>
          </a:p>
          <a:p>
            <a:r>
              <a:rPr lang="en-US" dirty="0" smtClean="0"/>
              <a:t>DMA is a hardware support to ensure that the CPU does not have to spend time to write data to / read data between device and memory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Programmed IO vs DMA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8035" y="3322017"/>
            <a:ext cx="914400" cy="79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08035" y="5471526"/>
            <a:ext cx="914400" cy="79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16212" y="4323279"/>
            <a:ext cx="914400" cy="79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593496" y="3322017"/>
            <a:ext cx="318052" cy="2944640"/>
          </a:xfrm>
          <a:prstGeom prst="round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7222435" y="3600313"/>
            <a:ext cx="371061" cy="1192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7926379" y="4550998"/>
            <a:ext cx="371061" cy="1192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7215181" y="5842769"/>
            <a:ext cx="371061" cy="1192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308035" y="4323280"/>
            <a:ext cx="1299979" cy="795131"/>
            <a:chOff x="2345635" y="4380567"/>
            <a:chExt cx="1299979" cy="795131"/>
          </a:xfrm>
        </p:grpSpPr>
        <p:sp>
          <p:nvSpPr>
            <p:cNvPr id="6" name="Rectangle 5"/>
            <p:cNvSpPr/>
            <p:nvPr/>
          </p:nvSpPr>
          <p:spPr>
            <a:xfrm>
              <a:off x="2345635" y="4380567"/>
              <a:ext cx="914400" cy="795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DMAC</a:t>
              </a:r>
              <a:endParaRPr lang="en-US" dirty="0"/>
            </a:p>
          </p:txBody>
        </p:sp>
        <p:sp>
          <p:nvSpPr>
            <p:cNvPr id="13" name="Left-Right Arrow 12"/>
            <p:cNvSpPr/>
            <p:nvPr/>
          </p:nvSpPr>
          <p:spPr>
            <a:xfrm>
              <a:off x="3274553" y="4702628"/>
              <a:ext cx="371061" cy="11926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184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Drivers and Buffering for a different reason!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At the lowest level we need some software that talks with the hardware of a device – </a:t>
            </a:r>
            <a:r>
              <a:rPr lang="en-US" sz="2400" b="1" dirty="0" smtClean="0"/>
              <a:t>Device Driver</a:t>
            </a:r>
          </a:p>
          <a:p>
            <a:r>
              <a:rPr lang="en-US" sz="2400" dirty="0" smtClean="0"/>
              <a:t>The driver needs to communicate with the device on one side and the rest of the OS on the other side.</a:t>
            </a:r>
          </a:p>
          <a:p>
            <a:r>
              <a:rPr lang="en-US" sz="2400" dirty="0" smtClean="0"/>
              <a:t>The two have different speeds and different ways of working.</a:t>
            </a:r>
          </a:p>
          <a:p>
            <a:r>
              <a:rPr lang="en-US" sz="2400" dirty="0" smtClean="0"/>
              <a:t>One problem is that of data transfer between device and OS </a:t>
            </a:r>
            <a:r>
              <a:rPr lang="en-US" sz="2400" i="1" dirty="0" smtClean="0"/>
              <a:t>arising from their different speeds</a:t>
            </a:r>
          </a:p>
          <a:p>
            <a:endParaRPr lang="en-US" sz="2400" dirty="0" smtClean="0"/>
          </a:p>
          <a:p>
            <a:endParaRPr lang="en-US" sz="2400" b="1" dirty="0"/>
          </a:p>
        </p:txBody>
      </p:sp>
      <p:sp>
        <p:nvSpPr>
          <p:cNvPr id="5" name="Can 4"/>
          <p:cNvSpPr/>
          <p:nvPr/>
        </p:nvSpPr>
        <p:spPr>
          <a:xfrm>
            <a:off x="7716982" y="4378037"/>
            <a:ext cx="2396836" cy="886690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716982" y="1953491"/>
            <a:ext cx="1357746" cy="1303196"/>
            <a:chOff x="7716982" y="1953491"/>
            <a:chExt cx="1357746" cy="1303196"/>
          </a:xfrm>
        </p:grpSpPr>
        <p:sp>
          <p:nvSpPr>
            <p:cNvPr id="4" name="Snip Single Corner Rectangle 3"/>
            <p:cNvSpPr/>
            <p:nvPr/>
          </p:nvSpPr>
          <p:spPr>
            <a:xfrm>
              <a:off x="7716982" y="1953491"/>
              <a:ext cx="1357746" cy="637309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Kernel handlers</a:t>
              </a:r>
              <a:endParaRPr lang="en-US" dirty="0"/>
            </a:p>
          </p:txBody>
        </p:sp>
        <p:sp>
          <p:nvSpPr>
            <p:cNvPr id="6" name="Snip Diagonal Corner Rectangle 5"/>
            <p:cNvSpPr/>
            <p:nvPr/>
          </p:nvSpPr>
          <p:spPr>
            <a:xfrm>
              <a:off x="7716982" y="2605089"/>
              <a:ext cx="623454" cy="651598"/>
            </a:xfrm>
            <a:prstGeom prst="snip2DiagRect">
              <a:avLst>
                <a:gd name="adj1" fmla="val 0"/>
                <a:gd name="adj2" fmla="val 433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</a:t>
              </a:r>
              <a:endParaRPr lang="en-US" dirty="0"/>
            </a:p>
          </p:txBody>
        </p:sp>
      </p:grpSp>
      <p:sp>
        <p:nvSpPr>
          <p:cNvPr id="8" name="Freeform 7"/>
          <p:cNvSpPr/>
          <p:nvPr/>
        </p:nvSpPr>
        <p:spPr>
          <a:xfrm>
            <a:off x="9170608" y="2809442"/>
            <a:ext cx="458301" cy="1499322"/>
          </a:xfrm>
          <a:custGeom>
            <a:avLst/>
            <a:gdLst>
              <a:gd name="connsiteX0" fmla="*/ 527574 w 528003"/>
              <a:gd name="connsiteY0" fmla="*/ 1690255 h 1690255"/>
              <a:gd name="connsiteX1" fmla="*/ 98083 w 528003"/>
              <a:gd name="connsiteY1" fmla="*/ 1385455 h 1690255"/>
              <a:gd name="connsiteX2" fmla="*/ 527574 w 528003"/>
              <a:gd name="connsiteY2" fmla="*/ 900546 h 1690255"/>
              <a:gd name="connsiteX3" fmla="*/ 1101 w 528003"/>
              <a:gd name="connsiteY3" fmla="*/ 595746 h 1690255"/>
              <a:gd name="connsiteX4" fmla="*/ 416737 w 528003"/>
              <a:gd name="connsiteY4" fmla="*/ 0 h 169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003" h="1690255">
                <a:moveTo>
                  <a:pt x="527574" y="1690255"/>
                </a:moveTo>
                <a:cubicBezTo>
                  <a:pt x="312828" y="1603664"/>
                  <a:pt x="98083" y="1517073"/>
                  <a:pt x="98083" y="1385455"/>
                </a:cubicBezTo>
                <a:cubicBezTo>
                  <a:pt x="98083" y="1253837"/>
                  <a:pt x="543738" y="1032164"/>
                  <a:pt x="527574" y="900546"/>
                </a:cubicBezTo>
                <a:cubicBezTo>
                  <a:pt x="511410" y="768928"/>
                  <a:pt x="19574" y="745837"/>
                  <a:pt x="1101" y="595746"/>
                </a:cubicBezTo>
                <a:cubicBezTo>
                  <a:pt x="-17372" y="445655"/>
                  <a:pt x="199682" y="222827"/>
                  <a:pt x="416737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33710" y="2272145"/>
            <a:ext cx="623455" cy="3186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33710" y="2715707"/>
            <a:ext cx="623455" cy="3186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9518071" y="2443488"/>
            <a:ext cx="415637" cy="384680"/>
            <a:chOff x="10681854" y="1371600"/>
            <a:chExt cx="415637" cy="384680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10709564" y="1371600"/>
              <a:ext cx="387927" cy="319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0681854" y="1625096"/>
              <a:ext cx="415637" cy="1311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0861964" y="1953491"/>
            <a:ext cx="13311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Write buffer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Read buffer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6"/>
                </a:solidFill>
              </a:rPr>
              <a:t>Write buffer</a:t>
            </a:r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..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950961" y="1953491"/>
            <a:ext cx="7095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wait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wait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9074728" y="2157413"/>
            <a:ext cx="443774" cy="1147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74394" y="5603947"/>
            <a:ext cx="268612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Double buffering</a:t>
            </a:r>
          </a:p>
          <a:p>
            <a:r>
              <a:rPr lang="en-US" dirty="0" smtClean="0"/>
              <a:t>Extendable to a buffer ring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324400" y="2189739"/>
            <a:ext cx="525892" cy="596272"/>
            <a:chOff x="10681273" y="1295942"/>
            <a:chExt cx="525892" cy="596272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0681273" y="1295942"/>
              <a:ext cx="525892" cy="23394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0681273" y="1373850"/>
              <a:ext cx="525892" cy="518364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597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6" grpId="0"/>
      <p:bldP spid="17" grpId="0"/>
      <p:bldP spid="21" grpId="0" uiExpand="1" build="p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Optimizations ON the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RAID-0 or pure striping data blocks over </a:t>
            </a:r>
            <a:r>
              <a:rPr lang="en-US" b="1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/>
              <a:t> disks</a:t>
            </a:r>
          </a:p>
          <a:p>
            <a:r>
              <a:rPr lang="en-US" dirty="0" smtClean="0"/>
              <a:t>RAID-1 or duplication/redundancy of data blocks over 2 disks</a:t>
            </a:r>
          </a:p>
          <a:p>
            <a:r>
              <a:rPr lang="en-US" dirty="0" smtClean="0"/>
              <a:t>The above may be combined</a:t>
            </a:r>
          </a:p>
          <a:p>
            <a:pPr lvl="1"/>
            <a:r>
              <a:rPr lang="en-US" dirty="0" smtClean="0"/>
              <a:t>RAID-10 stripe data blocks over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dirty="0" smtClean="0"/>
              <a:t>disks, further replicated on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/>
              <a:t> other disks</a:t>
            </a:r>
          </a:p>
          <a:p>
            <a:r>
              <a:rPr lang="en-US" dirty="0" smtClean="0"/>
              <a:t>Other strategies – based on parity</a:t>
            </a:r>
          </a:p>
          <a:p>
            <a:pPr lvl="1"/>
            <a:r>
              <a:rPr lang="en-US" dirty="0" smtClean="0"/>
              <a:t>RAID-5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/>
              <a:t> blocks striped over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/>
              <a:t>+1 disks with the next one acting as parity</a:t>
            </a:r>
          </a:p>
          <a:p>
            <a:pPr lvl="1"/>
            <a:endParaRPr lang="en-US" dirty="0"/>
          </a:p>
          <a:p>
            <a:r>
              <a:rPr lang="en-US" dirty="0" smtClean="0"/>
              <a:t>Other configurations are possible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See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en.wikipedia.org/wiki/Standard_RAID_levels</a:t>
            </a:r>
            <a:r>
              <a:rPr lang="en-US" sz="2400" dirty="0" smtClean="0"/>
              <a:t> for example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116457" y="870857"/>
            <a:ext cx="2075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Striping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Redundancy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Parity</a:t>
            </a:r>
            <a:endParaRPr lang="en-US" sz="24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43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</a:t>
            </a:r>
            <a:r>
              <a:rPr lang="en-US" dirty="0" smtClean="0"/>
              <a:t>file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the first character in ls –l</a:t>
            </a:r>
          </a:p>
          <a:p>
            <a:r>
              <a:rPr lang="en-US" dirty="0" smtClean="0"/>
              <a:t>Some typical file types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Directories</a:t>
            </a:r>
          </a:p>
          <a:p>
            <a:pPr lvl="1"/>
            <a:r>
              <a:rPr lang="en-US" dirty="0" smtClean="0"/>
              <a:t>Devices (block &amp; character devices)</a:t>
            </a:r>
          </a:p>
          <a:p>
            <a:pPr lvl="1"/>
            <a:r>
              <a:rPr lang="en-US" dirty="0" smtClean="0"/>
              <a:t>Soft link</a:t>
            </a:r>
          </a:p>
          <a:p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Hard links – multiple directory entries pointing to the same inode</a:t>
            </a:r>
          </a:p>
          <a:p>
            <a:pPr lvl="1"/>
            <a:r>
              <a:rPr lang="en-US" dirty="0" err="1" smtClean="0"/>
              <a:t>Softlinks</a:t>
            </a:r>
            <a:r>
              <a:rPr lang="en-US" dirty="0" smtClean="0"/>
              <a:t> – a string associated with a filename often the string is a path to another file or directory, but in reality can be anything, </a:t>
            </a:r>
            <a:r>
              <a:rPr lang="en-US" dirty="0" err="1" smtClean="0"/>
              <a:t>eg</a:t>
            </a:r>
            <a:r>
              <a:rPr lang="en-US" dirty="0" smtClean="0"/>
              <a:t> a non-existing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1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understood disk-partition-filesystem</a:t>
            </a:r>
          </a:p>
          <a:p>
            <a:r>
              <a:rPr lang="en-US" dirty="0" smtClean="0"/>
              <a:t>We know how to create </a:t>
            </a:r>
            <a:r>
              <a:rPr lang="en-US" dirty="0" err="1" smtClean="0"/>
              <a:t>filesystems</a:t>
            </a:r>
            <a:r>
              <a:rPr lang="en-US" dirty="0" smtClean="0"/>
              <a:t> on partitions.</a:t>
            </a:r>
          </a:p>
          <a:p>
            <a:r>
              <a:rPr lang="en-US" dirty="0" smtClean="0"/>
              <a:t>We saw important kernel tables FD table, OF table, Inode Table</a:t>
            </a:r>
          </a:p>
          <a:p>
            <a:r>
              <a:rPr lang="en-US" dirty="0" smtClean="0"/>
              <a:t>We saw the notion of VFS on Unix/Linux type systems</a:t>
            </a:r>
          </a:p>
          <a:p>
            <a:r>
              <a:rPr lang="en-US" dirty="0" smtClean="0"/>
              <a:t>We saw a number of file / descriptor related system calls</a:t>
            </a:r>
          </a:p>
          <a:p>
            <a:r>
              <a:rPr lang="en-US" dirty="0" smtClean="0"/>
              <a:t>In particular we saw the use of dup and pipe to create interesting applications. We also saw how flock works.</a:t>
            </a:r>
          </a:p>
          <a:p>
            <a:r>
              <a:rPr lang="en-US" dirty="0" smtClean="0"/>
              <a:t>We saw efficiency is an important consideration for </a:t>
            </a:r>
            <a:r>
              <a:rPr lang="en-US" dirty="0" err="1" smtClean="0"/>
              <a:t>filesystems</a:t>
            </a:r>
            <a:r>
              <a:rPr lang="en-US"/>
              <a:t>.</a:t>
            </a:r>
            <a:endParaRPr lang="en-US" dirty="0" smtClean="0"/>
          </a:p>
          <a:p>
            <a:r>
              <a:rPr lang="en-US" dirty="0" smtClean="0"/>
              <a:t>Please study and play with the code examples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files/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Ends the chapter on </a:t>
            </a:r>
            <a:r>
              <a:rPr lang="en-US" dirty="0" err="1" smtClean="0"/>
              <a:t>filesystems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6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about an entry (</a:t>
            </a:r>
            <a:r>
              <a:rPr lang="en-US" dirty="0" err="1" smtClean="0"/>
              <a:t>eg</a:t>
            </a:r>
            <a:r>
              <a:rPr lang="en-US" dirty="0" smtClean="0"/>
              <a:t> ext3)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690688"/>
            <a:ext cx="11963401" cy="4351338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Char char="$"/>
            </a:pP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 -li notes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1319854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9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9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9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r--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-- 1 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prakash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25 Aug 30  2022 notes</a:t>
            </a:r>
          </a:p>
          <a:p>
            <a:pPr>
              <a:buFontTx/>
              <a:buChar char="$"/>
            </a:pPr>
            <a:endParaRPr lang="en-US" dirty="0"/>
          </a:p>
          <a:p>
            <a:pPr>
              <a:buFontTx/>
              <a:buChar char="$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 notes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	Blocks: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IO Block: 4096 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regular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805h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/2053d	Inode: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1319854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Links: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Access: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(0664/-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-r--) 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( 1000/  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iiitb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( 1000/  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iiitb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Access: 2023-07-21 15:08:24.238044227 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0530  </a:t>
            </a:r>
            <a:r>
              <a:rPr lang="en-US" sz="2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atime</a:t>
            </a:r>
            <a:r>
              <a:rPr lang="en-US" sz="2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(last time</a:t>
            </a:r>
            <a:r>
              <a:rPr lang="en-US" sz="2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accessed… r )</a:t>
            </a:r>
            <a:endParaRPr lang="en-US" sz="2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Modify: 2022-08-30 17:22:56.384137466 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0530 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mtime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(last time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modified… w)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Change: 2022-08-30 17:22:56.384137466 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0530  </a:t>
            </a:r>
            <a:r>
              <a:rPr lang="en-US" sz="2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ctime</a:t>
            </a:r>
            <a:r>
              <a:rPr lang="en-US" sz="2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(last time </a:t>
            </a:r>
            <a:r>
              <a:rPr lang="en-US" sz="2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sz="29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was updated)</a:t>
            </a:r>
            <a:endParaRPr lang="en-US" sz="2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46956" y="759417"/>
            <a:ext cx="1806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See:</a:t>
            </a:r>
            <a:br>
              <a:rPr lang="en-US" dirty="0" smtClean="0"/>
            </a:br>
            <a:r>
              <a:rPr lang="en-US" dirty="0" smtClean="0"/>
              <a:t>stat(1)</a:t>
            </a:r>
            <a:br>
              <a:rPr lang="en-US" dirty="0" smtClean="0"/>
            </a:br>
            <a:r>
              <a:rPr lang="en-US" dirty="0" smtClean="0"/>
              <a:t>stat(2)   </a:t>
            </a:r>
            <a:r>
              <a:rPr lang="en-US" dirty="0" err="1" smtClean="0"/>
              <a:t>fstat</a:t>
            </a:r>
            <a:r>
              <a:rPr lang="en-US" dirty="0" smtClean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574" y="6467061"/>
            <a:ext cx="651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baseline="30000" dirty="0" smtClean="0"/>
              <a:t>1</a:t>
            </a:r>
            <a:r>
              <a:rPr lang="en-US" i="1" dirty="0" smtClean="0"/>
              <a:t>ctime is not update when only a read of the file contents happens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68546" y="5832821"/>
            <a:ext cx="4585254" cy="36636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Where is this information stored?</a:t>
            </a:r>
          </a:p>
        </p:txBody>
      </p:sp>
      <p:sp>
        <p:nvSpPr>
          <p:cNvPr id="8" name="Oval 7"/>
          <p:cNvSpPr/>
          <p:nvPr/>
        </p:nvSpPr>
        <p:spPr>
          <a:xfrm>
            <a:off x="1656519" y="1815544"/>
            <a:ext cx="477081" cy="684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66728" y="1795667"/>
            <a:ext cx="477081" cy="684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50433" y="1802295"/>
            <a:ext cx="477081" cy="684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small side note on units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Traditionally all units for sizes in the computer were in powers of 2. For example a kilobyte is 1024 bytes. The abbreviation K was used for this. That leads to confusion with K also being used as 1000 for example in km.  </a:t>
                </a:r>
              </a:p>
              <a:p>
                <a:r>
                  <a:rPr lang="en-US" dirty="0" smtClean="0"/>
                  <a:t>So current agreement:</a:t>
                </a:r>
              </a:p>
              <a:p>
                <a:pPr lvl="1"/>
                <a:r>
                  <a:rPr lang="en-US" dirty="0" smtClean="0"/>
                  <a:t>1 KB is 1000 bytes,  and 1 KiB is 1024 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 smtClean="0"/>
                  <a:t> bytes</a:t>
                </a:r>
              </a:p>
              <a:p>
                <a:pPr lvl="1"/>
                <a:r>
                  <a:rPr lang="en-US" dirty="0" smtClean="0"/>
                  <a:t>1 MB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/>
                  <a:t> bytes, and 1 </a:t>
                </a:r>
                <a:r>
                  <a:rPr lang="en-US" dirty="0" err="1" smtClean="0"/>
                  <a:t>MiB</a:t>
                </a:r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bytes  </a:t>
                </a:r>
              </a:p>
              <a:p>
                <a:pPr lvl="1"/>
                <a:r>
                  <a:rPr lang="en-US" dirty="0" smtClean="0"/>
                  <a:t>1 GB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bytes, and 1 </a:t>
                </a:r>
                <a:r>
                  <a:rPr lang="en-US" dirty="0" err="1" smtClean="0"/>
                  <a:t>GiB</a:t>
                </a:r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 smtClean="0"/>
                  <a:t> bytes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 rot="16200000">
            <a:off x="10354137" y="2015569"/>
            <a:ext cx="3205045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…………   Logical Blocks ………..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9333499" y="3743729"/>
            <a:ext cx="3595793" cy="400110"/>
          </a:xfrm>
          <a:prstGeom prst="rect">
            <a:avLst/>
          </a:prstGeom>
          <a:noFill/>
          <a:ln>
            <a:solidFill>
              <a:srgbClr val="F711D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…………   Physical  Sectors   ………..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PART-1:</a:t>
            </a: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dirty="0" smtClean="0"/>
              <a:t>On the Storage: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Disks, Partitions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Filesystems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8307398" y="600785"/>
            <a:ext cx="1436914" cy="2354748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8310510" y="1848815"/>
            <a:ext cx="1436914" cy="11452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8304286" y="616876"/>
            <a:ext cx="1436914" cy="106490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8304286" y="1441189"/>
            <a:ext cx="1436914" cy="10145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8304286" y="2254851"/>
            <a:ext cx="1436914" cy="716774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8310510" y="1445202"/>
            <a:ext cx="1436914" cy="1014577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8310510" y="603896"/>
            <a:ext cx="1436914" cy="1145205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49151" y="1145326"/>
            <a:ext cx="7950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fs1</a:t>
            </a:r>
          </a:p>
          <a:p>
            <a:r>
              <a:rPr lang="en-US" sz="4000" dirty="0" smtClean="0"/>
              <a:t>fs2</a:t>
            </a:r>
            <a:endParaRPr lang="en-US" sz="4000" dirty="0"/>
          </a:p>
          <a:p>
            <a:r>
              <a:rPr lang="en-US" sz="4000" dirty="0" smtClean="0"/>
              <a:t>fs3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041143" y="600785"/>
            <a:ext cx="1639944" cy="6390171"/>
            <a:chOff x="10368950" y="600785"/>
            <a:chExt cx="1639944" cy="6390171"/>
          </a:xfrm>
        </p:grpSpPr>
        <p:sp>
          <p:nvSpPr>
            <p:cNvPr id="2" name="Rectangle 1"/>
            <p:cNvSpPr/>
            <p:nvPr/>
          </p:nvSpPr>
          <p:spPr>
            <a:xfrm>
              <a:off x="11686091" y="600785"/>
              <a:ext cx="322803" cy="6390171"/>
            </a:xfrm>
            <a:prstGeom prst="rect">
              <a:avLst/>
            </a:prstGeom>
            <a:pattFill prst="dkHorz">
              <a:fgClr>
                <a:srgbClr val="F711D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6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9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368950" y="1207699"/>
              <a:ext cx="7601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⩧</a:t>
              </a:r>
              <a:endParaRPr lang="en-US" sz="6000" dirty="0" smtClean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163608" y="616876"/>
            <a:ext cx="665089" cy="2158168"/>
            <a:chOff x="11163608" y="616876"/>
            <a:chExt cx="665089" cy="2158168"/>
          </a:xfrm>
        </p:grpSpPr>
        <p:sp>
          <p:nvSpPr>
            <p:cNvPr id="16" name="Rectangle 15"/>
            <p:cNvSpPr/>
            <p:nvPr/>
          </p:nvSpPr>
          <p:spPr>
            <a:xfrm>
              <a:off x="11163608" y="616876"/>
              <a:ext cx="665089" cy="528450"/>
            </a:xfrm>
            <a:prstGeom prst="rect">
              <a:avLst/>
            </a:prstGeom>
            <a:solidFill>
              <a:srgbClr val="E7E6E6">
                <a:alpha val="62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163608" y="1145637"/>
              <a:ext cx="665089" cy="528450"/>
            </a:xfrm>
            <a:prstGeom prst="rect">
              <a:avLst/>
            </a:prstGeom>
            <a:solidFill>
              <a:srgbClr val="E7E6E6">
                <a:alpha val="62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163608" y="1682182"/>
              <a:ext cx="665089" cy="528450"/>
            </a:xfrm>
            <a:prstGeom prst="rect">
              <a:avLst/>
            </a:prstGeom>
            <a:solidFill>
              <a:srgbClr val="E7E6E6">
                <a:alpha val="62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163608" y="2246594"/>
              <a:ext cx="665089" cy="528450"/>
            </a:xfrm>
            <a:prstGeom prst="rect">
              <a:avLst/>
            </a:prstGeom>
            <a:solidFill>
              <a:srgbClr val="E7E6E6">
                <a:alpha val="62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19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0" grpId="0" animBg="1"/>
      <p:bldP spid="12" grpId="0" animBg="1"/>
      <p:bldP spid="13" grpId="0" animBg="1"/>
      <p:bldP spid="14" grpId="0" animBg="1"/>
      <p:bldP spid="9" grpId="0" animBg="1"/>
      <p:bldP spid="8" grpId="0" animBg="1"/>
      <p:bldP spid="11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36750</TotalTime>
  <Words>4846</Words>
  <Application>Microsoft Office PowerPoint</Application>
  <PresentationFormat>Widescreen</PresentationFormat>
  <Paragraphs>864</Paragraphs>
  <Slides>65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Century Gothic</vt:lpstr>
      <vt:lpstr>Comic Sans MS</vt:lpstr>
      <vt:lpstr>Courier New</vt:lpstr>
      <vt:lpstr>Garamond</vt:lpstr>
      <vt:lpstr>Times New Roman</vt:lpstr>
      <vt:lpstr>Wingdings</vt:lpstr>
      <vt:lpstr>office theme</vt:lpstr>
      <vt:lpstr>Files, Directories and Filesystems</vt:lpstr>
      <vt:lpstr>Notion of Directories and files</vt:lpstr>
      <vt:lpstr>The Filesystem abstraction – The user model</vt:lpstr>
      <vt:lpstr>The Filesystem abstraction</vt:lpstr>
      <vt:lpstr>Permission and related metadata for a filesystem entry (ie a file or a directory)</vt:lpstr>
      <vt:lpstr>A directory has a bunch of meta-information about each entity</vt:lpstr>
      <vt:lpstr>Information about an entry (eg ext3)</vt:lpstr>
      <vt:lpstr>A small side note on units</vt:lpstr>
      <vt:lpstr>PART-1: On the Storage:  Disks, Partitions &amp; Filesystems</vt:lpstr>
      <vt:lpstr>Disks and partitions to filesystems</vt:lpstr>
      <vt:lpstr>From a partition to a filesystem How it becomes a directory</vt:lpstr>
      <vt:lpstr>Try out filesystems exploration on a usb stick (use one you are ok to erase contents of)</vt:lpstr>
      <vt:lpstr>Relating physical disks and OS devices and partitions</vt:lpstr>
      <vt:lpstr>A look at the filesystem on data storage</vt:lpstr>
      <vt:lpstr>Basic elements of common  Linux filesystems</vt:lpstr>
      <vt:lpstr>Inside ext2 : Inodes….</vt:lpstr>
      <vt:lpstr>…. and an ext2 Directory’s data blocks</vt:lpstr>
      <vt:lpstr>PowerPoint Presentation</vt:lpstr>
      <vt:lpstr>PowerPoint Presentation</vt:lpstr>
      <vt:lpstr>Maintaining this information in ext2</vt:lpstr>
      <vt:lpstr>Ext2 blockgroups</vt:lpstr>
      <vt:lpstr>Block group information </vt:lpstr>
      <vt:lpstr>Reference</vt:lpstr>
      <vt:lpstr>PART-2: Kernel operations  and filesystems</vt:lpstr>
      <vt:lpstr>Overview</vt:lpstr>
      <vt:lpstr>What happens when we open() a file</vt:lpstr>
      <vt:lpstr>Using the fd – filesystem system calls</vt:lpstr>
      <vt:lpstr>What happens when we open() – PART II</vt:lpstr>
      <vt:lpstr>PowerPoint Presentation</vt:lpstr>
      <vt:lpstr>Virtual File System Switch  (VFS)</vt:lpstr>
      <vt:lpstr>VFS and the other components</vt:lpstr>
      <vt:lpstr>System call interface to the filesystem</vt:lpstr>
      <vt:lpstr>FS Calls in Linux</vt:lpstr>
      <vt:lpstr>read(fd, &amp;buff, sizeof(buf))</vt:lpstr>
      <vt:lpstr>FS Calls  to open, create, read and write</vt:lpstr>
      <vt:lpstr>        .. More examples</vt:lpstr>
      <vt:lpstr>… More examples</vt:lpstr>
      <vt:lpstr>System Calls (3/3)</vt:lpstr>
      <vt:lpstr>   … more examples</vt:lpstr>
      <vt:lpstr>   … more examples</vt:lpstr>
      <vt:lpstr>A word about links</vt:lpstr>
      <vt:lpstr>Filesystems and concurrent access control</vt:lpstr>
      <vt:lpstr>Interesting uses of file descriptors beyond reading files</vt:lpstr>
      <vt:lpstr>Example 1</vt:lpstr>
      <vt:lpstr>Example 2</vt:lpstr>
      <vt:lpstr>Pipes – nothing but a pair of FDs one for reading and another for writing.</vt:lpstr>
      <vt:lpstr>fork() exec() and filedescriptors</vt:lpstr>
      <vt:lpstr>Example 3 Piping data between processes</vt:lpstr>
      <vt:lpstr>The C Language and buffered IO</vt:lpstr>
      <vt:lpstr>Efficiency Considerations</vt:lpstr>
      <vt:lpstr>The cost of reading and writing to a filesystem</vt:lpstr>
      <vt:lpstr>Efficiency requirement</vt:lpstr>
      <vt:lpstr>A look at the times involved in reading from a hard drive</vt:lpstr>
      <vt:lpstr>Disk Characteristic times/ rates</vt:lpstr>
      <vt:lpstr>(1) Caching or I/O Buffering in the filesystem</vt:lpstr>
      <vt:lpstr>(2) Dentry lookup  (Dentry = a single directory entry)</vt:lpstr>
      <vt:lpstr>(3) Block groups and locality on the disk</vt:lpstr>
      <vt:lpstr>(4) Resistance to crashes - Journaling</vt:lpstr>
      <vt:lpstr>Device Drivers</vt:lpstr>
      <vt:lpstr>Role of interrupts and DMA </vt:lpstr>
      <vt:lpstr>Device Drivers and Buffering for a different reason!</vt:lpstr>
      <vt:lpstr>More Optimizations ON the Disk</vt:lpstr>
      <vt:lpstr>Some file types</vt:lpstr>
      <vt:lpstr>Summary</vt:lpstr>
      <vt:lpstr>Ends the chapter on filesystems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Badrinath R</cp:lastModifiedBy>
  <cp:revision>474</cp:revision>
  <dcterms:created xsi:type="dcterms:W3CDTF">2021-12-21T07:02:48Z</dcterms:created>
  <dcterms:modified xsi:type="dcterms:W3CDTF">2025-02-28T08:10:36Z</dcterms:modified>
</cp:coreProperties>
</file>