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94" r:id="rId3"/>
    <p:sldId id="258" r:id="rId4"/>
    <p:sldId id="296" r:id="rId5"/>
    <p:sldId id="295" r:id="rId6"/>
    <p:sldId id="257" r:id="rId7"/>
    <p:sldId id="259" r:id="rId8"/>
    <p:sldId id="260" r:id="rId9"/>
    <p:sldId id="261" r:id="rId10"/>
    <p:sldId id="263" r:id="rId11"/>
    <p:sldId id="297" r:id="rId12"/>
    <p:sldId id="262" r:id="rId13"/>
    <p:sldId id="264" r:id="rId14"/>
    <p:sldId id="269" r:id="rId15"/>
    <p:sldId id="291" r:id="rId16"/>
    <p:sldId id="265" r:id="rId17"/>
    <p:sldId id="266" r:id="rId18"/>
    <p:sldId id="299" r:id="rId19"/>
    <p:sldId id="267" r:id="rId20"/>
    <p:sldId id="300" r:id="rId21"/>
    <p:sldId id="270" r:id="rId22"/>
    <p:sldId id="271" r:id="rId23"/>
    <p:sldId id="301" r:id="rId24"/>
    <p:sldId id="283" r:id="rId25"/>
    <p:sldId id="303" r:id="rId26"/>
    <p:sldId id="272" r:id="rId27"/>
    <p:sldId id="308" r:id="rId28"/>
    <p:sldId id="273" r:id="rId29"/>
    <p:sldId id="274" r:id="rId30"/>
    <p:sldId id="302" r:id="rId31"/>
    <p:sldId id="277" r:id="rId32"/>
    <p:sldId id="276" r:id="rId33"/>
    <p:sldId id="304" r:id="rId34"/>
    <p:sldId id="307" r:id="rId35"/>
    <p:sldId id="306" r:id="rId36"/>
    <p:sldId id="279" r:id="rId37"/>
    <p:sldId id="309" r:id="rId38"/>
    <p:sldId id="305" r:id="rId39"/>
    <p:sldId id="285" r:id="rId40"/>
    <p:sldId id="287" r:id="rId41"/>
    <p:sldId id="288" r:id="rId42"/>
    <p:sldId id="310" r:id="rId43"/>
    <p:sldId id="311" r:id="rId44"/>
    <p:sldId id="284" r:id="rId45"/>
    <p:sldId id="280" r:id="rId46"/>
    <p:sldId id="313" r:id="rId47"/>
    <p:sldId id="282" r:id="rId48"/>
    <p:sldId id="318" r:id="rId49"/>
    <p:sldId id="314" r:id="rId50"/>
    <p:sldId id="315" r:id="rId51"/>
    <p:sldId id="317" r:id="rId52"/>
    <p:sldId id="286" r:id="rId53"/>
    <p:sldId id="320" r:id="rId54"/>
    <p:sldId id="319" r:id="rId55"/>
    <p:sldId id="281" r:id="rId56"/>
    <p:sldId id="290" r:id="rId57"/>
    <p:sldId id="312" r:id="rId58"/>
    <p:sldId id="278"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0FD6"/>
    <a:srgbClr val="FFFF00"/>
    <a:srgbClr val="BDF39F"/>
    <a:srgbClr val="BCF1A1"/>
    <a:srgbClr val="F8FA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89114" autoAdjust="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807BB-3E75-426A-B50E-BE93C66595E9}" type="datetimeFigureOut">
              <a:rPr lang="en-US" smtClean="0"/>
              <a:t>18-Mar-25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338B3-DD9D-4CE1-B825-A9624F233A4F}" type="slidenum">
              <a:rPr lang="en-US" smtClean="0"/>
              <a:t>‹#›</a:t>
            </a:fld>
            <a:endParaRPr lang="en-US"/>
          </a:p>
        </p:txBody>
      </p:sp>
    </p:spTree>
    <p:extLst>
      <p:ext uri="{BB962C8B-B14F-4D97-AF65-F5344CB8AC3E}">
        <p14:creationId xmlns:p14="http://schemas.microsoft.com/office/powerpoint/2010/main" val="3019464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Try clearing the dirty bit in the</a:t>
            </a:r>
            <a:r>
              <a:rPr lang="en-US" baseline="0" dirty="0" smtClean="0"/>
              <a:t> PTE</a:t>
            </a:r>
            <a:r>
              <a:rPr lang="en-US" dirty="0" smtClean="0"/>
              <a:t> and see what happens. </a:t>
            </a:r>
            <a:r>
              <a:rPr lang="en-US" b="1" dirty="0" smtClean="0">
                <a:latin typeface="Courier New" panose="02070309020205020404" pitchFamily="49" charset="0"/>
                <a:cs typeface="Courier New" panose="02070309020205020404" pitchFamily="49" charset="0"/>
              </a:rPr>
              <a:t>cat 4 &gt; </a:t>
            </a:r>
            <a:r>
              <a:rPr lang="en-US" b="1" dirty="0" err="1" smtClean="0">
                <a:latin typeface="Courier New" panose="02070309020205020404" pitchFamily="49" charset="0"/>
                <a:cs typeface="Courier New" panose="02070309020205020404" pitchFamily="49" charset="0"/>
              </a:rPr>
              <a:t>clear_flags</a:t>
            </a:r>
            <a:endParaRPr lang="en-US" b="1" dirty="0" smtClean="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10"/>
          </p:nvPr>
        </p:nvSpPr>
        <p:spPr/>
        <p:txBody>
          <a:bodyPr/>
          <a:lstStyle/>
          <a:p>
            <a:fld id="{365338B3-DD9D-4CE1-B825-A9624F233A4F}" type="slidenum">
              <a:rPr lang="en-US" smtClean="0"/>
              <a:t>44</a:t>
            </a:fld>
            <a:endParaRPr lang="en-US"/>
          </a:p>
        </p:txBody>
      </p:sp>
    </p:spTree>
    <p:extLst>
      <p:ext uri="{BB962C8B-B14F-4D97-AF65-F5344CB8AC3E}">
        <p14:creationId xmlns:p14="http://schemas.microsoft.com/office/powerpoint/2010/main" val="303223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F435FE-37CA-4BD1-9CB7-77319427D032}" type="datetimeFigureOut">
              <a:rPr lang="en-US" smtClean="0"/>
              <a:t>18-Mar-25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14261-DCEB-4C55-B04C-A9C96FD9CB80}" type="slidenum">
              <a:rPr lang="en-US" smtClean="0"/>
              <a:t>‹#›</a:t>
            </a:fld>
            <a:endParaRPr lang="en-US"/>
          </a:p>
        </p:txBody>
      </p:sp>
    </p:spTree>
    <p:extLst>
      <p:ext uri="{BB962C8B-B14F-4D97-AF65-F5344CB8AC3E}">
        <p14:creationId xmlns:p14="http://schemas.microsoft.com/office/powerpoint/2010/main" val="1567216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435FE-37CA-4BD1-9CB7-77319427D032}" type="datetimeFigureOut">
              <a:rPr lang="en-US" smtClean="0"/>
              <a:t>18-Mar-25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14261-DCEB-4C55-B04C-A9C96FD9CB80}" type="slidenum">
              <a:rPr lang="en-US" smtClean="0"/>
              <a:t>‹#›</a:t>
            </a:fld>
            <a:endParaRPr lang="en-US"/>
          </a:p>
        </p:txBody>
      </p:sp>
    </p:spTree>
    <p:extLst>
      <p:ext uri="{BB962C8B-B14F-4D97-AF65-F5344CB8AC3E}">
        <p14:creationId xmlns:p14="http://schemas.microsoft.com/office/powerpoint/2010/main" val="2887707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435FE-37CA-4BD1-9CB7-77319427D032}" type="datetimeFigureOut">
              <a:rPr lang="en-US" smtClean="0"/>
              <a:t>18-Mar-25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14261-DCEB-4C55-B04C-A9C96FD9CB80}" type="slidenum">
              <a:rPr lang="en-US" smtClean="0"/>
              <a:t>‹#›</a:t>
            </a:fld>
            <a:endParaRPr lang="en-US"/>
          </a:p>
        </p:txBody>
      </p:sp>
    </p:spTree>
    <p:extLst>
      <p:ext uri="{BB962C8B-B14F-4D97-AF65-F5344CB8AC3E}">
        <p14:creationId xmlns:p14="http://schemas.microsoft.com/office/powerpoint/2010/main" val="25086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F435FE-37CA-4BD1-9CB7-77319427D032}" type="datetimeFigureOut">
              <a:rPr lang="en-US" smtClean="0"/>
              <a:t>18-Mar-25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14261-DCEB-4C55-B04C-A9C96FD9CB80}" type="slidenum">
              <a:rPr lang="en-US" smtClean="0"/>
              <a:t>‹#›</a:t>
            </a:fld>
            <a:endParaRPr lang="en-US"/>
          </a:p>
        </p:txBody>
      </p:sp>
    </p:spTree>
    <p:extLst>
      <p:ext uri="{BB962C8B-B14F-4D97-AF65-F5344CB8AC3E}">
        <p14:creationId xmlns:p14="http://schemas.microsoft.com/office/powerpoint/2010/main" val="3904361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F435FE-37CA-4BD1-9CB7-77319427D032}" type="datetimeFigureOut">
              <a:rPr lang="en-US" smtClean="0"/>
              <a:t>18-Mar-25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514261-DCEB-4C55-B04C-A9C96FD9CB80}" type="slidenum">
              <a:rPr lang="en-US" smtClean="0"/>
              <a:t>‹#›</a:t>
            </a:fld>
            <a:endParaRPr lang="en-US"/>
          </a:p>
        </p:txBody>
      </p:sp>
    </p:spTree>
    <p:extLst>
      <p:ext uri="{BB962C8B-B14F-4D97-AF65-F5344CB8AC3E}">
        <p14:creationId xmlns:p14="http://schemas.microsoft.com/office/powerpoint/2010/main" val="1654671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F435FE-37CA-4BD1-9CB7-77319427D032}" type="datetimeFigureOut">
              <a:rPr lang="en-US" smtClean="0"/>
              <a:t>18-Mar-25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14261-DCEB-4C55-B04C-A9C96FD9CB80}" type="slidenum">
              <a:rPr lang="en-US" smtClean="0"/>
              <a:t>‹#›</a:t>
            </a:fld>
            <a:endParaRPr lang="en-US"/>
          </a:p>
        </p:txBody>
      </p:sp>
    </p:spTree>
    <p:extLst>
      <p:ext uri="{BB962C8B-B14F-4D97-AF65-F5344CB8AC3E}">
        <p14:creationId xmlns:p14="http://schemas.microsoft.com/office/powerpoint/2010/main" val="143388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F435FE-37CA-4BD1-9CB7-77319427D032}" type="datetimeFigureOut">
              <a:rPr lang="en-US" smtClean="0"/>
              <a:t>18-Mar-25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514261-DCEB-4C55-B04C-A9C96FD9CB80}" type="slidenum">
              <a:rPr lang="en-US" smtClean="0"/>
              <a:t>‹#›</a:t>
            </a:fld>
            <a:endParaRPr lang="en-US"/>
          </a:p>
        </p:txBody>
      </p:sp>
    </p:spTree>
    <p:extLst>
      <p:ext uri="{BB962C8B-B14F-4D97-AF65-F5344CB8AC3E}">
        <p14:creationId xmlns:p14="http://schemas.microsoft.com/office/powerpoint/2010/main" val="18367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F435FE-37CA-4BD1-9CB7-77319427D032}" type="datetimeFigureOut">
              <a:rPr lang="en-US" smtClean="0"/>
              <a:t>18-Mar-25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514261-DCEB-4C55-B04C-A9C96FD9CB80}" type="slidenum">
              <a:rPr lang="en-US" smtClean="0"/>
              <a:t>‹#›</a:t>
            </a:fld>
            <a:endParaRPr lang="en-US"/>
          </a:p>
        </p:txBody>
      </p:sp>
    </p:spTree>
    <p:extLst>
      <p:ext uri="{BB962C8B-B14F-4D97-AF65-F5344CB8AC3E}">
        <p14:creationId xmlns:p14="http://schemas.microsoft.com/office/powerpoint/2010/main" val="271379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435FE-37CA-4BD1-9CB7-77319427D032}" type="datetimeFigureOut">
              <a:rPr lang="en-US" smtClean="0"/>
              <a:t>18-Mar-25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514261-DCEB-4C55-B04C-A9C96FD9CB80}" type="slidenum">
              <a:rPr lang="en-US" smtClean="0"/>
              <a:t>‹#›</a:t>
            </a:fld>
            <a:endParaRPr lang="en-US"/>
          </a:p>
        </p:txBody>
      </p:sp>
    </p:spTree>
    <p:extLst>
      <p:ext uri="{BB962C8B-B14F-4D97-AF65-F5344CB8AC3E}">
        <p14:creationId xmlns:p14="http://schemas.microsoft.com/office/powerpoint/2010/main" val="39346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F435FE-37CA-4BD1-9CB7-77319427D032}" type="datetimeFigureOut">
              <a:rPr lang="en-US" smtClean="0"/>
              <a:t>18-Mar-25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14261-DCEB-4C55-B04C-A9C96FD9CB80}" type="slidenum">
              <a:rPr lang="en-US" smtClean="0"/>
              <a:t>‹#›</a:t>
            </a:fld>
            <a:endParaRPr lang="en-US"/>
          </a:p>
        </p:txBody>
      </p:sp>
    </p:spTree>
    <p:extLst>
      <p:ext uri="{BB962C8B-B14F-4D97-AF65-F5344CB8AC3E}">
        <p14:creationId xmlns:p14="http://schemas.microsoft.com/office/powerpoint/2010/main" val="2664279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F435FE-37CA-4BD1-9CB7-77319427D032}" type="datetimeFigureOut">
              <a:rPr lang="en-US" smtClean="0"/>
              <a:t>18-Mar-25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514261-DCEB-4C55-B04C-A9C96FD9CB80}" type="slidenum">
              <a:rPr lang="en-US" smtClean="0"/>
              <a:t>‹#›</a:t>
            </a:fld>
            <a:endParaRPr lang="en-US"/>
          </a:p>
        </p:txBody>
      </p:sp>
    </p:spTree>
    <p:extLst>
      <p:ext uri="{BB962C8B-B14F-4D97-AF65-F5344CB8AC3E}">
        <p14:creationId xmlns:p14="http://schemas.microsoft.com/office/powerpoint/2010/main" val="325040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F435FE-37CA-4BD1-9CB7-77319427D032}" type="datetimeFigureOut">
              <a:rPr lang="en-US" smtClean="0"/>
              <a:t>18-Mar-25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14261-DCEB-4C55-B04C-A9C96FD9CB80}" type="slidenum">
              <a:rPr lang="en-US" smtClean="0"/>
              <a:t>‹#›</a:t>
            </a:fld>
            <a:endParaRPr lang="en-US"/>
          </a:p>
        </p:txBody>
      </p:sp>
    </p:spTree>
    <p:extLst>
      <p:ext uri="{BB962C8B-B14F-4D97-AF65-F5344CB8AC3E}">
        <p14:creationId xmlns:p14="http://schemas.microsoft.com/office/powerpoint/2010/main" val="4231629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fivelinesofcode.blogspot.com/2014/03/how-to-translate-virtual-to-physical.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Memory Management</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28509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Support needed</a:t>
            </a:r>
            <a:endParaRPr lang="en-US" dirty="0"/>
          </a:p>
        </p:txBody>
      </p:sp>
      <p:sp>
        <p:nvSpPr>
          <p:cNvPr id="4" name="Content Placeholder 3"/>
          <p:cNvSpPr>
            <a:spLocks noGrp="1"/>
          </p:cNvSpPr>
          <p:nvPr>
            <p:ph idx="1"/>
          </p:nvPr>
        </p:nvSpPr>
        <p:spPr/>
        <p:txBody>
          <a:bodyPr>
            <a:normAutofit lnSpcReduction="10000"/>
          </a:bodyPr>
          <a:lstStyle/>
          <a:p>
            <a:r>
              <a:rPr lang="en-US" dirty="0" smtClean="0"/>
              <a:t>MMU with base and bound registers</a:t>
            </a:r>
          </a:p>
          <a:p>
            <a:r>
              <a:rPr lang="en-US" dirty="0" smtClean="0"/>
              <a:t>MMU need to do the translation each time an address is sent out on the wire</a:t>
            </a:r>
          </a:p>
          <a:p>
            <a:r>
              <a:rPr lang="en-US" dirty="0" smtClean="0"/>
              <a:t>Protected </a:t>
            </a:r>
            <a:r>
              <a:rPr lang="en-US" dirty="0"/>
              <a:t>instructions</a:t>
            </a:r>
            <a:br>
              <a:rPr lang="en-US" dirty="0"/>
            </a:br>
            <a:r>
              <a:rPr lang="en-US" dirty="0"/>
              <a:t>to updated “base” &amp; “bound”</a:t>
            </a:r>
          </a:p>
          <a:p>
            <a:r>
              <a:rPr lang="en-US" dirty="0"/>
              <a:t>“OOB” Exception support/handler</a:t>
            </a:r>
          </a:p>
          <a:p>
            <a:r>
              <a:rPr lang="en-US" dirty="0" smtClean="0"/>
              <a:t>Also </a:t>
            </a:r>
            <a:r>
              <a:rPr lang="en-US" dirty="0"/>
              <a:t>need to store “base” and “bound” </a:t>
            </a:r>
            <a:br>
              <a:rPr lang="en-US" dirty="0"/>
            </a:br>
            <a:r>
              <a:rPr lang="en-US" dirty="0"/>
              <a:t>in process </a:t>
            </a:r>
            <a:r>
              <a:rPr lang="en-US" dirty="0" smtClean="0"/>
              <a:t>context during context-switch</a:t>
            </a:r>
          </a:p>
          <a:p>
            <a:r>
              <a:rPr lang="en-US" dirty="0" smtClean="0">
                <a:solidFill>
                  <a:schemeClr val="accent1">
                    <a:lumMod val="75000"/>
                  </a:schemeClr>
                </a:solidFill>
              </a:rPr>
              <a:t>Need management </a:t>
            </a:r>
            <a:r>
              <a:rPr lang="en-US" i="1" dirty="0" smtClean="0">
                <a:solidFill>
                  <a:schemeClr val="accent1">
                    <a:lumMod val="75000"/>
                  </a:schemeClr>
                </a:solidFill>
              </a:rPr>
              <a:t>code</a:t>
            </a:r>
            <a:r>
              <a:rPr lang="en-US" dirty="0" smtClean="0">
                <a:solidFill>
                  <a:schemeClr val="accent1">
                    <a:lumMod val="75000"/>
                  </a:schemeClr>
                </a:solidFill>
              </a:rPr>
              <a:t> to </a:t>
            </a:r>
            <a:r>
              <a:rPr lang="en-US" dirty="0" smtClean="0">
                <a:solidFill>
                  <a:schemeClr val="accent1">
                    <a:lumMod val="75000"/>
                  </a:schemeClr>
                </a:solidFill>
              </a:rPr>
              <a:t>do allocation and track </a:t>
            </a:r>
            <a:r>
              <a:rPr lang="en-US" dirty="0" smtClean="0">
                <a:solidFill>
                  <a:schemeClr val="accent1">
                    <a:lumMod val="75000"/>
                  </a:schemeClr>
                </a:solidFill>
              </a:rPr>
              <a:t>free/ allocated physical </a:t>
            </a:r>
            <a:r>
              <a:rPr lang="en-US" dirty="0" smtClean="0">
                <a:solidFill>
                  <a:schemeClr val="accent1">
                    <a:lumMod val="75000"/>
                  </a:schemeClr>
                </a:solidFill>
              </a:rPr>
              <a:t>memory.</a:t>
            </a:r>
            <a:endParaRPr lang="en-US" dirty="0" smtClean="0">
              <a:solidFill>
                <a:schemeClr val="accent1">
                  <a:lumMod val="75000"/>
                </a:schemeClr>
              </a:solidFill>
            </a:endParaRPr>
          </a:p>
          <a:p>
            <a:endParaRPr lang="en-US" dirty="0"/>
          </a:p>
        </p:txBody>
      </p:sp>
    </p:spTree>
    <p:extLst>
      <p:ext uri="{BB962C8B-B14F-4D97-AF65-F5344CB8AC3E}">
        <p14:creationId xmlns:p14="http://schemas.microsoft.com/office/powerpoint/2010/main" val="620611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Contiguous Memory allocation </a:t>
            </a:r>
            <a:r>
              <a:rPr lang="en-US" dirty="0" smtClean="0"/>
              <a:t>strategies for base and bound translation scheme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Models: Either contiguous or fixed size blocks</a:t>
            </a:r>
          </a:p>
          <a:p>
            <a:r>
              <a:rPr lang="en-US" dirty="0" smtClean="0"/>
              <a:t>Over times we have many free ‘holes’ (contiguous chunk of free space)</a:t>
            </a:r>
          </a:p>
          <a:p>
            <a:r>
              <a:rPr lang="en-US" dirty="0" smtClean="0"/>
              <a:t>When a new request comes we need to find a free ‘hole’ of the</a:t>
            </a:r>
            <a:br>
              <a:rPr lang="en-US" dirty="0" smtClean="0"/>
            </a:br>
            <a:r>
              <a:rPr lang="en-US" dirty="0" smtClean="0"/>
              <a:t>right size.</a:t>
            </a:r>
          </a:p>
          <a:p>
            <a:pPr lvl="1"/>
            <a:r>
              <a:rPr lang="en-US" dirty="0" smtClean="0"/>
              <a:t>First fit</a:t>
            </a:r>
          </a:p>
          <a:p>
            <a:pPr lvl="1"/>
            <a:r>
              <a:rPr lang="en-US" dirty="0" smtClean="0"/>
              <a:t>Best fit</a:t>
            </a:r>
          </a:p>
          <a:p>
            <a:pPr lvl="1"/>
            <a:r>
              <a:rPr lang="en-US" dirty="0" smtClean="0"/>
              <a:t>Worst fit</a:t>
            </a:r>
          </a:p>
          <a:p>
            <a:pPr lvl="1"/>
            <a:r>
              <a:rPr lang="en-US" dirty="0" smtClean="0"/>
              <a:t>…</a:t>
            </a:r>
          </a:p>
          <a:p>
            <a:r>
              <a:rPr lang="en-US" dirty="0" smtClean="0"/>
              <a:t>May become difficult –</a:t>
            </a:r>
          </a:p>
          <a:p>
            <a:pPr lvl="1"/>
            <a:r>
              <a:rPr lang="en-US" dirty="0" smtClean="0"/>
              <a:t>We may not have a </a:t>
            </a:r>
            <a:r>
              <a:rPr lang="en-US" b="1" dirty="0" smtClean="0"/>
              <a:t>single</a:t>
            </a:r>
            <a:r>
              <a:rPr lang="en-US" dirty="0" smtClean="0"/>
              <a:t> </a:t>
            </a:r>
            <a:r>
              <a:rPr lang="en-US" b="1" dirty="0" smtClean="0"/>
              <a:t>big enough </a:t>
            </a:r>
            <a:r>
              <a:rPr lang="en-US" dirty="0" smtClean="0"/>
              <a:t>hole</a:t>
            </a:r>
          </a:p>
          <a:p>
            <a:pPr lvl="1"/>
            <a:r>
              <a:rPr lang="en-US" dirty="0" smtClean="0"/>
              <a:t>The </a:t>
            </a:r>
            <a:r>
              <a:rPr lang="en-US" b="1" dirty="0" smtClean="0"/>
              <a:t>fragmentation problem</a:t>
            </a:r>
            <a:r>
              <a:rPr lang="en-US" dirty="0" smtClean="0"/>
              <a:t>!</a:t>
            </a:r>
            <a:endParaRPr lang="en-US" dirty="0"/>
          </a:p>
        </p:txBody>
      </p:sp>
      <p:sp>
        <p:nvSpPr>
          <p:cNvPr id="5" name="Rectangle 4"/>
          <p:cNvSpPr/>
          <p:nvPr/>
        </p:nvSpPr>
        <p:spPr>
          <a:xfrm>
            <a:off x="10917070" y="1434524"/>
            <a:ext cx="1163782" cy="4391890"/>
          </a:xfrm>
          <a:prstGeom prst="rect">
            <a:avLst/>
          </a:prstGeom>
          <a:pattFill prst="ltHorz">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0917070" y="1434524"/>
            <a:ext cx="1042701" cy="5249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en-US" dirty="0"/>
          </a:p>
        </p:txBody>
      </p:sp>
      <p:sp>
        <p:nvSpPr>
          <p:cNvPr id="7" name="Rectangle 6"/>
          <p:cNvSpPr/>
          <p:nvPr/>
        </p:nvSpPr>
        <p:spPr>
          <a:xfrm>
            <a:off x="10917070" y="1973943"/>
            <a:ext cx="1042701" cy="1069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en-US" dirty="0"/>
          </a:p>
        </p:txBody>
      </p:sp>
      <p:sp>
        <p:nvSpPr>
          <p:cNvPr id="8" name="Rectangle 7"/>
          <p:cNvSpPr/>
          <p:nvPr/>
        </p:nvSpPr>
        <p:spPr>
          <a:xfrm>
            <a:off x="10917070" y="3043343"/>
            <a:ext cx="1042701" cy="614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en-US" dirty="0"/>
          </a:p>
        </p:txBody>
      </p:sp>
      <p:sp>
        <p:nvSpPr>
          <p:cNvPr id="9" name="Rectangle 8"/>
          <p:cNvSpPr/>
          <p:nvPr/>
        </p:nvSpPr>
        <p:spPr>
          <a:xfrm>
            <a:off x="10917070" y="3657600"/>
            <a:ext cx="1042701" cy="1069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P4</a:t>
            </a:r>
            <a:endParaRPr lang="en-US" dirty="0"/>
          </a:p>
        </p:txBody>
      </p:sp>
      <p:sp>
        <p:nvSpPr>
          <p:cNvPr id="10" name="Rectangle 9"/>
          <p:cNvSpPr/>
          <p:nvPr/>
        </p:nvSpPr>
        <p:spPr>
          <a:xfrm>
            <a:off x="10917070" y="4703169"/>
            <a:ext cx="1042701" cy="302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P5</a:t>
            </a:r>
            <a:endParaRPr lang="en-US" dirty="0"/>
          </a:p>
        </p:txBody>
      </p:sp>
      <p:sp>
        <p:nvSpPr>
          <p:cNvPr id="11" name="Rectangle 10"/>
          <p:cNvSpPr/>
          <p:nvPr/>
        </p:nvSpPr>
        <p:spPr>
          <a:xfrm>
            <a:off x="10917069" y="5493657"/>
            <a:ext cx="1042701" cy="302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KERNEL</a:t>
            </a:r>
            <a:endParaRPr lang="en-US" dirty="0"/>
          </a:p>
        </p:txBody>
      </p:sp>
      <p:sp>
        <p:nvSpPr>
          <p:cNvPr id="12" name="Rectangle 11"/>
          <p:cNvSpPr/>
          <p:nvPr/>
        </p:nvSpPr>
        <p:spPr>
          <a:xfrm>
            <a:off x="7498955" y="4613662"/>
            <a:ext cx="1049959" cy="11546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New-2</a:t>
            </a:r>
            <a:endParaRPr lang="en-US" dirty="0"/>
          </a:p>
        </p:txBody>
      </p:sp>
      <p:sp>
        <p:nvSpPr>
          <p:cNvPr id="14" name="Rectangle 13"/>
          <p:cNvSpPr/>
          <p:nvPr/>
        </p:nvSpPr>
        <p:spPr>
          <a:xfrm>
            <a:off x="6845813" y="3476390"/>
            <a:ext cx="1042701" cy="3553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New-1</a:t>
            </a:r>
            <a:endParaRPr lang="en-US" dirty="0"/>
          </a:p>
        </p:txBody>
      </p:sp>
    </p:spTree>
    <p:extLst>
      <p:ext uri="{BB962C8B-B14F-4D97-AF65-F5344CB8AC3E}">
        <p14:creationId xmlns:p14="http://schemas.microsoft.com/office/powerpoint/2010/main" val="175361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 Commentary on the simple solution</a:t>
            </a:r>
            <a:endParaRPr lang="en-US" dirty="0"/>
          </a:p>
        </p:txBody>
      </p:sp>
      <p:sp>
        <p:nvSpPr>
          <p:cNvPr id="4" name="Content Placeholder 3"/>
          <p:cNvSpPr>
            <a:spLocks noGrp="1"/>
          </p:cNvSpPr>
          <p:nvPr>
            <p:ph idx="1"/>
          </p:nvPr>
        </p:nvSpPr>
        <p:spPr>
          <a:xfrm>
            <a:off x="571500" y="1660358"/>
            <a:ext cx="11049000" cy="5197642"/>
          </a:xfrm>
        </p:spPr>
        <p:txBody>
          <a:bodyPr>
            <a:normAutofit fontScale="77500" lnSpcReduction="20000"/>
          </a:bodyPr>
          <a:lstStyle/>
          <a:p>
            <a:r>
              <a:rPr lang="en-US" dirty="0" smtClean="0">
                <a:solidFill>
                  <a:schemeClr val="accent6"/>
                </a:solidFill>
              </a:rPr>
              <a:t>+ simple</a:t>
            </a:r>
          </a:p>
          <a:p>
            <a:r>
              <a:rPr lang="en-US" dirty="0" smtClean="0">
                <a:solidFill>
                  <a:schemeClr val="accent6"/>
                </a:solidFill>
              </a:rPr>
              <a:t>+ provides Transparency, Efficiency and Isolation(protection)</a:t>
            </a:r>
          </a:p>
          <a:p>
            <a:r>
              <a:rPr lang="en-US" dirty="0" smtClean="0">
                <a:solidFill>
                  <a:schemeClr val="accent6"/>
                </a:solidFill>
              </a:rPr>
              <a:t>+ Is actually dynamically relocatable (</a:t>
            </a:r>
            <a:r>
              <a:rPr lang="en-US" dirty="0" err="1" smtClean="0">
                <a:solidFill>
                  <a:schemeClr val="accent6"/>
                </a:solidFill>
              </a:rPr>
              <a:t>ie</a:t>
            </a:r>
            <a:r>
              <a:rPr lang="en-US" dirty="0" smtClean="0">
                <a:solidFill>
                  <a:schemeClr val="accent6"/>
                </a:solidFill>
              </a:rPr>
              <a:t> the process can be remapped as it is executing).</a:t>
            </a:r>
          </a:p>
          <a:p>
            <a:r>
              <a:rPr lang="en-US" dirty="0" smtClean="0">
                <a:solidFill>
                  <a:schemeClr val="accent6"/>
                </a:solidFill>
              </a:rPr>
              <a:t>+ can support multiple processes (by loading new MMU </a:t>
            </a:r>
            <a:r>
              <a:rPr lang="en-US" dirty="0" err="1" smtClean="0">
                <a:solidFill>
                  <a:schemeClr val="accent6"/>
                </a:solidFill>
              </a:rPr>
              <a:t>regs</a:t>
            </a:r>
            <a:r>
              <a:rPr lang="en-US" dirty="0" smtClean="0">
                <a:solidFill>
                  <a:schemeClr val="accent6"/>
                </a:solidFill>
              </a:rPr>
              <a:t> when doing context switch. </a:t>
            </a:r>
            <a:endParaRPr lang="en-US" dirty="0">
              <a:solidFill>
                <a:schemeClr val="accent6"/>
              </a:solidFill>
            </a:endParaRPr>
          </a:p>
          <a:p>
            <a:r>
              <a:rPr lang="en-US" dirty="0" smtClean="0">
                <a:solidFill>
                  <a:schemeClr val="accent6"/>
                </a:solidFill>
              </a:rPr>
              <a:t>+ Isolation among processes provided</a:t>
            </a:r>
          </a:p>
          <a:p>
            <a:r>
              <a:rPr lang="en-US" dirty="0" smtClean="0">
                <a:solidFill>
                  <a:schemeClr val="accent6"/>
                </a:solidFill>
              </a:rPr>
              <a:t>+ Compiler can assume a simple address space starting at zero.</a:t>
            </a:r>
          </a:p>
          <a:p>
            <a:r>
              <a:rPr lang="en-US" dirty="0" smtClean="0">
                <a:solidFill>
                  <a:schemeClr val="accent2"/>
                </a:solidFill>
              </a:rPr>
              <a:t>- it assumes the address space is contiguously used</a:t>
            </a:r>
          </a:p>
          <a:p>
            <a:r>
              <a:rPr lang="en-US" dirty="0" smtClean="0">
                <a:solidFill>
                  <a:schemeClr val="accent2"/>
                </a:solidFill>
              </a:rPr>
              <a:t>- it causes fragmentation</a:t>
            </a:r>
          </a:p>
          <a:p>
            <a:r>
              <a:rPr lang="en-US" dirty="0" smtClean="0">
                <a:solidFill>
                  <a:schemeClr val="accent2"/>
                </a:solidFill>
              </a:rPr>
              <a:t>- it maps all of the address space to the physical memory</a:t>
            </a:r>
          </a:p>
          <a:p>
            <a:pPr lvl="1"/>
            <a:r>
              <a:rPr lang="en-US" dirty="0" smtClean="0">
                <a:solidFill>
                  <a:schemeClr val="accent2"/>
                </a:solidFill>
              </a:rPr>
              <a:t>- can go ‘out of memory’ if we have lots of large process address spaces</a:t>
            </a:r>
          </a:p>
          <a:p>
            <a:r>
              <a:rPr lang="en-US" dirty="0" smtClean="0">
                <a:solidFill>
                  <a:schemeClr val="accent2"/>
                </a:solidFill>
              </a:rPr>
              <a:t>- it doesn’t allow protection within the processes (process can overwrite its own code, by mistake)</a:t>
            </a:r>
          </a:p>
          <a:p>
            <a:r>
              <a:rPr lang="en-US" dirty="0" smtClean="0"/>
              <a:t>HOWEVER, this is the core idea on which other methods are built</a:t>
            </a:r>
          </a:p>
        </p:txBody>
      </p:sp>
    </p:spTree>
    <p:extLst>
      <p:ext uri="{BB962C8B-B14F-4D97-AF65-F5344CB8AC3E}">
        <p14:creationId xmlns:p14="http://schemas.microsoft.com/office/powerpoint/2010/main" val="278863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9240816" y="3676044"/>
            <a:ext cx="2968736" cy="1849855"/>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smtClean="0">
                <a:solidFill>
                  <a:schemeClr val="tx1"/>
                </a:solidFill>
              </a:rPr>
              <a:t>MMU</a:t>
            </a:r>
            <a:endParaRPr lang="en-US" dirty="0">
              <a:solidFill>
                <a:schemeClr val="tx1"/>
              </a:solidFill>
            </a:endParaRPr>
          </a:p>
        </p:txBody>
      </p:sp>
      <p:sp>
        <p:nvSpPr>
          <p:cNvPr id="2" name="Title 1"/>
          <p:cNvSpPr>
            <a:spLocks noGrp="1"/>
          </p:cNvSpPr>
          <p:nvPr>
            <p:ph type="title"/>
          </p:nvPr>
        </p:nvSpPr>
        <p:spPr/>
        <p:txBody>
          <a:bodyPr>
            <a:normAutofit/>
          </a:bodyPr>
          <a:lstStyle/>
          <a:p>
            <a:r>
              <a:rPr lang="en-US" dirty="0" smtClean="0"/>
              <a:t>Concept: Segmenting the process address space (1/2)</a:t>
            </a:r>
            <a:endParaRPr lang="en-US" dirty="0"/>
          </a:p>
        </p:txBody>
      </p:sp>
      <p:sp>
        <p:nvSpPr>
          <p:cNvPr id="3" name="Content Placeholder 2"/>
          <p:cNvSpPr>
            <a:spLocks noGrp="1"/>
          </p:cNvSpPr>
          <p:nvPr>
            <p:ph idx="1"/>
          </p:nvPr>
        </p:nvSpPr>
        <p:spPr>
          <a:xfrm>
            <a:off x="332013" y="1690688"/>
            <a:ext cx="8041278" cy="4852761"/>
          </a:xfrm>
        </p:spPr>
        <p:txBody>
          <a:bodyPr>
            <a:normAutofit fontScale="92500" lnSpcReduction="10000"/>
          </a:bodyPr>
          <a:lstStyle/>
          <a:p>
            <a:r>
              <a:rPr lang="en-US" dirty="0" smtClean="0"/>
              <a:t>Consider a process as composing of “Code”, “Data”, “Heap” and “Stack” logical segments/regions (each contiguous in itself</a:t>
            </a:r>
            <a:r>
              <a:rPr lang="en-US" dirty="0" smtClean="0"/>
              <a:t>) (each is a small sub address space)</a:t>
            </a:r>
            <a:endParaRPr lang="en-US" dirty="0" smtClean="0"/>
          </a:p>
          <a:p>
            <a:pPr lvl="1"/>
            <a:r>
              <a:rPr lang="en-US" dirty="0"/>
              <a:t>P</a:t>
            </a:r>
            <a:r>
              <a:rPr lang="en-US" dirty="0" smtClean="0"/>
              <a:t>roviding each with its own mapping register pair (base &amp; bound) in the MMU.  “Segmenting” of the address space.</a:t>
            </a:r>
          </a:p>
          <a:p>
            <a:r>
              <a:rPr lang="en-US" dirty="0" smtClean="0">
                <a:solidFill>
                  <a:schemeClr val="accent1"/>
                </a:solidFill>
              </a:rPr>
              <a:t>Translation Method:</a:t>
            </a:r>
          </a:p>
          <a:p>
            <a:pPr lvl="1"/>
            <a:r>
              <a:rPr lang="en-US" dirty="0" smtClean="0">
                <a:solidFill>
                  <a:schemeClr val="accent1"/>
                </a:solidFill>
              </a:rPr>
              <a:t>First two bits of </a:t>
            </a:r>
            <a:r>
              <a:rPr lang="en-US" b="1" i="1" dirty="0" err="1" smtClean="0">
                <a:solidFill>
                  <a:schemeClr val="accent1"/>
                </a:solidFill>
              </a:rPr>
              <a:t>va</a:t>
            </a:r>
            <a:r>
              <a:rPr lang="en-US" dirty="0" smtClean="0">
                <a:solidFill>
                  <a:schemeClr val="accent1"/>
                </a:solidFill>
              </a:rPr>
              <a:t> can identify the </a:t>
            </a:r>
            <a:r>
              <a:rPr lang="en-US" b="1" dirty="0" smtClean="0">
                <a:solidFill>
                  <a:schemeClr val="accent1"/>
                </a:solidFill>
              </a:rPr>
              <a:t>segment</a:t>
            </a:r>
          </a:p>
          <a:p>
            <a:pPr lvl="1"/>
            <a:r>
              <a:rPr lang="en-US" dirty="0" smtClean="0">
                <a:solidFill>
                  <a:schemeClr val="accent1"/>
                </a:solidFill>
              </a:rPr>
              <a:t>Remaining</a:t>
            </a:r>
            <a:r>
              <a:rPr lang="en-US" i="1" dirty="0" smtClean="0">
                <a:solidFill>
                  <a:schemeClr val="accent1"/>
                </a:solidFill>
              </a:rPr>
              <a:t> </a:t>
            </a:r>
            <a:r>
              <a:rPr lang="en-US" b="1" i="1" dirty="0" err="1" smtClean="0">
                <a:solidFill>
                  <a:schemeClr val="accent1"/>
                </a:solidFill>
              </a:rPr>
              <a:t>va</a:t>
            </a:r>
            <a:r>
              <a:rPr lang="en-US" i="1" dirty="0" smtClean="0">
                <a:solidFill>
                  <a:schemeClr val="accent1"/>
                </a:solidFill>
              </a:rPr>
              <a:t> </a:t>
            </a:r>
            <a:r>
              <a:rPr lang="en-US" dirty="0" smtClean="0">
                <a:solidFill>
                  <a:schemeClr val="accent1"/>
                </a:solidFill>
              </a:rPr>
              <a:t>bits are </a:t>
            </a:r>
            <a:r>
              <a:rPr lang="en-US" b="1" i="1" dirty="0" smtClean="0">
                <a:solidFill>
                  <a:schemeClr val="accent1"/>
                </a:solidFill>
              </a:rPr>
              <a:t>offset</a:t>
            </a:r>
            <a:r>
              <a:rPr lang="en-US" i="1" dirty="0" smtClean="0">
                <a:solidFill>
                  <a:schemeClr val="accent1"/>
                </a:solidFill>
              </a:rPr>
              <a:t> </a:t>
            </a:r>
            <a:r>
              <a:rPr lang="en-US" dirty="0" smtClean="0">
                <a:solidFill>
                  <a:schemeClr val="accent1"/>
                </a:solidFill>
              </a:rPr>
              <a:t>inside the segment</a:t>
            </a:r>
          </a:p>
          <a:p>
            <a:pPr lvl="1"/>
            <a:r>
              <a:rPr lang="en-US" dirty="0" smtClean="0">
                <a:solidFill>
                  <a:schemeClr val="accent1"/>
                </a:solidFill>
              </a:rPr>
              <a:t>Needs Base bound for each segment</a:t>
            </a:r>
          </a:p>
          <a:p>
            <a:r>
              <a:rPr lang="en-US" dirty="0" smtClean="0"/>
              <a:t>Additionally </a:t>
            </a:r>
          </a:p>
          <a:p>
            <a:pPr lvl="1"/>
            <a:r>
              <a:rPr lang="en-US" dirty="0" smtClean="0"/>
              <a:t>Associate special attributes with a segment </a:t>
            </a:r>
            <a:r>
              <a:rPr lang="en-US" dirty="0" err="1" smtClean="0"/>
              <a:t>eg</a:t>
            </a:r>
            <a:r>
              <a:rPr lang="en-US" dirty="0" smtClean="0"/>
              <a:t> </a:t>
            </a:r>
            <a:r>
              <a:rPr lang="en-US" dirty="0" err="1" smtClean="0"/>
              <a:t>r,w,x</a:t>
            </a:r>
            <a:endParaRPr lang="en-US" dirty="0"/>
          </a:p>
          <a:p>
            <a:pPr lvl="1"/>
            <a:r>
              <a:rPr lang="en-US" dirty="0" smtClean="0"/>
              <a:t>Enables </a:t>
            </a:r>
            <a:r>
              <a:rPr lang="en-US" dirty="0" smtClean="0"/>
              <a:t>protection and sharing between processes</a:t>
            </a:r>
            <a:endParaRPr lang="en-US" dirty="0" smtClean="0"/>
          </a:p>
          <a:p>
            <a:r>
              <a:rPr lang="en-US" dirty="0" smtClean="0"/>
              <a:t> Can be generalized to more than four segments</a:t>
            </a:r>
          </a:p>
          <a:p>
            <a:endParaRPr lang="en-US" dirty="0"/>
          </a:p>
        </p:txBody>
      </p:sp>
      <p:sp>
        <p:nvSpPr>
          <p:cNvPr id="4" name="TextBox 3"/>
          <p:cNvSpPr txBox="1"/>
          <p:nvPr/>
        </p:nvSpPr>
        <p:spPr>
          <a:xfrm>
            <a:off x="8897171" y="3597455"/>
            <a:ext cx="3260508" cy="1754326"/>
          </a:xfrm>
          <a:prstGeom prst="rect">
            <a:avLst/>
          </a:prstGeom>
          <a:noFill/>
        </p:spPr>
        <p:txBody>
          <a:bodyPr wrap="none" rtlCol="0">
            <a:spAutoFit/>
          </a:bodyPr>
          <a:lstStyle/>
          <a:p>
            <a:r>
              <a:rPr lang="en-US" b="1" dirty="0" smtClean="0"/>
              <a:t>     SEG     </a:t>
            </a:r>
            <a:r>
              <a:rPr lang="en-US" b="1" dirty="0" err="1" smtClean="0"/>
              <a:t>PABase</a:t>
            </a:r>
            <a:r>
              <a:rPr lang="en-US" b="1" dirty="0" smtClean="0"/>
              <a:t>  Bound   Perms</a:t>
            </a:r>
          </a:p>
          <a:p>
            <a:r>
              <a:rPr lang="en-US" dirty="0" smtClean="0"/>
              <a:t>00 Code  </a:t>
            </a:r>
            <a:r>
              <a:rPr lang="en-US" dirty="0" smtClean="0"/>
              <a:t>10000    400         </a:t>
            </a:r>
            <a:r>
              <a:rPr lang="en-US" dirty="0" err="1" smtClean="0"/>
              <a:t>r,x</a:t>
            </a:r>
            <a:endParaRPr lang="en-US" dirty="0" smtClean="0"/>
          </a:p>
          <a:p>
            <a:r>
              <a:rPr lang="en-US" dirty="0" smtClean="0"/>
              <a:t>01 Data   </a:t>
            </a:r>
            <a:r>
              <a:rPr lang="en-US" dirty="0" smtClean="0"/>
              <a:t>20000    200         </a:t>
            </a:r>
            <a:r>
              <a:rPr lang="en-US" dirty="0" err="1" smtClean="0"/>
              <a:t>r,w</a:t>
            </a:r>
            <a:endParaRPr lang="en-US" dirty="0" smtClean="0"/>
          </a:p>
          <a:p>
            <a:r>
              <a:rPr lang="en-US" dirty="0" smtClean="0"/>
              <a:t>10 Heap  </a:t>
            </a:r>
            <a:r>
              <a:rPr lang="en-US" dirty="0" smtClean="0"/>
              <a:t>30000    100         </a:t>
            </a:r>
            <a:r>
              <a:rPr lang="en-US" dirty="0" err="1" smtClean="0"/>
              <a:t>r,w</a:t>
            </a:r>
            <a:endParaRPr lang="en-US" dirty="0" smtClean="0"/>
          </a:p>
          <a:p>
            <a:r>
              <a:rPr lang="en-US" dirty="0" smtClean="0"/>
              <a:t>11 Stack  </a:t>
            </a:r>
            <a:r>
              <a:rPr lang="en-US" dirty="0" smtClean="0"/>
              <a:t>40000    600         </a:t>
            </a:r>
            <a:r>
              <a:rPr lang="en-US" dirty="0" err="1" smtClean="0"/>
              <a:t>r,w</a:t>
            </a:r>
            <a:r>
              <a:rPr lang="en-US" dirty="0" smtClean="0"/>
              <a:t/>
            </a:r>
            <a:br>
              <a:rPr lang="en-US" dirty="0" smtClean="0"/>
            </a:br>
            <a:endParaRPr lang="en-US" dirty="0"/>
          </a:p>
        </p:txBody>
      </p:sp>
      <p:sp>
        <p:nvSpPr>
          <p:cNvPr id="6" name="Rectangle 5"/>
          <p:cNvSpPr/>
          <p:nvPr/>
        </p:nvSpPr>
        <p:spPr>
          <a:xfrm>
            <a:off x="10010274" y="1122947"/>
            <a:ext cx="882315" cy="2488156"/>
          </a:xfrm>
          <a:prstGeom prst="rect">
            <a:avLst/>
          </a:prstGeom>
          <a:pattFill prst="ltHorz">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0003951" y="1102970"/>
            <a:ext cx="894959" cy="2464552"/>
            <a:chOff x="10020460" y="1146551"/>
            <a:chExt cx="894959" cy="2464552"/>
          </a:xfrm>
        </p:grpSpPr>
        <p:sp>
          <p:nvSpPr>
            <p:cNvPr id="7" name="Rectangle 6"/>
            <p:cNvSpPr/>
            <p:nvPr/>
          </p:nvSpPr>
          <p:spPr>
            <a:xfrm>
              <a:off x="10020460" y="1146551"/>
              <a:ext cx="866273" cy="512053"/>
            </a:xfrm>
            <a:prstGeom prst="rect">
              <a:avLst/>
            </a:prstGeom>
            <a:solidFill>
              <a:schemeClr val="accent2">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CS</a:t>
              </a:r>
              <a:endParaRPr lang="en-US" dirty="0">
                <a:solidFill>
                  <a:srgbClr val="7030A0"/>
                </a:solidFill>
              </a:endParaRPr>
            </a:p>
          </p:txBody>
        </p:sp>
        <p:sp>
          <p:nvSpPr>
            <p:cNvPr id="8" name="Rectangle 7"/>
            <p:cNvSpPr/>
            <p:nvPr/>
          </p:nvSpPr>
          <p:spPr>
            <a:xfrm>
              <a:off x="10023858" y="1782356"/>
              <a:ext cx="891561" cy="373731"/>
            </a:xfrm>
            <a:prstGeom prst="rect">
              <a:avLst/>
            </a:prstGeom>
            <a:solidFill>
              <a:schemeClr val="accent2">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D</a:t>
              </a:r>
              <a:r>
                <a:rPr lang="en-US" dirty="0" smtClean="0">
                  <a:solidFill>
                    <a:srgbClr val="7030A0"/>
                  </a:solidFill>
                </a:rPr>
                <a:t>S</a:t>
              </a:r>
              <a:endParaRPr lang="en-US" dirty="0">
                <a:solidFill>
                  <a:srgbClr val="7030A0"/>
                </a:solidFill>
              </a:endParaRPr>
            </a:p>
          </p:txBody>
        </p:sp>
        <p:sp>
          <p:nvSpPr>
            <p:cNvPr id="9" name="Rectangle 8"/>
            <p:cNvSpPr/>
            <p:nvPr/>
          </p:nvSpPr>
          <p:spPr>
            <a:xfrm>
              <a:off x="10020460" y="2374921"/>
              <a:ext cx="866273" cy="246313"/>
            </a:xfrm>
            <a:prstGeom prst="rect">
              <a:avLst/>
            </a:prstGeom>
            <a:solidFill>
              <a:schemeClr val="accent2">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ES</a:t>
              </a:r>
              <a:endParaRPr lang="en-US" dirty="0">
                <a:solidFill>
                  <a:srgbClr val="7030A0"/>
                </a:solidFill>
              </a:endParaRPr>
            </a:p>
          </p:txBody>
        </p:sp>
        <p:sp>
          <p:nvSpPr>
            <p:cNvPr id="10" name="Rectangle 9"/>
            <p:cNvSpPr/>
            <p:nvPr/>
          </p:nvSpPr>
          <p:spPr>
            <a:xfrm>
              <a:off x="10020460" y="2951747"/>
              <a:ext cx="866273" cy="659356"/>
            </a:xfrm>
            <a:prstGeom prst="rect">
              <a:avLst/>
            </a:prstGeom>
            <a:solidFill>
              <a:schemeClr val="accent2">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S</a:t>
              </a:r>
              <a:r>
                <a:rPr lang="en-US" dirty="0" smtClean="0">
                  <a:solidFill>
                    <a:srgbClr val="7030A0"/>
                  </a:solidFill>
                </a:rPr>
                <a:t>S</a:t>
              </a:r>
              <a:endParaRPr lang="en-US" dirty="0">
                <a:solidFill>
                  <a:srgbClr val="7030A0"/>
                </a:solidFill>
              </a:endParaRPr>
            </a:p>
          </p:txBody>
        </p:sp>
      </p:grpSp>
      <p:sp>
        <p:nvSpPr>
          <p:cNvPr id="12" name="TextBox 11"/>
          <p:cNvSpPr txBox="1"/>
          <p:nvPr/>
        </p:nvSpPr>
        <p:spPr>
          <a:xfrm>
            <a:off x="9306159" y="2049339"/>
            <a:ext cx="2358531" cy="369332"/>
          </a:xfrm>
          <a:prstGeom prst="rect">
            <a:avLst/>
          </a:prstGeom>
          <a:noFill/>
        </p:spPr>
        <p:txBody>
          <a:bodyPr wrap="none" rtlCol="0">
            <a:spAutoFit/>
          </a:bodyPr>
          <a:lstStyle/>
          <a:p>
            <a:r>
              <a:rPr lang="en-US" dirty="0" smtClean="0"/>
              <a:t>(Virtual) Address Space</a:t>
            </a:r>
            <a:endParaRPr lang="en-US" dirty="0"/>
          </a:p>
        </p:txBody>
      </p:sp>
      <p:grpSp>
        <p:nvGrpSpPr>
          <p:cNvPr id="34" name="Group 33"/>
          <p:cNvGrpSpPr/>
          <p:nvPr/>
        </p:nvGrpSpPr>
        <p:grpSpPr>
          <a:xfrm>
            <a:off x="9763530" y="3964530"/>
            <a:ext cx="1459834" cy="1019280"/>
            <a:chOff x="9763530" y="3964530"/>
            <a:chExt cx="1459834" cy="1019280"/>
          </a:xfrm>
        </p:grpSpPr>
        <p:sp>
          <p:nvSpPr>
            <p:cNvPr id="13" name="Rectangle 12"/>
            <p:cNvSpPr/>
            <p:nvPr/>
          </p:nvSpPr>
          <p:spPr>
            <a:xfrm>
              <a:off x="9771550" y="3964530"/>
              <a:ext cx="1443790" cy="1755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763530" y="4261308"/>
              <a:ext cx="1443790" cy="1701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771552" y="4527530"/>
              <a:ext cx="1443790" cy="1755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779574" y="4808266"/>
              <a:ext cx="1443790" cy="1755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8259249" y="2704835"/>
            <a:ext cx="1494351" cy="1305691"/>
            <a:chOff x="8259249" y="2704835"/>
            <a:chExt cx="1494351" cy="1305691"/>
          </a:xfrm>
        </p:grpSpPr>
        <p:sp>
          <p:nvSpPr>
            <p:cNvPr id="17" name="TextBox 16"/>
            <p:cNvSpPr txBox="1"/>
            <p:nvPr/>
          </p:nvSpPr>
          <p:spPr>
            <a:xfrm>
              <a:off x="8259249" y="2704835"/>
              <a:ext cx="1306768" cy="646331"/>
            </a:xfrm>
            <a:prstGeom prst="rect">
              <a:avLst/>
            </a:prstGeom>
            <a:noFill/>
          </p:spPr>
          <p:txBody>
            <a:bodyPr wrap="none" rtlCol="0">
              <a:spAutoFit/>
            </a:bodyPr>
            <a:lstStyle/>
            <a:p>
              <a:r>
                <a:rPr lang="en-US" i="1" dirty="0" err="1" smtClean="0">
                  <a:latin typeface="Times New Roman" panose="02020603050405020304" pitchFamily="18" charset="0"/>
                  <a:cs typeface="Times New Roman" panose="02020603050405020304" pitchFamily="18" charset="0"/>
                </a:rPr>
                <a:t>reg</a:t>
              </a:r>
              <a:r>
                <a:rPr lang="en-US" i="1" dirty="0" smtClean="0">
                  <a:latin typeface="Times New Roman" panose="02020603050405020304" pitchFamily="18" charset="0"/>
                  <a:cs typeface="Times New Roman" panose="02020603050405020304" pitchFamily="18" charset="0"/>
                </a:rPr>
                <a:t> pair </a:t>
              </a:r>
              <a:br>
                <a:rPr lang="en-US" i="1" dirty="0" smtClean="0">
                  <a:latin typeface="Times New Roman" panose="02020603050405020304" pitchFamily="18" charset="0"/>
                  <a:cs typeface="Times New Roman" panose="02020603050405020304" pitchFamily="18" charset="0"/>
                </a:rPr>
              </a:br>
              <a:r>
                <a:rPr lang="en-US" i="1" dirty="0" smtClean="0">
                  <a:latin typeface="Times New Roman" panose="02020603050405020304" pitchFamily="18" charset="0"/>
                  <a:cs typeface="Times New Roman" panose="02020603050405020304" pitchFamily="18" charset="0"/>
                </a:rPr>
                <a:t>per segment</a:t>
              </a:r>
              <a:endParaRPr lang="en-US" i="1" dirty="0">
                <a:latin typeface="Times New Roman" panose="02020603050405020304" pitchFamily="18" charset="0"/>
                <a:cs typeface="Times New Roman" panose="02020603050405020304" pitchFamily="18" charset="0"/>
              </a:endParaRPr>
            </a:p>
          </p:txBody>
        </p:sp>
        <p:sp>
          <p:nvSpPr>
            <p:cNvPr id="18" name="Freeform 17"/>
            <p:cNvSpPr/>
            <p:nvPr/>
          </p:nvSpPr>
          <p:spPr>
            <a:xfrm>
              <a:off x="9208168" y="3352800"/>
              <a:ext cx="545432" cy="657726"/>
            </a:xfrm>
            <a:custGeom>
              <a:avLst/>
              <a:gdLst>
                <a:gd name="connsiteX0" fmla="*/ 0 w 545432"/>
                <a:gd name="connsiteY0" fmla="*/ 0 h 657726"/>
                <a:gd name="connsiteX1" fmla="*/ 449179 w 545432"/>
                <a:gd name="connsiteY1" fmla="*/ 176463 h 657726"/>
                <a:gd name="connsiteX2" fmla="*/ 545432 w 545432"/>
                <a:gd name="connsiteY2" fmla="*/ 657726 h 657726"/>
              </a:gdLst>
              <a:ahLst/>
              <a:cxnLst>
                <a:cxn ang="0">
                  <a:pos x="connsiteX0" y="connsiteY0"/>
                </a:cxn>
                <a:cxn ang="0">
                  <a:pos x="connsiteX1" y="connsiteY1"/>
                </a:cxn>
                <a:cxn ang="0">
                  <a:pos x="connsiteX2" y="connsiteY2"/>
                </a:cxn>
              </a:cxnLst>
              <a:rect l="l" t="t" r="r" b="b"/>
              <a:pathLst>
                <a:path w="545432" h="657726">
                  <a:moveTo>
                    <a:pt x="0" y="0"/>
                  </a:moveTo>
                  <a:cubicBezTo>
                    <a:pt x="179137" y="33421"/>
                    <a:pt x="358274" y="66842"/>
                    <a:pt x="449179" y="176463"/>
                  </a:cubicBezTo>
                  <a:cubicBezTo>
                    <a:pt x="540084" y="286084"/>
                    <a:pt x="542758" y="471905"/>
                    <a:pt x="545432" y="657726"/>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4646726" y="4717588"/>
            <a:ext cx="3733972" cy="421450"/>
            <a:chOff x="4704634" y="5678904"/>
            <a:chExt cx="3091830" cy="646331"/>
          </a:xfrm>
        </p:grpSpPr>
        <p:sp>
          <p:nvSpPr>
            <p:cNvPr id="20" name="TextBox 19"/>
            <p:cNvSpPr txBox="1"/>
            <p:nvPr/>
          </p:nvSpPr>
          <p:spPr>
            <a:xfrm>
              <a:off x="4704634" y="5678904"/>
              <a:ext cx="3091830" cy="566403"/>
            </a:xfrm>
            <a:prstGeom prst="rect">
              <a:avLst/>
            </a:prstGeom>
            <a:solidFill>
              <a:schemeClr val="accent1">
                <a:lumMod val="20000"/>
                <a:lumOff val="80000"/>
              </a:schemeClr>
            </a:solidFill>
            <a:ln>
              <a:solidFill>
                <a:schemeClr val="accent1"/>
              </a:solidFill>
            </a:ln>
          </p:spPr>
          <p:txBody>
            <a:bodyPr wrap="square" rtlCol="0">
              <a:spAutoFit/>
            </a:bodyPr>
            <a:lstStyle/>
            <a:p>
              <a:r>
                <a:rPr lang="en-US" dirty="0" smtClean="0">
                  <a:solidFill>
                    <a:schemeClr val="accent1"/>
                  </a:solidFill>
                </a:rPr>
                <a:t>S</a:t>
              </a:r>
              <a:r>
                <a:rPr lang="en-US" baseline="-25000" dirty="0" smtClean="0">
                  <a:solidFill>
                    <a:schemeClr val="accent1"/>
                  </a:solidFill>
                </a:rPr>
                <a:t>n</a:t>
              </a:r>
              <a:r>
                <a:rPr lang="en-US" dirty="0" smtClean="0">
                  <a:solidFill>
                    <a:schemeClr val="accent1"/>
                  </a:solidFill>
                </a:rPr>
                <a:t>S</a:t>
              </a:r>
              <a:r>
                <a:rPr lang="en-US" baseline="-25000" dirty="0" smtClean="0">
                  <a:solidFill>
                    <a:schemeClr val="accent1"/>
                  </a:solidFill>
                </a:rPr>
                <a:t>n-1</a:t>
              </a:r>
              <a:r>
                <a:rPr lang="en-US" dirty="0" smtClean="0">
                  <a:solidFill>
                    <a:schemeClr val="accent1"/>
                  </a:solidFill>
                </a:rPr>
                <a:t>……………</a:t>
              </a:r>
              <a:r>
                <a:rPr lang="en-US" i="1" dirty="0" smtClean="0">
                  <a:solidFill>
                    <a:schemeClr val="accent1"/>
                  </a:solidFill>
                </a:rPr>
                <a:t>offset bits </a:t>
              </a:r>
              <a:r>
                <a:rPr lang="en-US" dirty="0" smtClean="0">
                  <a:solidFill>
                    <a:schemeClr val="accent1"/>
                  </a:solidFill>
                </a:rPr>
                <a:t>……………</a:t>
              </a:r>
              <a:endParaRPr lang="en-US" dirty="0">
                <a:solidFill>
                  <a:schemeClr val="accent1"/>
                </a:solidFill>
              </a:endParaRPr>
            </a:p>
          </p:txBody>
        </p:sp>
        <p:cxnSp>
          <p:nvCxnSpPr>
            <p:cNvPr id="22" name="Straight Connector 21"/>
            <p:cNvCxnSpPr/>
            <p:nvPr/>
          </p:nvCxnSpPr>
          <p:spPr>
            <a:xfrm>
              <a:off x="5230458" y="5678904"/>
              <a:ext cx="2520" cy="646331"/>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8" name="Elbow Connector 27"/>
          <p:cNvCxnSpPr/>
          <p:nvPr/>
        </p:nvCxnSpPr>
        <p:spPr>
          <a:xfrm flipV="1">
            <a:off x="5062224" y="4052302"/>
            <a:ext cx="3945410" cy="665286"/>
          </a:xfrm>
          <a:prstGeom prst="bentConnector3">
            <a:avLst>
              <a:gd name="adj1" fmla="val -767"/>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313518" y="4711074"/>
            <a:ext cx="415498" cy="369332"/>
          </a:xfrm>
          <a:prstGeom prst="rect">
            <a:avLst/>
          </a:prstGeom>
          <a:noFill/>
        </p:spPr>
        <p:txBody>
          <a:bodyPr wrap="none" rtlCol="0">
            <a:spAutoFit/>
          </a:bodyPr>
          <a:lstStyle/>
          <a:p>
            <a:r>
              <a:rPr lang="en-US" b="1" i="1" dirty="0" err="1" smtClean="0"/>
              <a:t>va</a:t>
            </a:r>
            <a:endParaRPr lang="en-US" b="1" i="1" dirty="0"/>
          </a:p>
        </p:txBody>
      </p:sp>
      <p:grpSp>
        <p:nvGrpSpPr>
          <p:cNvPr id="44" name="Group 43"/>
          <p:cNvGrpSpPr/>
          <p:nvPr/>
        </p:nvGrpSpPr>
        <p:grpSpPr>
          <a:xfrm>
            <a:off x="8720736" y="5525899"/>
            <a:ext cx="2196820" cy="1017550"/>
            <a:chOff x="8720736" y="5525899"/>
            <a:chExt cx="2196820" cy="1017550"/>
          </a:xfrm>
        </p:grpSpPr>
        <p:cxnSp>
          <p:nvCxnSpPr>
            <p:cNvPr id="42" name="Straight Arrow Connector 41"/>
            <p:cNvCxnSpPr/>
            <p:nvPr/>
          </p:nvCxnSpPr>
          <p:spPr>
            <a:xfrm>
              <a:off x="10627193" y="5525899"/>
              <a:ext cx="0" cy="101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720736" y="6083639"/>
              <a:ext cx="2196820" cy="369332"/>
            </a:xfrm>
            <a:prstGeom prst="rect">
              <a:avLst/>
            </a:prstGeom>
            <a:noFill/>
          </p:spPr>
          <p:txBody>
            <a:bodyPr wrap="none" rtlCol="0">
              <a:spAutoFit/>
            </a:bodyPr>
            <a:lstStyle/>
            <a:p>
              <a:r>
                <a:rPr lang="en-US" dirty="0" smtClean="0"/>
                <a:t>pa= </a:t>
              </a:r>
              <a:r>
                <a:rPr lang="en-US" dirty="0" err="1" smtClean="0"/>
                <a:t>PABase+va-offset</a:t>
              </a:r>
              <a:endParaRPr lang="en-US" dirty="0"/>
            </a:p>
          </p:txBody>
        </p:sp>
      </p:grpSp>
      <p:cxnSp>
        <p:nvCxnSpPr>
          <p:cNvPr id="48" name="Elbow Connector 47"/>
          <p:cNvCxnSpPr>
            <a:stCxn id="20" idx="3"/>
          </p:cNvCxnSpPr>
          <p:nvPr/>
        </p:nvCxnSpPr>
        <p:spPr>
          <a:xfrm>
            <a:off x="8380698" y="4902254"/>
            <a:ext cx="2254921" cy="772832"/>
          </a:xfrm>
          <a:prstGeom prst="bentConnector3">
            <a:avLst>
              <a:gd name="adj1" fmla="val 15242"/>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419437" y="6497651"/>
            <a:ext cx="2418483" cy="369332"/>
          </a:xfrm>
          <a:prstGeom prst="rect">
            <a:avLst/>
          </a:prstGeom>
          <a:noFill/>
        </p:spPr>
        <p:txBody>
          <a:bodyPr wrap="none" rtlCol="0">
            <a:spAutoFit/>
          </a:bodyPr>
          <a:lstStyle/>
          <a:p>
            <a:r>
              <a:rPr lang="en-US" dirty="0" smtClean="0"/>
              <a:t>Physical memory (RAM)</a:t>
            </a:r>
            <a:endParaRPr lang="en-US" dirty="0"/>
          </a:p>
        </p:txBody>
      </p:sp>
      <p:sp>
        <p:nvSpPr>
          <p:cNvPr id="21" name="Rounded Rectangle 20"/>
          <p:cNvSpPr/>
          <p:nvPr/>
        </p:nvSpPr>
        <p:spPr>
          <a:xfrm>
            <a:off x="11361813" y="3676044"/>
            <a:ext cx="763499" cy="1410876"/>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3164935" y="1715196"/>
            <a:ext cx="8687813" cy="3476897"/>
          </a:xfrm>
          <a:custGeom>
            <a:avLst/>
            <a:gdLst>
              <a:gd name="connsiteX0" fmla="*/ 7619606 w 8687813"/>
              <a:gd name="connsiteY0" fmla="*/ 261522 h 3476897"/>
              <a:gd name="connsiteX1" fmla="*/ 8103700 w 8687813"/>
              <a:gd name="connsiteY1" fmla="*/ 288416 h 3476897"/>
              <a:gd name="connsiteX2" fmla="*/ 559900 w 8687813"/>
              <a:gd name="connsiteY2" fmla="*/ 3192980 h 3476897"/>
              <a:gd name="connsiteX3" fmla="*/ 1138124 w 8687813"/>
              <a:gd name="connsiteY3" fmla="*/ 3206428 h 3476897"/>
            </a:gdLst>
            <a:ahLst/>
            <a:cxnLst>
              <a:cxn ang="0">
                <a:pos x="connsiteX0" y="connsiteY0"/>
              </a:cxn>
              <a:cxn ang="0">
                <a:pos x="connsiteX1" y="connsiteY1"/>
              </a:cxn>
              <a:cxn ang="0">
                <a:pos x="connsiteX2" y="connsiteY2"/>
              </a:cxn>
              <a:cxn ang="0">
                <a:pos x="connsiteX3" y="connsiteY3"/>
              </a:cxn>
            </a:cxnLst>
            <a:rect l="l" t="t" r="r" b="b"/>
            <a:pathLst>
              <a:path w="8687813" h="3476897">
                <a:moveTo>
                  <a:pt x="7619606" y="261522"/>
                </a:moveTo>
                <a:cubicBezTo>
                  <a:pt x="8449962" y="30681"/>
                  <a:pt x="9280318" y="-200160"/>
                  <a:pt x="8103700" y="288416"/>
                </a:cubicBezTo>
                <a:cubicBezTo>
                  <a:pt x="6927082" y="776992"/>
                  <a:pt x="1720829" y="2706645"/>
                  <a:pt x="559900" y="3192980"/>
                </a:cubicBezTo>
                <a:cubicBezTo>
                  <a:pt x="-601029" y="3679315"/>
                  <a:pt x="268547" y="3442871"/>
                  <a:pt x="1138124" y="3206428"/>
                </a:cubicBezTo>
              </a:path>
            </a:pathLst>
          </a:custGeom>
          <a:noFill/>
          <a:ln w="28575">
            <a:prstDash val="solid"/>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10545969" y="3943504"/>
            <a:ext cx="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0545969" y="4228008"/>
            <a:ext cx="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545969" y="4814602"/>
            <a:ext cx="0" cy="182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0545969" y="4512512"/>
            <a:ext cx="0" cy="1828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51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wipe(left)">
                                      <p:cBhvr>
                                        <p:cTn id="53" dur="50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up)">
                                      <p:cBhvr>
                                        <p:cTn id="58" dur="500"/>
                                        <p:tgtEl>
                                          <p:spTgt spid="4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fade">
                                      <p:cBhvr>
                                        <p:cTn id="61" dur="5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6" end="6"/>
                                            </p:txEl>
                                          </p:spTgt>
                                        </p:tgtEl>
                                        <p:attrNameLst>
                                          <p:attrName>style.visibility</p:attrName>
                                        </p:attrNameLst>
                                      </p:cBhvr>
                                      <p:to>
                                        <p:strVal val="visible"/>
                                      </p:to>
                                    </p:set>
                                    <p:animEffect transition="in" filter="fade">
                                      <p:cBhvr>
                                        <p:cTn id="66" dur="500"/>
                                        <p:tgtEl>
                                          <p:spTgt spid="3">
                                            <p:txEl>
                                              <p:pRg st="6" end="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animEffect transition="in" filter="fade">
                                      <p:cBhvr>
                                        <p:cTn id="69" dur="500"/>
                                        <p:tgtEl>
                                          <p:spTgt spid="3">
                                            <p:txEl>
                                              <p:pRg st="7" end="7"/>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8" end="8"/>
                                            </p:txEl>
                                          </p:spTgt>
                                        </p:tgtEl>
                                        <p:attrNameLst>
                                          <p:attrName>style.visibility</p:attrName>
                                        </p:attrNameLst>
                                      </p:cBhvr>
                                      <p:to>
                                        <p:strVal val="visible"/>
                                      </p:to>
                                    </p:set>
                                    <p:animEffect transition="in" filter="fade">
                                      <p:cBhvr>
                                        <p:cTn id="72" dur="500"/>
                                        <p:tgtEl>
                                          <p:spTgt spid="3">
                                            <p:txEl>
                                              <p:pRg st="8" end="8"/>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3">
                                            <p:txEl>
                                              <p:pRg st="9" end="9"/>
                                            </p:txEl>
                                          </p:spTgt>
                                        </p:tgtEl>
                                        <p:attrNameLst>
                                          <p:attrName>style.visibility</p:attrName>
                                        </p:attrNameLst>
                                      </p:cBhvr>
                                      <p:to>
                                        <p:strVal val="visible"/>
                                      </p:to>
                                    </p:set>
                                    <p:animEffect transition="in" filter="fade">
                                      <p:cBhvr>
                                        <p:cTn id="75" dur="500"/>
                                        <p:tgtEl>
                                          <p:spTgt spid="3">
                                            <p:txEl>
                                              <p:pRg st="9" end="9"/>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fade">
                                      <p:cBhvr>
                                        <p:cTn id="7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1"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 Segmenting the process address space </a:t>
            </a:r>
            <a:r>
              <a:rPr lang="en-US" dirty="0" smtClean="0"/>
              <a:t>(2/2</a:t>
            </a:r>
            <a:r>
              <a:rPr lang="en-US" dirty="0"/>
              <a:t>)</a:t>
            </a:r>
          </a:p>
        </p:txBody>
      </p:sp>
      <p:sp>
        <p:nvSpPr>
          <p:cNvPr id="3" name="Content Placeholder 2"/>
          <p:cNvSpPr>
            <a:spLocks noGrp="1"/>
          </p:cNvSpPr>
          <p:nvPr>
            <p:ph idx="1"/>
          </p:nvPr>
        </p:nvSpPr>
        <p:spPr/>
        <p:txBody>
          <a:bodyPr>
            <a:normAutofit/>
          </a:bodyPr>
          <a:lstStyle/>
          <a:p>
            <a:r>
              <a:rPr lang="en-US" dirty="0" smtClean="0"/>
              <a:t>Each segment is independently relocatable, dynamically</a:t>
            </a:r>
          </a:p>
          <a:p>
            <a:r>
              <a:rPr lang="en-US" dirty="0" smtClean="0"/>
              <a:t>We could limit the size of each and thus not allocate physical space to all the address space in between</a:t>
            </a:r>
          </a:p>
          <a:p>
            <a:r>
              <a:rPr lang="en-US" dirty="0" smtClean="0"/>
              <a:t>Set of segment registers (we may call that segment table) now become part of the context.</a:t>
            </a:r>
          </a:p>
          <a:p>
            <a:r>
              <a:rPr lang="en-US" b="1" dirty="0" smtClean="0"/>
              <a:t>Compiler</a:t>
            </a:r>
            <a:r>
              <a:rPr lang="en-US" dirty="0" smtClean="0"/>
              <a:t> needs to flag each segment (in the executable file) so that the loader can the right thing at run time.</a:t>
            </a:r>
          </a:p>
          <a:p>
            <a:r>
              <a:rPr lang="en-US" dirty="0" smtClean="0"/>
              <a:t>Look at </a:t>
            </a:r>
            <a:r>
              <a:rPr lang="en-US" sz="2000" dirty="0" err="1" smtClean="0">
                <a:latin typeface="Courier New" panose="02070309020205020404" pitchFamily="49" charset="0"/>
                <a:cs typeface="Courier New" panose="02070309020205020404" pitchFamily="49" charset="0"/>
              </a:rPr>
              <a:t>pmap</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[-X] &lt;PID&gt; </a:t>
            </a:r>
            <a:r>
              <a:rPr lang="en-US" dirty="0" smtClean="0"/>
              <a:t>; </a:t>
            </a:r>
            <a:r>
              <a:rPr lang="en-US" sz="2000" dirty="0" err="1">
                <a:latin typeface="Courier New" panose="02070309020205020404" pitchFamily="49" charset="0"/>
                <a:cs typeface="Courier New" panose="02070309020205020404" pitchFamily="49" charset="0"/>
              </a:rPr>
              <a:t>readelf</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e </a:t>
            </a:r>
            <a:r>
              <a:rPr lang="en-US" sz="2000" dirty="0" err="1">
                <a:latin typeface="Courier New" panose="02070309020205020404" pitchFamily="49" charset="0"/>
                <a:cs typeface="Courier New" panose="02070309020205020404" pitchFamily="49" charset="0"/>
              </a:rPr>
              <a:t>a.out</a:t>
            </a:r>
            <a:r>
              <a:rPr lang="en-US" sz="2000" dirty="0">
                <a:latin typeface="Courier New" panose="02070309020205020404" pitchFamily="49" charset="0"/>
                <a:cs typeface="Courier New" panose="02070309020205020404" pitchFamily="49" charset="0"/>
              </a:rPr>
              <a:t> </a:t>
            </a:r>
            <a:r>
              <a:rPr lang="en-US" dirty="0" smtClean="0"/>
              <a:t>or </a:t>
            </a:r>
            <a:r>
              <a:rPr lang="en-US" sz="2000" dirty="0" err="1">
                <a:latin typeface="Courier New" panose="02070309020205020404" pitchFamily="49" charset="0"/>
                <a:cs typeface="Courier New" panose="02070309020205020404" pitchFamily="49" charset="0"/>
              </a:rPr>
              <a:t>objdump</a:t>
            </a:r>
            <a:r>
              <a:rPr lang="en-US" sz="2000" dirty="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hj</a:t>
            </a:r>
            <a:r>
              <a:rPr lang="en-US" sz="2000" dirty="0" smtClean="0">
                <a:latin typeface="Courier New" panose="02070309020205020404" pitchFamily="49" charset="0"/>
                <a:cs typeface="Courier New" panose="02070309020205020404" pitchFamily="49" charset="0"/>
              </a:rPr>
              <a:t> </a:t>
            </a:r>
            <a:r>
              <a:rPr lang="en-US" sz="2000" dirty="0" err="1" smtClean="0">
                <a:latin typeface="Courier New" panose="02070309020205020404" pitchFamily="49" charset="0"/>
                <a:cs typeface="Courier New" panose="02070309020205020404" pitchFamily="49" charset="0"/>
              </a:rPr>
              <a:t>a.out</a:t>
            </a:r>
            <a:endParaRPr lang="en-US" sz="2000" dirty="0">
              <a:latin typeface="Courier New" panose="02070309020205020404" pitchFamily="49" charset="0"/>
              <a:cs typeface="Courier New" panose="02070309020205020404" pitchFamily="49" charset="0"/>
            </a:endParaRPr>
          </a:p>
          <a:p>
            <a:pPr lvl="1"/>
            <a:r>
              <a:rPr lang="en-US" dirty="0" smtClean="0"/>
              <a:t>These are not really segments, but VMAs … see next slide</a:t>
            </a:r>
          </a:p>
          <a:p>
            <a:endParaRPr lang="en-US" dirty="0"/>
          </a:p>
        </p:txBody>
      </p:sp>
    </p:spTree>
    <p:extLst>
      <p:ext uri="{BB962C8B-B14F-4D97-AF65-F5344CB8AC3E}">
        <p14:creationId xmlns:p14="http://schemas.microsoft.com/office/powerpoint/2010/main" val="466153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p:cNvPicPr>
            <a:picLocks noChangeAspect="1"/>
          </p:cNvPicPr>
          <p:nvPr/>
        </p:nvPicPr>
        <p:blipFill>
          <a:blip r:embed="rId2"/>
          <a:stretch>
            <a:fillRect/>
          </a:stretch>
        </p:blipFill>
        <p:spPr>
          <a:xfrm>
            <a:off x="6949407" y="345363"/>
            <a:ext cx="4933950" cy="4933950"/>
          </a:xfrm>
          <a:prstGeom prst="rect">
            <a:avLst/>
          </a:prstGeom>
        </p:spPr>
      </p:pic>
      <p:sp>
        <p:nvSpPr>
          <p:cNvPr id="4" name="Title 3"/>
          <p:cNvSpPr>
            <a:spLocks noGrp="1"/>
          </p:cNvSpPr>
          <p:nvPr>
            <p:ph type="title"/>
          </p:nvPr>
        </p:nvSpPr>
        <p:spPr>
          <a:xfrm>
            <a:off x="694506" y="312874"/>
            <a:ext cx="5431972" cy="1205906"/>
          </a:xfrm>
        </p:spPr>
        <p:txBody>
          <a:bodyPr>
            <a:normAutofit fontScale="90000"/>
          </a:bodyPr>
          <a:lstStyle/>
          <a:p>
            <a:r>
              <a:rPr lang="en-US" dirty="0" smtClean="0"/>
              <a:t>Virtual address space and </a:t>
            </a:r>
            <a:r>
              <a:rPr lang="en-US" b="1" i="1" dirty="0" err="1" smtClean="0"/>
              <a:t>pmap</a:t>
            </a:r>
            <a:r>
              <a:rPr lang="en-US" dirty="0" smtClean="0"/>
              <a:t> on </a:t>
            </a:r>
            <a:r>
              <a:rPr lang="en-US" dirty="0" err="1" smtClean="0"/>
              <a:t>linux</a:t>
            </a:r>
            <a:r>
              <a:rPr lang="en-US" dirty="0" smtClean="0"/>
              <a:t> x86-64</a:t>
            </a:r>
            <a:endParaRPr lang="en-US" dirty="0"/>
          </a:p>
        </p:txBody>
      </p:sp>
      <p:pic>
        <p:nvPicPr>
          <p:cNvPr id="6" name="Picture 5"/>
          <p:cNvPicPr>
            <a:picLocks noChangeAspect="1"/>
          </p:cNvPicPr>
          <p:nvPr/>
        </p:nvPicPr>
        <p:blipFill>
          <a:blip r:embed="rId3"/>
          <a:stretch>
            <a:fillRect/>
          </a:stretch>
        </p:blipFill>
        <p:spPr>
          <a:xfrm>
            <a:off x="665797" y="1690688"/>
            <a:ext cx="4276725" cy="1485900"/>
          </a:xfrm>
          <a:prstGeom prst="rect">
            <a:avLst/>
          </a:prstGeom>
        </p:spPr>
      </p:pic>
      <p:cxnSp>
        <p:nvCxnSpPr>
          <p:cNvPr id="8" name="Straight Arrow Connector 7"/>
          <p:cNvCxnSpPr/>
          <p:nvPr/>
        </p:nvCxnSpPr>
        <p:spPr>
          <a:xfrm flipV="1">
            <a:off x="3749040" y="1027906"/>
            <a:ext cx="3211014" cy="1075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735977" y="1896031"/>
            <a:ext cx="3224077" cy="442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49040" y="1565513"/>
            <a:ext cx="3211014" cy="787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749040" y="1789611"/>
            <a:ext cx="3211014" cy="644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2"/>
          </p:cNvCxnSpPr>
          <p:nvPr/>
        </p:nvCxnSpPr>
        <p:spPr>
          <a:xfrm>
            <a:off x="3794759" y="2874892"/>
            <a:ext cx="3165295" cy="1527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ight Bracket 16"/>
          <p:cNvSpPr/>
          <p:nvPr/>
        </p:nvSpPr>
        <p:spPr>
          <a:xfrm>
            <a:off x="3749040" y="2638981"/>
            <a:ext cx="45719" cy="471822"/>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2" name="Group 41"/>
          <p:cNvGrpSpPr/>
          <p:nvPr/>
        </p:nvGrpSpPr>
        <p:grpSpPr>
          <a:xfrm>
            <a:off x="661441" y="3296245"/>
            <a:ext cx="6999158" cy="2494962"/>
            <a:chOff x="661441" y="3296245"/>
            <a:chExt cx="6999158" cy="2494962"/>
          </a:xfrm>
        </p:grpSpPr>
        <p:sp>
          <p:nvSpPr>
            <p:cNvPr id="19" name="Rectangle 18"/>
            <p:cNvSpPr/>
            <p:nvPr/>
          </p:nvSpPr>
          <p:spPr>
            <a:xfrm>
              <a:off x="665797" y="3383280"/>
              <a:ext cx="3070180" cy="2304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076533" y="3604350"/>
              <a:ext cx="1241815" cy="369332"/>
            </a:xfrm>
            <a:prstGeom prst="rect">
              <a:avLst/>
            </a:prstGeom>
            <a:noFill/>
          </p:spPr>
          <p:txBody>
            <a:bodyPr wrap="none" rtlCol="0">
              <a:spAutoFit/>
            </a:bodyPr>
            <a:lstStyle/>
            <a:p>
              <a:r>
                <a:rPr lang="en-US" dirty="0" smtClean="0"/>
                <a:t>Text (Code)</a:t>
              </a:r>
              <a:endParaRPr lang="en-US" dirty="0"/>
            </a:p>
          </p:txBody>
        </p:sp>
        <p:sp>
          <p:nvSpPr>
            <p:cNvPr id="21" name="TextBox 20"/>
            <p:cNvSpPr txBox="1"/>
            <p:nvPr/>
          </p:nvSpPr>
          <p:spPr>
            <a:xfrm>
              <a:off x="1076533" y="4032851"/>
              <a:ext cx="620554" cy="369332"/>
            </a:xfrm>
            <a:prstGeom prst="rect">
              <a:avLst/>
            </a:prstGeom>
            <a:noFill/>
          </p:spPr>
          <p:txBody>
            <a:bodyPr wrap="none" rtlCol="0">
              <a:spAutoFit/>
            </a:bodyPr>
            <a:lstStyle/>
            <a:p>
              <a:r>
                <a:rPr lang="en-US" dirty="0" smtClean="0"/>
                <a:t>Data</a:t>
              </a:r>
              <a:endParaRPr lang="en-US" dirty="0"/>
            </a:p>
          </p:txBody>
        </p:sp>
        <p:sp>
          <p:nvSpPr>
            <p:cNvPr id="22" name="TextBox 21"/>
            <p:cNvSpPr txBox="1"/>
            <p:nvPr/>
          </p:nvSpPr>
          <p:spPr>
            <a:xfrm>
              <a:off x="1076533" y="4461352"/>
              <a:ext cx="676788" cy="369332"/>
            </a:xfrm>
            <a:prstGeom prst="rect">
              <a:avLst/>
            </a:prstGeom>
            <a:noFill/>
          </p:spPr>
          <p:txBody>
            <a:bodyPr wrap="none" rtlCol="0">
              <a:spAutoFit/>
            </a:bodyPr>
            <a:lstStyle/>
            <a:p>
              <a:r>
                <a:rPr lang="en-US" dirty="0" smtClean="0"/>
                <a:t>Heap</a:t>
              </a:r>
              <a:endParaRPr lang="en-US" dirty="0"/>
            </a:p>
          </p:txBody>
        </p:sp>
        <p:sp>
          <p:nvSpPr>
            <p:cNvPr id="23" name="TextBox 22"/>
            <p:cNvSpPr txBox="1"/>
            <p:nvPr/>
          </p:nvSpPr>
          <p:spPr>
            <a:xfrm>
              <a:off x="1076533" y="4889853"/>
              <a:ext cx="1686937" cy="369332"/>
            </a:xfrm>
            <a:prstGeom prst="rect">
              <a:avLst/>
            </a:prstGeom>
            <a:noFill/>
          </p:spPr>
          <p:txBody>
            <a:bodyPr wrap="none" rtlCol="0">
              <a:spAutoFit/>
            </a:bodyPr>
            <a:lstStyle/>
            <a:p>
              <a:r>
                <a:rPr lang="en-US" dirty="0" smtClean="0"/>
                <a:t>Shared Libraries</a:t>
              </a:r>
              <a:endParaRPr lang="en-US" dirty="0"/>
            </a:p>
          </p:txBody>
        </p:sp>
        <p:sp>
          <p:nvSpPr>
            <p:cNvPr id="24" name="TextBox 23"/>
            <p:cNvSpPr txBox="1"/>
            <p:nvPr/>
          </p:nvSpPr>
          <p:spPr>
            <a:xfrm>
              <a:off x="1076533" y="5318353"/>
              <a:ext cx="677173" cy="369332"/>
            </a:xfrm>
            <a:prstGeom prst="rect">
              <a:avLst/>
            </a:prstGeom>
            <a:noFill/>
          </p:spPr>
          <p:txBody>
            <a:bodyPr wrap="none" rtlCol="0">
              <a:spAutoFit/>
            </a:bodyPr>
            <a:lstStyle/>
            <a:p>
              <a:r>
                <a:rPr lang="en-US" dirty="0" smtClean="0"/>
                <a:t>Stack</a:t>
              </a:r>
              <a:endParaRPr lang="en-US" dirty="0"/>
            </a:p>
          </p:txBody>
        </p:sp>
        <p:cxnSp>
          <p:nvCxnSpPr>
            <p:cNvPr id="26" name="Straight Connector 25"/>
            <p:cNvCxnSpPr/>
            <p:nvPr/>
          </p:nvCxnSpPr>
          <p:spPr>
            <a:xfrm>
              <a:off x="665797" y="3951901"/>
              <a:ext cx="3070180" cy="21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61441" y="4391687"/>
              <a:ext cx="3070180" cy="21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61441" y="4901133"/>
              <a:ext cx="3070180" cy="21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74504" y="5293022"/>
              <a:ext cx="3070180" cy="21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731621" y="3296245"/>
              <a:ext cx="301686" cy="369332"/>
            </a:xfrm>
            <a:prstGeom prst="rect">
              <a:avLst/>
            </a:prstGeom>
            <a:noFill/>
          </p:spPr>
          <p:txBody>
            <a:bodyPr wrap="none" rtlCol="0">
              <a:spAutoFit/>
            </a:bodyPr>
            <a:lstStyle/>
            <a:p>
              <a:r>
                <a:rPr lang="en-US" dirty="0"/>
                <a:t>0</a:t>
              </a:r>
            </a:p>
          </p:txBody>
        </p:sp>
        <p:sp>
          <p:nvSpPr>
            <p:cNvPr id="32" name="TextBox 31"/>
            <p:cNvSpPr txBox="1"/>
            <p:nvPr/>
          </p:nvSpPr>
          <p:spPr>
            <a:xfrm>
              <a:off x="3718558" y="5421875"/>
              <a:ext cx="3942041" cy="369332"/>
            </a:xfrm>
            <a:prstGeom prst="rect">
              <a:avLst/>
            </a:prstGeom>
            <a:noFill/>
          </p:spPr>
          <p:txBody>
            <a:bodyPr wrap="none" rtlCol="0">
              <a:spAutoFit/>
            </a:bodyPr>
            <a:lstStyle/>
            <a:p>
              <a:r>
                <a:rPr lang="en-US" dirty="0" smtClean="0"/>
                <a:t>00007ffffff… (48</a:t>
              </a:r>
              <a:r>
                <a:rPr lang="en-US" baseline="30000" dirty="0" smtClean="0"/>
                <a:t>th</a:t>
              </a:r>
              <a:r>
                <a:rPr lang="en-US" dirty="0" smtClean="0"/>
                <a:t> bit and above, all 0s)</a:t>
              </a:r>
              <a:endParaRPr lang="en-US" dirty="0"/>
            </a:p>
          </p:txBody>
        </p:sp>
      </p:grpSp>
      <p:grpSp>
        <p:nvGrpSpPr>
          <p:cNvPr id="36" name="Group 35"/>
          <p:cNvGrpSpPr/>
          <p:nvPr/>
        </p:nvGrpSpPr>
        <p:grpSpPr>
          <a:xfrm>
            <a:off x="4033307" y="3480911"/>
            <a:ext cx="825867" cy="2206774"/>
            <a:chOff x="4033307" y="3480911"/>
            <a:chExt cx="825867" cy="2206774"/>
          </a:xfrm>
        </p:grpSpPr>
        <p:cxnSp>
          <p:nvCxnSpPr>
            <p:cNvPr id="34" name="Straight Arrow Connector 33"/>
            <p:cNvCxnSpPr>
              <a:stCxn id="31" idx="3"/>
            </p:cNvCxnSpPr>
            <p:nvPr/>
          </p:nvCxnSpPr>
          <p:spPr>
            <a:xfrm>
              <a:off x="4033307" y="3480911"/>
              <a:ext cx="0" cy="22067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33307" y="4391687"/>
              <a:ext cx="825867" cy="369332"/>
            </a:xfrm>
            <a:prstGeom prst="rect">
              <a:avLst/>
            </a:prstGeom>
            <a:noFill/>
          </p:spPr>
          <p:txBody>
            <a:bodyPr wrap="none" rtlCol="0">
              <a:spAutoFit/>
            </a:bodyPr>
            <a:lstStyle/>
            <a:p>
              <a:r>
                <a:rPr lang="en-US" dirty="0" smtClean="0"/>
                <a:t>128TiB</a:t>
              </a:r>
              <a:endParaRPr lang="en-US" dirty="0"/>
            </a:p>
          </p:txBody>
        </p:sp>
      </p:grpSp>
      <p:grpSp>
        <p:nvGrpSpPr>
          <p:cNvPr id="46" name="Group 45"/>
          <p:cNvGrpSpPr/>
          <p:nvPr/>
        </p:nvGrpSpPr>
        <p:grpSpPr>
          <a:xfrm>
            <a:off x="674504" y="5820894"/>
            <a:ext cx="6777041" cy="962165"/>
            <a:chOff x="661441" y="5820894"/>
            <a:chExt cx="6777041" cy="962165"/>
          </a:xfrm>
        </p:grpSpPr>
        <p:sp>
          <p:nvSpPr>
            <p:cNvPr id="40" name="Rectangle 39"/>
            <p:cNvSpPr/>
            <p:nvPr/>
          </p:nvSpPr>
          <p:spPr>
            <a:xfrm>
              <a:off x="661441" y="5982789"/>
              <a:ext cx="3057117" cy="62701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072177" y="6084709"/>
              <a:ext cx="786434" cy="369332"/>
            </a:xfrm>
            <a:prstGeom prst="rect">
              <a:avLst/>
            </a:prstGeom>
            <a:noFill/>
          </p:spPr>
          <p:txBody>
            <a:bodyPr wrap="none" rtlCol="0">
              <a:spAutoFit/>
            </a:bodyPr>
            <a:lstStyle/>
            <a:p>
              <a:r>
                <a:rPr lang="en-US" dirty="0" smtClean="0"/>
                <a:t>Kernel</a:t>
              </a:r>
              <a:endParaRPr lang="en-US" dirty="0"/>
            </a:p>
          </p:txBody>
        </p:sp>
        <p:sp>
          <p:nvSpPr>
            <p:cNvPr id="44" name="TextBox 43"/>
            <p:cNvSpPr txBox="1"/>
            <p:nvPr/>
          </p:nvSpPr>
          <p:spPr>
            <a:xfrm>
              <a:off x="3706415" y="6413727"/>
              <a:ext cx="1884234" cy="369332"/>
            </a:xfrm>
            <a:prstGeom prst="rect">
              <a:avLst/>
            </a:prstGeom>
            <a:noFill/>
          </p:spPr>
          <p:txBody>
            <a:bodyPr wrap="none" rtlCol="0">
              <a:spAutoFit/>
            </a:bodyPr>
            <a:lstStyle/>
            <a:p>
              <a:r>
                <a:rPr lang="en-US" dirty="0" err="1" smtClean="0"/>
                <a:t>ffff</a:t>
              </a:r>
              <a:r>
                <a:rPr lang="en-US" dirty="0" smtClean="0"/>
                <a:t>… (64bit, all 1s)</a:t>
              </a:r>
              <a:endParaRPr lang="en-US" dirty="0"/>
            </a:p>
          </p:txBody>
        </p:sp>
        <p:sp>
          <p:nvSpPr>
            <p:cNvPr id="45" name="TextBox 44"/>
            <p:cNvSpPr txBox="1"/>
            <p:nvPr/>
          </p:nvSpPr>
          <p:spPr>
            <a:xfrm>
              <a:off x="3700343" y="5820894"/>
              <a:ext cx="3738139" cy="369332"/>
            </a:xfrm>
            <a:prstGeom prst="rect">
              <a:avLst/>
            </a:prstGeom>
            <a:noFill/>
          </p:spPr>
          <p:txBody>
            <a:bodyPr wrap="none" rtlCol="0">
              <a:spAutoFit/>
            </a:bodyPr>
            <a:lstStyle/>
            <a:p>
              <a:r>
                <a:rPr lang="en-US" dirty="0" smtClean="0"/>
                <a:t>ffff80000… (48</a:t>
              </a:r>
              <a:r>
                <a:rPr lang="en-US" baseline="30000" dirty="0" smtClean="0"/>
                <a:t>th</a:t>
              </a:r>
              <a:r>
                <a:rPr lang="en-US" dirty="0" smtClean="0"/>
                <a:t> bit and above, all 1s)</a:t>
              </a:r>
              <a:endParaRPr lang="en-US" dirty="0"/>
            </a:p>
          </p:txBody>
        </p:sp>
      </p:grpSp>
      <p:sp>
        <p:nvSpPr>
          <p:cNvPr id="47" name="Rectangle 46"/>
          <p:cNvSpPr/>
          <p:nvPr/>
        </p:nvSpPr>
        <p:spPr>
          <a:xfrm>
            <a:off x="674914" y="5677628"/>
            <a:ext cx="3056707" cy="3051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Unused(Reserved)</a:t>
            </a:r>
            <a:endParaRPr lang="en-US" dirty="0"/>
          </a:p>
        </p:txBody>
      </p:sp>
      <p:sp>
        <p:nvSpPr>
          <p:cNvPr id="48" name="TextBox 47"/>
          <p:cNvSpPr txBox="1"/>
          <p:nvPr/>
        </p:nvSpPr>
        <p:spPr>
          <a:xfrm>
            <a:off x="7811589" y="6190226"/>
            <a:ext cx="3520451" cy="646331"/>
          </a:xfrm>
          <a:prstGeom prst="rect">
            <a:avLst/>
          </a:prstGeom>
          <a:noFill/>
        </p:spPr>
        <p:txBody>
          <a:bodyPr wrap="none" rtlCol="0">
            <a:spAutoFit/>
          </a:bodyPr>
          <a:lstStyle/>
          <a:p>
            <a:r>
              <a:rPr lang="en-US" dirty="0" smtClean="0"/>
              <a:t>Design choice to map all the kernel </a:t>
            </a:r>
            <a:br>
              <a:rPr lang="en-US" dirty="0" smtClean="0"/>
            </a:br>
            <a:r>
              <a:rPr lang="en-US" dirty="0" smtClean="0"/>
              <a:t>into the same address space</a:t>
            </a:r>
            <a:endParaRPr lang="en-US" dirty="0"/>
          </a:p>
        </p:txBody>
      </p:sp>
      <p:sp>
        <p:nvSpPr>
          <p:cNvPr id="49" name="Freeform 48"/>
          <p:cNvSpPr/>
          <p:nvPr/>
        </p:nvSpPr>
        <p:spPr>
          <a:xfrm>
            <a:off x="4397188" y="5109882"/>
            <a:ext cx="3684494" cy="1236783"/>
          </a:xfrm>
          <a:custGeom>
            <a:avLst/>
            <a:gdLst>
              <a:gd name="connsiteX0" fmla="*/ 0 w 3684494"/>
              <a:gd name="connsiteY0" fmla="*/ 1089212 h 1236783"/>
              <a:gd name="connsiteX1" fmla="*/ 2985247 w 3684494"/>
              <a:gd name="connsiteY1" fmla="*/ 1143000 h 1236783"/>
              <a:gd name="connsiteX2" fmla="*/ 3684494 w 3684494"/>
              <a:gd name="connsiteY2" fmla="*/ 0 h 1236783"/>
            </a:gdLst>
            <a:ahLst/>
            <a:cxnLst>
              <a:cxn ang="0">
                <a:pos x="connsiteX0" y="connsiteY0"/>
              </a:cxn>
              <a:cxn ang="0">
                <a:pos x="connsiteX1" y="connsiteY1"/>
              </a:cxn>
              <a:cxn ang="0">
                <a:pos x="connsiteX2" y="connsiteY2"/>
              </a:cxn>
            </a:cxnLst>
            <a:rect l="l" t="t" r="r" b="b"/>
            <a:pathLst>
              <a:path w="3684494" h="1236783">
                <a:moveTo>
                  <a:pt x="0" y="1089212"/>
                </a:moveTo>
                <a:cubicBezTo>
                  <a:pt x="1185582" y="1206873"/>
                  <a:pt x="2371165" y="1324535"/>
                  <a:pt x="2985247" y="1143000"/>
                </a:cubicBezTo>
                <a:cubicBezTo>
                  <a:pt x="3599329" y="961465"/>
                  <a:pt x="3641911" y="480732"/>
                  <a:pt x="3684494" y="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959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4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 Memory management for segments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New processes </a:t>
            </a:r>
            <a:r>
              <a:rPr lang="en-US" dirty="0" smtClean="0"/>
              <a:t>will ask for segments to be created.</a:t>
            </a:r>
          </a:p>
          <a:p>
            <a:r>
              <a:rPr lang="en-US" dirty="0" smtClean="0"/>
              <a:t>We may need to increase a segment’s span/size for a process when its </a:t>
            </a:r>
            <a:r>
              <a:rPr lang="en-US" b="1" dirty="0" smtClean="0"/>
              <a:t>segment grows</a:t>
            </a:r>
            <a:r>
              <a:rPr lang="en-US" dirty="0" smtClean="0"/>
              <a:t>( </a:t>
            </a:r>
            <a:r>
              <a:rPr lang="en-US" dirty="0" err="1" smtClean="0"/>
              <a:t>eg</a:t>
            </a:r>
            <a:r>
              <a:rPr lang="en-US" dirty="0" smtClean="0"/>
              <a:t> it </a:t>
            </a:r>
            <a:r>
              <a:rPr lang="en-US" dirty="0" err="1" smtClean="0"/>
              <a:t>mallocs</a:t>
            </a:r>
            <a:r>
              <a:rPr lang="en-US" dirty="0" smtClean="0"/>
              <a:t> a lot of memory)</a:t>
            </a:r>
          </a:p>
          <a:p>
            <a:r>
              <a:rPr lang="en-US" dirty="0" smtClean="0"/>
              <a:t>Track the memory space available – free vs used parts.</a:t>
            </a:r>
          </a:p>
          <a:p>
            <a:r>
              <a:rPr lang="en-US" dirty="0" smtClean="0"/>
              <a:t>Assuming each segment has one base &amp; bound, it must be </a:t>
            </a:r>
            <a:r>
              <a:rPr lang="en-US" b="1" dirty="0" smtClean="0"/>
              <a:t>allocated</a:t>
            </a:r>
            <a:r>
              <a:rPr lang="en-US" dirty="0" smtClean="0"/>
              <a:t> </a:t>
            </a:r>
            <a:r>
              <a:rPr lang="en-US" b="1" dirty="0" smtClean="0"/>
              <a:t>contiguously</a:t>
            </a:r>
          </a:p>
          <a:p>
            <a:r>
              <a:rPr lang="en-US" dirty="0" smtClean="0"/>
              <a:t>Each segment is smaller than the whole contiguous code, so we may be able to find the right ‘holes’. </a:t>
            </a:r>
          </a:p>
          <a:p>
            <a:pPr lvl="1"/>
            <a:r>
              <a:rPr lang="en-US" b="1" dirty="0" smtClean="0"/>
              <a:t>External </a:t>
            </a:r>
            <a:r>
              <a:rPr lang="en-US" b="1" dirty="0"/>
              <a:t>fragmentation</a:t>
            </a:r>
            <a:r>
              <a:rPr lang="en-US" dirty="0" smtClean="0"/>
              <a:t>. Continues to be a problem.</a:t>
            </a:r>
          </a:p>
          <a:p>
            <a:r>
              <a:rPr lang="en-US" dirty="0" smtClean="0"/>
              <a:t>Thus we can have situations where we have available memory , but cannot accommodate a segment because of contiguity issues</a:t>
            </a:r>
          </a:p>
        </p:txBody>
      </p:sp>
      <p:sp>
        <p:nvSpPr>
          <p:cNvPr id="4" name="Rectangle 3"/>
          <p:cNvSpPr/>
          <p:nvPr/>
        </p:nvSpPr>
        <p:spPr>
          <a:xfrm>
            <a:off x="838200" y="6069493"/>
            <a:ext cx="10166684" cy="65743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rgbClr val="7030A0"/>
                </a:solidFill>
              </a:rPr>
              <a:t>Remember: Memory management is not just about hardware support for translation</a:t>
            </a:r>
            <a:endParaRPr lang="en-US" sz="2000" b="1" dirty="0">
              <a:solidFill>
                <a:srgbClr val="7030A0"/>
              </a:solidFill>
            </a:endParaRPr>
          </a:p>
        </p:txBody>
      </p:sp>
    </p:spTree>
    <p:extLst>
      <p:ext uri="{BB962C8B-B14F-4D97-AF65-F5344CB8AC3E}">
        <p14:creationId xmlns:p14="http://schemas.microsoft.com/office/powerpoint/2010/main" val="300270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external fragmentation in segmentation</a:t>
            </a:r>
            <a:endParaRPr lang="en-US" dirty="0"/>
          </a:p>
        </p:txBody>
      </p:sp>
      <p:sp>
        <p:nvSpPr>
          <p:cNvPr id="3" name="Content Placeholder 2"/>
          <p:cNvSpPr>
            <a:spLocks noGrp="1"/>
          </p:cNvSpPr>
          <p:nvPr>
            <p:ph idx="1"/>
          </p:nvPr>
        </p:nvSpPr>
        <p:spPr/>
        <p:txBody>
          <a:bodyPr/>
          <a:lstStyle/>
          <a:p>
            <a:r>
              <a:rPr lang="en-US" dirty="0" smtClean="0"/>
              <a:t>Do allocations carefully to make sure contiguous spaces remain</a:t>
            </a:r>
          </a:p>
          <a:p>
            <a:pPr lvl="1"/>
            <a:r>
              <a:rPr lang="en-US" dirty="0" smtClean="0"/>
              <a:t>First-fit, best-fit, worst-fit, buddy algorithms are example of the effort in this direction</a:t>
            </a:r>
          </a:p>
          <a:p>
            <a:r>
              <a:rPr lang="en-US" dirty="0" smtClean="0"/>
              <a:t>Compact the segments</a:t>
            </a:r>
          </a:p>
          <a:p>
            <a:pPr lvl="1"/>
            <a:r>
              <a:rPr lang="en-US" dirty="0" smtClean="0"/>
              <a:t>Move the segments so that it creates contiguous free memory.</a:t>
            </a:r>
          </a:p>
          <a:p>
            <a:pPr lvl="1"/>
            <a:r>
              <a:rPr lang="en-US" dirty="0" smtClean="0"/>
              <a:t>CPU and memory operation intensive, too much time</a:t>
            </a:r>
          </a:p>
          <a:p>
            <a:r>
              <a:rPr lang="en-US" dirty="0" smtClean="0"/>
              <a:t>But fragments continue to be a problem with segmentation</a:t>
            </a:r>
          </a:p>
          <a:p>
            <a:r>
              <a:rPr lang="en-US" dirty="0" smtClean="0"/>
              <a:t>Further more if a segment is used sparsely (because of a lot of </a:t>
            </a:r>
            <a:r>
              <a:rPr lang="en-US" dirty="0" err="1" smtClean="0"/>
              <a:t>mallocs</a:t>
            </a:r>
            <a:r>
              <a:rPr lang="en-US" dirty="0" smtClean="0"/>
              <a:t> and frees), that creates wastage within the logical segment!</a:t>
            </a:r>
          </a:p>
        </p:txBody>
      </p:sp>
    </p:spTree>
    <p:extLst>
      <p:ext uri="{BB962C8B-B14F-4D97-AF65-F5344CB8AC3E}">
        <p14:creationId xmlns:p14="http://schemas.microsoft.com/office/powerpoint/2010/main" val="3604954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Paging:</a:t>
            </a:r>
            <a:br>
              <a:rPr lang="en-US" dirty="0" smtClean="0"/>
            </a:br>
            <a:r>
              <a:rPr lang="en-US" dirty="0" smtClean="0"/>
              <a:t>Solving the external fragmentation problem</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66154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Concept</a:t>
            </a:r>
            <a:r>
              <a:rPr lang="en-US" dirty="0" smtClean="0"/>
              <a:t>: “page frames” in the RAM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Suppose we change the model of </a:t>
            </a:r>
            <a:r>
              <a:rPr lang="en-US" b="1" i="1" dirty="0" smtClean="0"/>
              <a:t>physical memory(RAM) </a:t>
            </a:r>
          </a:p>
          <a:p>
            <a:pPr lvl="1"/>
            <a:r>
              <a:rPr lang="en-US" dirty="0" smtClean="0"/>
              <a:t>it is considered to be chopped into </a:t>
            </a:r>
            <a:r>
              <a:rPr lang="en-US" b="1" dirty="0" smtClean="0"/>
              <a:t>equal size chunks</a:t>
            </a:r>
            <a:r>
              <a:rPr lang="en-US" dirty="0" smtClean="0"/>
              <a:t>, say 4K bytes each </a:t>
            </a:r>
          </a:p>
          <a:p>
            <a:pPr lvl="1"/>
            <a:r>
              <a:rPr lang="en-US" dirty="0" smtClean="0"/>
              <a:t>These are called </a:t>
            </a:r>
            <a:r>
              <a:rPr lang="en-US" b="1" dirty="0" smtClean="0"/>
              <a:t>page frames</a:t>
            </a:r>
            <a:r>
              <a:rPr lang="en-US" dirty="0" smtClean="0"/>
              <a:t>.</a:t>
            </a:r>
          </a:p>
          <a:p>
            <a:r>
              <a:rPr lang="en-US" dirty="0" smtClean="0"/>
              <a:t>Thus the RAM is a sequence of page frames. </a:t>
            </a:r>
          </a:p>
          <a:p>
            <a:r>
              <a:rPr lang="en-US" dirty="0" smtClean="0"/>
              <a:t>For example if we have 64MiB bytes of RAM.  How many page frames to we have ?</a:t>
            </a:r>
          </a:p>
          <a:p>
            <a:pPr lvl="1"/>
            <a:r>
              <a:rPr lang="en-US" dirty="0" smtClean="0"/>
              <a:t>64MiB = 2^6*2^10KiB =2^16 KiB</a:t>
            </a:r>
          </a:p>
          <a:p>
            <a:pPr lvl="1"/>
            <a:r>
              <a:rPr lang="en-US" dirty="0" smtClean="0"/>
              <a:t>4KiB     = 2^2 KiB</a:t>
            </a:r>
          </a:p>
          <a:p>
            <a:pPr lvl="1"/>
            <a:r>
              <a:rPr lang="en-US" dirty="0" smtClean="0"/>
              <a:t>Thus 64MiB/4KiB = 2^14 page frames  = 16384 page frames</a:t>
            </a:r>
          </a:p>
          <a:p>
            <a:r>
              <a:rPr lang="en-US" b="1" dirty="0" smtClean="0"/>
              <a:t>Core idea</a:t>
            </a:r>
            <a:r>
              <a:rPr lang="en-US" dirty="0" smtClean="0"/>
              <a:t>: Each allocation is an integer number of frames.</a:t>
            </a:r>
          </a:p>
          <a:p>
            <a:pPr lvl="1"/>
            <a:r>
              <a:rPr lang="en-US" dirty="0" smtClean="0"/>
              <a:t>A segment or VMA gets a number of frames</a:t>
            </a:r>
          </a:p>
          <a:p>
            <a:pPr lvl="1"/>
            <a:r>
              <a:rPr lang="en-US" dirty="0" smtClean="0"/>
              <a:t>The frames even inside a segment need not be contiguous</a:t>
            </a:r>
          </a:p>
        </p:txBody>
      </p:sp>
      <p:sp>
        <p:nvSpPr>
          <p:cNvPr id="4" name="Rectangle 3"/>
          <p:cNvSpPr/>
          <p:nvPr/>
        </p:nvSpPr>
        <p:spPr>
          <a:xfrm>
            <a:off x="9382798" y="4405571"/>
            <a:ext cx="2582779" cy="10347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Aside: KB or KiB, </a:t>
            </a:r>
            <a:r>
              <a:rPr lang="en-US" dirty="0" err="1" smtClean="0">
                <a:solidFill>
                  <a:schemeClr val="tx1"/>
                </a:solidFill>
              </a:rPr>
              <a:t>MiB</a:t>
            </a:r>
            <a:r>
              <a:rPr lang="en-US" dirty="0" smtClean="0">
                <a:solidFill>
                  <a:schemeClr val="tx1"/>
                </a:solidFill>
              </a:rPr>
              <a:t> or MB …?</a:t>
            </a:r>
            <a:endParaRPr lang="en-US" dirty="0">
              <a:solidFill>
                <a:schemeClr val="tx1"/>
              </a:solidFill>
            </a:endParaRPr>
          </a:p>
        </p:txBody>
      </p:sp>
    </p:spTree>
    <p:extLst>
      <p:ext uri="{BB962C8B-B14F-4D97-AF65-F5344CB8AC3E}">
        <p14:creationId xmlns:p14="http://schemas.microsoft.com/office/powerpoint/2010/main" val="75312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Everything needs memory-RAM</a:t>
            </a:r>
            <a:endParaRPr lang="en-US" dirty="0"/>
          </a:p>
        </p:txBody>
      </p:sp>
      <p:sp>
        <p:nvSpPr>
          <p:cNvPr id="3" name="Content Placeholder 2"/>
          <p:cNvSpPr>
            <a:spLocks noGrp="1"/>
          </p:cNvSpPr>
          <p:nvPr>
            <p:ph idx="1"/>
          </p:nvPr>
        </p:nvSpPr>
        <p:spPr/>
        <p:txBody>
          <a:bodyPr/>
          <a:lstStyle/>
          <a:p>
            <a:r>
              <a:rPr lang="en-US" dirty="0" smtClean="0"/>
              <a:t>Processes live in the memory when they are executed</a:t>
            </a:r>
          </a:p>
          <a:p>
            <a:r>
              <a:rPr lang="en-US" dirty="0" smtClean="0"/>
              <a:t>They access data in the memory</a:t>
            </a:r>
          </a:p>
          <a:p>
            <a:r>
              <a:rPr lang="en-US" dirty="0" smtClean="0"/>
              <a:t>Before processes read data from disk, they need it to be in memory</a:t>
            </a:r>
          </a:p>
          <a:p>
            <a:r>
              <a:rPr lang="en-US" dirty="0" smtClean="0"/>
              <a:t>The kernel is in the memory</a:t>
            </a:r>
          </a:p>
          <a:p>
            <a:r>
              <a:rPr lang="en-US" dirty="0" smtClean="0"/>
              <a:t>... </a:t>
            </a:r>
          </a:p>
          <a:p>
            <a:endParaRPr lang="en-US" dirty="0"/>
          </a:p>
          <a:p>
            <a:r>
              <a:rPr lang="en-US" dirty="0" smtClean="0"/>
              <a:t>But memory is limited space, so memory management is important</a:t>
            </a:r>
          </a:p>
          <a:p>
            <a:r>
              <a:rPr lang="en-US" dirty="0" smtClean="0"/>
              <a:t>We start by asking how to allocate memory to a new process</a:t>
            </a:r>
          </a:p>
          <a:p>
            <a:endParaRPr lang="en-US" dirty="0"/>
          </a:p>
        </p:txBody>
      </p:sp>
    </p:spTree>
    <p:extLst>
      <p:ext uri="{BB962C8B-B14F-4D97-AF65-F5344CB8AC3E}">
        <p14:creationId xmlns:p14="http://schemas.microsoft.com/office/powerpoint/2010/main" val="341903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“Pages” in the address space</a:t>
            </a:r>
            <a:endParaRPr lang="en-US" dirty="0"/>
          </a:p>
        </p:txBody>
      </p:sp>
      <p:sp>
        <p:nvSpPr>
          <p:cNvPr id="3" name="Content Placeholder 2"/>
          <p:cNvSpPr>
            <a:spLocks noGrp="1"/>
          </p:cNvSpPr>
          <p:nvPr>
            <p:ph idx="1"/>
          </p:nvPr>
        </p:nvSpPr>
        <p:spPr/>
        <p:txBody>
          <a:bodyPr/>
          <a:lstStyle/>
          <a:p>
            <a:r>
              <a:rPr lang="en-US" dirty="0" smtClean="0"/>
              <a:t>Consider any virtual address space, perhaps with regions or segments.</a:t>
            </a:r>
          </a:p>
          <a:p>
            <a:r>
              <a:rPr lang="en-US" dirty="0" smtClean="0"/>
              <a:t>We may consider this address space as consisting of pages of fixed size… </a:t>
            </a:r>
            <a:r>
              <a:rPr lang="en-US" dirty="0" err="1" smtClean="0"/>
              <a:t>eg</a:t>
            </a:r>
            <a:r>
              <a:rPr lang="en-US" dirty="0" smtClean="0"/>
              <a:t> 4KB pages.</a:t>
            </a:r>
            <a:endParaRPr lang="en-US" dirty="0"/>
          </a:p>
        </p:txBody>
      </p:sp>
      <p:pic>
        <p:nvPicPr>
          <p:cNvPr id="4" name="Picture 3"/>
          <p:cNvPicPr>
            <a:picLocks noChangeAspect="1"/>
          </p:cNvPicPr>
          <p:nvPr/>
        </p:nvPicPr>
        <p:blipFill>
          <a:blip r:embed="rId2"/>
          <a:stretch>
            <a:fillRect/>
          </a:stretch>
        </p:blipFill>
        <p:spPr>
          <a:xfrm>
            <a:off x="506067" y="3532394"/>
            <a:ext cx="4933950" cy="4933950"/>
          </a:xfrm>
          <a:prstGeom prst="rect">
            <a:avLst/>
          </a:prstGeom>
        </p:spPr>
      </p:pic>
      <p:grpSp>
        <p:nvGrpSpPr>
          <p:cNvPr id="25" name="Group 24"/>
          <p:cNvGrpSpPr/>
          <p:nvPr/>
        </p:nvGrpSpPr>
        <p:grpSpPr>
          <a:xfrm>
            <a:off x="2584174" y="3933735"/>
            <a:ext cx="7072025" cy="1087541"/>
            <a:chOff x="2584174" y="3933735"/>
            <a:chExt cx="7072025" cy="1087541"/>
          </a:xfrm>
        </p:grpSpPr>
        <p:sp>
          <p:nvSpPr>
            <p:cNvPr id="9" name="TextBox 8"/>
            <p:cNvSpPr txBox="1"/>
            <p:nvPr/>
          </p:nvSpPr>
          <p:spPr>
            <a:xfrm>
              <a:off x="5976730" y="4108174"/>
              <a:ext cx="3679469" cy="369332"/>
            </a:xfrm>
            <a:prstGeom prst="rect">
              <a:avLst/>
            </a:prstGeom>
            <a:noFill/>
          </p:spPr>
          <p:txBody>
            <a:bodyPr wrap="none" rtlCol="0">
              <a:spAutoFit/>
            </a:bodyPr>
            <a:lstStyle/>
            <a:p>
              <a:r>
                <a:rPr lang="en-US" dirty="0" smtClean="0"/>
                <a:t>Each of these is one page each in size</a:t>
              </a:r>
              <a:endParaRPr lang="en-US" dirty="0"/>
            </a:p>
          </p:txBody>
        </p:sp>
        <p:sp>
          <p:nvSpPr>
            <p:cNvPr id="11" name="Rectangle 10"/>
            <p:cNvSpPr/>
            <p:nvPr/>
          </p:nvSpPr>
          <p:spPr>
            <a:xfrm>
              <a:off x="2584174" y="3933735"/>
              <a:ext cx="2716696" cy="10875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endCxn id="9" idx="1"/>
            </p:cNvCxnSpPr>
            <p:nvPr/>
          </p:nvCxnSpPr>
          <p:spPr>
            <a:xfrm flipV="1">
              <a:off x="5327374" y="4292840"/>
              <a:ext cx="649356"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4585252" y="4705386"/>
            <a:ext cx="2407782" cy="449710"/>
            <a:chOff x="4585252" y="4705386"/>
            <a:chExt cx="2407782" cy="449710"/>
          </a:xfrm>
        </p:grpSpPr>
        <p:cxnSp>
          <p:nvCxnSpPr>
            <p:cNvPr id="15" name="Straight Arrow Connector 14"/>
            <p:cNvCxnSpPr>
              <a:endCxn id="16" idx="1"/>
            </p:cNvCxnSpPr>
            <p:nvPr/>
          </p:nvCxnSpPr>
          <p:spPr>
            <a:xfrm flipV="1">
              <a:off x="4585252" y="4890052"/>
              <a:ext cx="1391478" cy="265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76730" y="4705386"/>
              <a:ext cx="1016304" cy="369332"/>
            </a:xfrm>
            <a:prstGeom prst="rect">
              <a:avLst/>
            </a:prstGeom>
            <a:noFill/>
          </p:spPr>
          <p:txBody>
            <a:bodyPr wrap="none" rtlCol="0">
              <a:spAutoFit/>
            </a:bodyPr>
            <a:lstStyle/>
            <a:p>
              <a:r>
                <a:rPr lang="en-US" dirty="0" smtClean="0"/>
                <a:t>32 pages</a:t>
              </a:r>
              <a:endParaRPr lang="en-US" dirty="0"/>
            </a:p>
          </p:txBody>
        </p:sp>
      </p:grpSp>
      <p:grpSp>
        <p:nvGrpSpPr>
          <p:cNvPr id="27" name="Group 26"/>
          <p:cNvGrpSpPr/>
          <p:nvPr/>
        </p:nvGrpSpPr>
        <p:grpSpPr>
          <a:xfrm>
            <a:off x="4770783" y="5157371"/>
            <a:ext cx="2222251" cy="369332"/>
            <a:chOff x="4770783" y="5157371"/>
            <a:chExt cx="2222251" cy="369332"/>
          </a:xfrm>
        </p:grpSpPr>
        <p:sp>
          <p:nvSpPr>
            <p:cNvPr id="18" name="TextBox 17"/>
            <p:cNvSpPr txBox="1"/>
            <p:nvPr/>
          </p:nvSpPr>
          <p:spPr>
            <a:xfrm>
              <a:off x="5976730" y="5157371"/>
              <a:ext cx="1016304" cy="369332"/>
            </a:xfrm>
            <a:prstGeom prst="rect">
              <a:avLst/>
            </a:prstGeom>
            <a:noFill/>
          </p:spPr>
          <p:txBody>
            <a:bodyPr wrap="none" rtlCol="0">
              <a:spAutoFit/>
            </a:bodyPr>
            <a:lstStyle/>
            <a:p>
              <a:r>
                <a:rPr lang="en-US" dirty="0" smtClean="0"/>
                <a:t>34 pages</a:t>
              </a:r>
              <a:endParaRPr lang="en-US" dirty="0"/>
            </a:p>
          </p:txBody>
        </p:sp>
        <p:cxnSp>
          <p:nvCxnSpPr>
            <p:cNvPr id="19" name="Straight Arrow Connector 18"/>
            <p:cNvCxnSpPr>
              <a:endCxn id="18" idx="1"/>
            </p:cNvCxnSpPr>
            <p:nvPr/>
          </p:nvCxnSpPr>
          <p:spPr>
            <a:xfrm flipV="1">
              <a:off x="4770783" y="5342037"/>
              <a:ext cx="1205947" cy="5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4770783" y="5567642"/>
            <a:ext cx="2339271" cy="452188"/>
            <a:chOff x="4770783" y="5567642"/>
            <a:chExt cx="2339271" cy="452188"/>
          </a:xfrm>
        </p:grpSpPr>
        <p:cxnSp>
          <p:nvCxnSpPr>
            <p:cNvPr id="23" name="Straight Arrow Connector 22"/>
            <p:cNvCxnSpPr/>
            <p:nvPr/>
          </p:nvCxnSpPr>
          <p:spPr>
            <a:xfrm>
              <a:off x="4770783" y="5567642"/>
              <a:ext cx="1205947" cy="267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976730" y="5650498"/>
              <a:ext cx="1133324" cy="369332"/>
            </a:xfrm>
            <a:prstGeom prst="rect">
              <a:avLst/>
            </a:prstGeom>
            <a:noFill/>
          </p:spPr>
          <p:txBody>
            <a:bodyPr wrap="none" rtlCol="0">
              <a:spAutoFit/>
            </a:bodyPr>
            <a:lstStyle/>
            <a:p>
              <a:r>
                <a:rPr lang="en-US" dirty="0" smtClean="0"/>
                <a:t>376 pages</a:t>
              </a:r>
              <a:endParaRPr lang="en-US" dirty="0"/>
            </a:p>
          </p:txBody>
        </p:sp>
      </p:grpSp>
    </p:spTree>
    <p:extLst>
      <p:ext uri="{BB962C8B-B14F-4D97-AF65-F5344CB8AC3E}">
        <p14:creationId xmlns:p14="http://schemas.microsoft.com/office/powerpoint/2010/main" val="201278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Mapping pages in address space to RAM page frames</a:t>
            </a:r>
            <a:endParaRPr lang="en-US" dirty="0"/>
          </a:p>
        </p:txBody>
      </p:sp>
      <p:sp>
        <p:nvSpPr>
          <p:cNvPr id="3" name="Content Placeholder 2"/>
          <p:cNvSpPr>
            <a:spLocks noGrp="1"/>
          </p:cNvSpPr>
          <p:nvPr>
            <p:ph idx="1"/>
          </p:nvPr>
        </p:nvSpPr>
        <p:spPr>
          <a:xfrm>
            <a:off x="838200" y="1825624"/>
            <a:ext cx="10515600" cy="4879975"/>
          </a:xfrm>
        </p:spPr>
        <p:txBody>
          <a:bodyPr>
            <a:normAutofit/>
          </a:bodyPr>
          <a:lstStyle/>
          <a:p>
            <a:r>
              <a:rPr lang="en-US" dirty="0" smtClean="0"/>
              <a:t>When an executable is loaded it’s segments/regions are each broken into units equal in size to a frame, i.e., the </a:t>
            </a:r>
            <a:r>
              <a:rPr lang="en-US" u="sng" dirty="0" smtClean="0"/>
              <a:t>address space</a:t>
            </a:r>
            <a:r>
              <a:rPr lang="en-US" dirty="0" smtClean="0"/>
              <a:t> is split into (</a:t>
            </a:r>
            <a:r>
              <a:rPr lang="en-US" b="1" dirty="0" smtClean="0"/>
              <a:t>virtual</a:t>
            </a:r>
            <a:r>
              <a:rPr lang="en-US" dirty="0" smtClean="0"/>
              <a:t>) </a:t>
            </a:r>
            <a:r>
              <a:rPr lang="en-US" b="1" dirty="0" smtClean="0"/>
              <a:t>pages</a:t>
            </a:r>
            <a:r>
              <a:rPr lang="en-US" dirty="0" smtClean="0"/>
              <a:t>. And each page is allocated a </a:t>
            </a:r>
            <a:r>
              <a:rPr lang="en-US" b="1" dirty="0" smtClean="0"/>
              <a:t>page frame </a:t>
            </a:r>
            <a:r>
              <a:rPr lang="en-US" dirty="0" smtClean="0"/>
              <a:t>in the RAM. </a:t>
            </a:r>
          </a:p>
          <a:p>
            <a:pPr lvl="1"/>
            <a:r>
              <a:rPr lang="en-US" dirty="0" smtClean="0"/>
              <a:t>(Virtual) Page </a:t>
            </a:r>
            <a:r>
              <a:rPr lang="en-US" dirty="0" smtClean="0">
                <a:sym typeface="Wingdings" panose="05000000000000000000" pitchFamily="2" charset="2"/>
              </a:rPr>
              <a:t> Page Frame     </a:t>
            </a:r>
            <a:r>
              <a:rPr lang="en-US" sz="2000" dirty="0" smtClean="0">
                <a:sym typeface="Wingdings" panose="05000000000000000000" pitchFamily="2" charset="2"/>
              </a:rPr>
              <a:t>…. Each page has its own “base address”=Frame No+…</a:t>
            </a:r>
            <a:endParaRPr lang="en-US" dirty="0" smtClean="0"/>
          </a:p>
          <a:p>
            <a:r>
              <a:rPr lang="en-US" dirty="0" smtClean="0"/>
              <a:t>This eliminates the external fragmentation problem.</a:t>
            </a:r>
          </a:p>
          <a:p>
            <a:r>
              <a:rPr lang="en-US" dirty="0" smtClean="0"/>
              <a:t>The mapping or translation information is preferably done in the MMU. Where should the page table be?</a:t>
            </a:r>
          </a:p>
          <a:p>
            <a:r>
              <a:rPr lang="en-US" dirty="0" smtClean="0"/>
              <a:t>A simplified translation scheme is to use the lower order bits as offset in the (virtual) page and the higher order bits as (virtual) page number in the address space, the next slide illustrates. (recall </a:t>
            </a:r>
            <a:r>
              <a:rPr lang="en-US" dirty="0" err="1" smtClean="0"/>
              <a:t>seg</a:t>
            </a:r>
            <a:r>
              <a:rPr lang="en-US" dirty="0" smtClean="0"/>
              <a:t>)</a:t>
            </a:r>
          </a:p>
          <a:p>
            <a:r>
              <a:rPr lang="en-US" dirty="0" smtClean="0"/>
              <a:t>Question: Are large pages good or small ones?</a:t>
            </a:r>
            <a:endParaRPr lang="en-US" dirty="0"/>
          </a:p>
        </p:txBody>
      </p:sp>
      <p:sp>
        <p:nvSpPr>
          <p:cNvPr id="4" name="Rectangular Callout 3"/>
          <p:cNvSpPr/>
          <p:nvPr/>
        </p:nvSpPr>
        <p:spPr>
          <a:xfrm>
            <a:off x="9753600" y="1233488"/>
            <a:ext cx="2643128" cy="592136"/>
          </a:xfrm>
          <a:prstGeom prst="wedgeRectCallout">
            <a:avLst>
              <a:gd name="adj1" fmla="val -93310"/>
              <a:gd name="adj2" fmla="val 383592"/>
            </a:avLst>
          </a:prstGeom>
          <a:solidFill>
            <a:srgbClr val="F8FA9E">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Internal fragmentation is unavoidable</a:t>
            </a:r>
            <a:endParaRPr lang="en-US" dirty="0">
              <a:solidFill>
                <a:schemeClr val="tx1"/>
              </a:solidFill>
            </a:endParaRPr>
          </a:p>
        </p:txBody>
      </p:sp>
    </p:spTree>
    <p:extLst>
      <p:ext uri="{BB962C8B-B14F-4D97-AF65-F5344CB8AC3E}">
        <p14:creationId xmlns:p14="http://schemas.microsoft.com/office/powerpoint/2010/main" val="153022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 translation with frames</a:t>
            </a:r>
            <a:endParaRPr lang="en-US" dirty="0"/>
          </a:p>
        </p:txBody>
      </p:sp>
      <p:sp>
        <p:nvSpPr>
          <p:cNvPr id="5" name="TextBox 4"/>
          <p:cNvSpPr txBox="1"/>
          <p:nvPr/>
        </p:nvSpPr>
        <p:spPr>
          <a:xfrm>
            <a:off x="1159329" y="2367643"/>
            <a:ext cx="3055645" cy="369332"/>
          </a:xfrm>
          <a:prstGeom prst="rect">
            <a:avLst/>
          </a:prstGeom>
          <a:solidFill>
            <a:schemeClr val="accent1">
              <a:lumMod val="20000"/>
              <a:lumOff val="80000"/>
            </a:schemeClr>
          </a:solidFill>
          <a:ln>
            <a:solidFill>
              <a:schemeClr val="accent1"/>
            </a:solidFill>
          </a:ln>
        </p:spPr>
        <p:txBody>
          <a:bodyPr wrap="none" rtlCol="0">
            <a:spAutoFit/>
          </a:bodyPr>
          <a:lstStyle/>
          <a:p>
            <a:r>
              <a:rPr lang="en-US" dirty="0" smtClean="0">
                <a:solidFill>
                  <a:schemeClr val="accent1"/>
                </a:solidFill>
              </a:rPr>
              <a:t>………………………………………………</a:t>
            </a:r>
            <a:endParaRPr lang="en-US" dirty="0">
              <a:solidFill>
                <a:schemeClr val="accent1"/>
              </a:solidFill>
            </a:endParaRPr>
          </a:p>
        </p:txBody>
      </p:sp>
      <p:cxnSp>
        <p:nvCxnSpPr>
          <p:cNvPr id="7" name="Straight Arrow Connector 6"/>
          <p:cNvCxnSpPr/>
          <p:nvPr/>
        </p:nvCxnSpPr>
        <p:spPr>
          <a:xfrm>
            <a:off x="1159329" y="2024743"/>
            <a:ext cx="305564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38200" y="1525628"/>
            <a:ext cx="3752437" cy="369332"/>
          </a:xfrm>
          <a:prstGeom prst="rect">
            <a:avLst/>
          </a:prstGeom>
          <a:noFill/>
        </p:spPr>
        <p:txBody>
          <a:bodyPr wrap="none" rtlCol="0">
            <a:spAutoFit/>
          </a:bodyPr>
          <a:lstStyle/>
          <a:p>
            <a:r>
              <a:rPr lang="en-US" dirty="0" smtClean="0"/>
              <a:t>Virtual address 64bit = 8byte address</a:t>
            </a:r>
            <a:endParaRPr lang="en-US" dirty="0"/>
          </a:p>
        </p:txBody>
      </p:sp>
      <p:cxnSp>
        <p:nvCxnSpPr>
          <p:cNvPr id="10" name="Straight Arrow Connector 9"/>
          <p:cNvCxnSpPr/>
          <p:nvPr/>
        </p:nvCxnSpPr>
        <p:spPr>
          <a:xfrm flipH="1">
            <a:off x="3167743" y="2906486"/>
            <a:ext cx="1047231"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143001" y="2906486"/>
            <a:ext cx="202474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00335" y="3434051"/>
            <a:ext cx="1382045" cy="369332"/>
          </a:xfrm>
          <a:prstGeom prst="rect">
            <a:avLst/>
          </a:prstGeom>
          <a:noFill/>
        </p:spPr>
        <p:txBody>
          <a:bodyPr wrap="none" rtlCol="0">
            <a:spAutoFit/>
          </a:bodyPr>
          <a:lstStyle/>
          <a:p>
            <a:r>
              <a:rPr lang="en-US" dirty="0" smtClean="0"/>
              <a:t>Offset 12bits</a:t>
            </a:r>
            <a:endParaRPr lang="en-US" dirty="0"/>
          </a:p>
        </p:txBody>
      </p:sp>
      <p:sp>
        <p:nvSpPr>
          <p:cNvPr id="14" name="TextBox 13"/>
          <p:cNvSpPr txBox="1"/>
          <p:nvPr/>
        </p:nvSpPr>
        <p:spPr>
          <a:xfrm>
            <a:off x="1097390" y="3016251"/>
            <a:ext cx="2115964" cy="646331"/>
          </a:xfrm>
          <a:prstGeom prst="rect">
            <a:avLst/>
          </a:prstGeom>
          <a:noFill/>
        </p:spPr>
        <p:txBody>
          <a:bodyPr wrap="none" rtlCol="0">
            <a:spAutoFit/>
          </a:bodyPr>
          <a:lstStyle/>
          <a:p>
            <a:r>
              <a:rPr lang="en-US" dirty="0" smtClean="0"/>
              <a:t>Virtual page # 52bits</a:t>
            </a:r>
          </a:p>
          <a:p>
            <a:r>
              <a:rPr lang="en-US" dirty="0" smtClean="0"/>
              <a:t>(VPN)</a:t>
            </a:r>
            <a:endParaRPr lang="en-US" dirty="0"/>
          </a:p>
        </p:txBody>
      </p:sp>
      <p:cxnSp>
        <p:nvCxnSpPr>
          <p:cNvPr id="16" name="Straight Arrow Connector 15"/>
          <p:cNvCxnSpPr>
            <a:stCxn id="13" idx="0"/>
          </p:cNvCxnSpPr>
          <p:nvPr/>
        </p:nvCxnSpPr>
        <p:spPr>
          <a:xfrm flipV="1">
            <a:off x="3691358" y="2906486"/>
            <a:ext cx="0" cy="527565"/>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633554" y="3170268"/>
            <a:ext cx="2449287" cy="3529184"/>
          </a:xfrm>
          <a:prstGeom prst="roundRect">
            <a:avLst/>
          </a:prstGeom>
          <a:no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b"/>
          <a:lstStyle/>
          <a:p>
            <a:pPr algn="ctr"/>
            <a:r>
              <a:rPr lang="en-US" b="1" dirty="0" smtClean="0">
                <a:solidFill>
                  <a:schemeClr val="tx1"/>
                </a:solidFill>
              </a:rPr>
              <a:t>Address Translation</a:t>
            </a:r>
            <a:endParaRPr lang="en-US" b="1" dirty="0">
              <a:solidFill>
                <a:schemeClr val="tx1"/>
              </a:solidFill>
            </a:endParaRPr>
          </a:p>
        </p:txBody>
      </p:sp>
      <p:cxnSp>
        <p:nvCxnSpPr>
          <p:cNvPr id="19" name="Elbow Connector 18"/>
          <p:cNvCxnSpPr>
            <a:stCxn id="14" idx="2"/>
          </p:cNvCxnSpPr>
          <p:nvPr/>
        </p:nvCxnSpPr>
        <p:spPr>
          <a:xfrm rot="16200000" flipH="1">
            <a:off x="3080890" y="2737064"/>
            <a:ext cx="1218737" cy="3069772"/>
          </a:xfrm>
          <a:prstGeom prst="bentConnector2">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426528" y="3980791"/>
            <a:ext cx="468086" cy="1062390"/>
          </a:xfrm>
          <a:prstGeom prst="rect">
            <a:avLst/>
          </a:prstGeom>
          <a:pattFill prst="dot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426528" y="5306786"/>
            <a:ext cx="1159228" cy="646331"/>
          </a:xfrm>
          <a:prstGeom prst="rect">
            <a:avLst/>
          </a:prstGeom>
          <a:noFill/>
        </p:spPr>
        <p:txBody>
          <a:bodyPr wrap="none" rtlCol="0">
            <a:spAutoFit/>
          </a:bodyPr>
          <a:lstStyle/>
          <a:p>
            <a:r>
              <a:rPr lang="en-US" dirty="0" smtClean="0"/>
              <a:t>Page table</a:t>
            </a:r>
            <a:br>
              <a:rPr lang="en-US" dirty="0" smtClean="0"/>
            </a:br>
            <a:r>
              <a:rPr lang="en-US" dirty="0" smtClean="0"/>
              <a:t>(PT)</a:t>
            </a:r>
            <a:endParaRPr lang="en-US" dirty="0"/>
          </a:p>
        </p:txBody>
      </p:sp>
      <p:sp>
        <p:nvSpPr>
          <p:cNvPr id="25" name="TextBox 24"/>
          <p:cNvSpPr txBox="1"/>
          <p:nvPr/>
        </p:nvSpPr>
        <p:spPr>
          <a:xfrm>
            <a:off x="6289451" y="4148458"/>
            <a:ext cx="1737720" cy="646331"/>
          </a:xfrm>
          <a:prstGeom prst="rect">
            <a:avLst/>
          </a:prstGeom>
          <a:noFill/>
        </p:spPr>
        <p:txBody>
          <a:bodyPr wrap="none" rtlCol="0">
            <a:spAutoFit/>
          </a:bodyPr>
          <a:lstStyle/>
          <a:p>
            <a:r>
              <a:rPr lang="en-US" dirty="0" smtClean="0"/>
              <a:t>Physical Frame #</a:t>
            </a:r>
          </a:p>
          <a:p>
            <a:r>
              <a:rPr lang="en-US" dirty="0" smtClean="0"/>
              <a:t>(PFN)</a:t>
            </a:r>
            <a:endParaRPr lang="en-US" dirty="0"/>
          </a:p>
        </p:txBody>
      </p:sp>
      <p:sp>
        <p:nvSpPr>
          <p:cNvPr id="26" name="TextBox 25"/>
          <p:cNvSpPr txBox="1"/>
          <p:nvPr/>
        </p:nvSpPr>
        <p:spPr>
          <a:xfrm>
            <a:off x="8957919" y="5819061"/>
            <a:ext cx="2295693" cy="369332"/>
          </a:xfrm>
          <a:prstGeom prst="rect">
            <a:avLst/>
          </a:prstGeom>
          <a:noFill/>
        </p:spPr>
        <p:txBody>
          <a:bodyPr wrap="none" rtlCol="0">
            <a:spAutoFit/>
          </a:bodyPr>
          <a:lstStyle/>
          <a:p>
            <a:r>
              <a:rPr lang="en-US" dirty="0" smtClean="0">
                <a:solidFill>
                  <a:schemeClr val="accent2"/>
                </a:solidFill>
              </a:rPr>
              <a:t>Physical address 64 bit</a:t>
            </a:r>
            <a:endParaRPr lang="en-US" dirty="0">
              <a:solidFill>
                <a:schemeClr val="accent2"/>
              </a:solidFill>
            </a:endParaRPr>
          </a:p>
        </p:txBody>
      </p:sp>
      <p:sp>
        <p:nvSpPr>
          <p:cNvPr id="27" name="TextBox 26"/>
          <p:cNvSpPr txBox="1"/>
          <p:nvPr/>
        </p:nvSpPr>
        <p:spPr>
          <a:xfrm>
            <a:off x="8577945" y="4986942"/>
            <a:ext cx="3055645" cy="369332"/>
          </a:xfrm>
          <a:prstGeom prst="rect">
            <a:avLst/>
          </a:prstGeom>
          <a:noFill/>
          <a:ln>
            <a:solidFill>
              <a:schemeClr val="accent1">
                <a:shade val="50000"/>
              </a:schemeClr>
            </a:solidFill>
          </a:ln>
        </p:spPr>
        <p:txBody>
          <a:bodyPr wrap="none" rtlCol="0">
            <a:spAutoFit/>
          </a:bodyPr>
          <a:lstStyle/>
          <a:p>
            <a:r>
              <a:rPr lang="en-US" dirty="0" smtClean="0">
                <a:solidFill>
                  <a:schemeClr val="accent2"/>
                </a:solidFill>
              </a:rPr>
              <a:t>………………………………………………</a:t>
            </a:r>
            <a:endParaRPr lang="en-US" dirty="0">
              <a:solidFill>
                <a:schemeClr val="accent2"/>
              </a:solidFill>
            </a:endParaRPr>
          </a:p>
        </p:txBody>
      </p:sp>
      <p:cxnSp>
        <p:nvCxnSpPr>
          <p:cNvPr id="29" name="Straight Arrow Connector 28"/>
          <p:cNvCxnSpPr/>
          <p:nvPr/>
        </p:nvCxnSpPr>
        <p:spPr>
          <a:xfrm>
            <a:off x="8577944" y="5680000"/>
            <a:ext cx="3055645" cy="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8610613" y="4806055"/>
            <a:ext cx="2024742" cy="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10602699" y="4806044"/>
            <a:ext cx="1047231" cy="0"/>
          </a:xfrm>
          <a:prstGeom prst="straightConnector1">
            <a:avLst/>
          </a:prstGeom>
          <a:ln>
            <a:solidFill>
              <a:schemeClr val="accent2"/>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3" idx="3"/>
          </p:cNvCxnSpPr>
          <p:nvPr/>
        </p:nvCxnSpPr>
        <p:spPr>
          <a:xfrm>
            <a:off x="4382380" y="3618717"/>
            <a:ext cx="6822245" cy="1159050"/>
          </a:xfrm>
          <a:prstGeom prst="bentConnector3">
            <a:avLst>
              <a:gd name="adj1" fmla="val 99783"/>
            </a:avLst>
          </a:prstGeom>
          <a:ln>
            <a:solidFill>
              <a:schemeClr val="accent2"/>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a:off x="6283127" y="4198242"/>
            <a:ext cx="3339857" cy="601014"/>
          </a:xfrm>
          <a:prstGeom prst="bentConnector3">
            <a:avLst>
              <a:gd name="adj1" fmla="val 99868"/>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ular Callout 2"/>
          <p:cNvSpPr/>
          <p:nvPr/>
        </p:nvSpPr>
        <p:spPr>
          <a:xfrm>
            <a:off x="6585756" y="1267097"/>
            <a:ext cx="5445823" cy="1003116"/>
          </a:xfrm>
          <a:prstGeom prst="wedgeRectCallout">
            <a:avLst>
              <a:gd name="adj1" fmla="val -83521"/>
              <a:gd name="adj2" fmla="val -38722"/>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smtClean="0">
                <a:solidFill>
                  <a:schemeClr val="tx1"/>
                </a:solidFill>
              </a:rPr>
              <a:t>PS</a:t>
            </a:r>
            <a:r>
              <a:rPr lang="en-US" sz="1600" dirty="0" smtClean="0">
                <a:solidFill>
                  <a:schemeClr val="tx1"/>
                </a:solidFill>
              </a:rPr>
              <a:t>: In x86-64 the top 16 bits are reserved (so it is actually not 64bit long addresses)</a:t>
            </a:r>
          </a:p>
        </p:txBody>
      </p:sp>
      <p:cxnSp>
        <p:nvCxnSpPr>
          <p:cNvPr id="12" name="Straight Connector 11"/>
          <p:cNvCxnSpPr/>
          <p:nvPr/>
        </p:nvCxnSpPr>
        <p:spPr>
          <a:xfrm flipV="1">
            <a:off x="3167743" y="2367643"/>
            <a:ext cx="0" cy="648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635355" y="4636168"/>
            <a:ext cx="0" cy="720106"/>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ular Callout 5"/>
          <p:cNvSpPr/>
          <p:nvPr/>
        </p:nvSpPr>
        <p:spPr>
          <a:xfrm>
            <a:off x="297676" y="4148457"/>
            <a:ext cx="1158424" cy="732862"/>
          </a:xfrm>
          <a:prstGeom prst="wedgeRectCallout">
            <a:avLst>
              <a:gd name="adj1" fmla="val 45834"/>
              <a:gd name="adj2" fmla="val -14732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Virtual Page Number</a:t>
            </a:r>
          </a:p>
        </p:txBody>
      </p:sp>
      <p:sp>
        <p:nvSpPr>
          <p:cNvPr id="28" name="Rectangular Callout 27"/>
          <p:cNvSpPr/>
          <p:nvPr/>
        </p:nvSpPr>
        <p:spPr>
          <a:xfrm>
            <a:off x="6911710" y="5265624"/>
            <a:ext cx="1169149" cy="687493"/>
          </a:xfrm>
          <a:prstGeom prst="wedgeRectCallout">
            <a:avLst>
              <a:gd name="adj1" fmla="val -55746"/>
              <a:gd name="adj2" fmla="val -151532"/>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Physical Frame </a:t>
            </a:r>
            <a:r>
              <a:rPr lang="en-US" sz="1600" dirty="0">
                <a:solidFill>
                  <a:schemeClr val="tx1"/>
                </a:solidFill>
              </a:rPr>
              <a:t>Number</a:t>
            </a:r>
          </a:p>
        </p:txBody>
      </p:sp>
    </p:spTree>
    <p:extLst>
      <p:ext uri="{BB962C8B-B14F-4D97-AF65-F5344CB8AC3E}">
        <p14:creationId xmlns:p14="http://schemas.microsoft.com/office/powerpoint/2010/main" val="70176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translation – VPN and PFN</a:t>
            </a:r>
            <a:endParaRPr lang="en-US" dirty="0"/>
          </a:p>
        </p:txBody>
      </p:sp>
      <p:sp>
        <p:nvSpPr>
          <p:cNvPr id="3" name="Content Placeholder 2"/>
          <p:cNvSpPr>
            <a:spLocks noGrp="1"/>
          </p:cNvSpPr>
          <p:nvPr>
            <p:ph idx="1"/>
          </p:nvPr>
        </p:nvSpPr>
        <p:spPr>
          <a:xfrm>
            <a:off x="140151" y="1789575"/>
            <a:ext cx="10932268" cy="602425"/>
          </a:xfrm>
        </p:spPr>
        <p:txBody>
          <a:bodyPr>
            <a:normAutofit/>
          </a:bodyPr>
          <a:lstStyle/>
          <a:p>
            <a:r>
              <a:rPr lang="en-US" dirty="0" err="1" smtClean="0"/>
              <a:t>movb</a:t>
            </a:r>
            <a:r>
              <a:rPr lang="en-US" dirty="0" smtClean="0"/>
              <a:t> </a:t>
            </a:r>
            <a:r>
              <a:rPr lang="en-US" dirty="0"/>
              <a:t>%al, 0x409892   # </a:t>
            </a:r>
            <a:r>
              <a:rPr lang="en-US" dirty="0" smtClean="0"/>
              <a:t>A byte from al to 0x409892 in RAM </a:t>
            </a:r>
            <a:endParaRPr lang="en-US" dirty="0"/>
          </a:p>
        </p:txBody>
      </p:sp>
      <p:sp>
        <p:nvSpPr>
          <p:cNvPr id="5" name="Rectangle 4"/>
          <p:cNvSpPr/>
          <p:nvPr/>
        </p:nvSpPr>
        <p:spPr>
          <a:xfrm>
            <a:off x="1132114" y="3773715"/>
            <a:ext cx="2004335" cy="348343"/>
          </a:xfrm>
          <a:prstGeom prst="rect">
            <a:avLst/>
          </a:prstGeom>
          <a:pattFill prst="smConfetti">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1117598" y="2273216"/>
            <a:ext cx="2013605" cy="4473301"/>
            <a:chOff x="1117598" y="2273216"/>
            <a:chExt cx="2013605" cy="4473301"/>
          </a:xfrm>
        </p:grpSpPr>
        <p:sp>
          <p:nvSpPr>
            <p:cNvPr id="4" name="Rectangle 3"/>
            <p:cNvSpPr/>
            <p:nvPr/>
          </p:nvSpPr>
          <p:spPr>
            <a:xfrm>
              <a:off x="1117598" y="2362655"/>
              <a:ext cx="2013605" cy="4226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211625" y="2273216"/>
              <a:ext cx="152932" cy="261484"/>
              <a:chOff x="9535886" y="1690688"/>
              <a:chExt cx="239486" cy="261484"/>
            </a:xfrm>
          </p:grpSpPr>
          <p:cxnSp>
            <p:nvCxnSpPr>
              <p:cNvPr id="13" name="Straight Connector 12"/>
              <p:cNvCxnSpPr/>
              <p:nvPr/>
            </p:nvCxnSpPr>
            <p:spPr>
              <a:xfrm flipH="1">
                <a:off x="9535886" y="1690688"/>
                <a:ext cx="130628" cy="254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9644744" y="1697946"/>
                <a:ext cx="130628" cy="25422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2101082" y="6485033"/>
              <a:ext cx="152932" cy="261484"/>
              <a:chOff x="9535886" y="1690688"/>
              <a:chExt cx="239486" cy="261484"/>
            </a:xfrm>
          </p:grpSpPr>
          <p:cxnSp>
            <p:nvCxnSpPr>
              <p:cNvPr id="18" name="Straight Connector 17"/>
              <p:cNvCxnSpPr/>
              <p:nvPr/>
            </p:nvCxnSpPr>
            <p:spPr>
              <a:xfrm flipH="1">
                <a:off x="9535886" y="1690688"/>
                <a:ext cx="130628" cy="254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9644744" y="1697946"/>
                <a:ext cx="130628" cy="25422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991822" y="4947674"/>
              <a:ext cx="824369" cy="646331"/>
            </a:xfrm>
            <a:prstGeom prst="rect">
              <a:avLst/>
            </a:prstGeom>
            <a:noFill/>
          </p:spPr>
          <p:txBody>
            <a:bodyPr wrap="square" rtlCol="0">
              <a:spAutoFit/>
            </a:bodyPr>
            <a:lstStyle/>
            <a:p>
              <a:r>
                <a:rPr lang="en-US" dirty="0" smtClean="0"/>
                <a:t>PAGE TABLE</a:t>
              </a:r>
              <a:endParaRPr lang="en-US" dirty="0"/>
            </a:p>
          </p:txBody>
        </p:sp>
      </p:grpSp>
      <p:sp>
        <p:nvSpPr>
          <p:cNvPr id="21" name="Oval 20"/>
          <p:cNvSpPr/>
          <p:nvPr/>
        </p:nvSpPr>
        <p:spPr>
          <a:xfrm>
            <a:off x="2245805" y="1712537"/>
            <a:ext cx="653143" cy="537029"/>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85786" y="2317156"/>
            <a:ext cx="641522" cy="307777"/>
          </a:xfrm>
          <a:prstGeom prst="rect">
            <a:avLst/>
          </a:prstGeom>
          <a:noFill/>
        </p:spPr>
        <p:txBody>
          <a:bodyPr wrap="none" rtlCol="0">
            <a:spAutoFit/>
          </a:bodyPr>
          <a:lstStyle/>
          <a:p>
            <a:r>
              <a:rPr lang="en-US" sz="1400" dirty="0" smtClean="0"/>
              <a:t>00000</a:t>
            </a:r>
            <a:endParaRPr lang="en-US" sz="1400" dirty="0"/>
          </a:p>
        </p:txBody>
      </p:sp>
      <p:grpSp>
        <p:nvGrpSpPr>
          <p:cNvPr id="40" name="Group 39"/>
          <p:cNvGrpSpPr/>
          <p:nvPr/>
        </p:nvGrpSpPr>
        <p:grpSpPr>
          <a:xfrm>
            <a:off x="53268" y="2191657"/>
            <a:ext cx="2385132" cy="2215424"/>
            <a:chOff x="53268" y="2191657"/>
            <a:chExt cx="2385132" cy="2215424"/>
          </a:xfrm>
        </p:grpSpPr>
        <p:sp>
          <p:nvSpPr>
            <p:cNvPr id="26" name="TextBox 25"/>
            <p:cNvSpPr txBox="1"/>
            <p:nvPr/>
          </p:nvSpPr>
          <p:spPr>
            <a:xfrm>
              <a:off x="236228" y="3945416"/>
              <a:ext cx="939681" cy="461665"/>
            </a:xfrm>
            <a:prstGeom prst="rect">
              <a:avLst/>
            </a:prstGeom>
            <a:noFill/>
          </p:spPr>
          <p:txBody>
            <a:bodyPr wrap="none" rtlCol="0">
              <a:spAutoFit/>
            </a:bodyPr>
            <a:lstStyle/>
            <a:p>
              <a:r>
                <a:rPr lang="en-US" sz="2400" dirty="0" smtClean="0"/>
                <a:t>0x409</a:t>
              </a:r>
              <a:endParaRPr lang="en-US" sz="2400" dirty="0"/>
            </a:p>
          </p:txBody>
        </p:sp>
        <p:grpSp>
          <p:nvGrpSpPr>
            <p:cNvPr id="39" name="Group 38"/>
            <p:cNvGrpSpPr/>
            <p:nvPr/>
          </p:nvGrpSpPr>
          <p:grpSpPr>
            <a:xfrm>
              <a:off x="53268" y="2191657"/>
              <a:ext cx="2385132" cy="1817312"/>
              <a:chOff x="53268" y="2191657"/>
              <a:chExt cx="2385132" cy="1817312"/>
            </a:xfrm>
          </p:grpSpPr>
          <p:sp>
            <p:nvSpPr>
              <p:cNvPr id="24" name="Freeform 23"/>
              <p:cNvSpPr/>
              <p:nvPr/>
            </p:nvSpPr>
            <p:spPr>
              <a:xfrm>
                <a:off x="140151" y="2191657"/>
                <a:ext cx="2298249" cy="1817312"/>
              </a:xfrm>
              <a:custGeom>
                <a:avLst/>
                <a:gdLst>
                  <a:gd name="connsiteX0" fmla="*/ 2298249 w 2298249"/>
                  <a:gd name="connsiteY0" fmla="*/ 0 h 1817312"/>
                  <a:gd name="connsiteX1" fmla="*/ 1616078 w 2298249"/>
                  <a:gd name="connsiteY1" fmla="*/ 275772 h 1817312"/>
                  <a:gd name="connsiteX2" fmla="*/ 77563 w 2298249"/>
                  <a:gd name="connsiteY2" fmla="*/ 856343 h 1817312"/>
                  <a:gd name="connsiteX3" fmla="*/ 295278 w 2298249"/>
                  <a:gd name="connsiteY3" fmla="*/ 1669143 h 1817312"/>
                  <a:gd name="connsiteX4" fmla="*/ 875849 w 2298249"/>
                  <a:gd name="connsiteY4" fmla="*/ 1814286 h 1817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8249" h="1817312">
                    <a:moveTo>
                      <a:pt x="2298249" y="0"/>
                    </a:moveTo>
                    <a:cubicBezTo>
                      <a:pt x="2142220" y="66524"/>
                      <a:pt x="1616078" y="275772"/>
                      <a:pt x="1616078" y="275772"/>
                    </a:cubicBezTo>
                    <a:cubicBezTo>
                      <a:pt x="1245964" y="418496"/>
                      <a:pt x="297696" y="624114"/>
                      <a:pt x="77563" y="856343"/>
                    </a:cubicBezTo>
                    <a:cubicBezTo>
                      <a:pt x="-142570" y="1088572"/>
                      <a:pt x="162230" y="1509486"/>
                      <a:pt x="295278" y="1669143"/>
                    </a:cubicBezTo>
                    <a:cubicBezTo>
                      <a:pt x="428326" y="1828800"/>
                      <a:pt x="652087" y="1821543"/>
                      <a:pt x="875849" y="1814286"/>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53268" y="3100313"/>
                <a:ext cx="724878" cy="523220"/>
              </a:xfrm>
              <a:prstGeom prst="rect">
                <a:avLst/>
              </a:prstGeom>
              <a:noFill/>
            </p:spPr>
            <p:txBody>
              <a:bodyPr wrap="none" rtlCol="0">
                <a:spAutoFit/>
              </a:bodyPr>
              <a:lstStyle/>
              <a:p>
                <a:r>
                  <a:rPr lang="en-US" sz="2800" dirty="0" err="1" smtClean="0"/>
                  <a:t>vpn</a:t>
                </a:r>
                <a:endParaRPr lang="en-US" sz="2800" dirty="0"/>
              </a:p>
            </p:txBody>
          </p:sp>
        </p:grpSp>
      </p:grpSp>
      <p:grpSp>
        <p:nvGrpSpPr>
          <p:cNvPr id="41" name="Group 40"/>
          <p:cNvGrpSpPr/>
          <p:nvPr/>
        </p:nvGrpSpPr>
        <p:grpSpPr>
          <a:xfrm>
            <a:off x="1112352" y="3764031"/>
            <a:ext cx="1999089" cy="377481"/>
            <a:chOff x="1132114" y="3766425"/>
            <a:chExt cx="1999089" cy="377481"/>
          </a:xfrm>
        </p:grpSpPr>
        <p:sp>
          <p:nvSpPr>
            <p:cNvPr id="28" name="Rounded Rectangle 27"/>
            <p:cNvSpPr/>
            <p:nvPr/>
          </p:nvSpPr>
          <p:spPr>
            <a:xfrm>
              <a:off x="1132114" y="3766425"/>
              <a:ext cx="1038483" cy="3774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107</a:t>
              </a:r>
              <a:endParaRPr lang="en-US" dirty="0"/>
            </a:p>
          </p:txBody>
        </p:sp>
        <p:sp>
          <p:nvSpPr>
            <p:cNvPr id="29" name="Rounded Rectangle 28"/>
            <p:cNvSpPr/>
            <p:nvPr/>
          </p:nvSpPr>
          <p:spPr>
            <a:xfrm>
              <a:off x="2184500" y="3773713"/>
              <a:ext cx="946703" cy="37019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p:cNvSpPr/>
          <p:nvPr/>
        </p:nvSpPr>
        <p:spPr>
          <a:xfrm>
            <a:off x="2898948" y="1690184"/>
            <a:ext cx="535793" cy="5370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1726090" y="3236012"/>
            <a:ext cx="3486572" cy="557775"/>
          </a:xfrm>
          <a:custGeom>
            <a:avLst/>
            <a:gdLst>
              <a:gd name="connsiteX0" fmla="*/ 102710 w 3486572"/>
              <a:gd name="connsiteY0" fmla="*/ 538320 h 557775"/>
              <a:gd name="connsiteX1" fmla="*/ 355629 w 3486572"/>
              <a:gd name="connsiteY1" fmla="*/ 71392 h 557775"/>
              <a:gd name="connsiteX2" fmla="*/ 3021008 w 3486572"/>
              <a:gd name="connsiteY2" fmla="*/ 51937 h 557775"/>
              <a:gd name="connsiteX3" fmla="*/ 3468480 w 3486572"/>
              <a:gd name="connsiteY3" fmla="*/ 557775 h 557775"/>
            </a:gdLst>
            <a:ahLst/>
            <a:cxnLst>
              <a:cxn ang="0">
                <a:pos x="connsiteX0" y="connsiteY0"/>
              </a:cxn>
              <a:cxn ang="0">
                <a:pos x="connsiteX1" y="connsiteY1"/>
              </a:cxn>
              <a:cxn ang="0">
                <a:pos x="connsiteX2" y="connsiteY2"/>
              </a:cxn>
              <a:cxn ang="0">
                <a:pos x="connsiteX3" y="connsiteY3"/>
              </a:cxn>
            </a:cxnLst>
            <a:rect l="l" t="t" r="r" b="b"/>
            <a:pathLst>
              <a:path w="3486572" h="557775">
                <a:moveTo>
                  <a:pt x="102710" y="538320"/>
                </a:moveTo>
                <a:cubicBezTo>
                  <a:pt x="-14022" y="345388"/>
                  <a:pt x="-130754" y="152456"/>
                  <a:pt x="355629" y="71392"/>
                </a:cubicBezTo>
                <a:cubicBezTo>
                  <a:pt x="842012" y="-9672"/>
                  <a:pt x="2502200" y="-29127"/>
                  <a:pt x="3021008" y="51937"/>
                </a:cubicBezTo>
                <a:cubicBezTo>
                  <a:pt x="3539816" y="133001"/>
                  <a:pt x="3504148" y="345388"/>
                  <a:pt x="3468480" y="557775"/>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PFN</a:t>
            </a:r>
            <a:endParaRPr lang="en-US" dirty="0">
              <a:solidFill>
                <a:schemeClr val="tx1"/>
              </a:solidFill>
            </a:endParaRPr>
          </a:p>
        </p:txBody>
      </p:sp>
      <p:sp>
        <p:nvSpPr>
          <p:cNvPr id="32" name="Freeform 31"/>
          <p:cNvSpPr/>
          <p:nvPr/>
        </p:nvSpPr>
        <p:spPr>
          <a:xfrm>
            <a:off x="3151762" y="2217906"/>
            <a:ext cx="2864582" cy="1575881"/>
          </a:xfrm>
          <a:custGeom>
            <a:avLst/>
            <a:gdLst>
              <a:gd name="connsiteX0" fmla="*/ 0 w 2864582"/>
              <a:gd name="connsiteY0" fmla="*/ 0 h 1575881"/>
              <a:gd name="connsiteX1" fmla="*/ 2451370 w 2864582"/>
              <a:gd name="connsiteY1" fmla="*/ 1108954 h 1575881"/>
              <a:gd name="connsiteX2" fmla="*/ 2840476 w 2864582"/>
              <a:gd name="connsiteY2" fmla="*/ 1575881 h 1575881"/>
            </a:gdLst>
            <a:ahLst/>
            <a:cxnLst>
              <a:cxn ang="0">
                <a:pos x="connsiteX0" y="connsiteY0"/>
              </a:cxn>
              <a:cxn ang="0">
                <a:pos x="connsiteX1" y="connsiteY1"/>
              </a:cxn>
              <a:cxn ang="0">
                <a:pos x="connsiteX2" y="connsiteY2"/>
              </a:cxn>
            </a:cxnLst>
            <a:rect l="l" t="t" r="r" b="b"/>
            <a:pathLst>
              <a:path w="2864582" h="1575881">
                <a:moveTo>
                  <a:pt x="0" y="0"/>
                </a:moveTo>
                <a:cubicBezTo>
                  <a:pt x="988978" y="423153"/>
                  <a:pt x="1977957" y="846307"/>
                  <a:pt x="2451370" y="1108954"/>
                </a:cubicBezTo>
                <a:cubicBezTo>
                  <a:pt x="2924783" y="1371601"/>
                  <a:pt x="2882629" y="1473741"/>
                  <a:pt x="2840476" y="1575881"/>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offset</a:t>
            </a:r>
            <a:endParaRPr lang="en-US" dirty="0">
              <a:solidFill>
                <a:schemeClr val="tx1"/>
              </a:solidFill>
            </a:endParaRPr>
          </a:p>
        </p:txBody>
      </p:sp>
      <p:sp>
        <p:nvSpPr>
          <p:cNvPr id="33" name="Rectangle 32"/>
          <p:cNvSpPr/>
          <p:nvPr/>
        </p:nvSpPr>
        <p:spPr>
          <a:xfrm>
            <a:off x="4584053" y="3811308"/>
            <a:ext cx="2013743" cy="5057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1 0 7 8 9 2</a:t>
            </a:r>
            <a:endParaRPr lang="en-US" dirty="0">
              <a:solidFill>
                <a:srgbClr val="FF0000"/>
              </a:solidFill>
            </a:endParaRPr>
          </a:p>
        </p:txBody>
      </p:sp>
      <p:cxnSp>
        <p:nvCxnSpPr>
          <p:cNvPr id="35" name="Straight Arrow Connector 34"/>
          <p:cNvCxnSpPr>
            <a:stCxn id="33" idx="2"/>
          </p:cNvCxnSpPr>
          <p:nvPr/>
        </p:nvCxnSpPr>
        <p:spPr>
          <a:xfrm flipH="1">
            <a:off x="5583677" y="4317039"/>
            <a:ext cx="7248" cy="6306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731585" y="4917043"/>
            <a:ext cx="1704184" cy="369332"/>
          </a:xfrm>
          <a:prstGeom prst="rect">
            <a:avLst/>
          </a:prstGeom>
          <a:noFill/>
        </p:spPr>
        <p:txBody>
          <a:bodyPr wrap="none" rtlCol="0">
            <a:spAutoFit/>
          </a:bodyPr>
          <a:lstStyle/>
          <a:p>
            <a:r>
              <a:rPr lang="en-US" dirty="0" smtClean="0">
                <a:solidFill>
                  <a:srgbClr val="FF0000"/>
                </a:solidFill>
              </a:rPr>
              <a:t>Physical address</a:t>
            </a:r>
            <a:endParaRPr lang="en-US" dirty="0">
              <a:solidFill>
                <a:srgbClr val="FF0000"/>
              </a:solidFill>
            </a:endParaRPr>
          </a:p>
        </p:txBody>
      </p:sp>
    </p:spTree>
    <p:extLst>
      <p:ext uri="{BB962C8B-B14F-4D97-AF65-F5344CB8AC3E}">
        <p14:creationId xmlns:p14="http://schemas.microsoft.com/office/powerpoint/2010/main" val="164519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animBg="1"/>
      <p:bldP spid="30" grpId="0" animBg="1"/>
      <p:bldP spid="31" grpId="0" animBg="1"/>
      <p:bldP spid="32" grpId="0" animBg="1"/>
      <p:bldP spid="33" grpId="0" animBg="1"/>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view of frames allocated to processes</a:t>
            </a:r>
            <a:endParaRPr lang="en-US" dirty="0"/>
          </a:p>
        </p:txBody>
      </p:sp>
      <p:sp>
        <p:nvSpPr>
          <p:cNvPr id="3" name="Rectangle 2"/>
          <p:cNvSpPr/>
          <p:nvPr/>
        </p:nvSpPr>
        <p:spPr>
          <a:xfrm>
            <a:off x="9416716" y="1860884"/>
            <a:ext cx="694944" cy="48126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83832" y="1690688"/>
            <a:ext cx="705852" cy="282491"/>
          </a:xfrm>
          <a:prstGeom prst="rect">
            <a:avLst/>
          </a:prstGeom>
          <a:pattFill prst="ltHorz">
            <a:fgClr>
              <a:schemeClr val="accent2"/>
            </a:fgClr>
            <a:bgClr>
              <a:schemeClr val="bg1"/>
            </a:bgClr>
          </a:patt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136232" y="1843088"/>
            <a:ext cx="705852" cy="282491"/>
          </a:xfrm>
          <a:prstGeom prst="rect">
            <a:avLst/>
          </a:prstGeom>
          <a:pattFill prst="ltHorz">
            <a:fgClr>
              <a:schemeClr val="accent2"/>
            </a:fgClr>
            <a:bgClr>
              <a:schemeClr val="bg1"/>
            </a:bgClr>
          </a:patt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288632" y="1995488"/>
            <a:ext cx="705852" cy="282491"/>
          </a:xfrm>
          <a:prstGeom prst="rect">
            <a:avLst/>
          </a:prstGeom>
          <a:pattFill prst="ltHorz">
            <a:fgClr>
              <a:schemeClr val="accent2"/>
            </a:fgClr>
            <a:bgClr>
              <a:schemeClr val="bg1"/>
            </a:bgClr>
          </a:patt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441032" y="2147888"/>
            <a:ext cx="705852" cy="282491"/>
          </a:xfrm>
          <a:prstGeom prst="rect">
            <a:avLst/>
          </a:prstGeom>
          <a:pattFill prst="ltHorz">
            <a:fgClr>
              <a:schemeClr val="accent2"/>
            </a:fgClr>
            <a:bgClr>
              <a:schemeClr val="bg1"/>
            </a:bgClr>
          </a:patt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27686" y="3094367"/>
            <a:ext cx="705852" cy="282491"/>
          </a:xfrm>
          <a:prstGeom prst="rect">
            <a:avLst/>
          </a:prstGeom>
          <a:pattFill prst="ltHorz">
            <a:fgClr>
              <a:schemeClr val="accent6"/>
            </a:fgClr>
            <a:bgClr>
              <a:schemeClr val="bg1"/>
            </a:bgClr>
          </a:patt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080086" y="3246767"/>
            <a:ext cx="705852" cy="282491"/>
          </a:xfrm>
          <a:prstGeom prst="rect">
            <a:avLst/>
          </a:prstGeom>
          <a:pattFill prst="ltHorz">
            <a:fgClr>
              <a:schemeClr val="accent6"/>
            </a:fgClr>
            <a:bgClr>
              <a:schemeClr val="bg1"/>
            </a:bgClr>
          </a:patt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232486" y="3399167"/>
            <a:ext cx="705852" cy="282491"/>
          </a:xfrm>
          <a:prstGeom prst="rect">
            <a:avLst/>
          </a:prstGeom>
          <a:pattFill prst="ltHorz">
            <a:fgClr>
              <a:schemeClr val="accent6"/>
            </a:fgClr>
            <a:bgClr>
              <a:schemeClr val="bg1"/>
            </a:bgClr>
          </a:patt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384886" y="3551567"/>
            <a:ext cx="705852" cy="282491"/>
          </a:xfrm>
          <a:prstGeom prst="rect">
            <a:avLst/>
          </a:prstGeom>
          <a:pattFill prst="ltHorz">
            <a:fgClr>
              <a:schemeClr val="accent6"/>
            </a:fgClr>
            <a:bgClr>
              <a:schemeClr val="bg1"/>
            </a:bgClr>
          </a:patt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991854" y="4457954"/>
            <a:ext cx="705852" cy="282491"/>
          </a:xfrm>
          <a:prstGeom prst="rect">
            <a:avLst/>
          </a:prstGeom>
          <a:pattFill prst="ltHorz">
            <a:fgClr>
              <a:srgbClr val="7030A0"/>
            </a:fgClr>
            <a:bgClr>
              <a:schemeClr val="bg1"/>
            </a:bgClr>
          </a:patt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44254" y="4610354"/>
            <a:ext cx="705852" cy="282491"/>
          </a:xfrm>
          <a:prstGeom prst="rect">
            <a:avLst/>
          </a:prstGeom>
          <a:pattFill prst="ltHorz">
            <a:fgClr>
              <a:srgbClr val="7030A0"/>
            </a:fgClr>
            <a:bgClr>
              <a:schemeClr val="bg1"/>
            </a:bgClr>
          </a:patt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296654" y="4762754"/>
            <a:ext cx="705852" cy="282491"/>
          </a:xfrm>
          <a:prstGeom prst="rect">
            <a:avLst/>
          </a:prstGeom>
          <a:pattFill prst="ltHorz">
            <a:fgClr>
              <a:srgbClr val="7030A0"/>
            </a:fgClr>
            <a:bgClr>
              <a:schemeClr val="bg1"/>
            </a:bgClr>
          </a:patt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449054" y="4915154"/>
            <a:ext cx="705852" cy="282491"/>
          </a:xfrm>
          <a:prstGeom prst="rect">
            <a:avLst/>
          </a:prstGeom>
          <a:pattFill prst="ltHorz">
            <a:fgClr>
              <a:srgbClr val="7030A0"/>
            </a:fgClr>
            <a:bgClr>
              <a:schemeClr val="bg1"/>
            </a:bgClr>
          </a:patt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144254" y="4610354"/>
            <a:ext cx="705852" cy="282491"/>
          </a:xfrm>
          <a:prstGeom prst="rect">
            <a:avLst/>
          </a:prstGeom>
          <a:pattFill prst="ltHorz">
            <a:fgClr>
              <a:srgbClr val="7030A0"/>
            </a:fgClr>
            <a:bgClr>
              <a:schemeClr val="bg1"/>
            </a:bgClr>
          </a:patt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296654" y="4762754"/>
            <a:ext cx="705852" cy="282491"/>
          </a:xfrm>
          <a:prstGeom prst="rect">
            <a:avLst/>
          </a:prstGeom>
          <a:pattFill prst="ltHorz">
            <a:fgClr>
              <a:srgbClr val="7030A0"/>
            </a:fgClr>
            <a:bgClr>
              <a:schemeClr val="bg1"/>
            </a:bgClr>
          </a:patt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449054" y="4915154"/>
            <a:ext cx="705852" cy="282491"/>
          </a:xfrm>
          <a:prstGeom prst="rect">
            <a:avLst/>
          </a:prstGeom>
          <a:pattFill prst="ltHorz">
            <a:fgClr>
              <a:srgbClr val="7030A0"/>
            </a:fgClr>
            <a:bgClr>
              <a:schemeClr val="bg1"/>
            </a:bgClr>
          </a:patt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402178" y="4536415"/>
            <a:ext cx="705852" cy="282491"/>
          </a:xfrm>
          <a:prstGeom prst="rect">
            <a:avLst/>
          </a:prstGeom>
          <a:pattFill prst="ltHorz">
            <a:fgClr>
              <a:srgbClr val="7030A0"/>
            </a:fgClr>
            <a:bgClr>
              <a:schemeClr val="bg1"/>
            </a:bgClr>
          </a:patt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402178" y="2763749"/>
            <a:ext cx="705852" cy="220077"/>
          </a:xfrm>
          <a:prstGeom prst="rect">
            <a:avLst/>
          </a:prstGeom>
          <a:pattFill prst="ltHorz">
            <a:fgClr>
              <a:srgbClr val="7030A0"/>
            </a:fgClr>
            <a:bgClr>
              <a:schemeClr val="bg1"/>
            </a:bgClr>
          </a:patt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9402178" y="4855876"/>
            <a:ext cx="705852" cy="282491"/>
          </a:xfrm>
          <a:prstGeom prst="rect">
            <a:avLst/>
          </a:prstGeom>
          <a:pattFill prst="ltHorz">
            <a:fgClr>
              <a:srgbClr val="7030A0"/>
            </a:fgClr>
            <a:bgClr>
              <a:schemeClr val="bg1"/>
            </a:bgClr>
          </a:patt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9402178" y="3309188"/>
            <a:ext cx="705852" cy="282491"/>
          </a:xfrm>
          <a:prstGeom prst="rect">
            <a:avLst/>
          </a:prstGeom>
          <a:pattFill prst="ltHorz">
            <a:fgClr>
              <a:srgbClr val="7030A0"/>
            </a:fgClr>
            <a:bgClr>
              <a:schemeClr val="bg1"/>
            </a:bgClr>
          </a:patt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9402178" y="5404072"/>
            <a:ext cx="705852" cy="282491"/>
          </a:xfrm>
          <a:prstGeom prst="rect">
            <a:avLst/>
          </a:prstGeom>
          <a:pattFill prst="ltHorz">
            <a:fgClr>
              <a:schemeClr val="accent6"/>
            </a:fgClr>
            <a:bgClr>
              <a:schemeClr val="bg1"/>
            </a:bgClr>
          </a:patt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402178" y="3928377"/>
            <a:ext cx="705852" cy="282491"/>
          </a:xfrm>
          <a:prstGeom prst="rect">
            <a:avLst/>
          </a:prstGeom>
          <a:pattFill prst="ltHorz">
            <a:fgClr>
              <a:schemeClr val="accent6"/>
            </a:fgClr>
            <a:bgClr>
              <a:schemeClr val="bg1"/>
            </a:bgClr>
          </a:patt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9402178" y="2203984"/>
            <a:ext cx="705852" cy="282491"/>
          </a:xfrm>
          <a:prstGeom prst="rect">
            <a:avLst/>
          </a:prstGeom>
          <a:pattFill prst="ltHorz">
            <a:fgClr>
              <a:schemeClr val="accent6"/>
            </a:fgClr>
            <a:bgClr>
              <a:schemeClr val="bg1"/>
            </a:bgClr>
          </a:patt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9402178" y="5718648"/>
            <a:ext cx="705852" cy="282491"/>
          </a:xfrm>
          <a:prstGeom prst="rect">
            <a:avLst/>
          </a:prstGeom>
          <a:pattFill prst="ltHorz">
            <a:fgClr>
              <a:schemeClr val="accent6"/>
            </a:fgClr>
            <a:bgClr>
              <a:schemeClr val="bg1"/>
            </a:bgClr>
          </a:patt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9402178" y="6039677"/>
            <a:ext cx="705852" cy="282491"/>
          </a:xfrm>
          <a:prstGeom prst="rect">
            <a:avLst/>
          </a:prstGeom>
          <a:pattFill prst="ltHorz">
            <a:fgClr>
              <a:schemeClr val="accent2"/>
            </a:fgClr>
            <a:bgClr>
              <a:schemeClr val="bg1"/>
            </a:bgClr>
          </a:patt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9402178" y="4217323"/>
            <a:ext cx="705852" cy="282491"/>
          </a:xfrm>
          <a:prstGeom prst="rect">
            <a:avLst/>
          </a:prstGeom>
          <a:pattFill prst="ltHorz">
            <a:fgClr>
              <a:schemeClr val="accent2"/>
            </a:fgClr>
            <a:bgClr>
              <a:schemeClr val="bg1"/>
            </a:bgClr>
          </a:patt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9402178" y="3005261"/>
            <a:ext cx="705852" cy="282491"/>
          </a:xfrm>
          <a:prstGeom prst="rect">
            <a:avLst/>
          </a:prstGeom>
          <a:pattFill prst="ltHorz">
            <a:fgClr>
              <a:schemeClr val="accent2"/>
            </a:fgClr>
            <a:bgClr>
              <a:schemeClr val="bg1"/>
            </a:bgClr>
          </a:patt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069432" y="1843088"/>
            <a:ext cx="420308" cy="369332"/>
          </a:xfrm>
          <a:prstGeom prst="rect">
            <a:avLst/>
          </a:prstGeom>
          <a:noFill/>
        </p:spPr>
        <p:txBody>
          <a:bodyPr wrap="none" rtlCol="0">
            <a:spAutoFit/>
          </a:bodyPr>
          <a:lstStyle/>
          <a:p>
            <a:r>
              <a:rPr lang="en-US" dirty="0" smtClean="0"/>
              <a:t>P1</a:t>
            </a:r>
            <a:endParaRPr lang="en-US" dirty="0"/>
          </a:p>
        </p:txBody>
      </p:sp>
      <p:sp>
        <p:nvSpPr>
          <p:cNvPr id="37" name="TextBox 36"/>
          <p:cNvSpPr txBox="1"/>
          <p:nvPr/>
        </p:nvSpPr>
        <p:spPr>
          <a:xfrm>
            <a:off x="2069432" y="3007498"/>
            <a:ext cx="420308" cy="369332"/>
          </a:xfrm>
          <a:prstGeom prst="rect">
            <a:avLst/>
          </a:prstGeom>
          <a:noFill/>
        </p:spPr>
        <p:txBody>
          <a:bodyPr wrap="none" rtlCol="0">
            <a:spAutoFit/>
          </a:bodyPr>
          <a:lstStyle/>
          <a:p>
            <a:r>
              <a:rPr lang="en-US" dirty="0" smtClean="0"/>
              <a:t>P2</a:t>
            </a:r>
            <a:endParaRPr lang="en-US" dirty="0"/>
          </a:p>
        </p:txBody>
      </p:sp>
      <p:sp>
        <p:nvSpPr>
          <p:cNvPr id="38" name="TextBox 37"/>
          <p:cNvSpPr txBox="1"/>
          <p:nvPr/>
        </p:nvSpPr>
        <p:spPr>
          <a:xfrm>
            <a:off x="2069432" y="4659242"/>
            <a:ext cx="420308" cy="369332"/>
          </a:xfrm>
          <a:prstGeom prst="rect">
            <a:avLst/>
          </a:prstGeom>
          <a:noFill/>
        </p:spPr>
        <p:txBody>
          <a:bodyPr wrap="none" rtlCol="0">
            <a:spAutoFit/>
          </a:bodyPr>
          <a:lstStyle/>
          <a:p>
            <a:r>
              <a:rPr lang="en-US" dirty="0" smtClean="0"/>
              <a:t>P3</a:t>
            </a:r>
            <a:endParaRPr lang="en-US" dirty="0"/>
          </a:p>
        </p:txBody>
      </p:sp>
    </p:spTree>
    <p:extLst>
      <p:ext uri="{BB962C8B-B14F-4D97-AF65-F5344CB8AC3E}">
        <p14:creationId xmlns:p14="http://schemas.microsoft.com/office/powerpoint/2010/main" val="165946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34"/>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35"/>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27"/>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28"/>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29"/>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30"/>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23"/>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25"/>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grpId="0" nodeType="afterEffect">
                                  <p:stCondLst>
                                    <p:cond delay="50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8" grpId="0" animBg="1"/>
      <p:bldP spid="29" grpId="0" animBg="1"/>
      <p:bldP spid="30" grpId="0" animBg="1"/>
      <p:bldP spid="31" grpId="0" animBg="1"/>
      <p:bldP spid="33" grpId="0" animBg="1"/>
      <p:bldP spid="34" grpId="0" animBg="1"/>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7041" y="908464"/>
            <a:ext cx="4933950" cy="4933950"/>
          </a:xfrm>
          <a:prstGeom prst="rect">
            <a:avLst/>
          </a:prstGeom>
        </p:spPr>
      </p:pic>
      <p:sp>
        <p:nvSpPr>
          <p:cNvPr id="5" name="TextBox 4"/>
          <p:cNvSpPr txBox="1"/>
          <p:nvPr/>
        </p:nvSpPr>
        <p:spPr>
          <a:xfrm>
            <a:off x="95535" y="78488"/>
            <a:ext cx="9130352" cy="523220"/>
          </a:xfrm>
          <a:prstGeom prst="rect">
            <a:avLst/>
          </a:prstGeom>
          <a:noFill/>
          <a:ln>
            <a:noFill/>
          </a:ln>
        </p:spPr>
        <p:txBody>
          <a:bodyPr wrap="square" rtlCol="0">
            <a:spAutoFit/>
          </a:bodyPr>
          <a:lstStyle/>
          <a:p>
            <a:r>
              <a:rPr lang="en-US" sz="2800" dirty="0" smtClean="0"/>
              <a:t>Example partial mapping of our example virtual address space</a:t>
            </a:r>
            <a:endParaRPr lang="en-US" sz="2800" dirty="0"/>
          </a:p>
        </p:txBody>
      </p:sp>
      <p:grpSp>
        <p:nvGrpSpPr>
          <p:cNvPr id="47" name="Group 46"/>
          <p:cNvGrpSpPr/>
          <p:nvPr/>
        </p:nvGrpSpPr>
        <p:grpSpPr>
          <a:xfrm>
            <a:off x="6153429" y="934749"/>
            <a:ext cx="2202175" cy="4473301"/>
            <a:chOff x="1117598" y="2273216"/>
            <a:chExt cx="2202175" cy="4473301"/>
          </a:xfrm>
        </p:grpSpPr>
        <p:sp>
          <p:nvSpPr>
            <p:cNvPr id="48" name="Rectangle 47"/>
            <p:cNvSpPr/>
            <p:nvPr/>
          </p:nvSpPr>
          <p:spPr>
            <a:xfrm>
              <a:off x="1117598" y="2362655"/>
              <a:ext cx="2013605" cy="4226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2211625" y="2273216"/>
              <a:ext cx="152932" cy="261484"/>
              <a:chOff x="9535886" y="1690688"/>
              <a:chExt cx="239486" cy="261484"/>
            </a:xfrm>
          </p:grpSpPr>
          <p:cxnSp>
            <p:nvCxnSpPr>
              <p:cNvPr id="54" name="Straight Connector 53"/>
              <p:cNvCxnSpPr/>
              <p:nvPr/>
            </p:nvCxnSpPr>
            <p:spPr>
              <a:xfrm flipH="1">
                <a:off x="9535886" y="1690688"/>
                <a:ext cx="130628" cy="254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9644744" y="1697946"/>
                <a:ext cx="130628" cy="25422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2101082" y="6485033"/>
              <a:ext cx="152932" cy="261484"/>
              <a:chOff x="9535886" y="1690688"/>
              <a:chExt cx="239486" cy="261484"/>
            </a:xfrm>
          </p:grpSpPr>
          <p:cxnSp>
            <p:nvCxnSpPr>
              <p:cNvPr id="52" name="Straight Connector 51"/>
              <p:cNvCxnSpPr/>
              <p:nvPr/>
            </p:nvCxnSpPr>
            <p:spPr>
              <a:xfrm flipH="1">
                <a:off x="9535886" y="1690688"/>
                <a:ext cx="130628" cy="254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9644744" y="1697946"/>
                <a:ext cx="130628" cy="254226"/>
              </a:xfrm>
              <a:prstGeom prst="line">
                <a:avLst/>
              </a:prstGeom>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2495404" y="6032595"/>
              <a:ext cx="824369" cy="646331"/>
            </a:xfrm>
            <a:prstGeom prst="rect">
              <a:avLst/>
            </a:prstGeom>
            <a:noFill/>
          </p:spPr>
          <p:txBody>
            <a:bodyPr wrap="square" rtlCol="0">
              <a:spAutoFit/>
            </a:bodyPr>
            <a:lstStyle/>
            <a:p>
              <a:r>
                <a:rPr lang="en-US" dirty="0" smtClean="0"/>
                <a:t>PAGE TABLE</a:t>
              </a:r>
              <a:endParaRPr lang="en-US" dirty="0"/>
            </a:p>
          </p:txBody>
        </p:sp>
      </p:grpSp>
      <p:grpSp>
        <p:nvGrpSpPr>
          <p:cNvPr id="62" name="Group 61"/>
          <p:cNvGrpSpPr/>
          <p:nvPr/>
        </p:nvGrpSpPr>
        <p:grpSpPr>
          <a:xfrm>
            <a:off x="6148183" y="1196233"/>
            <a:ext cx="1999089" cy="195245"/>
            <a:chOff x="1132114" y="3766425"/>
            <a:chExt cx="1999089" cy="377481"/>
          </a:xfrm>
        </p:grpSpPr>
        <p:sp>
          <p:nvSpPr>
            <p:cNvPr id="63" name="Rounded Rectangle 62"/>
            <p:cNvSpPr/>
            <p:nvPr/>
          </p:nvSpPr>
          <p:spPr>
            <a:xfrm>
              <a:off x="1132114" y="3766425"/>
              <a:ext cx="1038483" cy="3774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1090</a:t>
              </a:r>
              <a:endParaRPr lang="en-US" sz="1400" dirty="0"/>
            </a:p>
          </p:txBody>
        </p:sp>
        <p:sp>
          <p:nvSpPr>
            <p:cNvPr id="64" name="Rounded Rectangle 63"/>
            <p:cNvSpPr/>
            <p:nvPr/>
          </p:nvSpPr>
          <p:spPr>
            <a:xfrm>
              <a:off x="2184500" y="3773713"/>
              <a:ext cx="946703" cy="37019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10" name="Straight Arrow Connector 9"/>
          <p:cNvCxnSpPr/>
          <p:nvPr/>
        </p:nvCxnSpPr>
        <p:spPr>
          <a:xfrm>
            <a:off x="4147930" y="1391478"/>
            <a:ext cx="2000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19653" y="1148819"/>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0x55df5f024</a:t>
            </a:r>
            <a:endParaRPr lang="en-US" sz="1200" dirty="0">
              <a:latin typeface="Lucida Console" panose="020B0609040504020204" pitchFamily="49" charset="0"/>
              <a:cs typeface="Arial" panose="020B0604020202020204" pitchFamily="34" charset="0"/>
            </a:endParaRPr>
          </a:p>
        </p:txBody>
      </p:sp>
      <p:grpSp>
        <p:nvGrpSpPr>
          <p:cNvPr id="65" name="Group 64"/>
          <p:cNvGrpSpPr/>
          <p:nvPr/>
        </p:nvGrpSpPr>
        <p:grpSpPr>
          <a:xfrm>
            <a:off x="6154810" y="1401641"/>
            <a:ext cx="1999089" cy="195245"/>
            <a:chOff x="1132114" y="3766425"/>
            <a:chExt cx="1999089" cy="377481"/>
          </a:xfrm>
        </p:grpSpPr>
        <p:sp>
          <p:nvSpPr>
            <p:cNvPr id="66" name="Rounded Rectangle 65"/>
            <p:cNvSpPr/>
            <p:nvPr/>
          </p:nvSpPr>
          <p:spPr>
            <a:xfrm>
              <a:off x="1132114" y="3766425"/>
              <a:ext cx="1038483" cy="3774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213</a:t>
              </a:r>
              <a:endParaRPr lang="en-US" sz="1400" dirty="0"/>
            </a:p>
          </p:txBody>
        </p:sp>
        <p:sp>
          <p:nvSpPr>
            <p:cNvPr id="67" name="Rounded Rectangle 66"/>
            <p:cNvSpPr/>
            <p:nvPr/>
          </p:nvSpPr>
          <p:spPr>
            <a:xfrm>
              <a:off x="2184500" y="3773713"/>
              <a:ext cx="946703" cy="37019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68" name="Straight Arrow Connector 67"/>
          <p:cNvCxnSpPr/>
          <p:nvPr/>
        </p:nvCxnSpPr>
        <p:spPr>
          <a:xfrm>
            <a:off x="4154557" y="1596886"/>
            <a:ext cx="2000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6161555" y="1607047"/>
            <a:ext cx="1999089" cy="195245"/>
            <a:chOff x="1132114" y="3766425"/>
            <a:chExt cx="1999089" cy="377481"/>
          </a:xfrm>
        </p:grpSpPr>
        <p:sp>
          <p:nvSpPr>
            <p:cNvPr id="70" name="Rounded Rectangle 69"/>
            <p:cNvSpPr/>
            <p:nvPr/>
          </p:nvSpPr>
          <p:spPr>
            <a:xfrm>
              <a:off x="1132114" y="3766425"/>
              <a:ext cx="1038483" cy="3774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107</a:t>
              </a:r>
              <a:endParaRPr lang="en-US" sz="1400" dirty="0"/>
            </a:p>
          </p:txBody>
        </p:sp>
        <p:sp>
          <p:nvSpPr>
            <p:cNvPr id="71" name="Rounded Rectangle 70"/>
            <p:cNvSpPr/>
            <p:nvPr/>
          </p:nvSpPr>
          <p:spPr>
            <a:xfrm>
              <a:off x="2184500" y="3773713"/>
              <a:ext cx="946703" cy="37019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72" name="Straight Arrow Connector 71"/>
          <p:cNvCxnSpPr/>
          <p:nvPr/>
        </p:nvCxnSpPr>
        <p:spPr>
          <a:xfrm>
            <a:off x="4161302" y="1802292"/>
            <a:ext cx="2000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6148183" y="1806823"/>
            <a:ext cx="1999089" cy="195245"/>
            <a:chOff x="1132114" y="3766425"/>
            <a:chExt cx="1999089" cy="377481"/>
          </a:xfrm>
        </p:grpSpPr>
        <p:sp>
          <p:nvSpPr>
            <p:cNvPr id="74" name="Rounded Rectangle 73"/>
            <p:cNvSpPr/>
            <p:nvPr/>
          </p:nvSpPr>
          <p:spPr>
            <a:xfrm>
              <a:off x="1132114" y="3766425"/>
              <a:ext cx="1038483" cy="3774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406</a:t>
              </a:r>
              <a:endParaRPr lang="en-US" sz="1400" dirty="0"/>
            </a:p>
          </p:txBody>
        </p:sp>
        <p:sp>
          <p:nvSpPr>
            <p:cNvPr id="75" name="Rounded Rectangle 74"/>
            <p:cNvSpPr/>
            <p:nvPr/>
          </p:nvSpPr>
          <p:spPr>
            <a:xfrm>
              <a:off x="2184500" y="3773713"/>
              <a:ext cx="946703" cy="37019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76" name="Straight Arrow Connector 75"/>
          <p:cNvCxnSpPr/>
          <p:nvPr/>
        </p:nvCxnSpPr>
        <p:spPr>
          <a:xfrm>
            <a:off x="4147930" y="2002068"/>
            <a:ext cx="2000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6148183" y="2002067"/>
            <a:ext cx="1999089" cy="195245"/>
            <a:chOff x="1132114" y="3766425"/>
            <a:chExt cx="1999089" cy="377481"/>
          </a:xfrm>
        </p:grpSpPr>
        <p:sp>
          <p:nvSpPr>
            <p:cNvPr id="82" name="Rounded Rectangle 81"/>
            <p:cNvSpPr/>
            <p:nvPr/>
          </p:nvSpPr>
          <p:spPr>
            <a:xfrm>
              <a:off x="1132114" y="3766425"/>
              <a:ext cx="1038483" cy="3774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327</a:t>
              </a:r>
              <a:endParaRPr lang="en-US" sz="1400" dirty="0"/>
            </a:p>
          </p:txBody>
        </p:sp>
        <p:sp>
          <p:nvSpPr>
            <p:cNvPr id="83" name="Rounded Rectangle 82"/>
            <p:cNvSpPr/>
            <p:nvPr/>
          </p:nvSpPr>
          <p:spPr>
            <a:xfrm>
              <a:off x="2184500" y="3773713"/>
              <a:ext cx="946703" cy="37019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84" name="Straight Arrow Connector 83"/>
          <p:cNvCxnSpPr/>
          <p:nvPr/>
        </p:nvCxnSpPr>
        <p:spPr>
          <a:xfrm>
            <a:off x="4147930" y="2197312"/>
            <a:ext cx="2000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919653" y="1353945"/>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0x55df5f025</a:t>
            </a:r>
            <a:endParaRPr lang="en-US" sz="1200" dirty="0">
              <a:latin typeface="Lucida Console" panose="020B0609040504020204" pitchFamily="49" charset="0"/>
              <a:cs typeface="Arial" panose="020B0604020202020204" pitchFamily="34" charset="0"/>
            </a:endParaRPr>
          </a:p>
        </p:txBody>
      </p:sp>
      <p:sp>
        <p:nvSpPr>
          <p:cNvPr id="86" name="TextBox 85"/>
          <p:cNvSpPr txBox="1"/>
          <p:nvPr/>
        </p:nvSpPr>
        <p:spPr>
          <a:xfrm>
            <a:off x="4919653" y="1585954"/>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0x55df5f026</a:t>
            </a:r>
            <a:endParaRPr lang="en-US" sz="1200" dirty="0">
              <a:latin typeface="Lucida Console" panose="020B0609040504020204" pitchFamily="49" charset="0"/>
              <a:cs typeface="Arial" panose="020B0604020202020204" pitchFamily="34" charset="0"/>
            </a:endParaRPr>
          </a:p>
        </p:txBody>
      </p:sp>
      <p:sp>
        <p:nvSpPr>
          <p:cNvPr id="87" name="TextBox 86"/>
          <p:cNvSpPr txBox="1"/>
          <p:nvPr/>
        </p:nvSpPr>
        <p:spPr>
          <a:xfrm>
            <a:off x="4919653" y="1805886"/>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0x55df5f027</a:t>
            </a:r>
            <a:endParaRPr lang="en-US" sz="1400" dirty="0">
              <a:latin typeface="Lucida Console" panose="020B0609040504020204" pitchFamily="49" charset="0"/>
              <a:cs typeface="Arial" panose="020B0604020202020204" pitchFamily="34" charset="0"/>
            </a:endParaRPr>
          </a:p>
        </p:txBody>
      </p:sp>
      <p:sp>
        <p:nvSpPr>
          <p:cNvPr id="88" name="TextBox 87"/>
          <p:cNvSpPr txBox="1"/>
          <p:nvPr/>
        </p:nvSpPr>
        <p:spPr>
          <a:xfrm>
            <a:off x="4919653" y="2010024"/>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0x55df5f028</a:t>
            </a:r>
            <a:endParaRPr lang="en-US" sz="1200" dirty="0">
              <a:latin typeface="Lucida Console" panose="020B0609040504020204" pitchFamily="49" charset="0"/>
              <a:cs typeface="Arial" panose="020B0604020202020204" pitchFamily="34" charset="0"/>
            </a:endParaRPr>
          </a:p>
        </p:txBody>
      </p:sp>
      <p:cxnSp>
        <p:nvCxnSpPr>
          <p:cNvPr id="17" name="Elbow Connector 16"/>
          <p:cNvCxnSpPr/>
          <p:nvPr/>
        </p:nvCxnSpPr>
        <p:spPr>
          <a:xfrm>
            <a:off x="4386470" y="2322074"/>
            <a:ext cx="1775085" cy="239797"/>
          </a:xfrm>
          <a:prstGeom prst="bentConnector3">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a:off x="4412974" y="2517317"/>
            <a:ext cx="1735209" cy="219588"/>
          </a:xfrm>
          <a:prstGeom prst="bentConnector3">
            <a:avLst>
              <a:gd name="adj1" fmla="val 42363"/>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919653" y="2282560"/>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0x55df604db</a:t>
            </a:r>
            <a:endParaRPr lang="en-US" sz="1200" dirty="0">
              <a:latin typeface="Lucida Console" panose="020B0609040504020204" pitchFamily="49" charset="0"/>
              <a:cs typeface="Arial" panose="020B0604020202020204" pitchFamily="34" charset="0"/>
            </a:endParaRPr>
          </a:p>
        </p:txBody>
      </p:sp>
      <p:sp>
        <p:nvSpPr>
          <p:cNvPr id="95" name="TextBox 94"/>
          <p:cNvSpPr txBox="1"/>
          <p:nvPr/>
        </p:nvSpPr>
        <p:spPr>
          <a:xfrm>
            <a:off x="4919653" y="2527851"/>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0x55df604dc</a:t>
            </a:r>
            <a:endParaRPr lang="en-US" sz="1200" dirty="0">
              <a:latin typeface="Lucida Console" panose="020B0609040504020204" pitchFamily="49" charset="0"/>
              <a:cs typeface="Arial" panose="020B0604020202020204" pitchFamily="34" charset="0"/>
            </a:endParaRPr>
          </a:p>
        </p:txBody>
      </p:sp>
      <p:grpSp>
        <p:nvGrpSpPr>
          <p:cNvPr id="96" name="Group 95"/>
          <p:cNvGrpSpPr/>
          <p:nvPr/>
        </p:nvGrpSpPr>
        <p:grpSpPr>
          <a:xfrm>
            <a:off x="6167945" y="2448542"/>
            <a:ext cx="1999089" cy="195245"/>
            <a:chOff x="1132114" y="3766425"/>
            <a:chExt cx="1999089" cy="377481"/>
          </a:xfrm>
        </p:grpSpPr>
        <p:sp>
          <p:nvSpPr>
            <p:cNvPr id="97" name="Rounded Rectangle 96"/>
            <p:cNvSpPr/>
            <p:nvPr/>
          </p:nvSpPr>
          <p:spPr>
            <a:xfrm>
              <a:off x="1132114" y="3766425"/>
              <a:ext cx="1038483" cy="3774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74</a:t>
              </a:r>
              <a:endParaRPr lang="en-US" sz="1400" dirty="0"/>
            </a:p>
          </p:txBody>
        </p:sp>
        <p:sp>
          <p:nvSpPr>
            <p:cNvPr id="98" name="Rounded Rectangle 97"/>
            <p:cNvSpPr/>
            <p:nvPr/>
          </p:nvSpPr>
          <p:spPr>
            <a:xfrm>
              <a:off x="2184500" y="3773713"/>
              <a:ext cx="946703" cy="37019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99" name="Group 98"/>
          <p:cNvGrpSpPr/>
          <p:nvPr/>
        </p:nvGrpSpPr>
        <p:grpSpPr>
          <a:xfrm>
            <a:off x="6167945" y="2643786"/>
            <a:ext cx="1999089" cy="195245"/>
            <a:chOff x="1132114" y="3766425"/>
            <a:chExt cx="1999089" cy="377481"/>
          </a:xfrm>
        </p:grpSpPr>
        <p:sp>
          <p:nvSpPr>
            <p:cNvPr id="100" name="Rounded Rectangle 99"/>
            <p:cNvSpPr/>
            <p:nvPr/>
          </p:nvSpPr>
          <p:spPr>
            <a:xfrm>
              <a:off x="1132114" y="3766425"/>
              <a:ext cx="1038483" cy="3774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400</a:t>
              </a:r>
              <a:endParaRPr lang="en-US" sz="1400" dirty="0"/>
            </a:p>
          </p:txBody>
        </p:sp>
        <p:sp>
          <p:nvSpPr>
            <p:cNvPr id="101" name="Rounded Rectangle 100"/>
            <p:cNvSpPr/>
            <p:nvPr/>
          </p:nvSpPr>
          <p:spPr>
            <a:xfrm>
              <a:off x="2184500" y="3773713"/>
              <a:ext cx="946703" cy="37019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02" name="Rectangle 101"/>
          <p:cNvSpPr/>
          <p:nvPr/>
        </p:nvSpPr>
        <p:spPr>
          <a:xfrm>
            <a:off x="9346261" y="187828"/>
            <a:ext cx="1038483" cy="654905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rPr>
              <a:t>RAM</a:t>
            </a:r>
            <a:endParaRPr lang="en-US" b="1" dirty="0">
              <a:solidFill>
                <a:schemeClr val="tx1"/>
              </a:solidFill>
            </a:endParaRPr>
          </a:p>
        </p:txBody>
      </p:sp>
      <p:sp>
        <p:nvSpPr>
          <p:cNvPr id="103" name="Rounded Rectangle 102"/>
          <p:cNvSpPr/>
          <p:nvPr/>
        </p:nvSpPr>
        <p:spPr>
          <a:xfrm>
            <a:off x="9346261" y="5411354"/>
            <a:ext cx="1038483" cy="195245"/>
          </a:xfrm>
          <a:prstGeom prst="roundRect">
            <a:avLst/>
          </a:prstGeom>
          <a:pattFill prst="wave">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1090</a:t>
            </a:r>
            <a:endParaRPr lang="en-US" sz="1400" dirty="0"/>
          </a:p>
        </p:txBody>
      </p:sp>
      <p:sp>
        <p:nvSpPr>
          <p:cNvPr id="104" name="Rounded Rectangle 103"/>
          <p:cNvSpPr/>
          <p:nvPr/>
        </p:nvSpPr>
        <p:spPr>
          <a:xfrm>
            <a:off x="9346261" y="1488331"/>
            <a:ext cx="1038483" cy="195245"/>
          </a:xfrm>
          <a:prstGeom prst="roundRect">
            <a:avLst/>
          </a:prstGeom>
          <a:pattFill prst="wave">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5" name="Rounded Rectangle 104"/>
          <p:cNvSpPr/>
          <p:nvPr/>
        </p:nvSpPr>
        <p:spPr>
          <a:xfrm>
            <a:off x="9346261" y="866617"/>
            <a:ext cx="1038483" cy="195245"/>
          </a:xfrm>
          <a:prstGeom prst="roundRect">
            <a:avLst/>
          </a:prstGeom>
          <a:pattFill prst="wave">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Rounded Rectangle 105"/>
          <p:cNvSpPr/>
          <p:nvPr/>
        </p:nvSpPr>
        <p:spPr>
          <a:xfrm>
            <a:off x="9346261" y="3212331"/>
            <a:ext cx="1038483" cy="195245"/>
          </a:xfrm>
          <a:prstGeom prst="roundRect">
            <a:avLst/>
          </a:prstGeom>
          <a:pattFill prst="wave">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7" name="Rounded Rectangle 106"/>
          <p:cNvSpPr/>
          <p:nvPr/>
        </p:nvSpPr>
        <p:spPr>
          <a:xfrm>
            <a:off x="9346261" y="2276794"/>
            <a:ext cx="1038483" cy="195245"/>
          </a:xfrm>
          <a:prstGeom prst="roundRect">
            <a:avLst/>
          </a:prstGeom>
          <a:pattFill prst="wave">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ounded Rectangle 107"/>
          <p:cNvSpPr/>
          <p:nvPr/>
        </p:nvSpPr>
        <p:spPr>
          <a:xfrm>
            <a:off x="9346261" y="582186"/>
            <a:ext cx="1038483" cy="195245"/>
          </a:xfrm>
          <a:prstGeom prst="roundRect">
            <a:avLst/>
          </a:prstGeom>
          <a:pattFill prst="wave">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9" name="Rounded Rectangle 108"/>
          <p:cNvSpPr/>
          <p:nvPr/>
        </p:nvSpPr>
        <p:spPr>
          <a:xfrm>
            <a:off x="9346261" y="2885027"/>
            <a:ext cx="1038483" cy="195245"/>
          </a:xfrm>
          <a:prstGeom prst="roundRect">
            <a:avLst/>
          </a:prstGeom>
          <a:pattFill prst="wave">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0" name="TextBox 109"/>
          <p:cNvSpPr txBox="1"/>
          <p:nvPr/>
        </p:nvSpPr>
        <p:spPr>
          <a:xfrm>
            <a:off x="8945189" y="594821"/>
            <a:ext cx="401072" cy="1107996"/>
          </a:xfrm>
          <a:prstGeom prst="rect">
            <a:avLst/>
          </a:prstGeom>
          <a:noFill/>
        </p:spPr>
        <p:txBody>
          <a:bodyPr wrap="none" rtlCol="0">
            <a:spAutoFit/>
          </a:bodyPr>
          <a:lstStyle/>
          <a:p>
            <a:r>
              <a:rPr lang="en-US" sz="1100" dirty="0" smtClean="0"/>
              <a:t>74</a:t>
            </a:r>
          </a:p>
          <a:p>
            <a:endParaRPr lang="en-US" sz="1100" dirty="0"/>
          </a:p>
          <a:p>
            <a:r>
              <a:rPr lang="en-US" sz="1100" dirty="0" smtClean="0"/>
              <a:t>107</a:t>
            </a:r>
          </a:p>
          <a:p>
            <a:endParaRPr lang="en-US" sz="1100" dirty="0"/>
          </a:p>
          <a:p>
            <a:endParaRPr lang="en-US" sz="1100" dirty="0" smtClean="0"/>
          </a:p>
          <a:p>
            <a:r>
              <a:rPr lang="en-US" sz="1100" dirty="0" smtClean="0"/>
              <a:t>213</a:t>
            </a:r>
          </a:p>
        </p:txBody>
      </p:sp>
      <p:sp>
        <p:nvSpPr>
          <p:cNvPr id="111" name="TextBox 110"/>
          <p:cNvSpPr txBox="1"/>
          <p:nvPr/>
        </p:nvSpPr>
        <p:spPr>
          <a:xfrm>
            <a:off x="8957155" y="2082885"/>
            <a:ext cx="401072" cy="1446550"/>
          </a:xfrm>
          <a:prstGeom prst="rect">
            <a:avLst/>
          </a:prstGeom>
          <a:noFill/>
        </p:spPr>
        <p:txBody>
          <a:bodyPr wrap="none" rtlCol="0">
            <a:spAutoFit/>
          </a:bodyPr>
          <a:lstStyle/>
          <a:p>
            <a:r>
              <a:rPr lang="en-US" sz="1100" dirty="0" smtClean="0"/>
              <a:t>326</a:t>
            </a:r>
            <a:br>
              <a:rPr lang="en-US" sz="1100" dirty="0" smtClean="0"/>
            </a:br>
            <a:r>
              <a:rPr lang="en-US" sz="1100" dirty="0" smtClean="0"/>
              <a:t>327</a:t>
            </a:r>
          </a:p>
          <a:p>
            <a:endParaRPr lang="en-US" sz="1100" dirty="0"/>
          </a:p>
          <a:p>
            <a:endParaRPr lang="en-US" sz="1100" dirty="0"/>
          </a:p>
          <a:p>
            <a:endParaRPr lang="en-US" sz="1100" dirty="0" smtClean="0"/>
          </a:p>
          <a:p>
            <a:r>
              <a:rPr lang="en-US" sz="1100" dirty="0" smtClean="0"/>
              <a:t>400</a:t>
            </a:r>
          </a:p>
          <a:p>
            <a:endParaRPr lang="en-US" sz="1100" dirty="0"/>
          </a:p>
          <a:p>
            <a:r>
              <a:rPr lang="en-US" sz="1100" dirty="0" smtClean="0"/>
              <a:t>406</a:t>
            </a:r>
          </a:p>
        </p:txBody>
      </p:sp>
      <p:sp>
        <p:nvSpPr>
          <p:cNvPr id="112" name="TextBox 111"/>
          <p:cNvSpPr txBox="1"/>
          <p:nvPr/>
        </p:nvSpPr>
        <p:spPr>
          <a:xfrm>
            <a:off x="8957155" y="3724095"/>
            <a:ext cx="473206" cy="1954381"/>
          </a:xfrm>
          <a:prstGeom prst="rect">
            <a:avLst/>
          </a:prstGeom>
          <a:noFill/>
        </p:spPr>
        <p:txBody>
          <a:bodyPr wrap="none" rtlCol="0">
            <a:spAutoFit/>
          </a:bodyPr>
          <a:lstStyle/>
          <a:p>
            <a:r>
              <a:rPr lang="en-US" sz="1100" dirty="0" smtClean="0"/>
              <a:t>501</a:t>
            </a:r>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a:p>
            <a:endParaRPr lang="en-US" sz="1100" dirty="0" smtClean="0"/>
          </a:p>
          <a:p>
            <a:endParaRPr lang="en-US" sz="1100" dirty="0"/>
          </a:p>
          <a:p>
            <a:endParaRPr lang="en-US" sz="1100" dirty="0" smtClean="0"/>
          </a:p>
          <a:p>
            <a:r>
              <a:rPr lang="en-US" sz="1100" dirty="0" smtClean="0"/>
              <a:t>1090</a:t>
            </a:r>
          </a:p>
        </p:txBody>
      </p:sp>
      <p:cxnSp>
        <p:nvCxnSpPr>
          <p:cNvPr id="114" name="Elbow Connector 113"/>
          <p:cNvCxnSpPr>
            <a:endCxn id="117" idx="1"/>
          </p:cNvCxnSpPr>
          <p:nvPr/>
        </p:nvCxnSpPr>
        <p:spPr>
          <a:xfrm>
            <a:off x="4386470" y="2517317"/>
            <a:ext cx="1768340" cy="430257"/>
          </a:xfrm>
          <a:prstGeom prst="bentConnector3">
            <a:avLst>
              <a:gd name="adj1" fmla="val 4228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6154810" y="2849951"/>
            <a:ext cx="1999089" cy="195245"/>
            <a:chOff x="1132114" y="3766425"/>
            <a:chExt cx="1999089" cy="377481"/>
          </a:xfrm>
        </p:grpSpPr>
        <p:sp>
          <p:nvSpPr>
            <p:cNvPr id="117" name="Rounded Rectangle 116"/>
            <p:cNvSpPr/>
            <p:nvPr/>
          </p:nvSpPr>
          <p:spPr>
            <a:xfrm>
              <a:off x="1132114" y="3766425"/>
              <a:ext cx="1038483" cy="3774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326</a:t>
              </a:r>
              <a:endParaRPr lang="en-US" sz="1400" dirty="0"/>
            </a:p>
          </p:txBody>
        </p:sp>
        <p:sp>
          <p:nvSpPr>
            <p:cNvPr id="118" name="Rounded Rectangle 117"/>
            <p:cNvSpPr/>
            <p:nvPr/>
          </p:nvSpPr>
          <p:spPr>
            <a:xfrm>
              <a:off x="2184500" y="3773713"/>
              <a:ext cx="946703" cy="37019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19" name="Group 118"/>
          <p:cNvGrpSpPr/>
          <p:nvPr/>
        </p:nvGrpSpPr>
        <p:grpSpPr>
          <a:xfrm>
            <a:off x="6154810" y="3056116"/>
            <a:ext cx="1999089" cy="195245"/>
            <a:chOff x="1132114" y="3766425"/>
            <a:chExt cx="1999089" cy="377481"/>
          </a:xfrm>
        </p:grpSpPr>
        <p:sp>
          <p:nvSpPr>
            <p:cNvPr id="120" name="Rounded Rectangle 119"/>
            <p:cNvSpPr/>
            <p:nvPr/>
          </p:nvSpPr>
          <p:spPr>
            <a:xfrm>
              <a:off x="1132114" y="3766425"/>
              <a:ext cx="1038483" cy="3774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501</a:t>
              </a:r>
              <a:endParaRPr lang="en-US" sz="1400" dirty="0"/>
            </a:p>
          </p:txBody>
        </p:sp>
        <p:sp>
          <p:nvSpPr>
            <p:cNvPr id="121" name="Rounded Rectangle 120"/>
            <p:cNvSpPr/>
            <p:nvPr/>
          </p:nvSpPr>
          <p:spPr>
            <a:xfrm>
              <a:off x="2184500" y="3773713"/>
              <a:ext cx="946703" cy="37019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124" name="Elbow Connector 123"/>
          <p:cNvCxnSpPr>
            <a:endCxn id="120" idx="1"/>
          </p:cNvCxnSpPr>
          <p:nvPr/>
        </p:nvCxnSpPr>
        <p:spPr>
          <a:xfrm>
            <a:off x="4363050" y="2504677"/>
            <a:ext cx="1791760" cy="649062"/>
          </a:xfrm>
          <a:prstGeom prst="bentConnector3">
            <a:avLst>
              <a:gd name="adj1" fmla="val 43145"/>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919653" y="2734843"/>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0x55df604dd</a:t>
            </a:r>
            <a:endParaRPr lang="en-US" sz="1200" dirty="0">
              <a:latin typeface="Lucida Console" panose="020B0609040504020204" pitchFamily="49" charset="0"/>
              <a:cs typeface="Arial" panose="020B0604020202020204" pitchFamily="34" charset="0"/>
            </a:endParaRPr>
          </a:p>
        </p:txBody>
      </p:sp>
      <p:sp>
        <p:nvSpPr>
          <p:cNvPr id="130" name="TextBox 129"/>
          <p:cNvSpPr txBox="1"/>
          <p:nvPr/>
        </p:nvSpPr>
        <p:spPr>
          <a:xfrm>
            <a:off x="4919653" y="2968953"/>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0x55df604de</a:t>
            </a:r>
            <a:endParaRPr lang="en-US" sz="1200" dirty="0">
              <a:latin typeface="Lucida Console" panose="020B0609040504020204" pitchFamily="49" charset="0"/>
              <a:cs typeface="Arial" panose="020B0604020202020204" pitchFamily="34" charset="0"/>
            </a:endParaRPr>
          </a:p>
        </p:txBody>
      </p:sp>
      <p:sp>
        <p:nvSpPr>
          <p:cNvPr id="131" name="TextBox 130"/>
          <p:cNvSpPr txBox="1"/>
          <p:nvPr/>
        </p:nvSpPr>
        <p:spPr>
          <a:xfrm>
            <a:off x="4803630" y="3173787"/>
            <a:ext cx="1798890" cy="430887"/>
          </a:xfrm>
          <a:prstGeom prst="rect">
            <a:avLst/>
          </a:prstGeom>
          <a:noFill/>
        </p:spPr>
        <p:txBody>
          <a:bodyPr wrap="none" rtlCol="0">
            <a:spAutoFit/>
          </a:bodyPr>
          <a:lstStyle/>
          <a:p>
            <a:r>
              <a:rPr lang="en-US" sz="1100" dirty="0" smtClean="0">
                <a:latin typeface="Lucida Console" panose="020B0609040504020204" pitchFamily="49" charset="0"/>
              </a:rPr>
              <a:t>.. 32  such entries</a:t>
            </a:r>
            <a:br>
              <a:rPr lang="en-US" sz="1100" dirty="0" smtClean="0">
                <a:latin typeface="Lucida Console" panose="020B0609040504020204" pitchFamily="49" charset="0"/>
              </a:rPr>
            </a:br>
            <a:r>
              <a:rPr lang="en-US" sz="1100" dirty="0" smtClean="0">
                <a:latin typeface="Lucida Console" panose="020B0609040504020204" pitchFamily="49" charset="0"/>
              </a:rPr>
              <a:t>  for this </a:t>
            </a:r>
            <a:r>
              <a:rPr lang="en-US" sz="1100" dirty="0" err="1" smtClean="0">
                <a:latin typeface="Lucida Console" panose="020B0609040504020204" pitchFamily="49" charset="0"/>
              </a:rPr>
              <a:t>vma</a:t>
            </a:r>
            <a:endParaRPr lang="en-US" sz="1100" dirty="0">
              <a:latin typeface="Lucida Console" panose="020B0609040504020204" pitchFamily="49" charset="0"/>
            </a:endParaRPr>
          </a:p>
        </p:txBody>
      </p:sp>
      <p:sp>
        <p:nvSpPr>
          <p:cNvPr id="132" name="Rounded Rectangle 131"/>
          <p:cNvSpPr/>
          <p:nvPr/>
        </p:nvSpPr>
        <p:spPr>
          <a:xfrm>
            <a:off x="9346261" y="2087678"/>
            <a:ext cx="1038483" cy="195245"/>
          </a:xfrm>
          <a:prstGeom prst="roundRect">
            <a:avLst/>
          </a:prstGeom>
          <a:pattFill prst="wave">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3" name="Rounded Rectangle 132"/>
          <p:cNvSpPr/>
          <p:nvPr/>
        </p:nvSpPr>
        <p:spPr>
          <a:xfrm>
            <a:off x="9340408" y="3733499"/>
            <a:ext cx="1038483" cy="195245"/>
          </a:xfrm>
          <a:prstGeom prst="roundRect">
            <a:avLst/>
          </a:prstGeom>
          <a:pattFill prst="wave">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35" name="Straight Connector 134"/>
          <p:cNvCxnSpPr/>
          <p:nvPr/>
        </p:nvCxnSpPr>
        <p:spPr>
          <a:xfrm>
            <a:off x="4386470" y="2530569"/>
            <a:ext cx="761586" cy="15738"/>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3972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964295" y="5530202"/>
            <a:ext cx="4182812" cy="369332"/>
          </a:xfrm>
          <a:prstGeom prst="rect">
            <a:avLst/>
          </a:prstGeom>
          <a:noFill/>
          <a:ln w="57150">
            <a:solidFill>
              <a:srgbClr val="FF0000"/>
            </a:solidFill>
          </a:ln>
        </p:spPr>
        <p:txBody>
          <a:bodyPr wrap="none" rtlCol="0">
            <a:spAutoFit/>
          </a:bodyPr>
          <a:lstStyle/>
          <a:p>
            <a:r>
              <a:rPr lang="en-US" dirty="0" smtClean="0"/>
              <a:t>… Sitting in the </a:t>
            </a:r>
            <a:r>
              <a:rPr lang="en-US" b="1" dirty="0" smtClean="0"/>
              <a:t>RAM</a:t>
            </a:r>
            <a:r>
              <a:rPr lang="en-US" dirty="0" smtClean="0"/>
              <a:t>, too big to fit in MMU</a:t>
            </a:r>
            <a:endParaRPr lang="en-US" dirty="0"/>
          </a:p>
        </p:txBody>
      </p:sp>
      <p:sp>
        <p:nvSpPr>
          <p:cNvPr id="3" name="Title 2"/>
          <p:cNvSpPr>
            <a:spLocks noGrp="1"/>
          </p:cNvSpPr>
          <p:nvPr>
            <p:ph type="title"/>
          </p:nvPr>
        </p:nvSpPr>
        <p:spPr/>
        <p:txBody>
          <a:bodyPr/>
          <a:lstStyle/>
          <a:p>
            <a:r>
              <a:rPr lang="en-US" dirty="0" smtClean="0"/>
              <a:t>Page table – where ? What does it contain?</a:t>
            </a:r>
            <a:endParaRPr lang="en-US" dirty="0"/>
          </a:p>
        </p:txBody>
      </p:sp>
      <p:sp>
        <p:nvSpPr>
          <p:cNvPr id="4" name="Content Placeholder 3"/>
          <p:cNvSpPr>
            <a:spLocks noGrp="1"/>
          </p:cNvSpPr>
          <p:nvPr>
            <p:ph idx="1"/>
          </p:nvPr>
        </p:nvSpPr>
        <p:spPr>
          <a:xfrm>
            <a:off x="838200" y="1825625"/>
            <a:ext cx="5170714" cy="4787446"/>
          </a:xfrm>
        </p:spPr>
        <p:txBody>
          <a:bodyPr>
            <a:normAutofit fontScale="92500"/>
          </a:bodyPr>
          <a:lstStyle/>
          <a:p>
            <a:r>
              <a:rPr lang="en-US" dirty="0" smtClean="0"/>
              <a:t>Clearly the MMU would be a good place</a:t>
            </a:r>
          </a:p>
          <a:p>
            <a:r>
              <a:rPr lang="en-US" dirty="0" smtClean="0"/>
              <a:t>However, there are just too many(</a:t>
            </a:r>
            <a:r>
              <a:rPr lang="en-US" dirty="0" err="1" smtClean="0"/>
              <a:t>howvmany</a:t>
            </a:r>
            <a:r>
              <a:rPr lang="en-US" dirty="0" smtClean="0"/>
              <a:t>?) Page Table </a:t>
            </a:r>
            <a:r>
              <a:rPr lang="en-US" dirty="0"/>
              <a:t>E</a:t>
            </a:r>
            <a:r>
              <a:rPr lang="en-US" dirty="0" smtClean="0"/>
              <a:t>ntries (PTEs).</a:t>
            </a:r>
          </a:p>
          <a:p>
            <a:r>
              <a:rPr lang="en-US" dirty="0" smtClean="0"/>
              <a:t>So we often keep it in the OS in the RAM like many other pieces of per process information in the kernel</a:t>
            </a:r>
          </a:p>
          <a:p>
            <a:r>
              <a:rPr lang="en-US" dirty="0" smtClean="0"/>
              <a:t>PT Structure &amp; Translation:</a:t>
            </a:r>
          </a:p>
          <a:p>
            <a:pPr lvl="1"/>
            <a:r>
              <a:rPr lang="en-US" dirty="0" smtClean="0"/>
              <a:t>A simple scheme: PT is indexed by the VPN</a:t>
            </a:r>
          </a:p>
          <a:p>
            <a:pPr lvl="1"/>
            <a:r>
              <a:rPr lang="en-US" dirty="0" smtClean="0"/>
              <a:t>“Linear Page Table”</a:t>
            </a:r>
            <a:endParaRPr lang="en-US" dirty="0"/>
          </a:p>
        </p:txBody>
      </p:sp>
      <p:sp>
        <p:nvSpPr>
          <p:cNvPr id="5" name="Rectangle 4"/>
          <p:cNvSpPr/>
          <p:nvPr/>
        </p:nvSpPr>
        <p:spPr>
          <a:xfrm>
            <a:off x="7200900" y="1861457"/>
            <a:ext cx="685800" cy="3641272"/>
          </a:xfrm>
          <a:prstGeom prst="rect">
            <a:avLst/>
          </a:prstGeom>
          <a:pattFill prst="dot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Elbow Connector 6"/>
          <p:cNvCxnSpPr/>
          <p:nvPr/>
        </p:nvCxnSpPr>
        <p:spPr>
          <a:xfrm flipV="1">
            <a:off x="4882243" y="3216729"/>
            <a:ext cx="2318657" cy="2286000"/>
          </a:xfrm>
          <a:prstGeom prst="bentConnector3">
            <a:avLst>
              <a:gd name="adj1" fmla="val 66197"/>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200900" y="3102430"/>
            <a:ext cx="685800"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3"/>
          </p:cNvCxnSpPr>
          <p:nvPr/>
        </p:nvCxnSpPr>
        <p:spPr>
          <a:xfrm flipV="1">
            <a:off x="7886700" y="1861458"/>
            <a:ext cx="1159329" cy="1298122"/>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9029700" y="1861457"/>
            <a:ext cx="3162300" cy="6531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endCxn id="9" idx="3"/>
          </p:cNvCxnSpPr>
          <p:nvPr/>
        </p:nvCxnSpPr>
        <p:spPr>
          <a:xfrm flipH="1">
            <a:off x="7886700" y="2514600"/>
            <a:ext cx="1143000" cy="644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9046029" y="1690688"/>
            <a:ext cx="1763485" cy="0"/>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541055" y="1406741"/>
            <a:ext cx="558166" cy="369332"/>
          </a:xfrm>
          <a:prstGeom prst="rect">
            <a:avLst/>
          </a:prstGeom>
          <a:noFill/>
        </p:spPr>
        <p:txBody>
          <a:bodyPr wrap="none" rtlCol="0">
            <a:spAutoFit/>
          </a:bodyPr>
          <a:lstStyle/>
          <a:p>
            <a:r>
              <a:rPr lang="en-US" dirty="0" smtClean="0">
                <a:solidFill>
                  <a:schemeClr val="accent2"/>
                </a:solidFill>
              </a:rPr>
              <a:t>PFN</a:t>
            </a:r>
            <a:endParaRPr lang="en-US" dirty="0">
              <a:solidFill>
                <a:schemeClr val="accent2"/>
              </a:solidFill>
            </a:endParaRPr>
          </a:p>
        </p:txBody>
      </p:sp>
      <p:sp>
        <p:nvSpPr>
          <p:cNvPr id="20" name="Rectangle 19"/>
          <p:cNvSpPr/>
          <p:nvPr/>
        </p:nvSpPr>
        <p:spPr>
          <a:xfrm>
            <a:off x="10891157" y="1861457"/>
            <a:ext cx="1300843" cy="653143"/>
          </a:xfrm>
          <a:prstGeom prst="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p:nvPr/>
        </p:nvCxnSpPr>
        <p:spPr>
          <a:xfrm flipH="1">
            <a:off x="10315075" y="2188028"/>
            <a:ext cx="1226503" cy="1303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421091" y="3491345"/>
            <a:ext cx="2501775" cy="2031325"/>
          </a:xfrm>
          <a:prstGeom prst="rect">
            <a:avLst/>
          </a:prstGeom>
          <a:noFill/>
        </p:spPr>
        <p:txBody>
          <a:bodyPr wrap="none" rtlCol="0">
            <a:spAutoFit/>
          </a:bodyPr>
          <a:lstStyle/>
          <a:p>
            <a:r>
              <a:rPr lang="en-US" dirty="0" smtClean="0"/>
              <a:t>Some special bits</a:t>
            </a:r>
          </a:p>
          <a:p>
            <a:pPr marL="342900" indent="-342900">
              <a:buAutoNum type="arabicPeriod"/>
            </a:pPr>
            <a:r>
              <a:rPr lang="en-US" dirty="0" smtClean="0"/>
              <a:t>Is it valid?</a:t>
            </a:r>
          </a:p>
          <a:p>
            <a:pPr marL="342900" indent="-342900">
              <a:buAutoNum type="arabicPeriod"/>
            </a:pPr>
            <a:r>
              <a:rPr lang="en-US" dirty="0" smtClean="0"/>
              <a:t>Permission bits</a:t>
            </a:r>
          </a:p>
          <a:p>
            <a:pPr marL="342900" indent="-342900">
              <a:buAutoNum type="arabicPeriod"/>
            </a:pPr>
            <a:r>
              <a:rPr lang="en-US" dirty="0" smtClean="0"/>
              <a:t>Present or swapped?</a:t>
            </a:r>
          </a:p>
          <a:p>
            <a:pPr marL="342900" indent="-342900">
              <a:buAutoNum type="arabicPeriod"/>
            </a:pPr>
            <a:r>
              <a:rPr lang="en-US" dirty="0" smtClean="0"/>
              <a:t>Dirty?</a:t>
            </a:r>
          </a:p>
          <a:p>
            <a:pPr marL="342900" indent="-342900">
              <a:buAutoNum type="arabicPeriod"/>
            </a:pPr>
            <a:r>
              <a:rPr lang="en-US" dirty="0" smtClean="0"/>
              <a:t>…</a:t>
            </a:r>
          </a:p>
          <a:p>
            <a:pPr marL="342900" indent="-342900">
              <a:buAutoNum type="arabicPeriod"/>
            </a:pPr>
            <a:endParaRPr lang="en-US" dirty="0" smtClean="0"/>
          </a:p>
        </p:txBody>
      </p:sp>
      <p:sp>
        <p:nvSpPr>
          <p:cNvPr id="2" name="TextBox 1"/>
          <p:cNvSpPr txBox="1"/>
          <p:nvPr/>
        </p:nvSpPr>
        <p:spPr>
          <a:xfrm>
            <a:off x="6425816" y="5532519"/>
            <a:ext cx="1550168" cy="369332"/>
          </a:xfrm>
          <a:prstGeom prst="rect">
            <a:avLst/>
          </a:prstGeom>
          <a:noFill/>
        </p:spPr>
        <p:txBody>
          <a:bodyPr wrap="none" rtlCol="0">
            <a:spAutoFit/>
          </a:bodyPr>
          <a:lstStyle/>
          <a:p>
            <a:r>
              <a:rPr lang="en-US" dirty="0" smtClean="0"/>
              <a:t>Page Table(PT)</a:t>
            </a:r>
            <a:endParaRPr lang="en-US" dirty="0"/>
          </a:p>
        </p:txBody>
      </p:sp>
      <p:sp>
        <p:nvSpPr>
          <p:cNvPr id="16" name="TextBox 15"/>
          <p:cNvSpPr txBox="1"/>
          <p:nvPr/>
        </p:nvSpPr>
        <p:spPr>
          <a:xfrm>
            <a:off x="9540707" y="2547638"/>
            <a:ext cx="2262542" cy="369332"/>
          </a:xfrm>
          <a:prstGeom prst="rect">
            <a:avLst/>
          </a:prstGeom>
          <a:noFill/>
        </p:spPr>
        <p:txBody>
          <a:bodyPr wrap="none" rtlCol="0">
            <a:spAutoFit/>
          </a:bodyPr>
          <a:lstStyle/>
          <a:p>
            <a:r>
              <a:rPr lang="en-US" dirty="0" smtClean="0"/>
              <a:t>Page Table Entry (PTE)</a:t>
            </a:r>
            <a:endParaRPr lang="en-US" dirty="0"/>
          </a:p>
        </p:txBody>
      </p:sp>
      <p:cxnSp>
        <p:nvCxnSpPr>
          <p:cNvPr id="19" name="Straight Arrow Connector 18"/>
          <p:cNvCxnSpPr/>
          <p:nvPr/>
        </p:nvCxnSpPr>
        <p:spPr>
          <a:xfrm flipV="1">
            <a:off x="10809514" y="1682668"/>
            <a:ext cx="1323470" cy="4011"/>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928326" y="1397975"/>
            <a:ext cx="1118832" cy="369332"/>
          </a:xfrm>
          <a:prstGeom prst="rect">
            <a:avLst/>
          </a:prstGeom>
          <a:noFill/>
        </p:spPr>
        <p:txBody>
          <a:bodyPr wrap="none" rtlCol="0">
            <a:spAutoFit/>
          </a:bodyPr>
          <a:lstStyle/>
          <a:p>
            <a:r>
              <a:rPr lang="en-US" dirty="0" smtClean="0">
                <a:solidFill>
                  <a:schemeClr val="accent2"/>
                </a:solidFill>
              </a:rPr>
              <a:t>Attributes</a:t>
            </a:r>
            <a:endParaRPr lang="en-US" dirty="0">
              <a:solidFill>
                <a:schemeClr val="accent2"/>
              </a:solidFill>
            </a:endParaRPr>
          </a:p>
        </p:txBody>
      </p:sp>
      <p:grpSp>
        <p:nvGrpSpPr>
          <p:cNvPr id="13" name="Group 12"/>
          <p:cNvGrpSpPr/>
          <p:nvPr/>
        </p:nvGrpSpPr>
        <p:grpSpPr>
          <a:xfrm>
            <a:off x="6126480" y="3174274"/>
            <a:ext cx="6006504" cy="3634742"/>
            <a:chOff x="6126480" y="3174274"/>
            <a:chExt cx="6006504" cy="3634742"/>
          </a:xfrm>
        </p:grpSpPr>
        <p:sp>
          <p:nvSpPr>
            <p:cNvPr id="8" name="Rectangle 7"/>
            <p:cNvSpPr/>
            <p:nvPr/>
          </p:nvSpPr>
          <p:spPr>
            <a:xfrm>
              <a:off x="6126480" y="5977258"/>
              <a:ext cx="6006504" cy="83175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PTE </a:t>
              </a:r>
              <a:r>
                <a:rPr lang="en-US" dirty="0">
                  <a:solidFill>
                    <a:schemeClr val="tx1"/>
                  </a:solidFill>
                </a:rPr>
                <a:t>for Linux x86-64: https://www.kernel.org/doc/Documentation/vm/pagemap.txt</a:t>
              </a:r>
            </a:p>
          </p:txBody>
        </p:sp>
        <p:sp>
          <p:nvSpPr>
            <p:cNvPr id="10" name="Freeform 9"/>
            <p:cNvSpPr/>
            <p:nvPr/>
          </p:nvSpPr>
          <p:spPr>
            <a:xfrm>
              <a:off x="7772400" y="3174274"/>
              <a:ext cx="1227909" cy="2795452"/>
            </a:xfrm>
            <a:custGeom>
              <a:avLst/>
              <a:gdLst>
                <a:gd name="connsiteX0" fmla="*/ 0 w 1227909"/>
                <a:gd name="connsiteY0" fmla="*/ 0 h 2795452"/>
                <a:gd name="connsiteX1" fmla="*/ 326571 w 1227909"/>
                <a:gd name="connsiteY1" fmla="*/ 404949 h 2795452"/>
                <a:gd name="connsiteX2" fmla="*/ 836023 w 1227909"/>
                <a:gd name="connsiteY2" fmla="*/ 1567543 h 2795452"/>
                <a:gd name="connsiteX3" fmla="*/ 1227909 w 1227909"/>
                <a:gd name="connsiteY3" fmla="*/ 2795452 h 2795452"/>
              </a:gdLst>
              <a:ahLst/>
              <a:cxnLst>
                <a:cxn ang="0">
                  <a:pos x="connsiteX0" y="connsiteY0"/>
                </a:cxn>
                <a:cxn ang="0">
                  <a:pos x="connsiteX1" y="connsiteY1"/>
                </a:cxn>
                <a:cxn ang="0">
                  <a:pos x="connsiteX2" y="connsiteY2"/>
                </a:cxn>
                <a:cxn ang="0">
                  <a:pos x="connsiteX3" y="connsiteY3"/>
                </a:cxn>
              </a:cxnLst>
              <a:rect l="l" t="t" r="r" b="b"/>
              <a:pathLst>
                <a:path w="1227909" h="2795452">
                  <a:moveTo>
                    <a:pt x="0" y="0"/>
                  </a:moveTo>
                  <a:cubicBezTo>
                    <a:pt x="93617" y="71846"/>
                    <a:pt x="187234" y="143692"/>
                    <a:pt x="326571" y="404949"/>
                  </a:cubicBezTo>
                  <a:cubicBezTo>
                    <a:pt x="465908" y="666206"/>
                    <a:pt x="685800" y="1169126"/>
                    <a:pt x="836023" y="1567543"/>
                  </a:cubicBezTo>
                  <a:cubicBezTo>
                    <a:pt x="986246" y="1965960"/>
                    <a:pt x="1107077" y="2380706"/>
                    <a:pt x="1227909" y="2795452"/>
                  </a:cubicBezTo>
                </a:path>
              </a:pathLst>
            </a:cu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781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Invalid pages</a:t>
            </a:r>
            <a:endParaRPr lang="en-US" dirty="0"/>
          </a:p>
        </p:txBody>
      </p:sp>
      <p:sp>
        <p:nvSpPr>
          <p:cNvPr id="3" name="Content Placeholder 2"/>
          <p:cNvSpPr>
            <a:spLocks noGrp="1"/>
          </p:cNvSpPr>
          <p:nvPr>
            <p:ph idx="1"/>
          </p:nvPr>
        </p:nvSpPr>
        <p:spPr/>
        <p:txBody>
          <a:bodyPr/>
          <a:lstStyle/>
          <a:p>
            <a:r>
              <a:rPr lang="en-US" dirty="0" smtClean="0"/>
              <a:t>Note that not all pages (</a:t>
            </a:r>
            <a:r>
              <a:rPr lang="en-US" dirty="0" err="1" smtClean="0"/>
              <a:t>ie</a:t>
            </a:r>
            <a:r>
              <a:rPr lang="en-US" dirty="0" smtClean="0"/>
              <a:t> VPNs) are used by a processes</a:t>
            </a:r>
          </a:p>
          <a:p>
            <a:r>
              <a:rPr lang="en-US" dirty="0" smtClean="0"/>
              <a:t>In our mapping example (using </a:t>
            </a:r>
            <a:r>
              <a:rPr lang="en-US" dirty="0" err="1" smtClean="0"/>
              <a:t>pmap</a:t>
            </a:r>
            <a:r>
              <a:rPr lang="en-US" dirty="0" smtClean="0"/>
              <a:t>) we saw a small fraction of the possible pages of the address spaces is actually used.</a:t>
            </a:r>
          </a:p>
          <a:p>
            <a:endParaRPr lang="en-US" dirty="0"/>
          </a:p>
          <a:p>
            <a:r>
              <a:rPr lang="en-US" dirty="0" smtClean="0"/>
              <a:t>The PTE tracks this by using an </a:t>
            </a:r>
            <a:r>
              <a:rPr lang="en-US" b="1" dirty="0" smtClean="0"/>
              <a:t>invalid bit  </a:t>
            </a:r>
            <a:r>
              <a:rPr lang="en-US" dirty="0" smtClean="0"/>
              <a:t>for the corresponding VPN.</a:t>
            </a:r>
          </a:p>
          <a:p>
            <a:r>
              <a:rPr lang="en-US" dirty="0" smtClean="0"/>
              <a:t>Accessing an invalid page causes an illegal address exception</a:t>
            </a:r>
          </a:p>
        </p:txBody>
      </p:sp>
    </p:spTree>
    <p:extLst>
      <p:ext uri="{BB962C8B-B14F-4D97-AF65-F5344CB8AC3E}">
        <p14:creationId xmlns:p14="http://schemas.microsoft.com/office/powerpoint/2010/main" val="24985474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with paging can be slow</a:t>
            </a:r>
            <a:endParaRPr lang="en-US" dirty="0"/>
          </a:p>
        </p:txBody>
      </p:sp>
      <p:sp>
        <p:nvSpPr>
          <p:cNvPr id="3" name="Content Placeholder 2"/>
          <p:cNvSpPr>
            <a:spLocks noGrp="1"/>
          </p:cNvSpPr>
          <p:nvPr>
            <p:ph idx="1"/>
          </p:nvPr>
        </p:nvSpPr>
        <p:spPr/>
        <p:txBody>
          <a:bodyPr>
            <a:normAutofit lnSpcReduction="10000"/>
          </a:bodyPr>
          <a:lstStyle/>
          <a:p>
            <a:r>
              <a:rPr lang="en-US" dirty="0" smtClean="0"/>
              <a:t>Since the PT is somewhere in the RAM, each translation requires somehow indexing it, then pulling out the PTE, and then doing the appropriate checks, followed by creating the new address, which finally goes out on the memory bus.</a:t>
            </a:r>
          </a:p>
          <a:p>
            <a:r>
              <a:rPr lang="en-US" dirty="0" smtClean="0"/>
              <a:t>This is to be done for each instruction.</a:t>
            </a:r>
          </a:p>
          <a:p>
            <a:r>
              <a:rPr lang="en-US" dirty="0" smtClean="0"/>
              <a:t>Latency – to access one memory location (say some variable in the program x) we need to access another memory table called the PTE, in that we need to pickup the element at a certain index, etc.</a:t>
            </a:r>
          </a:p>
          <a:p>
            <a:r>
              <a:rPr lang="en-US" dirty="0" smtClean="0"/>
              <a:t>That would be exceedingly slow, right?</a:t>
            </a:r>
          </a:p>
          <a:p>
            <a:r>
              <a:rPr lang="en-US" dirty="0" smtClean="0"/>
              <a:t>This is where TLBs (</a:t>
            </a:r>
            <a:r>
              <a:rPr lang="en-US" i="1" u="sng" dirty="0" smtClean="0">
                <a:latin typeface="Times New Roman" panose="02020603050405020304" pitchFamily="18" charset="0"/>
                <a:cs typeface="Times New Roman" panose="02020603050405020304" pitchFamily="18" charset="0"/>
              </a:rPr>
              <a:t>Translation Lookaside Buffers</a:t>
            </a:r>
            <a:r>
              <a:rPr lang="en-US" dirty="0" smtClean="0"/>
              <a:t>) come in handy!</a:t>
            </a:r>
          </a:p>
        </p:txBody>
      </p:sp>
    </p:spTree>
    <p:extLst>
      <p:ext uri="{BB962C8B-B14F-4D97-AF65-F5344CB8AC3E}">
        <p14:creationId xmlns:p14="http://schemas.microsoft.com/office/powerpoint/2010/main" val="36621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665068" y="2353469"/>
            <a:ext cx="914400" cy="2168434"/>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637378" y="2353469"/>
            <a:ext cx="487130" cy="216843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TLB’s to the rescue</a:t>
            </a:r>
            <a:endParaRPr lang="en-US" dirty="0"/>
          </a:p>
        </p:txBody>
      </p:sp>
      <p:sp>
        <p:nvSpPr>
          <p:cNvPr id="3" name="Content Placeholder 2"/>
          <p:cNvSpPr>
            <a:spLocks noGrp="1"/>
          </p:cNvSpPr>
          <p:nvPr>
            <p:ph idx="1"/>
          </p:nvPr>
        </p:nvSpPr>
        <p:spPr>
          <a:xfrm>
            <a:off x="838200" y="1825625"/>
            <a:ext cx="6294120" cy="4351338"/>
          </a:xfrm>
        </p:spPr>
        <p:txBody>
          <a:bodyPr>
            <a:normAutofit/>
          </a:bodyPr>
          <a:lstStyle/>
          <a:p>
            <a:r>
              <a:rPr lang="en-US" dirty="0" smtClean="0"/>
              <a:t>The idea of the MMU was to be able to do translation in hardware immediately.</a:t>
            </a:r>
          </a:p>
          <a:p>
            <a:r>
              <a:rPr lang="en-US" dirty="0" smtClean="0"/>
              <a:t>We can do that if we have the just the right PTEs in the MMU a cache for PTEs.</a:t>
            </a:r>
          </a:p>
          <a:p>
            <a:r>
              <a:rPr lang="en-US" dirty="0" smtClean="0"/>
              <a:t>The hardware support for that in the MMU – “Translation Look-aside buffer”.</a:t>
            </a:r>
          </a:p>
          <a:p>
            <a:r>
              <a:rPr lang="en-US" dirty="0" smtClean="0"/>
              <a:t>TLBs are crucial to making paging work.</a:t>
            </a:r>
          </a:p>
          <a:p>
            <a:r>
              <a:rPr lang="en-US" dirty="0" smtClean="0"/>
              <a:t>Why not have all the PTEs in the TLB?</a:t>
            </a:r>
          </a:p>
          <a:p>
            <a:r>
              <a:rPr lang="en-US" dirty="0" smtClean="0"/>
              <a:t>How does the TLB work?...</a:t>
            </a:r>
          </a:p>
          <a:p>
            <a:endParaRPr lang="en-US" dirty="0" smtClean="0"/>
          </a:p>
        </p:txBody>
      </p:sp>
      <p:cxnSp>
        <p:nvCxnSpPr>
          <p:cNvPr id="15" name="Elbow Connector 14"/>
          <p:cNvCxnSpPr/>
          <p:nvPr/>
        </p:nvCxnSpPr>
        <p:spPr>
          <a:xfrm rot="10800000" flipV="1">
            <a:off x="7805137" y="1139869"/>
            <a:ext cx="742950" cy="2339588"/>
          </a:xfrm>
          <a:prstGeom prst="bentConnector2">
            <a:avLst/>
          </a:prstGeom>
          <a:ln>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148394" y="2353469"/>
            <a:ext cx="0" cy="21684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665067" y="2521131"/>
            <a:ext cx="914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665067" y="2673531"/>
            <a:ext cx="914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665067" y="2825931"/>
            <a:ext cx="914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665067" y="2978331"/>
            <a:ext cx="914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665067" y="3130731"/>
            <a:ext cx="914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665067" y="3283131"/>
            <a:ext cx="914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665067" y="3435531"/>
            <a:ext cx="914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665067" y="3587931"/>
            <a:ext cx="914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665067" y="3740331"/>
            <a:ext cx="914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665067" y="3892731"/>
            <a:ext cx="914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665067" y="4045131"/>
            <a:ext cx="914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665067" y="4197531"/>
            <a:ext cx="914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8665067" y="4349931"/>
            <a:ext cx="914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190448" y="2438397"/>
            <a:ext cx="457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190448" y="2590797"/>
            <a:ext cx="457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190448" y="2743197"/>
            <a:ext cx="457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190448" y="2895597"/>
            <a:ext cx="457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190448" y="3047997"/>
            <a:ext cx="457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190448" y="3200397"/>
            <a:ext cx="457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8190448" y="3352797"/>
            <a:ext cx="457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190448" y="4288972"/>
            <a:ext cx="457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190448" y="3526967"/>
            <a:ext cx="457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190448" y="3679367"/>
            <a:ext cx="457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8190448" y="3831767"/>
            <a:ext cx="457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8190448" y="3984167"/>
            <a:ext cx="457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190448" y="4136567"/>
            <a:ext cx="457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8186092" y="4454435"/>
            <a:ext cx="457200" cy="0"/>
          </a:xfrm>
          <a:prstGeom prst="line">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8186092" y="2438397"/>
            <a:ext cx="0" cy="2016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7805137" y="3474720"/>
            <a:ext cx="380955"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8626465" y="4589421"/>
            <a:ext cx="1235993" cy="369332"/>
          </a:xfrm>
          <a:prstGeom prst="rect">
            <a:avLst/>
          </a:prstGeom>
          <a:noFill/>
        </p:spPr>
        <p:txBody>
          <a:bodyPr wrap="square" rtlCol="0">
            <a:spAutoFit/>
          </a:bodyPr>
          <a:lstStyle/>
          <a:p>
            <a:r>
              <a:rPr lang="en-US" dirty="0" smtClean="0"/>
              <a:t>VPN   PTE</a:t>
            </a:r>
            <a:endParaRPr lang="en-US" dirty="0"/>
          </a:p>
        </p:txBody>
      </p:sp>
      <p:cxnSp>
        <p:nvCxnSpPr>
          <p:cNvPr id="59" name="Straight Connector 58"/>
          <p:cNvCxnSpPr/>
          <p:nvPr/>
        </p:nvCxnSpPr>
        <p:spPr>
          <a:xfrm flipV="1">
            <a:off x="8908869" y="4349931"/>
            <a:ext cx="52251" cy="239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9313817" y="4349931"/>
            <a:ext cx="117566" cy="23949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9278296" y="575678"/>
            <a:ext cx="1590692" cy="369332"/>
          </a:xfrm>
          <a:prstGeom prst="rect">
            <a:avLst/>
          </a:prstGeom>
          <a:noFill/>
        </p:spPr>
        <p:txBody>
          <a:bodyPr wrap="none" rtlCol="0">
            <a:spAutoFit/>
          </a:bodyPr>
          <a:lstStyle/>
          <a:p>
            <a:r>
              <a:rPr lang="en-US" dirty="0" smtClean="0"/>
              <a:t>Virtual address</a:t>
            </a:r>
            <a:endParaRPr lang="en-US" dirty="0"/>
          </a:p>
        </p:txBody>
      </p:sp>
      <p:sp>
        <p:nvSpPr>
          <p:cNvPr id="64" name="TextBox 63"/>
          <p:cNvSpPr txBox="1"/>
          <p:nvPr/>
        </p:nvSpPr>
        <p:spPr>
          <a:xfrm>
            <a:off x="7805137" y="1100925"/>
            <a:ext cx="583814" cy="369332"/>
          </a:xfrm>
          <a:prstGeom prst="rect">
            <a:avLst/>
          </a:prstGeom>
          <a:noFill/>
        </p:spPr>
        <p:txBody>
          <a:bodyPr wrap="none" rtlCol="0">
            <a:spAutoFit/>
          </a:bodyPr>
          <a:lstStyle/>
          <a:p>
            <a:r>
              <a:rPr lang="en-US" dirty="0" smtClean="0"/>
              <a:t>VPN</a:t>
            </a:r>
            <a:endParaRPr lang="en-US" dirty="0"/>
          </a:p>
        </p:txBody>
      </p:sp>
      <p:cxnSp>
        <p:nvCxnSpPr>
          <p:cNvPr id="66" name="Straight Arrow Connector 65"/>
          <p:cNvCxnSpPr/>
          <p:nvPr/>
        </p:nvCxnSpPr>
        <p:spPr>
          <a:xfrm flipV="1">
            <a:off x="9579468" y="3213142"/>
            <a:ext cx="511016" cy="9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9766742" y="3259462"/>
            <a:ext cx="1991827" cy="646331"/>
          </a:xfrm>
          <a:prstGeom prst="rect">
            <a:avLst/>
          </a:prstGeom>
          <a:noFill/>
        </p:spPr>
        <p:txBody>
          <a:bodyPr wrap="none" rtlCol="0">
            <a:spAutoFit/>
          </a:bodyPr>
          <a:lstStyle/>
          <a:p>
            <a:r>
              <a:rPr lang="en-US" dirty="0" smtClean="0"/>
              <a:t>PFN with other PTE</a:t>
            </a:r>
            <a:br>
              <a:rPr lang="en-US" dirty="0" smtClean="0"/>
            </a:br>
            <a:r>
              <a:rPr lang="en-US" dirty="0" smtClean="0"/>
              <a:t>special bits</a:t>
            </a:r>
            <a:endParaRPr lang="en-US" dirty="0"/>
          </a:p>
        </p:txBody>
      </p:sp>
      <p:sp>
        <p:nvSpPr>
          <p:cNvPr id="68" name="TextBox 67"/>
          <p:cNvSpPr txBox="1"/>
          <p:nvPr/>
        </p:nvSpPr>
        <p:spPr>
          <a:xfrm>
            <a:off x="8562661" y="956762"/>
            <a:ext cx="2565126" cy="369332"/>
          </a:xfrm>
          <a:prstGeom prst="rect">
            <a:avLst/>
          </a:prstGeom>
          <a:solidFill>
            <a:schemeClr val="accent1">
              <a:lumMod val="20000"/>
              <a:lumOff val="80000"/>
            </a:schemeClr>
          </a:solidFill>
          <a:ln>
            <a:solidFill>
              <a:schemeClr val="accent1"/>
            </a:solidFill>
          </a:ln>
        </p:spPr>
        <p:txBody>
          <a:bodyPr wrap="none" rtlCol="0">
            <a:spAutoFit/>
          </a:bodyPr>
          <a:lstStyle/>
          <a:p>
            <a:r>
              <a:rPr lang="en-US" dirty="0" smtClean="0">
                <a:solidFill>
                  <a:schemeClr val="accent1"/>
                </a:solidFill>
              </a:rPr>
              <a:t>………………………………………</a:t>
            </a:r>
            <a:endParaRPr lang="en-US" dirty="0">
              <a:solidFill>
                <a:schemeClr val="accent1"/>
              </a:solidFill>
            </a:endParaRPr>
          </a:p>
        </p:txBody>
      </p:sp>
      <p:cxnSp>
        <p:nvCxnSpPr>
          <p:cNvPr id="70" name="Straight Connector 69"/>
          <p:cNvCxnSpPr/>
          <p:nvPr/>
        </p:nvCxnSpPr>
        <p:spPr>
          <a:xfrm>
            <a:off x="10315074" y="986215"/>
            <a:ext cx="0" cy="33987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8887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Allocating memory to the process-Flat</a:t>
            </a:r>
            <a:endParaRPr lang="en-US" dirty="0"/>
          </a:p>
        </p:txBody>
      </p:sp>
      <p:sp>
        <p:nvSpPr>
          <p:cNvPr id="6" name="Content Placeholder 5"/>
          <p:cNvSpPr>
            <a:spLocks noGrp="1"/>
          </p:cNvSpPr>
          <p:nvPr>
            <p:ph sz="half" idx="1"/>
          </p:nvPr>
        </p:nvSpPr>
        <p:spPr/>
        <p:txBody>
          <a:bodyPr>
            <a:normAutofit fontScale="92500" lnSpcReduction="10000"/>
          </a:bodyPr>
          <a:lstStyle/>
          <a:p>
            <a:r>
              <a:rPr lang="en-US" sz="3500" dirty="0" smtClean="0"/>
              <a:t>Why not allocate the whole RAM to a single process?</a:t>
            </a:r>
          </a:p>
          <a:p>
            <a:pPr lvl="1"/>
            <a:r>
              <a:rPr lang="en-US" sz="3000" dirty="0" smtClean="0"/>
              <a:t>We could just keep the current active process’s memory in the RAM, the rest on the disk</a:t>
            </a:r>
          </a:p>
          <a:p>
            <a:pPr lvl="1"/>
            <a:r>
              <a:rPr lang="en-US" sz="3000" dirty="0" smtClean="0"/>
              <a:t>So, works with time slices too</a:t>
            </a:r>
          </a:p>
          <a:p>
            <a:r>
              <a:rPr lang="en-US" b="1" dirty="0" smtClean="0"/>
              <a:t>Absolute address </a:t>
            </a:r>
            <a:r>
              <a:rPr lang="en-US" dirty="0" smtClean="0"/>
              <a:t>code</a:t>
            </a:r>
            <a:r>
              <a:rPr lang="en-US" dirty="0"/>
              <a:t> with </a:t>
            </a:r>
            <a:r>
              <a:rPr lang="en-US" b="1" dirty="0"/>
              <a:t>compile-time binding</a:t>
            </a:r>
            <a:endParaRPr lang="en-US" b="1" dirty="0" smtClean="0"/>
          </a:p>
          <a:p>
            <a:r>
              <a:rPr lang="en-US" b="1" dirty="0" smtClean="0"/>
              <a:t>Single contiguous address space (Flat) </a:t>
            </a:r>
            <a:r>
              <a:rPr lang="en-US" dirty="0" smtClean="0"/>
              <a:t>same for all processes</a:t>
            </a:r>
            <a:endParaRPr lang="en-US" dirty="0"/>
          </a:p>
        </p:txBody>
      </p:sp>
      <p:sp>
        <p:nvSpPr>
          <p:cNvPr id="12" name="Content Placeholder 11"/>
          <p:cNvSpPr>
            <a:spLocks noGrp="1"/>
          </p:cNvSpPr>
          <p:nvPr>
            <p:ph sz="half" idx="2"/>
          </p:nvPr>
        </p:nvSpPr>
        <p:spPr>
          <a:xfrm>
            <a:off x="8271164" y="1825625"/>
            <a:ext cx="3082636" cy="4351338"/>
          </a:xfrm>
        </p:spPr>
        <p:txBody>
          <a:bodyPr>
            <a:normAutofit fontScale="92500" lnSpcReduction="10000"/>
          </a:bodyPr>
          <a:lstStyle/>
          <a:p>
            <a:r>
              <a:rPr lang="en-US" dirty="0" smtClean="0"/>
              <a:t>We could compile programs to this address spaces</a:t>
            </a:r>
          </a:p>
          <a:p>
            <a:r>
              <a:rPr lang="en-US" dirty="0" smtClean="0"/>
              <a:t>BTW, the kernel too resides in the same physical memory!</a:t>
            </a:r>
            <a:endParaRPr lang="en-US" dirty="0"/>
          </a:p>
        </p:txBody>
      </p:sp>
      <p:sp>
        <p:nvSpPr>
          <p:cNvPr id="5" name="Rectangle 4"/>
          <p:cNvSpPr/>
          <p:nvPr/>
        </p:nvSpPr>
        <p:spPr>
          <a:xfrm>
            <a:off x="6684818" y="1981200"/>
            <a:ext cx="1267691" cy="4239491"/>
          </a:xfrm>
          <a:prstGeom prst="rect">
            <a:avLst/>
          </a:prstGeom>
          <a:pattFill prst="ltHorz">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757553" y="2134393"/>
            <a:ext cx="1122219" cy="971664"/>
          </a:xfrm>
          <a:prstGeom prst="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P1</a:t>
            </a:r>
            <a:endParaRPr lang="en-US" b="1" dirty="0">
              <a:solidFill>
                <a:srgbClr val="7030A0"/>
              </a:solidFill>
            </a:endParaRPr>
          </a:p>
        </p:txBody>
      </p:sp>
      <p:sp>
        <p:nvSpPr>
          <p:cNvPr id="8" name="Rectangle 7"/>
          <p:cNvSpPr/>
          <p:nvPr/>
        </p:nvSpPr>
        <p:spPr>
          <a:xfrm>
            <a:off x="6757553" y="3119308"/>
            <a:ext cx="1122219" cy="297589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sp>
        <p:nvSpPr>
          <p:cNvPr id="13" name="Rectangle 12"/>
          <p:cNvSpPr/>
          <p:nvPr/>
        </p:nvSpPr>
        <p:spPr>
          <a:xfrm>
            <a:off x="6758682" y="5665715"/>
            <a:ext cx="1122219" cy="429491"/>
          </a:xfrm>
          <a:prstGeom prst="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Kernel</a:t>
            </a:r>
            <a:endParaRPr lang="en-US" b="1" dirty="0">
              <a:solidFill>
                <a:srgbClr val="7030A0"/>
              </a:solidFill>
            </a:endParaRPr>
          </a:p>
        </p:txBody>
      </p:sp>
    </p:spTree>
    <p:extLst>
      <p:ext uri="{BB962C8B-B14F-4D97-AF65-F5344CB8AC3E}">
        <p14:creationId xmlns:p14="http://schemas.microsoft.com/office/powerpoint/2010/main" val="43321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par>
                                <p:cTn id="16" presetID="1" presetClass="entr" presetSubtype="0" fill="hold" grpId="0" nodeType="withEffect">
                                  <p:stCondLst>
                                    <p:cond delay="200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translation – VPN and PFN </a:t>
            </a:r>
            <a:r>
              <a:rPr lang="en-US" b="1" dirty="0" smtClean="0"/>
              <a:t>from TLB</a:t>
            </a:r>
            <a:endParaRPr lang="en-US" b="1" dirty="0"/>
          </a:p>
        </p:txBody>
      </p:sp>
      <p:sp>
        <p:nvSpPr>
          <p:cNvPr id="3" name="Content Placeholder 2"/>
          <p:cNvSpPr>
            <a:spLocks noGrp="1"/>
          </p:cNvSpPr>
          <p:nvPr>
            <p:ph idx="1"/>
          </p:nvPr>
        </p:nvSpPr>
        <p:spPr>
          <a:xfrm>
            <a:off x="140151" y="1789575"/>
            <a:ext cx="10932268" cy="602425"/>
          </a:xfrm>
        </p:spPr>
        <p:txBody>
          <a:bodyPr>
            <a:normAutofit/>
          </a:bodyPr>
          <a:lstStyle/>
          <a:p>
            <a:r>
              <a:rPr lang="en-US" dirty="0" err="1" smtClean="0"/>
              <a:t>movb</a:t>
            </a:r>
            <a:r>
              <a:rPr lang="en-US" dirty="0" smtClean="0"/>
              <a:t> </a:t>
            </a:r>
            <a:r>
              <a:rPr lang="en-US" dirty="0"/>
              <a:t>%al, 0x409892   # </a:t>
            </a:r>
            <a:r>
              <a:rPr lang="en-US" dirty="0" smtClean="0"/>
              <a:t>A byte from al to 0x409892 in RAM </a:t>
            </a:r>
            <a:endParaRPr lang="en-US" dirty="0"/>
          </a:p>
        </p:txBody>
      </p:sp>
      <p:sp>
        <p:nvSpPr>
          <p:cNvPr id="5" name="Rectangle 4"/>
          <p:cNvSpPr/>
          <p:nvPr/>
        </p:nvSpPr>
        <p:spPr>
          <a:xfrm>
            <a:off x="1132114" y="3773715"/>
            <a:ext cx="2004335" cy="348343"/>
          </a:xfrm>
          <a:prstGeom prst="rect">
            <a:avLst/>
          </a:prstGeom>
          <a:pattFill prst="smConfetti">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p:nvGrpSpPr>
        <p:grpSpPr>
          <a:xfrm>
            <a:off x="1117598" y="2273216"/>
            <a:ext cx="2013605" cy="4162017"/>
            <a:chOff x="1117598" y="2273216"/>
            <a:chExt cx="2013605" cy="4162017"/>
          </a:xfrm>
        </p:grpSpPr>
        <p:sp>
          <p:nvSpPr>
            <p:cNvPr id="4" name="Rectangle 3"/>
            <p:cNvSpPr/>
            <p:nvPr/>
          </p:nvSpPr>
          <p:spPr>
            <a:xfrm>
              <a:off x="1117598" y="2362655"/>
              <a:ext cx="2013605" cy="39214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p:nvGrpSpPr>
          <p:grpSpPr>
            <a:xfrm>
              <a:off x="2211625" y="2273216"/>
              <a:ext cx="152932" cy="261484"/>
              <a:chOff x="9535886" y="1690688"/>
              <a:chExt cx="239486" cy="261484"/>
            </a:xfrm>
          </p:grpSpPr>
          <p:cxnSp>
            <p:nvCxnSpPr>
              <p:cNvPr id="13" name="Straight Connector 12"/>
              <p:cNvCxnSpPr/>
              <p:nvPr/>
            </p:nvCxnSpPr>
            <p:spPr>
              <a:xfrm flipH="1">
                <a:off x="9535886" y="1690688"/>
                <a:ext cx="130628" cy="254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9644744" y="1697946"/>
                <a:ext cx="130628" cy="25422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2101082" y="6134839"/>
              <a:ext cx="152932" cy="300394"/>
              <a:chOff x="9535886" y="1340494"/>
              <a:chExt cx="239486" cy="300394"/>
            </a:xfrm>
          </p:grpSpPr>
          <p:cxnSp>
            <p:nvCxnSpPr>
              <p:cNvPr id="18" name="Straight Connector 17"/>
              <p:cNvCxnSpPr/>
              <p:nvPr/>
            </p:nvCxnSpPr>
            <p:spPr>
              <a:xfrm flipH="1">
                <a:off x="9535886" y="1340494"/>
                <a:ext cx="130628" cy="254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9644744" y="1386662"/>
                <a:ext cx="130628" cy="254226"/>
              </a:xfrm>
              <a:prstGeom prst="line">
                <a:avLst/>
              </a:prstGeom>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1443350" y="4754662"/>
              <a:ext cx="824369" cy="369332"/>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rPr>
                <a:t>TLB</a:t>
              </a:r>
              <a:endParaRPr lang="en-US" b="1" dirty="0">
                <a:effectLst>
                  <a:outerShdw blurRad="38100" dist="38100" dir="2700000" algn="tl">
                    <a:srgbClr val="000000">
                      <a:alpha val="43137"/>
                    </a:srgbClr>
                  </a:outerShdw>
                </a:effectLst>
              </a:endParaRPr>
            </a:p>
          </p:txBody>
        </p:sp>
      </p:grpSp>
      <p:sp>
        <p:nvSpPr>
          <p:cNvPr id="21" name="Oval 20"/>
          <p:cNvSpPr/>
          <p:nvPr/>
        </p:nvSpPr>
        <p:spPr>
          <a:xfrm>
            <a:off x="2245805" y="1712537"/>
            <a:ext cx="653143" cy="537029"/>
          </a:xfrm>
          <a:prstGeom prst="ellipse">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p:cNvGrpSpPr/>
          <p:nvPr/>
        </p:nvGrpSpPr>
        <p:grpSpPr>
          <a:xfrm>
            <a:off x="-54134" y="2191656"/>
            <a:ext cx="2492535" cy="1982220"/>
            <a:chOff x="-54134" y="2191656"/>
            <a:chExt cx="2492535" cy="1982220"/>
          </a:xfrm>
        </p:grpSpPr>
        <p:sp>
          <p:nvSpPr>
            <p:cNvPr id="26" name="TextBox 25"/>
            <p:cNvSpPr txBox="1"/>
            <p:nvPr/>
          </p:nvSpPr>
          <p:spPr>
            <a:xfrm>
              <a:off x="-54134" y="3712211"/>
              <a:ext cx="939681" cy="461665"/>
            </a:xfrm>
            <a:prstGeom prst="rect">
              <a:avLst/>
            </a:prstGeom>
            <a:noFill/>
          </p:spPr>
          <p:txBody>
            <a:bodyPr wrap="none" rtlCol="0">
              <a:spAutoFit/>
            </a:bodyPr>
            <a:lstStyle/>
            <a:p>
              <a:r>
                <a:rPr lang="en-US" sz="2400" dirty="0" smtClean="0"/>
                <a:t>0x409</a:t>
              </a:r>
              <a:endParaRPr lang="en-US" sz="2400" dirty="0"/>
            </a:p>
          </p:txBody>
        </p:sp>
        <p:grpSp>
          <p:nvGrpSpPr>
            <p:cNvPr id="39" name="Group 38"/>
            <p:cNvGrpSpPr/>
            <p:nvPr/>
          </p:nvGrpSpPr>
          <p:grpSpPr>
            <a:xfrm>
              <a:off x="53268" y="2191656"/>
              <a:ext cx="2385133" cy="1558025"/>
              <a:chOff x="53268" y="2191656"/>
              <a:chExt cx="2385133" cy="1558025"/>
            </a:xfrm>
          </p:grpSpPr>
          <p:sp>
            <p:nvSpPr>
              <p:cNvPr id="24" name="Freeform 23"/>
              <p:cNvSpPr/>
              <p:nvPr/>
            </p:nvSpPr>
            <p:spPr>
              <a:xfrm>
                <a:off x="99852" y="2191656"/>
                <a:ext cx="2338549" cy="1558025"/>
              </a:xfrm>
              <a:custGeom>
                <a:avLst/>
                <a:gdLst>
                  <a:gd name="connsiteX0" fmla="*/ 2298249 w 2298249"/>
                  <a:gd name="connsiteY0" fmla="*/ 0 h 1817312"/>
                  <a:gd name="connsiteX1" fmla="*/ 1616078 w 2298249"/>
                  <a:gd name="connsiteY1" fmla="*/ 275772 h 1817312"/>
                  <a:gd name="connsiteX2" fmla="*/ 77563 w 2298249"/>
                  <a:gd name="connsiteY2" fmla="*/ 856343 h 1817312"/>
                  <a:gd name="connsiteX3" fmla="*/ 295278 w 2298249"/>
                  <a:gd name="connsiteY3" fmla="*/ 1669143 h 1817312"/>
                  <a:gd name="connsiteX4" fmla="*/ 875849 w 2298249"/>
                  <a:gd name="connsiteY4" fmla="*/ 1814286 h 1817312"/>
                  <a:gd name="connsiteX0" fmla="*/ 2080166 w 2080166"/>
                  <a:gd name="connsiteY0" fmla="*/ 0 h 1831004"/>
                  <a:gd name="connsiteX1" fmla="*/ 1397995 w 2080166"/>
                  <a:gd name="connsiteY1" fmla="*/ 275772 h 1831004"/>
                  <a:gd name="connsiteX2" fmla="*/ 151310 w 2080166"/>
                  <a:gd name="connsiteY2" fmla="*/ 467237 h 1831004"/>
                  <a:gd name="connsiteX3" fmla="*/ 77195 w 2080166"/>
                  <a:gd name="connsiteY3" fmla="*/ 1669143 h 1831004"/>
                  <a:gd name="connsiteX4" fmla="*/ 657766 w 2080166"/>
                  <a:gd name="connsiteY4" fmla="*/ 1814286 h 1831004"/>
                  <a:gd name="connsiteX0" fmla="*/ 2352352 w 2352352"/>
                  <a:gd name="connsiteY0" fmla="*/ 0 h 1814551"/>
                  <a:gd name="connsiteX1" fmla="*/ 1670181 w 2352352"/>
                  <a:gd name="connsiteY1" fmla="*/ 275772 h 1814551"/>
                  <a:gd name="connsiteX2" fmla="*/ 423496 w 2352352"/>
                  <a:gd name="connsiteY2" fmla="*/ 467237 h 1814551"/>
                  <a:gd name="connsiteX3" fmla="*/ 18641 w 2352352"/>
                  <a:gd name="connsiteY3" fmla="*/ 1455134 h 1814551"/>
                  <a:gd name="connsiteX4" fmla="*/ 929952 w 2352352"/>
                  <a:gd name="connsiteY4" fmla="*/ 1814286 h 1814551"/>
                  <a:gd name="connsiteX0" fmla="*/ 2338549 w 2338549"/>
                  <a:gd name="connsiteY0" fmla="*/ 0 h 1558025"/>
                  <a:gd name="connsiteX1" fmla="*/ 1656378 w 2338549"/>
                  <a:gd name="connsiteY1" fmla="*/ 275772 h 1558025"/>
                  <a:gd name="connsiteX2" fmla="*/ 409693 w 2338549"/>
                  <a:gd name="connsiteY2" fmla="*/ 467237 h 1558025"/>
                  <a:gd name="connsiteX3" fmla="*/ 4838 w 2338549"/>
                  <a:gd name="connsiteY3" fmla="*/ 1455134 h 1558025"/>
                  <a:gd name="connsiteX4" fmla="*/ 624320 w 2338549"/>
                  <a:gd name="connsiteY4" fmla="*/ 1522456 h 1558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8549" h="1558025">
                    <a:moveTo>
                      <a:pt x="2338549" y="0"/>
                    </a:moveTo>
                    <a:cubicBezTo>
                      <a:pt x="2182520" y="66524"/>
                      <a:pt x="1977854" y="197899"/>
                      <a:pt x="1656378" y="275772"/>
                    </a:cubicBezTo>
                    <a:cubicBezTo>
                      <a:pt x="1334902" y="353645"/>
                      <a:pt x="684950" y="270677"/>
                      <a:pt x="409693" y="467237"/>
                    </a:cubicBezTo>
                    <a:cubicBezTo>
                      <a:pt x="134436" y="663797"/>
                      <a:pt x="-30933" y="1279264"/>
                      <a:pt x="4838" y="1455134"/>
                    </a:cubicBezTo>
                    <a:cubicBezTo>
                      <a:pt x="40609" y="1631004"/>
                      <a:pt x="400558" y="1529713"/>
                      <a:pt x="624320" y="1522456"/>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53268" y="3100313"/>
                <a:ext cx="724878" cy="523220"/>
              </a:xfrm>
              <a:prstGeom prst="rect">
                <a:avLst/>
              </a:prstGeom>
              <a:noFill/>
            </p:spPr>
            <p:txBody>
              <a:bodyPr wrap="none" rtlCol="0">
                <a:spAutoFit/>
              </a:bodyPr>
              <a:lstStyle/>
              <a:p>
                <a:r>
                  <a:rPr lang="en-US" sz="2800" dirty="0" err="1" smtClean="0"/>
                  <a:t>vpn</a:t>
                </a:r>
                <a:endParaRPr lang="en-US" sz="2800" dirty="0"/>
              </a:p>
            </p:txBody>
          </p:sp>
        </p:grpSp>
      </p:grpSp>
      <p:grpSp>
        <p:nvGrpSpPr>
          <p:cNvPr id="41" name="Group 40"/>
          <p:cNvGrpSpPr/>
          <p:nvPr/>
        </p:nvGrpSpPr>
        <p:grpSpPr>
          <a:xfrm>
            <a:off x="1112352" y="3764031"/>
            <a:ext cx="1999089" cy="377479"/>
            <a:chOff x="1132114" y="3766425"/>
            <a:chExt cx="1999089" cy="377479"/>
          </a:xfrm>
        </p:grpSpPr>
        <p:sp>
          <p:nvSpPr>
            <p:cNvPr id="28" name="Rounded Rectangle 27"/>
            <p:cNvSpPr/>
            <p:nvPr/>
          </p:nvSpPr>
          <p:spPr>
            <a:xfrm>
              <a:off x="1132114" y="3766425"/>
              <a:ext cx="613737" cy="35802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132</a:t>
              </a:r>
              <a:endParaRPr lang="en-US" dirty="0">
                <a:solidFill>
                  <a:schemeClr val="tx1"/>
                </a:solidFill>
              </a:endParaRPr>
            </a:p>
          </p:txBody>
        </p:sp>
        <p:sp>
          <p:nvSpPr>
            <p:cNvPr id="29" name="Rounded Rectangle 28"/>
            <p:cNvSpPr/>
            <p:nvPr/>
          </p:nvSpPr>
          <p:spPr>
            <a:xfrm>
              <a:off x="2375745" y="3774783"/>
              <a:ext cx="755458" cy="36912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Oval 29"/>
          <p:cNvSpPr/>
          <p:nvPr/>
        </p:nvSpPr>
        <p:spPr>
          <a:xfrm>
            <a:off x="2898948" y="1690184"/>
            <a:ext cx="535793" cy="5370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2030730" y="3272495"/>
            <a:ext cx="3287362" cy="1860936"/>
          </a:xfrm>
          <a:custGeom>
            <a:avLst/>
            <a:gdLst>
              <a:gd name="connsiteX0" fmla="*/ 102710 w 3486572"/>
              <a:gd name="connsiteY0" fmla="*/ 538320 h 557775"/>
              <a:gd name="connsiteX1" fmla="*/ 355629 w 3486572"/>
              <a:gd name="connsiteY1" fmla="*/ 71392 h 557775"/>
              <a:gd name="connsiteX2" fmla="*/ 3021008 w 3486572"/>
              <a:gd name="connsiteY2" fmla="*/ 51937 h 557775"/>
              <a:gd name="connsiteX3" fmla="*/ 3468480 w 3486572"/>
              <a:gd name="connsiteY3" fmla="*/ 557775 h 557775"/>
              <a:gd name="connsiteX0" fmla="*/ 2984 w 7536096"/>
              <a:gd name="connsiteY0" fmla="*/ 538320 h 557775"/>
              <a:gd name="connsiteX1" fmla="*/ 4405153 w 7536096"/>
              <a:gd name="connsiteY1" fmla="*/ 71392 h 557775"/>
              <a:gd name="connsiteX2" fmla="*/ 7070532 w 7536096"/>
              <a:gd name="connsiteY2" fmla="*/ 51937 h 557775"/>
              <a:gd name="connsiteX3" fmla="*/ 7518004 w 7536096"/>
              <a:gd name="connsiteY3" fmla="*/ 557775 h 557775"/>
              <a:gd name="connsiteX0" fmla="*/ 7034 w 7630869"/>
              <a:gd name="connsiteY0" fmla="*/ 488358 h 698606"/>
              <a:gd name="connsiteX1" fmla="*/ 2426782 w 7630869"/>
              <a:gd name="connsiteY1" fmla="*/ 689198 h 698606"/>
              <a:gd name="connsiteX2" fmla="*/ 7074582 w 7630869"/>
              <a:gd name="connsiteY2" fmla="*/ 1975 h 698606"/>
              <a:gd name="connsiteX3" fmla="*/ 7522054 w 7630869"/>
              <a:gd name="connsiteY3" fmla="*/ 507813 h 698606"/>
              <a:gd name="connsiteX0" fmla="*/ 7034 w 7789981"/>
              <a:gd name="connsiteY0" fmla="*/ 523927 h 734175"/>
              <a:gd name="connsiteX1" fmla="*/ 2426782 w 7789981"/>
              <a:gd name="connsiteY1" fmla="*/ 724767 h 734175"/>
              <a:gd name="connsiteX2" fmla="*/ 7074582 w 7789981"/>
              <a:gd name="connsiteY2" fmla="*/ 37544 h 734175"/>
              <a:gd name="connsiteX3" fmla="*/ 7752566 w 7789981"/>
              <a:gd name="connsiteY3" fmla="*/ 221011 h 734175"/>
            </a:gdLst>
            <a:ahLst/>
            <a:cxnLst>
              <a:cxn ang="0">
                <a:pos x="connsiteX0" y="connsiteY0"/>
              </a:cxn>
              <a:cxn ang="0">
                <a:pos x="connsiteX1" y="connsiteY1"/>
              </a:cxn>
              <a:cxn ang="0">
                <a:pos x="connsiteX2" y="connsiteY2"/>
              </a:cxn>
              <a:cxn ang="0">
                <a:pos x="connsiteX3" y="connsiteY3"/>
              </a:cxn>
            </a:cxnLst>
            <a:rect l="l" t="t" r="r" b="b"/>
            <a:pathLst>
              <a:path w="7789981" h="734175">
                <a:moveTo>
                  <a:pt x="7034" y="523927"/>
                </a:moveTo>
                <a:cubicBezTo>
                  <a:pt x="-109698" y="330995"/>
                  <a:pt x="1248857" y="805831"/>
                  <a:pt x="2426782" y="724767"/>
                </a:cubicBezTo>
                <a:cubicBezTo>
                  <a:pt x="3604707" y="643703"/>
                  <a:pt x="6186951" y="121503"/>
                  <a:pt x="7074582" y="37544"/>
                </a:cubicBezTo>
                <a:cubicBezTo>
                  <a:pt x="7962213" y="-46415"/>
                  <a:pt x="7788234" y="8624"/>
                  <a:pt x="7752566" y="221011"/>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PFN</a:t>
            </a:r>
            <a:endParaRPr lang="en-US" dirty="0">
              <a:solidFill>
                <a:schemeClr val="tx1"/>
              </a:solidFill>
            </a:endParaRPr>
          </a:p>
        </p:txBody>
      </p:sp>
      <p:sp>
        <p:nvSpPr>
          <p:cNvPr id="32" name="Freeform 31"/>
          <p:cNvSpPr/>
          <p:nvPr/>
        </p:nvSpPr>
        <p:spPr>
          <a:xfrm>
            <a:off x="3151762" y="2217906"/>
            <a:ext cx="2864582" cy="1575881"/>
          </a:xfrm>
          <a:custGeom>
            <a:avLst/>
            <a:gdLst>
              <a:gd name="connsiteX0" fmla="*/ 0 w 2864582"/>
              <a:gd name="connsiteY0" fmla="*/ 0 h 1575881"/>
              <a:gd name="connsiteX1" fmla="*/ 2451370 w 2864582"/>
              <a:gd name="connsiteY1" fmla="*/ 1108954 h 1575881"/>
              <a:gd name="connsiteX2" fmla="*/ 2840476 w 2864582"/>
              <a:gd name="connsiteY2" fmla="*/ 1575881 h 1575881"/>
            </a:gdLst>
            <a:ahLst/>
            <a:cxnLst>
              <a:cxn ang="0">
                <a:pos x="connsiteX0" y="connsiteY0"/>
              </a:cxn>
              <a:cxn ang="0">
                <a:pos x="connsiteX1" y="connsiteY1"/>
              </a:cxn>
              <a:cxn ang="0">
                <a:pos x="connsiteX2" y="connsiteY2"/>
              </a:cxn>
            </a:cxnLst>
            <a:rect l="l" t="t" r="r" b="b"/>
            <a:pathLst>
              <a:path w="2864582" h="1575881">
                <a:moveTo>
                  <a:pt x="0" y="0"/>
                </a:moveTo>
                <a:cubicBezTo>
                  <a:pt x="988978" y="423153"/>
                  <a:pt x="1977957" y="846307"/>
                  <a:pt x="2451370" y="1108954"/>
                </a:cubicBezTo>
                <a:cubicBezTo>
                  <a:pt x="2924783" y="1371601"/>
                  <a:pt x="2882629" y="1473741"/>
                  <a:pt x="2840476" y="1575881"/>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offset</a:t>
            </a:r>
            <a:endParaRPr lang="en-US" dirty="0">
              <a:solidFill>
                <a:schemeClr val="tx1"/>
              </a:solidFill>
            </a:endParaRPr>
          </a:p>
        </p:txBody>
      </p:sp>
      <p:sp>
        <p:nvSpPr>
          <p:cNvPr id="33" name="Rectangle 32"/>
          <p:cNvSpPr/>
          <p:nvPr/>
        </p:nvSpPr>
        <p:spPr>
          <a:xfrm>
            <a:off x="4584053" y="3811308"/>
            <a:ext cx="2013743" cy="5057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1 0 7 8 9 2</a:t>
            </a:r>
            <a:endParaRPr lang="en-US" dirty="0">
              <a:solidFill>
                <a:srgbClr val="FF0000"/>
              </a:solidFill>
            </a:endParaRPr>
          </a:p>
        </p:txBody>
      </p:sp>
      <p:cxnSp>
        <p:nvCxnSpPr>
          <p:cNvPr id="35" name="Straight Arrow Connector 34"/>
          <p:cNvCxnSpPr>
            <a:stCxn id="33" idx="2"/>
          </p:cNvCxnSpPr>
          <p:nvPr/>
        </p:nvCxnSpPr>
        <p:spPr>
          <a:xfrm flipH="1">
            <a:off x="5583677" y="4317039"/>
            <a:ext cx="7248" cy="6306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731585" y="4917043"/>
            <a:ext cx="1704184" cy="369332"/>
          </a:xfrm>
          <a:prstGeom prst="rect">
            <a:avLst/>
          </a:prstGeom>
          <a:noFill/>
        </p:spPr>
        <p:txBody>
          <a:bodyPr wrap="none" rtlCol="0">
            <a:spAutoFit/>
          </a:bodyPr>
          <a:lstStyle/>
          <a:p>
            <a:r>
              <a:rPr lang="en-US" dirty="0" smtClean="0">
                <a:solidFill>
                  <a:srgbClr val="FF0000"/>
                </a:solidFill>
              </a:rPr>
              <a:t>Physical address</a:t>
            </a:r>
            <a:endParaRPr lang="en-US" dirty="0">
              <a:solidFill>
                <a:srgbClr val="FF0000"/>
              </a:solidFill>
            </a:endParaRPr>
          </a:p>
        </p:txBody>
      </p:sp>
      <p:sp>
        <p:nvSpPr>
          <p:cNvPr id="36" name="Rounded Rectangle 35"/>
          <p:cNvSpPr/>
          <p:nvPr/>
        </p:nvSpPr>
        <p:spPr>
          <a:xfrm>
            <a:off x="1110691" y="4151033"/>
            <a:ext cx="615400" cy="34548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409</a:t>
            </a:r>
            <a:endParaRPr lang="en-US" dirty="0">
              <a:solidFill>
                <a:schemeClr val="tx1"/>
              </a:solidFill>
            </a:endParaRPr>
          </a:p>
        </p:txBody>
      </p:sp>
      <p:sp>
        <p:nvSpPr>
          <p:cNvPr id="42" name="Rounded Rectangle 41"/>
          <p:cNvSpPr/>
          <p:nvPr/>
        </p:nvSpPr>
        <p:spPr>
          <a:xfrm>
            <a:off x="2377639" y="4120294"/>
            <a:ext cx="731520" cy="365760"/>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110691" y="3390209"/>
            <a:ext cx="615400" cy="34548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205</a:t>
            </a:r>
            <a:endParaRPr lang="en-US" dirty="0">
              <a:solidFill>
                <a:schemeClr val="tx1"/>
              </a:solidFill>
            </a:endParaRPr>
          </a:p>
        </p:txBody>
      </p:sp>
      <p:sp>
        <p:nvSpPr>
          <p:cNvPr id="44" name="Rounded Rectangle 43"/>
          <p:cNvSpPr/>
          <p:nvPr/>
        </p:nvSpPr>
        <p:spPr>
          <a:xfrm>
            <a:off x="2377081" y="3397496"/>
            <a:ext cx="731520" cy="365760"/>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1126562" y="2997913"/>
            <a:ext cx="615400" cy="34548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403</a:t>
            </a:r>
            <a:endParaRPr lang="en-US" dirty="0">
              <a:solidFill>
                <a:schemeClr val="tx1"/>
              </a:solidFill>
            </a:endParaRPr>
          </a:p>
        </p:txBody>
      </p:sp>
      <p:sp>
        <p:nvSpPr>
          <p:cNvPr id="46" name="Rounded Rectangle 45"/>
          <p:cNvSpPr/>
          <p:nvPr/>
        </p:nvSpPr>
        <p:spPr>
          <a:xfrm>
            <a:off x="2376542" y="3014829"/>
            <a:ext cx="731520" cy="365760"/>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6"/>
          <p:cNvSpPr/>
          <p:nvPr/>
        </p:nvSpPr>
        <p:spPr>
          <a:xfrm>
            <a:off x="1749971" y="4129923"/>
            <a:ext cx="615400" cy="345487"/>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107</a:t>
            </a:r>
            <a:endParaRPr lang="en-US" dirty="0">
              <a:solidFill>
                <a:schemeClr val="tx1"/>
              </a:solidFill>
            </a:endParaRPr>
          </a:p>
        </p:txBody>
      </p:sp>
      <p:sp>
        <p:nvSpPr>
          <p:cNvPr id="48" name="Rounded Rectangle 47"/>
          <p:cNvSpPr/>
          <p:nvPr/>
        </p:nvSpPr>
        <p:spPr>
          <a:xfrm>
            <a:off x="1729958" y="3407125"/>
            <a:ext cx="615400" cy="345487"/>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305</a:t>
            </a:r>
            <a:endParaRPr lang="en-US" dirty="0">
              <a:solidFill>
                <a:schemeClr val="tx1"/>
              </a:solidFill>
            </a:endParaRPr>
          </a:p>
        </p:txBody>
      </p:sp>
      <p:sp>
        <p:nvSpPr>
          <p:cNvPr id="49" name="Rounded Rectangle 48"/>
          <p:cNvSpPr/>
          <p:nvPr/>
        </p:nvSpPr>
        <p:spPr>
          <a:xfrm>
            <a:off x="1745829" y="3014829"/>
            <a:ext cx="610154" cy="345487"/>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162</a:t>
            </a:r>
            <a:endParaRPr lang="en-US" dirty="0">
              <a:solidFill>
                <a:schemeClr val="tx1"/>
              </a:solidFill>
            </a:endParaRPr>
          </a:p>
        </p:txBody>
      </p:sp>
      <p:sp>
        <p:nvSpPr>
          <p:cNvPr id="50" name="Rounded Rectangle 49"/>
          <p:cNvSpPr/>
          <p:nvPr/>
        </p:nvSpPr>
        <p:spPr>
          <a:xfrm>
            <a:off x="1745829" y="3775142"/>
            <a:ext cx="615400" cy="345487"/>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105</a:t>
            </a:r>
            <a:endParaRPr lang="en-US" dirty="0">
              <a:solidFill>
                <a:schemeClr val="tx1"/>
              </a:solidFill>
            </a:endParaRPr>
          </a:p>
        </p:txBody>
      </p:sp>
      <p:sp>
        <p:nvSpPr>
          <p:cNvPr id="51" name="Rounded Rectangle 50"/>
          <p:cNvSpPr/>
          <p:nvPr/>
        </p:nvSpPr>
        <p:spPr>
          <a:xfrm>
            <a:off x="1095378" y="5644423"/>
            <a:ext cx="615400" cy="34548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176</a:t>
            </a:r>
            <a:endParaRPr lang="en-US" dirty="0">
              <a:solidFill>
                <a:schemeClr val="tx1"/>
              </a:solidFill>
            </a:endParaRPr>
          </a:p>
        </p:txBody>
      </p:sp>
      <p:sp>
        <p:nvSpPr>
          <p:cNvPr id="52" name="Rounded Rectangle 51"/>
          <p:cNvSpPr/>
          <p:nvPr/>
        </p:nvSpPr>
        <p:spPr>
          <a:xfrm>
            <a:off x="2345358" y="5661339"/>
            <a:ext cx="731520" cy="365760"/>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1714645" y="5661339"/>
            <a:ext cx="610154" cy="345487"/>
          </a:xfrm>
          <a:prstGeom prst="roundRec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102</a:t>
            </a:r>
            <a:endParaRPr lang="en-US" dirty="0">
              <a:solidFill>
                <a:schemeClr val="tx1"/>
              </a:solidFill>
            </a:endParaRPr>
          </a:p>
        </p:txBody>
      </p:sp>
      <p:sp>
        <p:nvSpPr>
          <p:cNvPr id="6" name="TextBox 5"/>
          <p:cNvSpPr txBox="1"/>
          <p:nvPr/>
        </p:nvSpPr>
        <p:spPr>
          <a:xfrm>
            <a:off x="1062765" y="5193642"/>
            <a:ext cx="1507720" cy="369332"/>
          </a:xfrm>
          <a:prstGeom prst="rect">
            <a:avLst/>
          </a:prstGeom>
          <a:noFill/>
        </p:spPr>
        <p:txBody>
          <a:bodyPr wrap="none" rtlCol="0">
            <a:spAutoFit/>
          </a:bodyPr>
          <a:lstStyle/>
          <a:p>
            <a:r>
              <a:rPr lang="en-US" dirty="0" smtClean="0"/>
              <a:t>VPN           PTE</a:t>
            </a:r>
            <a:endParaRPr lang="en-US" dirty="0"/>
          </a:p>
        </p:txBody>
      </p:sp>
      <p:sp>
        <p:nvSpPr>
          <p:cNvPr id="7" name="Right Bracket 6"/>
          <p:cNvSpPr/>
          <p:nvPr/>
        </p:nvSpPr>
        <p:spPr>
          <a:xfrm rot="5400000" flipH="1">
            <a:off x="2302002" y="4996991"/>
            <a:ext cx="141380" cy="115231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Right Bracket 53"/>
          <p:cNvSpPr/>
          <p:nvPr/>
        </p:nvSpPr>
        <p:spPr>
          <a:xfrm rot="5400000" flipH="1">
            <a:off x="1284800" y="5385139"/>
            <a:ext cx="176393" cy="365636"/>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p:cNvCxnSpPr/>
          <p:nvPr/>
        </p:nvCxnSpPr>
        <p:spPr>
          <a:xfrm flipV="1">
            <a:off x="1730233" y="2371683"/>
            <a:ext cx="22220" cy="39334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89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0" grpId="0" animBg="1"/>
      <p:bldP spid="31" grpId="0" animBg="1"/>
      <p:bldP spid="32" grpId="0" animBg="1"/>
      <p:bldP spid="33" grpId="0" animBg="1"/>
      <p:bldP spid="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a TLB entry look like?</a:t>
            </a:r>
            <a:endParaRPr lang="en-US" dirty="0"/>
          </a:p>
        </p:txBody>
      </p:sp>
      <p:sp>
        <p:nvSpPr>
          <p:cNvPr id="3" name="Content Placeholder 2"/>
          <p:cNvSpPr>
            <a:spLocks noGrp="1"/>
          </p:cNvSpPr>
          <p:nvPr>
            <p:ph idx="1"/>
          </p:nvPr>
        </p:nvSpPr>
        <p:spPr>
          <a:xfrm>
            <a:off x="838200" y="1825625"/>
            <a:ext cx="10160726" cy="4351338"/>
          </a:xfrm>
        </p:spPr>
        <p:txBody>
          <a:bodyPr>
            <a:normAutofit lnSpcReduction="10000"/>
          </a:bodyPr>
          <a:lstStyle/>
          <a:p>
            <a:r>
              <a:rPr lang="en-US" dirty="0" smtClean="0"/>
              <a:t>A TLB entry has </a:t>
            </a:r>
            <a:r>
              <a:rPr lang="en-US" b="1" u="sng" dirty="0" smtClean="0"/>
              <a:t>both</a:t>
            </a:r>
            <a:r>
              <a:rPr lang="en-US" dirty="0" smtClean="0"/>
              <a:t> the VPN and the PFN in it in addition to other bits in the PTE</a:t>
            </a:r>
          </a:p>
          <a:p>
            <a:r>
              <a:rPr lang="en-US" dirty="0" smtClean="0"/>
              <a:t>This is because each PTE can be in any position in the TLB. </a:t>
            </a:r>
          </a:p>
          <a:p>
            <a:r>
              <a:rPr lang="en-US" dirty="0" smtClean="0"/>
              <a:t>TLB entries are </a:t>
            </a:r>
            <a:r>
              <a:rPr lang="en-US" b="1" dirty="0" smtClean="0"/>
              <a:t>not</a:t>
            </a:r>
            <a:r>
              <a:rPr lang="en-US" dirty="0" smtClean="0"/>
              <a:t> address accessed</a:t>
            </a:r>
          </a:p>
          <a:p>
            <a:r>
              <a:rPr lang="en-US" dirty="0" smtClean="0"/>
              <a:t>TLB entries are entries are all searched at the same time for a given VPN and the appropriate PFN is got if available</a:t>
            </a:r>
          </a:p>
          <a:p>
            <a:pPr lvl="1"/>
            <a:r>
              <a:rPr lang="en-US" dirty="0" smtClean="0"/>
              <a:t>Special hardware –</a:t>
            </a:r>
            <a:r>
              <a:rPr lang="en-US" b="1" dirty="0" smtClean="0"/>
              <a:t>fully</a:t>
            </a:r>
            <a:r>
              <a:rPr lang="en-US" dirty="0" smtClean="0"/>
              <a:t> </a:t>
            </a:r>
            <a:r>
              <a:rPr lang="en-US" b="1" dirty="0" smtClean="0"/>
              <a:t>associative</a:t>
            </a:r>
            <a:r>
              <a:rPr lang="en-US" dirty="0" smtClean="0"/>
              <a:t> caches, content addressable memory.</a:t>
            </a:r>
          </a:p>
          <a:p>
            <a:r>
              <a:rPr lang="en-US" dirty="0" smtClean="0"/>
              <a:t>Since TLB is a cache it is small, TLB misses are not uncommon</a:t>
            </a:r>
          </a:p>
          <a:p>
            <a:r>
              <a:rPr lang="en-US" dirty="0" smtClean="0"/>
              <a:t>Replacement policy kicks in when the TLB is full</a:t>
            </a:r>
          </a:p>
          <a:p>
            <a:pPr lvl="1"/>
            <a:r>
              <a:rPr lang="en-US" dirty="0" smtClean="0"/>
              <a:t>LRU?  Random ? …</a:t>
            </a:r>
          </a:p>
        </p:txBody>
      </p:sp>
    </p:spTree>
    <p:extLst>
      <p:ext uri="{BB962C8B-B14F-4D97-AF65-F5344CB8AC3E}">
        <p14:creationId xmlns:p14="http://schemas.microsoft.com/office/powerpoint/2010/main" val="24540404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TLB Misses are costly!</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It only works if TLB misses (can they be avoided?) are few and far in between</a:t>
            </a:r>
          </a:p>
          <a:p>
            <a:r>
              <a:rPr lang="en-US" dirty="0" smtClean="0"/>
              <a:t>Works where there is</a:t>
            </a:r>
          </a:p>
          <a:p>
            <a:pPr lvl="1"/>
            <a:r>
              <a:rPr lang="en-US" dirty="0" smtClean="0"/>
              <a:t>Temporal locality (the same variables are reused over time)</a:t>
            </a:r>
          </a:p>
          <a:p>
            <a:pPr lvl="1"/>
            <a:r>
              <a:rPr lang="en-US" dirty="0" smtClean="0"/>
              <a:t>Spatial locality (variables physically close by are accessed together)</a:t>
            </a:r>
          </a:p>
          <a:p>
            <a:r>
              <a:rPr lang="en-US" dirty="0" smtClean="0"/>
              <a:t>It would help to layout variables so that there is spatial and temporal locality… job of the compiler and linker.</a:t>
            </a:r>
          </a:p>
          <a:p>
            <a:r>
              <a:rPr lang="en-US" dirty="0" smtClean="0"/>
              <a:t>TLB misses are </a:t>
            </a:r>
            <a:r>
              <a:rPr lang="en-US" b="1" dirty="0" smtClean="0"/>
              <a:t>a special exception </a:t>
            </a:r>
            <a:r>
              <a:rPr lang="en-US" dirty="0" smtClean="0"/>
              <a:t>to be handled like other exceptions. The </a:t>
            </a:r>
            <a:r>
              <a:rPr lang="en-US" i="1" u="sng" dirty="0" smtClean="0"/>
              <a:t>handler</a:t>
            </a:r>
            <a:r>
              <a:rPr lang="en-US" dirty="0" smtClean="0"/>
              <a:t> makes sure to populate the right PTE in the TLB.</a:t>
            </a:r>
          </a:p>
          <a:p>
            <a:r>
              <a:rPr lang="en-US" dirty="0" smtClean="0"/>
              <a:t>Some architectures allow the hardware to do that by putting the starting point of the page table in a special </a:t>
            </a:r>
            <a:r>
              <a:rPr lang="en-US" b="1" dirty="0" smtClean="0"/>
              <a:t>page table base </a:t>
            </a:r>
            <a:r>
              <a:rPr lang="en-US" dirty="0" smtClean="0"/>
              <a:t>register.</a:t>
            </a:r>
          </a:p>
          <a:p>
            <a:endParaRPr lang="en-US" dirty="0"/>
          </a:p>
        </p:txBody>
      </p:sp>
    </p:spTree>
    <p:extLst>
      <p:ext uri="{BB962C8B-B14F-4D97-AF65-F5344CB8AC3E}">
        <p14:creationId xmlns:p14="http://schemas.microsoft.com/office/powerpoint/2010/main" val="36275213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5" y="2056039"/>
            <a:ext cx="2820588" cy="2584464"/>
          </a:xfrm>
        </p:spPr>
        <p:txBody>
          <a:bodyPr/>
          <a:lstStyle/>
          <a:p>
            <a:r>
              <a:rPr lang="en-US" dirty="0" smtClean="0"/>
              <a:t>Simple TLB operation</a:t>
            </a:r>
            <a:endParaRPr lang="en-US" dirty="0"/>
          </a:p>
        </p:txBody>
      </p:sp>
      <p:sp>
        <p:nvSpPr>
          <p:cNvPr id="4" name="TextBox 3"/>
          <p:cNvSpPr txBox="1"/>
          <p:nvPr/>
        </p:nvSpPr>
        <p:spPr>
          <a:xfrm>
            <a:off x="6458989" y="356505"/>
            <a:ext cx="3055645" cy="369332"/>
          </a:xfrm>
          <a:prstGeom prst="rect">
            <a:avLst/>
          </a:prstGeom>
          <a:solidFill>
            <a:schemeClr val="accent1">
              <a:lumMod val="20000"/>
              <a:lumOff val="80000"/>
            </a:schemeClr>
          </a:solidFill>
          <a:ln>
            <a:solidFill>
              <a:schemeClr val="accent1"/>
            </a:solidFill>
          </a:ln>
        </p:spPr>
        <p:txBody>
          <a:bodyPr wrap="none" rtlCol="0">
            <a:spAutoFit/>
          </a:bodyPr>
          <a:lstStyle/>
          <a:p>
            <a:r>
              <a:rPr lang="en-US" dirty="0" smtClean="0">
                <a:solidFill>
                  <a:schemeClr val="accent1"/>
                </a:solidFill>
              </a:rPr>
              <a:t>………………………………………………</a:t>
            </a:r>
            <a:endParaRPr lang="en-US" dirty="0">
              <a:solidFill>
                <a:schemeClr val="accent1"/>
              </a:solidFill>
            </a:endParaRPr>
          </a:p>
        </p:txBody>
      </p:sp>
      <p:sp>
        <p:nvSpPr>
          <p:cNvPr id="5" name="TextBox 4"/>
          <p:cNvSpPr txBox="1"/>
          <p:nvPr/>
        </p:nvSpPr>
        <p:spPr>
          <a:xfrm>
            <a:off x="7073042" y="1461"/>
            <a:ext cx="1590692" cy="369332"/>
          </a:xfrm>
          <a:prstGeom prst="rect">
            <a:avLst/>
          </a:prstGeom>
          <a:noFill/>
        </p:spPr>
        <p:txBody>
          <a:bodyPr wrap="none" rtlCol="0">
            <a:spAutoFit/>
          </a:bodyPr>
          <a:lstStyle/>
          <a:p>
            <a:r>
              <a:rPr lang="en-US" dirty="0" smtClean="0"/>
              <a:t>Virtual address</a:t>
            </a:r>
            <a:endParaRPr lang="en-US" dirty="0"/>
          </a:p>
        </p:txBody>
      </p:sp>
      <p:cxnSp>
        <p:nvCxnSpPr>
          <p:cNvPr id="7" name="Straight Arrow Connector 6"/>
          <p:cNvCxnSpPr/>
          <p:nvPr/>
        </p:nvCxnSpPr>
        <p:spPr>
          <a:xfrm>
            <a:off x="6479178" y="862468"/>
            <a:ext cx="20687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51723" y="920647"/>
            <a:ext cx="583814" cy="369332"/>
          </a:xfrm>
          <a:prstGeom prst="rect">
            <a:avLst/>
          </a:prstGeom>
          <a:noFill/>
        </p:spPr>
        <p:txBody>
          <a:bodyPr wrap="none" rtlCol="0">
            <a:spAutoFit/>
          </a:bodyPr>
          <a:lstStyle/>
          <a:p>
            <a:r>
              <a:rPr lang="en-US" dirty="0" smtClean="0"/>
              <a:t>VPN</a:t>
            </a:r>
            <a:endParaRPr lang="en-US" dirty="0"/>
          </a:p>
        </p:txBody>
      </p:sp>
      <p:sp>
        <p:nvSpPr>
          <p:cNvPr id="9" name="Oval 8"/>
          <p:cNvSpPr/>
          <p:nvPr/>
        </p:nvSpPr>
        <p:spPr>
          <a:xfrm>
            <a:off x="1285560" y="1085048"/>
            <a:ext cx="1575081" cy="950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 </a:t>
            </a:r>
            <a:r>
              <a:rPr lang="en-US" dirty="0" err="1" smtClean="0"/>
              <a:t>Instr</a:t>
            </a:r>
            <a:r>
              <a:rPr lang="en-US" dirty="0" smtClean="0"/>
              <a:t> execution</a:t>
            </a:r>
            <a:endParaRPr lang="en-US" dirty="0"/>
          </a:p>
        </p:txBody>
      </p:sp>
      <p:sp>
        <p:nvSpPr>
          <p:cNvPr id="11" name="Diamond 10"/>
          <p:cNvSpPr/>
          <p:nvPr/>
        </p:nvSpPr>
        <p:spPr>
          <a:xfrm>
            <a:off x="2878746" y="2196346"/>
            <a:ext cx="2244437"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Check: PTE in TLB?</a:t>
            </a:r>
            <a:endParaRPr lang="en-US" sz="1600" dirty="0"/>
          </a:p>
        </p:txBody>
      </p:sp>
      <p:sp>
        <p:nvSpPr>
          <p:cNvPr id="14" name="Freeform 13"/>
          <p:cNvSpPr/>
          <p:nvPr/>
        </p:nvSpPr>
        <p:spPr>
          <a:xfrm flipH="1" flipV="1">
            <a:off x="4767431" y="1096212"/>
            <a:ext cx="2312978" cy="234117"/>
          </a:xfrm>
          <a:custGeom>
            <a:avLst/>
            <a:gdLst>
              <a:gd name="connsiteX0" fmla="*/ 0 w 2701636"/>
              <a:gd name="connsiteY0" fmla="*/ 665019 h 691998"/>
              <a:gd name="connsiteX1" fmla="*/ 1177636 w 2701636"/>
              <a:gd name="connsiteY1" fmla="*/ 651164 h 691998"/>
              <a:gd name="connsiteX2" fmla="*/ 2341418 w 2701636"/>
              <a:gd name="connsiteY2" fmla="*/ 277091 h 691998"/>
              <a:gd name="connsiteX3" fmla="*/ 2701636 w 2701636"/>
              <a:gd name="connsiteY3" fmla="*/ 0 h 691998"/>
            </a:gdLst>
            <a:ahLst/>
            <a:cxnLst>
              <a:cxn ang="0">
                <a:pos x="connsiteX0" y="connsiteY0"/>
              </a:cxn>
              <a:cxn ang="0">
                <a:pos x="connsiteX1" y="connsiteY1"/>
              </a:cxn>
              <a:cxn ang="0">
                <a:pos x="connsiteX2" y="connsiteY2"/>
              </a:cxn>
              <a:cxn ang="0">
                <a:pos x="connsiteX3" y="connsiteY3"/>
              </a:cxn>
            </a:cxnLst>
            <a:rect l="l" t="t" r="r" b="b"/>
            <a:pathLst>
              <a:path w="2701636" h="691998">
                <a:moveTo>
                  <a:pt x="0" y="665019"/>
                </a:moveTo>
                <a:cubicBezTo>
                  <a:pt x="393700" y="690419"/>
                  <a:pt x="787400" y="715819"/>
                  <a:pt x="1177636" y="651164"/>
                </a:cubicBezTo>
                <a:cubicBezTo>
                  <a:pt x="1567872" y="586509"/>
                  <a:pt x="2087418" y="385618"/>
                  <a:pt x="2341418" y="277091"/>
                </a:cubicBezTo>
                <a:cubicBezTo>
                  <a:pt x="2595418" y="168564"/>
                  <a:pt x="2648527" y="84282"/>
                  <a:pt x="2701636" y="0"/>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1" idx="3"/>
          </p:cNvCxnSpPr>
          <p:nvPr/>
        </p:nvCxnSpPr>
        <p:spPr>
          <a:xfrm>
            <a:off x="5123183" y="2653546"/>
            <a:ext cx="1603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13264" y="2056039"/>
            <a:ext cx="1717964" cy="1195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PTE;</a:t>
            </a:r>
          </a:p>
          <a:p>
            <a:pPr algn="ctr"/>
            <a:r>
              <a:rPr lang="en-US" dirty="0" smtClean="0"/>
              <a:t>Translate using PFN and </a:t>
            </a:r>
            <a:r>
              <a:rPr lang="en-US" i="1" dirty="0" smtClean="0"/>
              <a:t>offset</a:t>
            </a:r>
          </a:p>
        </p:txBody>
      </p:sp>
      <p:cxnSp>
        <p:nvCxnSpPr>
          <p:cNvPr id="19" name="Straight Arrow Connector 18"/>
          <p:cNvCxnSpPr/>
          <p:nvPr/>
        </p:nvCxnSpPr>
        <p:spPr>
          <a:xfrm>
            <a:off x="8421791" y="2666616"/>
            <a:ext cx="548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11" idx="0"/>
          </p:cNvCxnSpPr>
          <p:nvPr/>
        </p:nvCxnSpPr>
        <p:spPr>
          <a:xfrm>
            <a:off x="3997859" y="1813073"/>
            <a:ext cx="3106" cy="383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985409" y="2481950"/>
            <a:ext cx="1704184" cy="369332"/>
          </a:xfrm>
          <a:prstGeom prst="rect">
            <a:avLst/>
          </a:prstGeom>
          <a:noFill/>
        </p:spPr>
        <p:txBody>
          <a:bodyPr wrap="none" rtlCol="0">
            <a:spAutoFit/>
          </a:bodyPr>
          <a:lstStyle/>
          <a:p>
            <a:r>
              <a:rPr lang="en-US" dirty="0" smtClean="0"/>
              <a:t>Physical address</a:t>
            </a:r>
            <a:endParaRPr lang="en-US" dirty="0"/>
          </a:p>
        </p:txBody>
      </p:sp>
      <p:sp>
        <p:nvSpPr>
          <p:cNvPr id="27" name="TextBox 26"/>
          <p:cNvSpPr txBox="1"/>
          <p:nvPr/>
        </p:nvSpPr>
        <p:spPr>
          <a:xfrm>
            <a:off x="5113604" y="2284214"/>
            <a:ext cx="1565942" cy="369332"/>
          </a:xfrm>
          <a:prstGeom prst="rect">
            <a:avLst/>
          </a:prstGeom>
          <a:noFill/>
        </p:spPr>
        <p:txBody>
          <a:bodyPr wrap="none" rtlCol="0">
            <a:spAutoFit/>
          </a:bodyPr>
          <a:lstStyle/>
          <a:p>
            <a:r>
              <a:rPr lang="en-US" dirty="0" smtClean="0"/>
              <a:t>Yes (TLB hit </a:t>
            </a:r>
            <a:r>
              <a:rPr lang="en-US" dirty="0" smtClean="0">
                <a:sym typeface="Wingdings" panose="05000000000000000000" pitchFamily="2" charset="2"/>
              </a:rPr>
              <a:t></a:t>
            </a:r>
            <a:r>
              <a:rPr lang="en-US" dirty="0" smtClean="0"/>
              <a:t>)</a:t>
            </a:r>
            <a:endParaRPr lang="en-US" dirty="0"/>
          </a:p>
        </p:txBody>
      </p:sp>
      <p:cxnSp>
        <p:nvCxnSpPr>
          <p:cNvPr id="29" name="Straight Arrow Connector 28"/>
          <p:cNvCxnSpPr>
            <a:stCxn id="11" idx="2"/>
          </p:cNvCxnSpPr>
          <p:nvPr/>
        </p:nvCxnSpPr>
        <p:spPr>
          <a:xfrm flipH="1">
            <a:off x="3997859" y="3110746"/>
            <a:ext cx="3106" cy="665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56224" y="3258981"/>
            <a:ext cx="1701107" cy="369332"/>
          </a:xfrm>
          <a:prstGeom prst="rect">
            <a:avLst/>
          </a:prstGeom>
          <a:solidFill>
            <a:srgbClr val="FFFF00"/>
          </a:solidFill>
        </p:spPr>
        <p:txBody>
          <a:bodyPr wrap="none" rtlCol="0">
            <a:spAutoFit/>
          </a:bodyPr>
          <a:lstStyle/>
          <a:p>
            <a:r>
              <a:rPr lang="en-US" dirty="0" smtClean="0"/>
              <a:t>No (TLB miss </a:t>
            </a:r>
            <a:r>
              <a:rPr lang="en-US" dirty="0" smtClean="0">
                <a:sym typeface="Wingdings" panose="05000000000000000000" pitchFamily="2" charset="2"/>
              </a:rPr>
              <a:t></a:t>
            </a:r>
            <a:r>
              <a:rPr lang="en-US" dirty="0" smtClean="0"/>
              <a:t>)</a:t>
            </a:r>
            <a:endParaRPr lang="en-US" dirty="0"/>
          </a:p>
        </p:txBody>
      </p:sp>
      <p:sp>
        <p:nvSpPr>
          <p:cNvPr id="31" name="Rectangle 30"/>
          <p:cNvSpPr/>
          <p:nvPr/>
        </p:nvSpPr>
        <p:spPr>
          <a:xfrm>
            <a:off x="3138877" y="3776547"/>
            <a:ext cx="1717964" cy="144087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 PTE from the PT in the RAM</a:t>
            </a:r>
          </a:p>
          <a:p>
            <a:pPr algn="ctr"/>
            <a:r>
              <a:rPr lang="en-US" dirty="0" smtClean="0">
                <a:solidFill>
                  <a:schemeClr val="tx1"/>
                </a:solidFill>
              </a:rPr>
              <a:t>(extra memory accesses)</a:t>
            </a:r>
          </a:p>
        </p:txBody>
      </p:sp>
      <p:sp>
        <p:nvSpPr>
          <p:cNvPr id="34" name="Rectangle 33"/>
          <p:cNvSpPr/>
          <p:nvPr/>
        </p:nvSpPr>
        <p:spPr>
          <a:xfrm>
            <a:off x="3138877" y="5590302"/>
            <a:ext cx="1717964" cy="56922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Update the TLB “Replacement”</a:t>
            </a:r>
            <a:endParaRPr lang="en-US" dirty="0">
              <a:solidFill>
                <a:schemeClr val="tx1"/>
              </a:solidFill>
            </a:endParaRPr>
          </a:p>
        </p:txBody>
      </p:sp>
      <p:sp>
        <p:nvSpPr>
          <p:cNvPr id="10" name="Rectangle 9"/>
          <p:cNvSpPr/>
          <p:nvPr/>
        </p:nvSpPr>
        <p:spPr>
          <a:xfrm>
            <a:off x="3262566" y="1288417"/>
            <a:ext cx="1470586" cy="524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Extract VPN</a:t>
            </a:r>
            <a:endParaRPr lang="en-US" dirty="0"/>
          </a:p>
        </p:txBody>
      </p:sp>
      <p:cxnSp>
        <p:nvCxnSpPr>
          <p:cNvPr id="15" name="Straight Arrow Connector 14"/>
          <p:cNvCxnSpPr>
            <a:stCxn id="9" idx="6"/>
          </p:cNvCxnSpPr>
          <p:nvPr/>
        </p:nvCxnSpPr>
        <p:spPr>
          <a:xfrm flipV="1">
            <a:off x="2860641" y="1556131"/>
            <a:ext cx="367646" cy="3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34" idx="1"/>
            <a:endCxn id="11" idx="1"/>
          </p:cNvCxnSpPr>
          <p:nvPr/>
        </p:nvCxnSpPr>
        <p:spPr>
          <a:xfrm rot="10800000">
            <a:off x="2878747" y="2653546"/>
            <a:ext cx="260131" cy="3221370"/>
          </a:xfrm>
          <a:prstGeom prst="bentConnector3">
            <a:avLst>
              <a:gd name="adj1" fmla="val 1878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8547958" y="356505"/>
            <a:ext cx="0" cy="564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8600234" y="862468"/>
            <a:ext cx="9144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8624037" y="916307"/>
            <a:ext cx="753668" cy="369332"/>
          </a:xfrm>
          <a:prstGeom prst="rect">
            <a:avLst/>
          </a:prstGeom>
          <a:noFill/>
        </p:spPr>
        <p:txBody>
          <a:bodyPr wrap="none" rtlCol="0">
            <a:spAutoFit/>
          </a:bodyPr>
          <a:lstStyle/>
          <a:p>
            <a:r>
              <a:rPr lang="en-US" i="1" dirty="0" smtClean="0"/>
              <a:t>Offset</a:t>
            </a:r>
            <a:endParaRPr lang="en-US" i="1" dirty="0"/>
          </a:p>
        </p:txBody>
      </p:sp>
      <p:cxnSp>
        <p:nvCxnSpPr>
          <p:cNvPr id="12" name="Straight Arrow Connector 11"/>
          <p:cNvCxnSpPr>
            <a:stCxn id="31" idx="3"/>
          </p:cNvCxnSpPr>
          <p:nvPr/>
        </p:nvCxnSpPr>
        <p:spPr>
          <a:xfrm flipV="1">
            <a:off x="4856841" y="4496983"/>
            <a:ext cx="13688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Diamond 41"/>
          <p:cNvSpPr/>
          <p:nvPr/>
        </p:nvSpPr>
        <p:spPr>
          <a:xfrm>
            <a:off x="6226580" y="3962041"/>
            <a:ext cx="2397457" cy="1069883"/>
          </a:xfrm>
          <a:prstGeom prst="diamond">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Check: </a:t>
            </a:r>
            <a:br>
              <a:rPr lang="en-US" sz="1600" dirty="0" smtClean="0">
                <a:solidFill>
                  <a:schemeClr val="tx1"/>
                </a:solidFill>
              </a:rPr>
            </a:br>
            <a:r>
              <a:rPr lang="en-US" sz="1600" dirty="0" smtClean="0">
                <a:solidFill>
                  <a:schemeClr val="tx1"/>
                </a:solidFill>
              </a:rPr>
              <a:t>Page Valid?</a:t>
            </a:r>
            <a:endParaRPr lang="en-US" sz="1600" dirty="0">
              <a:solidFill>
                <a:schemeClr val="tx1"/>
              </a:solidFill>
            </a:endParaRPr>
          </a:p>
        </p:txBody>
      </p:sp>
      <p:cxnSp>
        <p:nvCxnSpPr>
          <p:cNvPr id="21" name="Elbow Connector 20"/>
          <p:cNvCxnSpPr>
            <a:stCxn id="42" idx="2"/>
            <a:endCxn id="34" idx="3"/>
          </p:cNvCxnSpPr>
          <p:nvPr/>
        </p:nvCxnSpPr>
        <p:spPr>
          <a:xfrm rot="5400000">
            <a:off x="5719579" y="4169186"/>
            <a:ext cx="842992" cy="25684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82075" y="5496700"/>
            <a:ext cx="1542987" cy="369332"/>
          </a:xfrm>
          <a:prstGeom prst="rect">
            <a:avLst/>
          </a:prstGeom>
          <a:noFill/>
        </p:spPr>
        <p:txBody>
          <a:bodyPr wrap="none" rtlCol="0">
            <a:spAutoFit/>
          </a:bodyPr>
          <a:lstStyle/>
          <a:p>
            <a:r>
              <a:rPr lang="en-US" dirty="0" smtClean="0"/>
              <a:t>Yes, valid page</a:t>
            </a:r>
            <a:endParaRPr lang="en-US" dirty="0"/>
          </a:p>
        </p:txBody>
      </p:sp>
      <p:cxnSp>
        <p:nvCxnSpPr>
          <p:cNvPr id="36" name="Straight Arrow Connector 35"/>
          <p:cNvCxnSpPr>
            <a:stCxn id="42" idx="3"/>
          </p:cNvCxnSpPr>
          <p:nvPr/>
        </p:nvCxnSpPr>
        <p:spPr>
          <a:xfrm>
            <a:off x="8624037" y="4496983"/>
            <a:ext cx="6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62118" y="4312316"/>
            <a:ext cx="2854949" cy="646331"/>
          </a:xfrm>
          <a:prstGeom prst="rect">
            <a:avLst/>
          </a:prstGeom>
          <a:solidFill>
            <a:srgbClr val="FFFF00"/>
          </a:solidFill>
        </p:spPr>
        <p:txBody>
          <a:bodyPr wrap="none" rtlCol="0">
            <a:spAutoFit/>
          </a:bodyPr>
          <a:lstStyle/>
          <a:p>
            <a:r>
              <a:rPr lang="en-US" dirty="0" smtClean="0"/>
              <a:t>No, Illegal address exception</a:t>
            </a:r>
            <a:br>
              <a:rPr lang="en-US" dirty="0" smtClean="0"/>
            </a:br>
            <a:r>
              <a:rPr lang="en-US" dirty="0" smtClean="0"/>
              <a:t>“Segmentation Fault”</a:t>
            </a:r>
            <a:endParaRPr lang="en-US" dirty="0"/>
          </a:p>
        </p:txBody>
      </p:sp>
    </p:spTree>
    <p:extLst>
      <p:ext uri="{BB962C8B-B14F-4D97-AF65-F5344CB8AC3E}">
        <p14:creationId xmlns:p14="http://schemas.microsoft.com/office/powerpoint/2010/main" val="28650312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paging</a:t>
            </a:r>
            <a:endParaRPr lang="en-US" dirty="0"/>
          </a:p>
        </p:txBody>
      </p:sp>
      <p:sp>
        <p:nvSpPr>
          <p:cNvPr id="3" name="Content Placeholder 2"/>
          <p:cNvSpPr>
            <a:spLocks noGrp="1"/>
          </p:cNvSpPr>
          <p:nvPr>
            <p:ph idx="1"/>
          </p:nvPr>
        </p:nvSpPr>
        <p:spPr/>
        <p:txBody>
          <a:bodyPr>
            <a:normAutofit lnSpcReduction="10000"/>
          </a:bodyPr>
          <a:lstStyle/>
          <a:p>
            <a:r>
              <a:rPr lang="en-US" dirty="0" smtClean="0"/>
              <a:t>Most modern OS’s don’t bring all the pages of the process into the memory at the beginning.</a:t>
            </a:r>
          </a:p>
          <a:p>
            <a:pPr lvl="1"/>
            <a:r>
              <a:rPr lang="en-US" dirty="0" smtClean="0"/>
              <a:t>This means some of the VMAs may not be in the RAM</a:t>
            </a:r>
          </a:p>
          <a:p>
            <a:r>
              <a:rPr lang="en-US" dirty="0" smtClean="0"/>
              <a:t>They are brought in only when there is a need i.e., when the page is referenced</a:t>
            </a:r>
          </a:p>
          <a:p>
            <a:pPr lvl="1"/>
            <a:r>
              <a:rPr lang="en-US" dirty="0" smtClean="0"/>
              <a:t>This is called </a:t>
            </a:r>
            <a:r>
              <a:rPr lang="en-US" b="1" dirty="0" smtClean="0"/>
              <a:t>demand paging</a:t>
            </a:r>
          </a:p>
          <a:p>
            <a:pPr lvl="1"/>
            <a:endParaRPr lang="en-US" dirty="0"/>
          </a:p>
          <a:p>
            <a:r>
              <a:rPr lang="en-US" dirty="0" smtClean="0"/>
              <a:t>This idea allows more processes to have useful pages in the RAM at the same time.</a:t>
            </a:r>
          </a:p>
          <a:p>
            <a:r>
              <a:rPr lang="en-US" dirty="0" smtClean="0"/>
              <a:t>It also means sometimes we wont find pages of a process in the RAM</a:t>
            </a:r>
          </a:p>
          <a:p>
            <a:pPr lvl="1"/>
            <a:r>
              <a:rPr lang="en-US" dirty="0" smtClean="0"/>
              <a:t>So the PTE will also track this using a ‘present’ bit</a:t>
            </a:r>
          </a:p>
        </p:txBody>
      </p:sp>
    </p:spTree>
    <p:extLst>
      <p:ext uri="{BB962C8B-B14F-4D97-AF65-F5344CB8AC3E}">
        <p14:creationId xmlns:p14="http://schemas.microsoft.com/office/powerpoint/2010/main" val="10391792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7041" y="908464"/>
            <a:ext cx="4933950" cy="4933950"/>
          </a:xfrm>
          <a:prstGeom prst="rect">
            <a:avLst/>
          </a:prstGeom>
        </p:spPr>
      </p:pic>
      <p:sp>
        <p:nvSpPr>
          <p:cNvPr id="5" name="TextBox 4"/>
          <p:cNvSpPr txBox="1"/>
          <p:nvPr/>
        </p:nvSpPr>
        <p:spPr>
          <a:xfrm>
            <a:off x="95535" y="78488"/>
            <a:ext cx="9130352" cy="523220"/>
          </a:xfrm>
          <a:prstGeom prst="rect">
            <a:avLst/>
          </a:prstGeom>
          <a:noFill/>
          <a:ln>
            <a:noFill/>
          </a:ln>
        </p:spPr>
        <p:txBody>
          <a:bodyPr wrap="square" rtlCol="0">
            <a:spAutoFit/>
          </a:bodyPr>
          <a:lstStyle/>
          <a:p>
            <a:r>
              <a:rPr lang="en-US" sz="2800" dirty="0" smtClean="0"/>
              <a:t>Page Table with demand paging showing two unloaded pages</a:t>
            </a:r>
            <a:endParaRPr lang="en-US" sz="2800" dirty="0"/>
          </a:p>
        </p:txBody>
      </p:sp>
      <p:grpSp>
        <p:nvGrpSpPr>
          <p:cNvPr id="47" name="Group 46"/>
          <p:cNvGrpSpPr/>
          <p:nvPr/>
        </p:nvGrpSpPr>
        <p:grpSpPr>
          <a:xfrm>
            <a:off x="6153429" y="934749"/>
            <a:ext cx="2202175" cy="4473301"/>
            <a:chOff x="1117598" y="2273216"/>
            <a:chExt cx="2202175" cy="4473301"/>
          </a:xfrm>
        </p:grpSpPr>
        <p:sp>
          <p:nvSpPr>
            <p:cNvPr id="48" name="Rectangle 47"/>
            <p:cNvSpPr/>
            <p:nvPr/>
          </p:nvSpPr>
          <p:spPr>
            <a:xfrm>
              <a:off x="1117598" y="2362655"/>
              <a:ext cx="2013605" cy="42268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2211625" y="2273216"/>
              <a:ext cx="152932" cy="261484"/>
              <a:chOff x="9535886" y="1690688"/>
              <a:chExt cx="239486" cy="261484"/>
            </a:xfrm>
          </p:grpSpPr>
          <p:cxnSp>
            <p:nvCxnSpPr>
              <p:cNvPr id="54" name="Straight Connector 53"/>
              <p:cNvCxnSpPr/>
              <p:nvPr/>
            </p:nvCxnSpPr>
            <p:spPr>
              <a:xfrm flipH="1">
                <a:off x="9535886" y="1690688"/>
                <a:ext cx="130628" cy="254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9644744" y="1697946"/>
                <a:ext cx="130628" cy="254226"/>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2101082" y="6485033"/>
              <a:ext cx="152932" cy="261484"/>
              <a:chOff x="9535886" y="1690688"/>
              <a:chExt cx="239486" cy="261484"/>
            </a:xfrm>
          </p:grpSpPr>
          <p:cxnSp>
            <p:nvCxnSpPr>
              <p:cNvPr id="52" name="Straight Connector 51"/>
              <p:cNvCxnSpPr/>
              <p:nvPr/>
            </p:nvCxnSpPr>
            <p:spPr>
              <a:xfrm flipH="1">
                <a:off x="9535886" y="1690688"/>
                <a:ext cx="130628" cy="254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9644744" y="1697946"/>
                <a:ext cx="130628" cy="254226"/>
              </a:xfrm>
              <a:prstGeom prst="line">
                <a:avLst/>
              </a:prstGeom>
            </p:spPr>
            <p:style>
              <a:lnRef idx="1">
                <a:schemeClr val="accent1"/>
              </a:lnRef>
              <a:fillRef idx="0">
                <a:schemeClr val="accent1"/>
              </a:fillRef>
              <a:effectRef idx="0">
                <a:schemeClr val="accent1"/>
              </a:effectRef>
              <a:fontRef idx="minor">
                <a:schemeClr val="tx1"/>
              </a:fontRef>
            </p:style>
          </p:cxnSp>
        </p:grpSp>
        <p:sp>
          <p:nvSpPr>
            <p:cNvPr id="51" name="TextBox 50"/>
            <p:cNvSpPr txBox="1"/>
            <p:nvPr/>
          </p:nvSpPr>
          <p:spPr>
            <a:xfrm>
              <a:off x="2495404" y="6032595"/>
              <a:ext cx="824369" cy="646331"/>
            </a:xfrm>
            <a:prstGeom prst="rect">
              <a:avLst/>
            </a:prstGeom>
            <a:noFill/>
          </p:spPr>
          <p:txBody>
            <a:bodyPr wrap="square" rtlCol="0">
              <a:spAutoFit/>
            </a:bodyPr>
            <a:lstStyle/>
            <a:p>
              <a:r>
                <a:rPr lang="en-US" dirty="0" smtClean="0"/>
                <a:t>PAGE TABLE</a:t>
              </a:r>
              <a:endParaRPr lang="en-US" dirty="0"/>
            </a:p>
          </p:txBody>
        </p:sp>
      </p:grpSp>
      <p:grpSp>
        <p:nvGrpSpPr>
          <p:cNvPr id="62" name="Group 61"/>
          <p:cNvGrpSpPr/>
          <p:nvPr/>
        </p:nvGrpSpPr>
        <p:grpSpPr>
          <a:xfrm>
            <a:off x="6148183" y="1196233"/>
            <a:ext cx="1999089" cy="195245"/>
            <a:chOff x="1132114" y="3766425"/>
            <a:chExt cx="1999089" cy="377481"/>
          </a:xfrm>
        </p:grpSpPr>
        <p:sp>
          <p:nvSpPr>
            <p:cNvPr id="63" name="Rounded Rectangle 62"/>
            <p:cNvSpPr/>
            <p:nvPr/>
          </p:nvSpPr>
          <p:spPr>
            <a:xfrm>
              <a:off x="1132114" y="3766425"/>
              <a:ext cx="1038483" cy="3774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1090</a:t>
              </a:r>
              <a:endParaRPr lang="en-US" sz="1400" dirty="0"/>
            </a:p>
          </p:txBody>
        </p:sp>
        <p:sp>
          <p:nvSpPr>
            <p:cNvPr id="64" name="Rounded Rectangle 63"/>
            <p:cNvSpPr/>
            <p:nvPr/>
          </p:nvSpPr>
          <p:spPr>
            <a:xfrm>
              <a:off x="2184500" y="3773713"/>
              <a:ext cx="946703" cy="37019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10" name="Straight Arrow Connector 9"/>
          <p:cNvCxnSpPr/>
          <p:nvPr/>
        </p:nvCxnSpPr>
        <p:spPr>
          <a:xfrm>
            <a:off x="4147930" y="1391478"/>
            <a:ext cx="2000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19653" y="1148819"/>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0x55df5f024</a:t>
            </a:r>
            <a:endParaRPr lang="en-US" sz="1200" dirty="0">
              <a:latin typeface="Lucida Console" panose="020B0609040504020204" pitchFamily="49" charset="0"/>
              <a:cs typeface="Arial" panose="020B0604020202020204" pitchFamily="34" charset="0"/>
            </a:endParaRPr>
          </a:p>
        </p:txBody>
      </p:sp>
      <p:grpSp>
        <p:nvGrpSpPr>
          <p:cNvPr id="65" name="Group 64"/>
          <p:cNvGrpSpPr/>
          <p:nvPr/>
        </p:nvGrpSpPr>
        <p:grpSpPr>
          <a:xfrm>
            <a:off x="6154810" y="1401641"/>
            <a:ext cx="1999089" cy="195245"/>
            <a:chOff x="1132114" y="3766425"/>
            <a:chExt cx="1999089" cy="377481"/>
          </a:xfrm>
        </p:grpSpPr>
        <p:sp>
          <p:nvSpPr>
            <p:cNvPr id="66" name="Rounded Rectangle 65"/>
            <p:cNvSpPr/>
            <p:nvPr/>
          </p:nvSpPr>
          <p:spPr>
            <a:xfrm>
              <a:off x="1132114" y="3766425"/>
              <a:ext cx="1038483" cy="3774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213</a:t>
              </a:r>
              <a:endParaRPr lang="en-US" sz="1400" dirty="0"/>
            </a:p>
          </p:txBody>
        </p:sp>
        <p:sp>
          <p:nvSpPr>
            <p:cNvPr id="67" name="Rounded Rectangle 66"/>
            <p:cNvSpPr/>
            <p:nvPr/>
          </p:nvSpPr>
          <p:spPr>
            <a:xfrm>
              <a:off x="2184500" y="3773713"/>
              <a:ext cx="946703" cy="37019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68" name="Straight Arrow Connector 67"/>
          <p:cNvCxnSpPr/>
          <p:nvPr/>
        </p:nvCxnSpPr>
        <p:spPr>
          <a:xfrm>
            <a:off x="4154557" y="1596886"/>
            <a:ext cx="2000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9" name="Group 68"/>
          <p:cNvGrpSpPr/>
          <p:nvPr/>
        </p:nvGrpSpPr>
        <p:grpSpPr>
          <a:xfrm>
            <a:off x="6161555" y="1607047"/>
            <a:ext cx="1999089" cy="195245"/>
            <a:chOff x="1132114" y="3766425"/>
            <a:chExt cx="1999089" cy="377481"/>
          </a:xfrm>
        </p:grpSpPr>
        <p:sp>
          <p:nvSpPr>
            <p:cNvPr id="70" name="Rounded Rectangle 69"/>
            <p:cNvSpPr/>
            <p:nvPr/>
          </p:nvSpPr>
          <p:spPr>
            <a:xfrm>
              <a:off x="1132114" y="3766425"/>
              <a:ext cx="1038483" cy="37748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XXXXX</a:t>
              </a:r>
              <a:endParaRPr lang="en-US" sz="1400" dirty="0">
                <a:solidFill>
                  <a:schemeClr val="tx1"/>
                </a:solidFill>
              </a:endParaRPr>
            </a:p>
          </p:txBody>
        </p:sp>
        <p:sp>
          <p:nvSpPr>
            <p:cNvPr id="71" name="Rounded Rectangle 70"/>
            <p:cNvSpPr/>
            <p:nvPr/>
          </p:nvSpPr>
          <p:spPr>
            <a:xfrm>
              <a:off x="2184500" y="3773713"/>
              <a:ext cx="946703" cy="370191"/>
            </a:xfrm>
            <a:prstGeom prst="roundRect">
              <a:avLst/>
            </a:prstGeom>
            <a:pattFill prst="ltVert">
              <a:fgClr>
                <a:schemeClr val="accent1">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72" name="Straight Arrow Connector 71"/>
          <p:cNvCxnSpPr/>
          <p:nvPr/>
        </p:nvCxnSpPr>
        <p:spPr>
          <a:xfrm>
            <a:off x="4161302" y="1802292"/>
            <a:ext cx="2000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6148183" y="1806823"/>
            <a:ext cx="1999089" cy="195245"/>
            <a:chOff x="1132114" y="3766425"/>
            <a:chExt cx="1999089" cy="377481"/>
          </a:xfrm>
        </p:grpSpPr>
        <p:sp>
          <p:nvSpPr>
            <p:cNvPr id="74" name="Rounded Rectangle 73"/>
            <p:cNvSpPr/>
            <p:nvPr/>
          </p:nvSpPr>
          <p:spPr>
            <a:xfrm>
              <a:off x="1132114" y="3766425"/>
              <a:ext cx="1038483" cy="3774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406</a:t>
              </a:r>
              <a:endParaRPr lang="en-US" sz="1400" dirty="0"/>
            </a:p>
          </p:txBody>
        </p:sp>
        <p:sp>
          <p:nvSpPr>
            <p:cNvPr id="75" name="Rounded Rectangle 74"/>
            <p:cNvSpPr/>
            <p:nvPr/>
          </p:nvSpPr>
          <p:spPr>
            <a:xfrm>
              <a:off x="2184500" y="3773713"/>
              <a:ext cx="946703" cy="37019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76" name="Straight Arrow Connector 75"/>
          <p:cNvCxnSpPr/>
          <p:nvPr/>
        </p:nvCxnSpPr>
        <p:spPr>
          <a:xfrm>
            <a:off x="4147930" y="2002068"/>
            <a:ext cx="2000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1" name="Group 80"/>
          <p:cNvGrpSpPr/>
          <p:nvPr/>
        </p:nvGrpSpPr>
        <p:grpSpPr>
          <a:xfrm>
            <a:off x="6148183" y="2002067"/>
            <a:ext cx="1999089" cy="195245"/>
            <a:chOff x="1132114" y="3766425"/>
            <a:chExt cx="1999089" cy="377481"/>
          </a:xfrm>
        </p:grpSpPr>
        <p:sp>
          <p:nvSpPr>
            <p:cNvPr id="82" name="Rounded Rectangle 81"/>
            <p:cNvSpPr/>
            <p:nvPr/>
          </p:nvSpPr>
          <p:spPr>
            <a:xfrm>
              <a:off x="1132114" y="3766425"/>
              <a:ext cx="1038483" cy="377481"/>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XXXXX</a:t>
              </a:r>
              <a:endParaRPr lang="en-US" sz="1400" dirty="0">
                <a:solidFill>
                  <a:schemeClr val="tx1"/>
                </a:solidFill>
              </a:endParaRPr>
            </a:p>
          </p:txBody>
        </p:sp>
        <p:sp>
          <p:nvSpPr>
            <p:cNvPr id="83" name="Rounded Rectangle 82"/>
            <p:cNvSpPr/>
            <p:nvPr/>
          </p:nvSpPr>
          <p:spPr>
            <a:xfrm>
              <a:off x="2184500" y="3773713"/>
              <a:ext cx="946703" cy="370191"/>
            </a:xfrm>
            <a:prstGeom prst="roundRect">
              <a:avLst/>
            </a:prstGeom>
            <a:pattFill prst="ltVert">
              <a:fgClr>
                <a:schemeClr val="accent1">
                  <a:lumMod val="20000"/>
                  <a:lumOff val="80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84" name="Straight Arrow Connector 83"/>
          <p:cNvCxnSpPr/>
          <p:nvPr/>
        </p:nvCxnSpPr>
        <p:spPr>
          <a:xfrm>
            <a:off x="4147930" y="2197312"/>
            <a:ext cx="20002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4919653" y="1353945"/>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0x55df5f025</a:t>
            </a:r>
            <a:endParaRPr lang="en-US" sz="1200" dirty="0">
              <a:latin typeface="Lucida Console" panose="020B0609040504020204" pitchFamily="49" charset="0"/>
              <a:cs typeface="Arial" panose="020B0604020202020204" pitchFamily="34" charset="0"/>
            </a:endParaRPr>
          </a:p>
        </p:txBody>
      </p:sp>
      <p:sp>
        <p:nvSpPr>
          <p:cNvPr id="86" name="TextBox 85"/>
          <p:cNvSpPr txBox="1"/>
          <p:nvPr/>
        </p:nvSpPr>
        <p:spPr>
          <a:xfrm>
            <a:off x="4919653" y="1585954"/>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0x55df5f026</a:t>
            </a:r>
            <a:endParaRPr lang="en-US" sz="1200" dirty="0">
              <a:latin typeface="Lucida Console" panose="020B0609040504020204" pitchFamily="49" charset="0"/>
              <a:cs typeface="Arial" panose="020B0604020202020204" pitchFamily="34" charset="0"/>
            </a:endParaRPr>
          </a:p>
        </p:txBody>
      </p:sp>
      <p:sp>
        <p:nvSpPr>
          <p:cNvPr id="87" name="TextBox 86"/>
          <p:cNvSpPr txBox="1"/>
          <p:nvPr/>
        </p:nvSpPr>
        <p:spPr>
          <a:xfrm>
            <a:off x="4919653" y="1805886"/>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0x55df5f027</a:t>
            </a:r>
            <a:endParaRPr lang="en-US" sz="1400" dirty="0">
              <a:latin typeface="Lucida Console" panose="020B0609040504020204" pitchFamily="49" charset="0"/>
              <a:cs typeface="Arial" panose="020B0604020202020204" pitchFamily="34" charset="0"/>
            </a:endParaRPr>
          </a:p>
        </p:txBody>
      </p:sp>
      <p:sp>
        <p:nvSpPr>
          <p:cNvPr id="88" name="TextBox 87"/>
          <p:cNvSpPr txBox="1"/>
          <p:nvPr/>
        </p:nvSpPr>
        <p:spPr>
          <a:xfrm>
            <a:off x="4919653" y="2010024"/>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0x55df5f028</a:t>
            </a:r>
            <a:endParaRPr lang="en-US" sz="1200" dirty="0">
              <a:latin typeface="Lucida Console" panose="020B0609040504020204" pitchFamily="49" charset="0"/>
              <a:cs typeface="Arial" panose="020B0604020202020204" pitchFamily="34" charset="0"/>
            </a:endParaRPr>
          </a:p>
        </p:txBody>
      </p:sp>
      <p:cxnSp>
        <p:nvCxnSpPr>
          <p:cNvPr id="17" name="Elbow Connector 16"/>
          <p:cNvCxnSpPr/>
          <p:nvPr/>
        </p:nvCxnSpPr>
        <p:spPr>
          <a:xfrm>
            <a:off x="4386470" y="2322074"/>
            <a:ext cx="1775085" cy="239797"/>
          </a:xfrm>
          <a:prstGeom prst="bentConnector3">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a:off x="4412974" y="2517317"/>
            <a:ext cx="1735209" cy="219588"/>
          </a:xfrm>
          <a:prstGeom prst="bentConnector3">
            <a:avLst>
              <a:gd name="adj1" fmla="val 42363"/>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919653" y="2282560"/>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0x55df604db</a:t>
            </a:r>
            <a:endParaRPr lang="en-US" sz="1200" dirty="0">
              <a:latin typeface="Lucida Console" panose="020B0609040504020204" pitchFamily="49" charset="0"/>
              <a:cs typeface="Arial" panose="020B0604020202020204" pitchFamily="34" charset="0"/>
            </a:endParaRPr>
          </a:p>
        </p:txBody>
      </p:sp>
      <p:sp>
        <p:nvSpPr>
          <p:cNvPr id="95" name="TextBox 94"/>
          <p:cNvSpPr txBox="1"/>
          <p:nvPr/>
        </p:nvSpPr>
        <p:spPr>
          <a:xfrm>
            <a:off x="4919653" y="2527851"/>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0x55df604dc</a:t>
            </a:r>
            <a:endParaRPr lang="en-US" sz="1200" dirty="0">
              <a:latin typeface="Lucida Console" panose="020B0609040504020204" pitchFamily="49" charset="0"/>
              <a:cs typeface="Arial" panose="020B0604020202020204" pitchFamily="34" charset="0"/>
            </a:endParaRPr>
          </a:p>
        </p:txBody>
      </p:sp>
      <p:grpSp>
        <p:nvGrpSpPr>
          <p:cNvPr id="96" name="Group 95"/>
          <p:cNvGrpSpPr/>
          <p:nvPr/>
        </p:nvGrpSpPr>
        <p:grpSpPr>
          <a:xfrm>
            <a:off x="6167945" y="2448542"/>
            <a:ext cx="1999089" cy="195245"/>
            <a:chOff x="1132114" y="3766425"/>
            <a:chExt cx="1999089" cy="377481"/>
          </a:xfrm>
        </p:grpSpPr>
        <p:sp>
          <p:nvSpPr>
            <p:cNvPr id="97" name="Rounded Rectangle 96"/>
            <p:cNvSpPr/>
            <p:nvPr/>
          </p:nvSpPr>
          <p:spPr>
            <a:xfrm>
              <a:off x="1132114" y="3766425"/>
              <a:ext cx="1038483" cy="3774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74</a:t>
              </a:r>
              <a:endParaRPr lang="en-US" sz="1400" dirty="0"/>
            </a:p>
          </p:txBody>
        </p:sp>
        <p:sp>
          <p:nvSpPr>
            <p:cNvPr id="98" name="Rounded Rectangle 97"/>
            <p:cNvSpPr/>
            <p:nvPr/>
          </p:nvSpPr>
          <p:spPr>
            <a:xfrm>
              <a:off x="2184500" y="3773713"/>
              <a:ext cx="946703" cy="37019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99" name="Group 98"/>
          <p:cNvGrpSpPr/>
          <p:nvPr/>
        </p:nvGrpSpPr>
        <p:grpSpPr>
          <a:xfrm>
            <a:off x="6167945" y="2643786"/>
            <a:ext cx="1999089" cy="195245"/>
            <a:chOff x="1132114" y="3766425"/>
            <a:chExt cx="1999089" cy="377481"/>
          </a:xfrm>
        </p:grpSpPr>
        <p:sp>
          <p:nvSpPr>
            <p:cNvPr id="100" name="Rounded Rectangle 99"/>
            <p:cNvSpPr/>
            <p:nvPr/>
          </p:nvSpPr>
          <p:spPr>
            <a:xfrm>
              <a:off x="1132114" y="3766425"/>
              <a:ext cx="1038483" cy="3774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400</a:t>
              </a:r>
              <a:endParaRPr lang="en-US" sz="1400" dirty="0"/>
            </a:p>
          </p:txBody>
        </p:sp>
        <p:sp>
          <p:nvSpPr>
            <p:cNvPr id="101" name="Rounded Rectangle 100"/>
            <p:cNvSpPr/>
            <p:nvPr/>
          </p:nvSpPr>
          <p:spPr>
            <a:xfrm>
              <a:off x="2184500" y="3773713"/>
              <a:ext cx="946703" cy="37019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02" name="Rectangle 101"/>
          <p:cNvSpPr/>
          <p:nvPr/>
        </p:nvSpPr>
        <p:spPr>
          <a:xfrm>
            <a:off x="9346261" y="187828"/>
            <a:ext cx="1038483" cy="654905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rPr>
              <a:t>RAM</a:t>
            </a:r>
            <a:endParaRPr lang="en-US" b="1" dirty="0">
              <a:solidFill>
                <a:schemeClr val="tx1"/>
              </a:solidFill>
            </a:endParaRPr>
          </a:p>
        </p:txBody>
      </p:sp>
      <p:sp>
        <p:nvSpPr>
          <p:cNvPr id="103" name="Rounded Rectangle 102"/>
          <p:cNvSpPr/>
          <p:nvPr/>
        </p:nvSpPr>
        <p:spPr>
          <a:xfrm>
            <a:off x="9346261" y="5411354"/>
            <a:ext cx="1038483" cy="195245"/>
          </a:xfrm>
          <a:prstGeom prst="roundRect">
            <a:avLst/>
          </a:prstGeom>
          <a:pattFill prst="wave">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1090</a:t>
            </a:r>
            <a:endParaRPr lang="en-US" sz="1400" dirty="0"/>
          </a:p>
        </p:txBody>
      </p:sp>
      <p:sp>
        <p:nvSpPr>
          <p:cNvPr id="104" name="Rounded Rectangle 103"/>
          <p:cNvSpPr/>
          <p:nvPr/>
        </p:nvSpPr>
        <p:spPr>
          <a:xfrm>
            <a:off x="9346261" y="1488331"/>
            <a:ext cx="1038483" cy="195245"/>
          </a:xfrm>
          <a:prstGeom prst="roundRect">
            <a:avLst/>
          </a:prstGeom>
          <a:pattFill prst="wave">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Rounded Rectangle 105"/>
          <p:cNvSpPr/>
          <p:nvPr/>
        </p:nvSpPr>
        <p:spPr>
          <a:xfrm>
            <a:off x="9346261" y="3212331"/>
            <a:ext cx="1038483" cy="195245"/>
          </a:xfrm>
          <a:prstGeom prst="roundRect">
            <a:avLst/>
          </a:prstGeom>
          <a:pattFill prst="wave">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ounded Rectangle 107"/>
          <p:cNvSpPr/>
          <p:nvPr/>
        </p:nvSpPr>
        <p:spPr>
          <a:xfrm>
            <a:off x="9346261" y="582186"/>
            <a:ext cx="1038483" cy="195245"/>
          </a:xfrm>
          <a:prstGeom prst="roundRect">
            <a:avLst/>
          </a:prstGeom>
          <a:pattFill prst="wave">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9" name="Rounded Rectangle 108"/>
          <p:cNvSpPr/>
          <p:nvPr/>
        </p:nvSpPr>
        <p:spPr>
          <a:xfrm>
            <a:off x="9346261" y="2885027"/>
            <a:ext cx="1038483" cy="195245"/>
          </a:xfrm>
          <a:prstGeom prst="roundRect">
            <a:avLst/>
          </a:prstGeom>
          <a:pattFill prst="wave">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0" name="TextBox 109"/>
          <p:cNvSpPr txBox="1"/>
          <p:nvPr/>
        </p:nvSpPr>
        <p:spPr>
          <a:xfrm>
            <a:off x="8945189" y="594821"/>
            <a:ext cx="401072" cy="1107996"/>
          </a:xfrm>
          <a:prstGeom prst="rect">
            <a:avLst/>
          </a:prstGeom>
          <a:noFill/>
        </p:spPr>
        <p:txBody>
          <a:bodyPr wrap="none" rtlCol="0">
            <a:spAutoFit/>
          </a:bodyPr>
          <a:lstStyle/>
          <a:p>
            <a:r>
              <a:rPr lang="en-US" sz="1100" dirty="0" smtClean="0"/>
              <a:t>74</a:t>
            </a:r>
          </a:p>
          <a:p>
            <a:endParaRPr lang="en-US" sz="1100" dirty="0"/>
          </a:p>
          <a:p>
            <a:r>
              <a:rPr lang="en-US" sz="1100" dirty="0" smtClean="0"/>
              <a:t> </a:t>
            </a:r>
          </a:p>
          <a:p>
            <a:endParaRPr lang="en-US" sz="1100" dirty="0"/>
          </a:p>
          <a:p>
            <a:endParaRPr lang="en-US" sz="1100" dirty="0" smtClean="0"/>
          </a:p>
          <a:p>
            <a:r>
              <a:rPr lang="en-US" sz="1100" dirty="0" smtClean="0"/>
              <a:t>213</a:t>
            </a:r>
          </a:p>
        </p:txBody>
      </p:sp>
      <p:sp>
        <p:nvSpPr>
          <p:cNvPr id="111" name="TextBox 110"/>
          <p:cNvSpPr txBox="1"/>
          <p:nvPr/>
        </p:nvSpPr>
        <p:spPr>
          <a:xfrm>
            <a:off x="8957155" y="2082885"/>
            <a:ext cx="401072" cy="1446550"/>
          </a:xfrm>
          <a:prstGeom prst="rect">
            <a:avLst/>
          </a:prstGeom>
          <a:noFill/>
        </p:spPr>
        <p:txBody>
          <a:bodyPr wrap="none" rtlCol="0">
            <a:spAutoFit/>
          </a:bodyPr>
          <a:lstStyle/>
          <a:p>
            <a:r>
              <a:rPr lang="en-US" sz="1100" dirty="0" smtClean="0"/>
              <a:t>326</a:t>
            </a:r>
            <a:br>
              <a:rPr lang="en-US" sz="1100" dirty="0" smtClean="0"/>
            </a:br>
            <a:r>
              <a:rPr lang="en-US" sz="1100" dirty="0" smtClean="0"/>
              <a:t> </a:t>
            </a:r>
          </a:p>
          <a:p>
            <a:endParaRPr lang="en-US" sz="1100" dirty="0"/>
          </a:p>
          <a:p>
            <a:endParaRPr lang="en-US" sz="1100" dirty="0"/>
          </a:p>
          <a:p>
            <a:endParaRPr lang="en-US" sz="1100" dirty="0" smtClean="0"/>
          </a:p>
          <a:p>
            <a:r>
              <a:rPr lang="en-US" sz="1100" dirty="0" smtClean="0"/>
              <a:t>400</a:t>
            </a:r>
          </a:p>
          <a:p>
            <a:endParaRPr lang="en-US" sz="1100" dirty="0"/>
          </a:p>
          <a:p>
            <a:r>
              <a:rPr lang="en-US" sz="1100" dirty="0" smtClean="0"/>
              <a:t>406</a:t>
            </a:r>
          </a:p>
        </p:txBody>
      </p:sp>
      <p:sp>
        <p:nvSpPr>
          <p:cNvPr id="112" name="TextBox 111"/>
          <p:cNvSpPr txBox="1"/>
          <p:nvPr/>
        </p:nvSpPr>
        <p:spPr>
          <a:xfrm>
            <a:off x="8957155" y="3724095"/>
            <a:ext cx="473206" cy="1954381"/>
          </a:xfrm>
          <a:prstGeom prst="rect">
            <a:avLst/>
          </a:prstGeom>
          <a:noFill/>
        </p:spPr>
        <p:txBody>
          <a:bodyPr wrap="none" rtlCol="0">
            <a:spAutoFit/>
          </a:bodyPr>
          <a:lstStyle/>
          <a:p>
            <a:r>
              <a:rPr lang="en-US" sz="1100" dirty="0" smtClean="0"/>
              <a:t>501</a:t>
            </a:r>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a:p>
            <a:endParaRPr lang="en-US" sz="1100" dirty="0" smtClean="0"/>
          </a:p>
          <a:p>
            <a:endParaRPr lang="en-US" sz="1100" dirty="0"/>
          </a:p>
          <a:p>
            <a:endParaRPr lang="en-US" sz="1100" dirty="0" smtClean="0"/>
          </a:p>
          <a:p>
            <a:r>
              <a:rPr lang="en-US" sz="1100" dirty="0" smtClean="0"/>
              <a:t>1090</a:t>
            </a:r>
          </a:p>
        </p:txBody>
      </p:sp>
      <p:cxnSp>
        <p:nvCxnSpPr>
          <p:cNvPr id="114" name="Elbow Connector 113"/>
          <p:cNvCxnSpPr>
            <a:endCxn id="117" idx="1"/>
          </p:cNvCxnSpPr>
          <p:nvPr/>
        </p:nvCxnSpPr>
        <p:spPr>
          <a:xfrm>
            <a:off x="4386470" y="2517317"/>
            <a:ext cx="1768340" cy="430257"/>
          </a:xfrm>
          <a:prstGeom prst="bentConnector3">
            <a:avLst>
              <a:gd name="adj1" fmla="val 42282"/>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16" name="Group 115"/>
          <p:cNvGrpSpPr/>
          <p:nvPr/>
        </p:nvGrpSpPr>
        <p:grpSpPr>
          <a:xfrm>
            <a:off x="6154810" y="2849951"/>
            <a:ext cx="1999089" cy="195245"/>
            <a:chOff x="1132114" y="3766425"/>
            <a:chExt cx="1999089" cy="377481"/>
          </a:xfrm>
        </p:grpSpPr>
        <p:sp>
          <p:nvSpPr>
            <p:cNvPr id="117" name="Rounded Rectangle 116"/>
            <p:cNvSpPr/>
            <p:nvPr/>
          </p:nvSpPr>
          <p:spPr>
            <a:xfrm>
              <a:off x="1132114" y="3766425"/>
              <a:ext cx="1038483" cy="3774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326</a:t>
              </a:r>
              <a:endParaRPr lang="en-US" sz="1400" dirty="0"/>
            </a:p>
          </p:txBody>
        </p:sp>
        <p:sp>
          <p:nvSpPr>
            <p:cNvPr id="118" name="Rounded Rectangle 117"/>
            <p:cNvSpPr/>
            <p:nvPr/>
          </p:nvSpPr>
          <p:spPr>
            <a:xfrm>
              <a:off x="2184500" y="3773713"/>
              <a:ext cx="946703" cy="37019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nvGrpSpPr>
          <p:cNvPr id="119" name="Group 118"/>
          <p:cNvGrpSpPr/>
          <p:nvPr/>
        </p:nvGrpSpPr>
        <p:grpSpPr>
          <a:xfrm>
            <a:off x="6154810" y="3056116"/>
            <a:ext cx="1999089" cy="195245"/>
            <a:chOff x="1132114" y="3766425"/>
            <a:chExt cx="1999089" cy="377481"/>
          </a:xfrm>
        </p:grpSpPr>
        <p:sp>
          <p:nvSpPr>
            <p:cNvPr id="120" name="Rounded Rectangle 119"/>
            <p:cNvSpPr/>
            <p:nvPr/>
          </p:nvSpPr>
          <p:spPr>
            <a:xfrm>
              <a:off x="1132114" y="3766425"/>
              <a:ext cx="1038483" cy="37748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501</a:t>
              </a:r>
              <a:endParaRPr lang="en-US" sz="1400" dirty="0"/>
            </a:p>
          </p:txBody>
        </p:sp>
        <p:sp>
          <p:nvSpPr>
            <p:cNvPr id="121" name="Rounded Rectangle 120"/>
            <p:cNvSpPr/>
            <p:nvPr/>
          </p:nvSpPr>
          <p:spPr>
            <a:xfrm>
              <a:off x="2184500" y="3773713"/>
              <a:ext cx="946703" cy="370191"/>
            </a:xfrm>
            <a:prstGeom prst="round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cxnSp>
        <p:nvCxnSpPr>
          <p:cNvPr id="124" name="Elbow Connector 123"/>
          <p:cNvCxnSpPr>
            <a:endCxn id="120" idx="1"/>
          </p:cNvCxnSpPr>
          <p:nvPr/>
        </p:nvCxnSpPr>
        <p:spPr>
          <a:xfrm>
            <a:off x="4363050" y="2504677"/>
            <a:ext cx="1791760" cy="649062"/>
          </a:xfrm>
          <a:prstGeom prst="bentConnector3">
            <a:avLst>
              <a:gd name="adj1" fmla="val 43145"/>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4919653" y="2734843"/>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0x55df604dd</a:t>
            </a:r>
            <a:endParaRPr lang="en-US" sz="1200" dirty="0">
              <a:latin typeface="Lucida Console" panose="020B0609040504020204" pitchFamily="49" charset="0"/>
              <a:cs typeface="Arial" panose="020B0604020202020204" pitchFamily="34" charset="0"/>
            </a:endParaRPr>
          </a:p>
        </p:txBody>
      </p:sp>
      <p:sp>
        <p:nvSpPr>
          <p:cNvPr id="130" name="TextBox 129"/>
          <p:cNvSpPr txBox="1"/>
          <p:nvPr/>
        </p:nvSpPr>
        <p:spPr>
          <a:xfrm>
            <a:off x="4919653" y="2968953"/>
            <a:ext cx="1207382" cy="276999"/>
          </a:xfrm>
          <a:prstGeom prst="rect">
            <a:avLst/>
          </a:prstGeom>
          <a:noFill/>
        </p:spPr>
        <p:txBody>
          <a:bodyPr wrap="none" rtlCol="0">
            <a:spAutoFit/>
          </a:bodyPr>
          <a:lstStyle/>
          <a:p>
            <a:r>
              <a:rPr lang="en-US" sz="1200" dirty="0" smtClean="0">
                <a:latin typeface="Lucida Console" panose="020B0609040504020204" pitchFamily="49" charset="0"/>
                <a:cs typeface="Arial" panose="020B0604020202020204" pitchFamily="34" charset="0"/>
              </a:rPr>
              <a:t>0x55df604de</a:t>
            </a:r>
            <a:endParaRPr lang="en-US" sz="1200" dirty="0">
              <a:latin typeface="Lucida Console" panose="020B0609040504020204" pitchFamily="49" charset="0"/>
              <a:cs typeface="Arial" panose="020B0604020202020204" pitchFamily="34" charset="0"/>
            </a:endParaRPr>
          </a:p>
        </p:txBody>
      </p:sp>
      <p:sp>
        <p:nvSpPr>
          <p:cNvPr id="131" name="TextBox 130"/>
          <p:cNvSpPr txBox="1"/>
          <p:nvPr/>
        </p:nvSpPr>
        <p:spPr>
          <a:xfrm>
            <a:off x="4803630" y="3173787"/>
            <a:ext cx="1798890" cy="430887"/>
          </a:xfrm>
          <a:prstGeom prst="rect">
            <a:avLst/>
          </a:prstGeom>
          <a:noFill/>
        </p:spPr>
        <p:txBody>
          <a:bodyPr wrap="none" rtlCol="0">
            <a:spAutoFit/>
          </a:bodyPr>
          <a:lstStyle/>
          <a:p>
            <a:r>
              <a:rPr lang="en-US" sz="1100" dirty="0" smtClean="0">
                <a:latin typeface="Lucida Console" panose="020B0609040504020204" pitchFamily="49" charset="0"/>
              </a:rPr>
              <a:t>.. 32  such entries</a:t>
            </a:r>
            <a:br>
              <a:rPr lang="en-US" sz="1100" dirty="0" smtClean="0">
                <a:latin typeface="Lucida Console" panose="020B0609040504020204" pitchFamily="49" charset="0"/>
              </a:rPr>
            </a:br>
            <a:r>
              <a:rPr lang="en-US" sz="1100" dirty="0" smtClean="0">
                <a:latin typeface="Lucida Console" panose="020B0609040504020204" pitchFamily="49" charset="0"/>
              </a:rPr>
              <a:t>  for this </a:t>
            </a:r>
            <a:r>
              <a:rPr lang="en-US" sz="1100" dirty="0" err="1" smtClean="0">
                <a:latin typeface="Lucida Console" panose="020B0609040504020204" pitchFamily="49" charset="0"/>
              </a:rPr>
              <a:t>vma</a:t>
            </a:r>
            <a:endParaRPr lang="en-US" sz="1100" dirty="0">
              <a:latin typeface="Lucida Console" panose="020B0609040504020204" pitchFamily="49" charset="0"/>
            </a:endParaRPr>
          </a:p>
        </p:txBody>
      </p:sp>
      <p:sp>
        <p:nvSpPr>
          <p:cNvPr id="132" name="Rounded Rectangle 131"/>
          <p:cNvSpPr/>
          <p:nvPr/>
        </p:nvSpPr>
        <p:spPr>
          <a:xfrm>
            <a:off x="9346261" y="2087678"/>
            <a:ext cx="1038483" cy="195245"/>
          </a:xfrm>
          <a:prstGeom prst="roundRect">
            <a:avLst/>
          </a:prstGeom>
          <a:pattFill prst="wave">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3" name="Rounded Rectangle 132"/>
          <p:cNvSpPr/>
          <p:nvPr/>
        </p:nvSpPr>
        <p:spPr>
          <a:xfrm>
            <a:off x="9340408" y="3733499"/>
            <a:ext cx="1038483" cy="195245"/>
          </a:xfrm>
          <a:prstGeom prst="roundRect">
            <a:avLst/>
          </a:prstGeom>
          <a:pattFill prst="wave">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135" name="Straight Connector 134"/>
          <p:cNvCxnSpPr/>
          <p:nvPr/>
        </p:nvCxnSpPr>
        <p:spPr>
          <a:xfrm>
            <a:off x="4386470" y="2530569"/>
            <a:ext cx="761586" cy="1573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Oval 1"/>
          <p:cNvSpPr/>
          <p:nvPr/>
        </p:nvSpPr>
        <p:spPr>
          <a:xfrm>
            <a:off x="7258095" y="1597476"/>
            <a:ext cx="145142" cy="204815"/>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7236325" y="1982105"/>
            <a:ext cx="145142" cy="204815"/>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18752" y="6002550"/>
            <a:ext cx="8060796"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t>These two pages are somewhere on the disk and will be loaded when referenced</a:t>
            </a:r>
          </a:p>
          <a:p>
            <a:pPr marL="285750" indent="-285750">
              <a:buFont typeface="Arial" panose="020B0604020202020204" pitchFamily="34" charset="0"/>
              <a:buChar char="•"/>
            </a:pPr>
            <a:r>
              <a:rPr lang="en-US" dirty="0" smtClean="0"/>
              <a:t>Access to pages which are valid but not in RAM causes a page fault</a:t>
            </a:r>
            <a:endParaRPr lang="en-US" dirty="0"/>
          </a:p>
        </p:txBody>
      </p:sp>
    </p:spTree>
    <p:extLst>
      <p:ext uri="{BB962C8B-B14F-4D97-AF65-F5344CB8AC3E}">
        <p14:creationId xmlns:p14="http://schemas.microsoft.com/office/powerpoint/2010/main" val="266983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Page Table</a:t>
            </a:r>
            <a:endParaRPr lang="en-US" sz="2400" dirty="0"/>
          </a:p>
        </p:txBody>
      </p:sp>
      <p:sp>
        <p:nvSpPr>
          <p:cNvPr id="21" name="Text Placeholder 20"/>
          <p:cNvSpPr>
            <a:spLocks noGrp="1"/>
          </p:cNvSpPr>
          <p:nvPr>
            <p:ph type="body" sz="half" idx="2"/>
          </p:nvPr>
        </p:nvSpPr>
        <p:spPr>
          <a:xfrm>
            <a:off x="6856632" y="1373895"/>
            <a:ext cx="5407508" cy="2665842"/>
          </a:xfrm>
          <a:ln w="3175">
            <a:solidFill>
              <a:srgbClr val="00B0F0"/>
            </a:solidFill>
          </a:ln>
        </p:spPr>
        <p:txBody>
          <a:bodyPr>
            <a:noAutofit/>
          </a:bodyPr>
          <a:lstStyle/>
          <a:p>
            <a:pPr marL="0" lvl="1">
              <a:spcBef>
                <a:spcPts val="1000"/>
              </a:spcBef>
            </a:pPr>
            <a:r>
              <a:rPr lang="en-US" sz="2400" b="1" dirty="0" smtClean="0">
                <a:solidFill>
                  <a:schemeClr val="accent1"/>
                </a:solidFill>
              </a:rPr>
              <a:t>TLB-Miss Handler Operation</a:t>
            </a:r>
            <a:r>
              <a:rPr lang="en-US" sz="2400" dirty="0" smtClean="0"/>
              <a:t>:</a:t>
            </a:r>
          </a:p>
          <a:p>
            <a:pPr marL="285750" lvl="1" indent="-285750">
              <a:spcBef>
                <a:spcPts val="1000"/>
              </a:spcBef>
              <a:buFont typeface="Arial" panose="020B0604020202020204" pitchFamily="34" charset="0"/>
              <a:buChar char="•"/>
            </a:pPr>
            <a:r>
              <a:rPr lang="en-US" sz="2000" dirty="0" smtClean="0"/>
              <a:t>If PTE is </a:t>
            </a:r>
            <a:r>
              <a:rPr lang="en-US" sz="2000" b="1" dirty="0" smtClean="0"/>
              <a:t>invalid</a:t>
            </a:r>
            <a:r>
              <a:rPr lang="en-US" sz="2000" dirty="0" smtClean="0"/>
              <a:t>:</a:t>
            </a:r>
          </a:p>
          <a:p>
            <a:pPr marL="742950" lvl="2" indent="-285750">
              <a:spcBef>
                <a:spcPts val="1000"/>
              </a:spcBef>
              <a:buFont typeface="Arial" panose="020B0604020202020204" pitchFamily="34" charset="0"/>
              <a:buChar char="•"/>
            </a:pPr>
            <a:r>
              <a:rPr lang="en-US" sz="2000" b="1" i="1" dirty="0" smtClean="0">
                <a:latin typeface="Times New Roman" panose="02020603050405020304" pitchFamily="18" charset="0"/>
                <a:cs typeface="Times New Roman" panose="02020603050405020304" pitchFamily="18" charset="0"/>
              </a:rPr>
              <a:t>An Illegal address exception,  </a:t>
            </a:r>
          </a:p>
          <a:p>
            <a:pPr marL="285750" indent="-285750">
              <a:buFont typeface="Arial" panose="020B0604020202020204" pitchFamily="34" charset="0"/>
              <a:buChar char="•"/>
            </a:pPr>
            <a:r>
              <a:rPr lang="en-US" sz="2000" dirty="0" smtClean="0"/>
              <a:t>What if it is </a:t>
            </a:r>
            <a:r>
              <a:rPr lang="en-US" sz="2000" b="1" dirty="0" smtClean="0"/>
              <a:t>valid</a:t>
            </a:r>
            <a:r>
              <a:rPr lang="en-US" sz="2000" dirty="0" smtClean="0"/>
              <a:t>, but </a:t>
            </a:r>
            <a:r>
              <a:rPr lang="en-US" sz="2000" b="1" dirty="0" smtClean="0"/>
              <a:t>not present </a:t>
            </a:r>
            <a:r>
              <a:rPr lang="en-US" sz="2000" dirty="0" smtClean="0"/>
              <a:t>?</a:t>
            </a:r>
          </a:p>
          <a:p>
            <a:pPr marL="742950" lvl="1" indent="-285750">
              <a:buFont typeface="Arial" panose="020B0604020202020204" pitchFamily="34" charset="0"/>
              <a:buChar char="•"/>
            </a:pPr>
            <a:r>
              <a:rPr lang="en-US" sz="2000" dirty="0" smtClean="0"/>
              <a:t>Means the page not in RAM</a:t>
            </a:r>
          </a:p>
          <a:p>
            <a:pPr marL="1200150" lvl="2" indent="-285750">
              <a:buFont typeface="Arial" panose="020B0604020202020204" pitchFamily="34" charset="0"/>
              <a:buChar char="•"/>
            </a:pPr>
            <a:r>
              <a:rPr lang="en-US" sz="1800" dirty="0" smtClean="0"/>
              <a:t>Must be on the disk!</a:t>
            </a:r>
          </a:p>
          <a:p>
            <a:pPr marL="742950" lvl="1" indent="-285750">
              <a:buFont typeface="Arial" panose="020B0604020202020204" pitchFamily="34" charset="0"/>
              <a:buChar char="•"/>
            </a:pPr>
            <a:r>
              <a:rPr lang="en-US" sz="2000" dirty="0" smtClean="0"/>
              <a:t>A </a:t>
            </a:r>
            <a:r>
              <a:rPr lang="en-US" sz="2000" b="1" i="1" dirty="0" smtClean="0">
                <a:latin typeface="Times New Roman" panose="02020603050405020304" pitchFamily="18" charset="0"/>
                <a:cs typeface="Times New Roman" panose="02020603050405020304" pitchFamily="18" charset="0"/>
              </a:rPr>
              <a:t>page fault exception</a:t>
            </a:r>
          </a:p>
        </p:txBody>
      </p:sp>
      <p:sp>
        <p:nvSpPr>
          <p:cNvPr id="4" name="Rectangle 3"/>
          <p:cNvSpPr/>
          <p:nvPr/>
        </p:nvSpPr>
        <p:spPr>
          <a:xfrm>
            <a:off x="1307646" y="2057400"/>
            <a:ext cx="685800" cy="1407819"/>
          </a:xfrm>
          <a:prstGeom prst="rect">
            <a:avLst/>
          </a:prstGeom>
          <a:pattFill prst="dot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02446" y="3076304"/>
            <a:ext cx="685800"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6" idx="3"/>
          </p:cNvCxnSpPr>
          <p:nvPr/>
        </p:nvCxnSpPr>
        <p:spPr>
          <a:xfrm flipV="1">
            <a:off x="1988246" y="1835332"/>
            <a:ext cx="1159329" cy="1298122"/>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099162" y="1835331"/>
            <a:ext cx="3162300" cy="6531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endCxn id="6" idx="3"/>
          </p:cNvCxnSpPr>
          <p:nvPr/>
        </p:nvCxnSpPr>
        <p:spPr>
          <a:xfrm flipH="1">
            <a:off x="1988246" y="2488474"/>
            <a:ext cx="1143000" cy="644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15491" y="1664562"/>
            <a:ext cx="1763485" cy="0"/>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10517" y="1380615"/>
            <a:ext cx="558166" cy="369332"/>
          </a:xfrm>
          <a:prstGeom prst="rect">
            <a:avLst/>
          </a:prstGeom>
          <a:noFill/>
        </p:spPr>
        <p:txBody>
          <a:bodyPr wrap="none" rtlCol="0">
            <a:spAutoFit/>
          </a:bodyPr>
          <a:lstStyle/>
          <a:p>
            <a:r>
              <a:rPr lang="en-US" dirty="0" smtClean="0">
                <a:solidFill>
                  <a:schemeClr val="accent2"/>
                </a:solidFill>
              </a:rPr>
              <a:t>PFN</a:t>
            </a:r>
            <a:endParaRPr lang="en-US" dirty="0">
              <a:solidFill>
                <a:schemeClr val="accent2"/>
              </a:solidFill>
            </a:endParaRPr>
          </a:p>
        </p:txBody>
      </p:sp>
      <p:sp>
        <p:nvSpPr>
          <p:cNvPr id="12" name="Rectangle 11"/>
          <p:cNvSpPr/>
          <p:nvPr/>
        </p:nvSpPr>
        <p:spPr>
          <a:xfrm>
            <a:off x="4960619" y="1835331"/>
            <a:ext cx="1300843" cy="653143"/>
          </a:xfrm>
          <a:prstGeom prst="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12" idx="2"/>
            <a:endCxn id="14" idx="0"/>
          </p:cNvCxnSpPr>
          <p:nvPr/>
        </p:nvCxnSpPr>
        <p:spPr>
          <a:xfrm flipH="1">
            <a:off x="4063662" y="2488474"/>
            <a:ext cx="1547379" cy="95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30339" y="3445535"/>
            <a:ext cx="2266646" cy="1477328"/>
          </a:xfrm>
          <a:prstGeom prst="rect">
            <a:avLst/>
          </a:prstGeom>
          <a:noFill/>
          <a:ln>
            <a:solidFill>
              <a:schemeClr val="accent1"/>
            </a:solidFill>
          </a:ln>
        </p:spPr>
        <p:txBody>
          <a:bodyPr wrap="none" rtlCol="0">
            <a:spAutoFit/>
          </a:bodyPr>
          <a:lstStyle/>
          <a:p>
            <a:r>
              <a:rPr lang="en-US" dirty="0" smtClean="0"/>
              <a:t>Some information bits</a:t>
            </a:r>
          </a:p>
          <a:p>
            <a:pPr marL="342900" indent="-342900">
              <a:buAutoNum type="arabicPeriod"/>
            </a:pPr>
            <a:r>
              <a:rPr lang="en-US" b="1" dirty="0" smtClean="0"/>
              <a:t>valid </a:t>
            </a:r>
            <a:r>
              <a:rPr lang="en-US" b="1" dirty="0" err="1" smtClean="0"/>
              <a:t>vpn</a:t>
            </a:r>
            <a:r>
              <a:rPr lang="en-US" b="1" dirty="0" smtClean="0"/>
              <a:t> </a:t>
            </a:r>
            <a:r>
              <a:rPr lang="en-US" dirty="0" smtClean="0"/>
              <a:t>entry?</a:t>
            </a:r>
          </a:p>
          <a:p>
            <a:pPr marL="342900" indent="-342900">
              <a:buAutoNum type="arabicPeriod"/>
            </a:pPr>
            <a:r>
              <a:rPr lang="en-US" b="1" dirty="0" smtClean="0"/>
              <a:t>Permission</a:t>
            </a:r>
            <a:r>
              <a:rPr lang="en-US" dirty="0" smtClean="0"/>
              <a:t> bits</a:t>
            </a:r>
          </a:p>
          <a:p>
            <a:pPr marL="342900" indent="-342900">
              <a:buAutoNum type="arabicPeriod"/>
            </a:pPr>
            <a:r>
              <a:rPr lang="en-US" b="1" dirty="0" smtClean="0"/>
              <a:t>Present</a:t>
            </a:r>
            <a:r>
              <a:rPr lang="en-US" dirty="0" smtClean="0"/>
              <a:t> in RAM?</a:t>
            </a:r>
          </a:p>
          <a:p>
            <a:pPr marL="342900" indent="-342900">
              <a:buAutoNum type="arabicPeriod"/>
            </a:pPr>
            <a:r>
              <a:rPr lang="en-US" b="1" dirty="0" smtClean="0"/>
              <a:t>Modified/Dirty</a:t>
            </a:r>
            <a:r>
              <a:rPr lang="en-US" dirty="0" smtClean="0"/>
              <a:t>?</a:t>
            </a:r>
          </a:p>
        </p:txBody>
      </p:sp>
      <p:sp>
        <p:nvSpPr>
          <p:cNvPr id="15" name="TextBox 14"/>
          <p:cNvSpPr txBox="1"/>
          <p:nvPr/>
        </p:nvSpPr>
        <p:spPr>
          <a:xfrm>
            <a:off x="222069" y="2952206"/>
            <a:ext cx="583814" cy="369332"/>
          </a:xfrm>
          <a:prstGeom prst="rect">
            <a:avLst/>
          </a:prstGeom>
          <a:noFill/>
        </p:spPr>
        <p:txBody>
          <a:bodyPr wrap="none" rtlCol="0">
            <a:spAutoFit/>
          </a:bodyPr>
          <a:lstStyle/>
          <a:p>
            <a:r>
              <a:rPr lang="en-US" dirty="0" smtClean="0"/>
              <a:t>VPN</a:t>
            </a:r>
            <a:endParaRPr lang="en-US" dirty="0"/>
          </a:p>
        </p:txBody>
      </p:sp>
      <p:cxnSp>
        <p:nvCxnSpPr>
          <p:cNvPr id="17" name="Straight Arrow Connector 16"/>
          <p:cNvCxnSpPr>
            <a:stCxn id="15" idx="3"/>
            <a:endCxn id="6" idx="1"/>
          </p:cNvCxnSpPr>
          <p:nvPr/>
        </p:nvCxnSpPr>
        <p:spPr>
          <a:xfrm flipV="1">
            <a:off x="805883" y="3133454"/>
            <a:ext cx="496563" cy="3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p:nvSpPr>
        <p:spPr>
          <a:xfrm>
            <a:off x="838200" y="187702"/>
            <a:ext cx="10515600" cy="93010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000" dirty="0" smtClean="0"/>
              <a:t>PTE </a:t>
            </a:r>
            <a:r>
              <a:rPr lang="en-US" sz="4000" b="1" dirty="0" smtClean="0"/>
              <a:t>attributes</a:t>
            </a:r>
            <a:r>
              <a:rPr lang="en-US" sz="4000" dirty="0" smtClean="0"/>
              <a:t>/ </a:t>
            </a:r>
            <a:r>
              <a:rPr lang="en-US" sz="4000" b="1" dirty="0" smtClean="0"/>
              <a:t>information bits  </a:t>
            </a:r>
            <a:r>
              <a:rPr lang="en-US" sz="4000" dirty="0" smtClean="0"/>
              <a:t>and </a:t>
            </a:r>
            <a:r>
              <a:rPr lang="en-US" sz="4000" b="1" dirty="0" smtClean="0"/>
              <a:t>Page faults</a:t>
            </a:r>
            <a:endParaRPr lang="en-US" sz="4000" b="1" dirty="0"/>
          </a:p>
        </p:txBody>
      </p:sp>
      <p:sp>
        <p:nvSpPr>
          <p:cNvPr id="23" name="Rectangle 22"/>
          <p:cNvSpPr/>
          <p:nvPr/>
        </p:nvSpPr>
        <p:spPr>
          <a:xfrm>
            <a:off x="1312598" y="3076304"/>
            <a:ext cx="365760" cy="1143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p:cNvCxnSpPr/>
          <p:nvPr/>
        </p:nvCxnSpPr>
        <p:spPr>
          <a:xfrm flipV="1">
            <a:off x="5042105" y="1664562"/>
            <a:ext cx="1122135" cy="2272"/>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5266972" y="1356974"/>
            <a:ext cx="550343" cy="369332"/>
          </a:xfrm>
          <a:prstGeom prst="rect">
            <a:avLst/>
          </a:prstGeom>
          <a:noFill/>
        </p:spPr>
        <p:txBody>
          <a:bodyPr wrap="none" rtlCol="0">
            <a:spAutoFit/>
          </a:bodyPr>
          <a:lstStyle/>
          <a:p>
            <a:r>
              <a:rPr lang="en-US" dirty="0" smtClean="0">
                <a:solidFill>
                  <a:schemeClr val="accent2"/>
                </a:solidFill>
              </a:rPr>
              <a:t>Info</a:t>
            </a:r>
            <a:endParaRPr lang="en-US" dirty="0">
              <a:solidFill>
                <a:schemeClr val="accent2"/>
              </a:solidFill>
            </a:endParaRPr>
          </a:p>
        </p:txBody>
      </p:sp>
      <p:sp>
        <p:nvSpPr>
          <p:cNvPr id="20" name="TextBox 19"/>
          <p:cNvSpPr txBox="1"/>
          <p:nvPr/>
        </p:nvSpPr>
        <p:spPr>
          <a:xfrm>
            <a:off x="6856632" y="4040134"/>
            <a:ext cx="5407508" cy="2616101"/>
          </a:xfrm>
          <a:prstGeom prst="rect">
            <a:avLst/>
          </a:prstGeom>
          <a:noFill/>
          <a:ln w="3175">
            <a:solidFill>
              <a:srgbClr val="00B0F0"/>
            </a:solidFill>
          </a:ln>
        </p:spPr>
        <p:txBody>
          <a:bodyPr wrap="square" rtlCol="0">
            <a:spAutoFit/>
          </a:bodyPr>
          <a:lstStyle/>
          <a:p>
            <a:r>
              <a:rPr lang="en-US" sz="2400" b="1" dirty="0" smtClean="0">
                <a:solidFill>
                  <a:schemeClr val="accent1"/>
                </a:solidFill>
              </a:rPr>
              <a:t>Page Fault Handler Operation</a:t>
            </a:r>
            <a:r>
              <a:rPr lang="en-US" sz="2400" dirty="0" smtClean="0"/>
              <a:t>:</a:t>
            </a:r>
          </a:p>
          <a:p>
            <a:pPr marL="285750" indent="-285750">
              <a:buFont typeface="Arial" panose="020B0604020202020204" pitchFamily="34" charset="0"/>
              <a:buChar char="•"/>
            </a:pPr>
            <a:r>
              <a:rPr lang="en-US" sz="2000" dirty="0" smtClean="0"/>
              <a:t>Finds </a:t>
            </a:r>
            <a:r>
              <a:rPr lang="en-US" sz="2000" dirty="0"/>
              <a:t>a free frame (frame allocation)</a:t>
            </a:r>
            <a:endParaRPr lang="en-US" sz="2000" b="1" dirty="0"/>
          </a:p>
          <a:p>
            <a:pPr marL="285750" indent="-285750">
              <a:buFont typeface="Arial" panose="020B0604020202020204" pitchFamily="34" charset="0"/>
              <a:buChar char="•"/>
            </a:pPr>
            <a:r>
              <a:rPr lang="en-US" sz="2000" dirty="0"/>
              <a:t>Loads the frame with the </a:t>
            </a:r>
            <a:r>
              <a:rPr lang="en-US" sz="2000" dirty="0" smtClean="0"/>
              <a:t>page from the disk</a:t>
            </a:r>
            <a:endParaRPr lang="en-US" sz="2000" dirty="0"/>
          </a:p>
          <a:p>
            <a:pPr marL="285750" indent="-285750">
              <a:buFont typeface="Arial" panose="020B0604020202020204" pitchFamily="34" charset="0"/>
              <a:buChar char="•"/>
            </a:pPr>
            <a:r>
              <a:rPr lang="en-US" sz="2000" dirty="0"/>
              <a:t>What if there are no free frames? </a:t>
            </a:r>
          </a:p>
          <a:p>
            <a:pPr marL="742950" lvl="1" indent="-285750">
              <a:buFont typeface="Arial" panose="020B0604020202020204" pitchFamily="34" charset="0"/>
              <a:buChar char="•"/>
            </a:pPr>
            <a:r>
              <a:rPr lang="en-US" sz="2000" dirty="0" smtClean="0"/>
              <a:t>Free up a frame (frame replacement)</a:t>
            </a:r>
          </a:p>
          <a:p>
            <a:pPr marL="1200150" lvl="2" indent="-285750">
              <a:buFont typeface="Arial" panose="020B0604020202020204" pitchFamily="34" charset="0"/>
              <a:buChar char="•"/>
            </a:pPr>
            <a:r>
              <a:rPr lang="en-US" sz="2000" dirty="0" smtClean="0"/>
              <a:t>Puts its contents on disk - “swap out”</a:t>
            </a:r>
          </a:p>
          <a:p>
            <a:pPr marL="742950" lvl="1" indent="-285750">
              <a:buFont typeface="Arial" panose="020B0604020202020204" pitchFamily="34" charset="0"/>
              <a:buChar char="•"/>
            </a:pPr>
            <a:r>
              <a:rPr lang="en-US" sz="2000" dirty="0" smtClean="0"/>
              <a:t>Load the frame with the page from the disk</a:t>
            </a:r>
          </a:p>
          <a:p>
            <a:pPr marL="1257300" lvl="2" indent="-342900">
              <a:buFont typeface="Calibri" panose="020F0502020204030204" pitchFamily="34" charset="0"/>
              <a:buChar char="−"/>
            </a:pPr>
            <a:r>
              <a:rPr lang="en-US" sz="2000" dirty="0" smtClean="0"/>
              <a:t>“swap in”</a:t>
            </a:r>
          </a:p>
        </p:txBody>
      </p:sp>
      <p:sp>
        <p:nvSpPr>
          <p:cNvPr id="30" name="Right Brace 29"/>
          <p:cNvSpPr/>
          <p:nvPr/>
        </p:nvSpPr>
        <p:spPr>
          <a:xfrm rot="16200000">
            <a:off x="4615571" y="-137398"/>
            <a:ext cx="182880" cy="310896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4442704" y="987642"/>
            <a:ext cx="526683" cy="369332"/>
          </a:xfrm>
          <a:prstGeom prst="rect">
            <a:avLst/>
          </a:prstGeom>
          <a:noFill/>
        </p:spPr>
        <p:txBody>
          <a:bodyPr wrap="none" rtlCol="0">
            <a:spAutoFit/>
          </a:bodyPr>
          <a:lstStyle/>
          <a:p>
            <a:r>
              <a:rPr lang="en-US" dirty="0" smtClean="0"/>
              <a:t>PTE</a:t>
            </a:r>
            <a:endParaRPr lang="en-US" dirty="0"/>
          </a:p>
        </p:txBody>
      </p:sp>
    </p:spTree>
    <p:extLst>
      <p:ext uri="{BB962C8B-B14F-4D97-AF65-F5344CB8AC3E}">
        <p14:creationId xmlns:p14="http://schemas.microsoft.com/office/powerpoint/2010/main" val="196976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bg/>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xEl>
                                              <p:pRg st="3" end="3"/>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xEl>
                                              <p:pRg st="5" end="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xEl>
                                              <p:pRg st="6" end="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5" y="2056039"/>
            <a:ext cx="2820588" cy="2584464"/>
          </a:xfrm>
        </p:spPr>
        <p:txBody>
          <a:bodyPr>
            <a:normAutofit fontScale="90000"/>
          </a:bodyPr>
          <a:lstStyle/>
          <a:p>
            <a:r>
              <a:rPr lang="en-US" dirty="0" smtClean="0"/>
              <a:t>Combined</a:t>
            </a:r>
            <a:br>
              <a:rPr lang="en-US" dirty="0" smtClean="0"/>
            </a:br>
            <a:r>
              <a:rPr lang="en-US" dirty="0" smtClean="0"/>
              <a:t>TLB-Miss</a:t>
            </a:r>
            <a:br>
              <a:rPr lang="en-US" dirty="0" smtClean="0"/>
            </a:br>
            <a:r>
              <a:rPr lang="en-US" dirty="0" smtClean="0"/>
              <a:t>and</a:t>
            </a:r>
            <a:br>
              <a:rPr lang="en-US" dirty="0" smtClean="0"/>
            </a:br>
            <a:r>
              <a:rPr lang="en-US" dirty="0" smtClean="0"/>
              <a:t>Page-Fault</a:t>
            </a:r>
            <a:br>
              <a:rPr lang="en-US" dirty="0" smtClean="0"/>
            </a:br>
            <a:r>
              <a:rPr lang="en-US" dirty="0" smtClean="0"/>
              <a:t>operations</a:t>
            </a:r>
            <a:endParaRPr lang="en-US" dirty="0"/>
          </a:p>
        </p:txBody>
      </p:sp>
      <p:sp>
        <p:nvSpPr>
          <p:cNvPr id="8" name="TextBox 7"/>
          <p:cNvSpPr txBox="1"/>
          <p:nvPr/>
        </p:nvSpPr>
        <p:spPr>
          <a:xfrm>
            <a:off x="7051723" y="6243"/>
            <a:ext cx="583814" cy="369332"/>
          </a:xfrm>
          <a:prstGeom prst="rect">
            <a:avLst/>
          </a:prstGeom>
          <a:noFill/>
        </p:spPr>
        <p:txBody>
          <a:bodyPr wrap="none" rtlCol="0">
            <a:spAutoFit/>
          </a:bodyPr>
          <a:lstStyle/>
          <a:p>
            <a:r>
              <a:rPr lang="en-US" dirty="0" smtClean="0"/>
              <a:t>VPN</a:t>
            </a:r>
            <a:endParaRPr lang="en-US" dirty="0"/>
          </a:p>
        </p:txBody>
      </p:sp>
      <p:sp>
        <p:nvSpPr>
          <p:cNvPr id="9" name="Oval 8"/>
          <p:cNvSpPr/>
          <p:nvPr/>
        </p:nvSpPr>
        <p:spPr>
          <a:xfrm>
            <a:off x="1285560" y="170644"/>
            <a:ext cx="1575081" cy="950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Start </a:t>
            </a:r>
            <a:r>
              <a:rPr lang="en-US" dirty="0" err="1" smtClean="0"/>
              <a:t>Instr</a:t>
            </a:r>
            <a:r>
              <a:rPr lang="en-US" dirty="0" smtClean="0"/>
              <a:t> execution</a:t>
            </a:r>
            <a:endParaRPr lang="en-US" dirty="0"/>
          </a:p>
        </p:txBody>
      </p:sp>
      <p:sp>
        <p:nvSpPr>
          <p:cNvPr id="11" name="Diamond 10"/>
          <p:cNvSpPr/>
          <p:nvPr/>
        </p:nvSpPr>
        <p:spPr>
          <a:xfrm>
            <a:off x="2878746" y="1281942"/>
            <a:ext cx="2244437" cy="914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Check: PTE in TLB?</a:t>
            </a:r>
            <a:endParaRPr lang="en-US" sz="1600" dirty="0"/>
          </a:p>
        </p:txBody>
      </p:sp>
      <p:sp>
        <p:nvSpPr>
          <p:cNvPr id="14" name="Freeform 13"/>
          <p:cNvSpPr/>
          <p:nvPr/>
        </p:nvSpPr>
        <p:spPr>
          <a:xfrm flipH="1" flipV="1">
            <a:off x="4767431" y="181808"/>
            <a:ext cx="2312978" cy="234117"/>
          </a:xfrm>
          <a:custGeom>
            <a:avLst/>
            <a:gdLst>
              <a:gd name="connsiteX0" fmla="*/ 0 w 2701636"/>
              <a:gd name="connsiteY0" fmla="*/ 665019 h 691998"/>
              <a:gd name="connsiteX1" fmla="*/ 1177636 w 2701636"/>
              <a:gd name="connsiteY1" fmla="*/ 651164 h 691998"/>
              <a:gd name="connsiteX2" fmla="*/ 2341418 w 2701636"/>
              <a:gd name="connsiteY2" fmla="*/ 277091 h 691998"/>
              <a:gd name="connsiteX3" fmla="*/ 2701636 w 2701636"/>
              <a:gd name="connsiteY3" fmla="*/ 0 h 691998"/>
            </a:gdLst>
            <a:ahLst/>
            <a:cxnLst>
              <a:cxn ang="0">
                <a:pos x="connsiteX0" y="connsiteY0"/>
              </a:cxn>
              <a:cxn ang="0">
                <a:pos x="connsiteX1" y="connsiteY1"/>
              </a:cxn>
              <a:cxn ang="0">
                <a:pos x="connsiteX2" y="connsiteY2"/>
              </a:cxn>
              <a:cxn ang="0">
                <a:pos x="connsiteX3" y="connsiteY3"/>
              </a:cxn>
            </a:cxnLst>
            <a:rect l="l" t="t" r="r" b="b"/>
            <a:pathLst>
              <a:path w="2701636" h="691998">
                <a:moveTo>
                  <a:pt x="0" y="665019"/>
                </a:moveTo>
                <a:cubicBezTo>
                  <a:pt x="393700" y="690419"/>
                  <a:pt x="787400" y="715819"/>
                  <a:pt x="1177636" y="651164"/>
                </a:cubicBezTo>
                <a:cubicBezTo>
                  <a:pt x="1567872" y="586509"/>
                  <a:pt x="2087418" y="385618"/>
                  <a:pt x="2341418" y="277091"/>
                </a:cubicBezTo>
                <a:cubicBezTo>
                  <a:pt x="2595418" y="168564"/>
                  <a:pt x="2648527" y="84282"/>
                  <a:pt x="2701636" y="0"/>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11" idx="3"/>
          </p:cNvCxnSpPr>
          <p:nvPr/>
        </p:nvCxnSpPr>
        <p:spPr>
          <a:xfrm>
            <a:off x="5123183" y="1739142"/>
            <a:ext cx="16039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6713264" y="1141635"/>
            <a:ext cx="1717964" cy="11950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PTE;</a:t>
            </a:r>
          </a:p>
          <a:p>
            <a:pPr algn="ctr"/>
            <a:r>
              <a:rPr lang="en-US" dirty="0" smtClean="0"/>
              <a:t>Translate using PFN and </a:t>
            </a:r>
            <a:r>
              <a:rPr lang="en-US" i="1" dirty="0" smtClean="0"/>
              <a:t>offset</a:t>
            </a:r>
          </a:p>
        </p:txBody>
      </p:sp>
      <p:cxnSp>
        <p:nvCxnSpPr>
          <p:cNvPr id="19" name="Straight Arrow Connector 18"/>
          <p:cNvCxnSpPr/>
          <p:nvPr/>
        </p:nvCxnSpPr>
        <p:spPr>
          <a:xfrm>
            <a:off x="8421791" y="1752212"/>
            <a:ext cx="5486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11" idx="0"/>
          </p:cNvCxnSpPr>
          <p:nvPr/>
        </p:nvCxnSpPr>
        <p:spPr>
          <a:xfrm>
            <a:off x="3997859" y="898669"/>
            <a:ext cx="3106" cy="383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985409" y="1567546"/>
            <a:ext cx="1704184" cy="369332"/>
          </a:xfrm>
          <a:prstGeom prst="rect">
            <a:avLst/>
          </a:prstGeom>
          <a:noFill/>
        </p:spPr>
        <p:txBody>
          <a:bodyPr wrap="none" rtlCol="0">
            <a:spAutoFit/>
          </a:bodyPr>
          <a:lstStyle/>
          <a:p>
            <a:r>
              <a:rPr lang="en-US" dirty="0" smtClean="0"/>
              <a:t>Physical address</a:t>
            </a:r>
            <a:endParaRPr lang="en-US" dirty="0"/>
          </a:p>
        </p:txBody>
      </p:sp>
      <p:sp>
        <p:nvSpPr>
          <p:cNvPr id="27" name="TextBox 26"/>
          <p:cNvSpPr txBox="1"/>
          <p:nvPr/>
        </p:nvSpPr>
        <p:spPr>
          <a:xfrm>
            <a:off x="5113604" y="1369810"/>
            <a:ext cx="1565942" cy="369332"/>
          </a:xfrm>
          <a:prstGeom prst="rect">
            <a:avLst/>
          </a:prstGeom>
          <a:noFill/>
        </p:spPr>
        <p:txBody>
          <a:bodyPr wrap="none" rtlCol="0">
            <a:spAutoFit/>
          </a:bodyPr>
          <a:lstStyle/>
          <a:p>
            <a:r>
              <a:rPr lang="en-US" dirty="0" smtClean="0"/>
              <a:t>Yes (TLB hit </a:t>
            </a:r>
            <a:r>
              <a:rPr lang="en-US" dirty="0" smtClean="0">
                <a:sym typeface="Wingdings" panose="05000000000000000000" pitchFamily="2" charset="2"/>
              </a:rPr>
              <a:t></a:t>
            </a:r>
            <a:r>
              <a:rPr lang="en-US" dirty="0" smtClean="0"/>
              <a:t>)</a:t>
            </a:r>
            <a:endParaRPr lang="en-US" dirty="0"/>
          </a:p>
        </p:txBody>
      </p:sp>
      <p:cxnSp>
        <p:nvCxnSpPr>
          <p:cNvPr id="29" name="Straight Arrow Connector 28"/>
          <p:cNvCxnSpPr>
            <a:stCxn id="11" idx="2"/>
          </p:cNvCxnSpPr>
          <p:nvPr/>
        </p:nvCxnSpPr>
        <p:spPr>
          <a:xfrm flipH="1">
            <a:off x="3997859" y="2196342"/>
            <a:ext cx="3106" cy="665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56224" y="2344577"/>
            <a:ext cx="1701107" cy="369332"/>
          </a:xfrm>
          <a:prstGeom prst="rect">
            <a:avLst/>
          </a:prstGeom>
          <a:solidFill>
            <a:srgbClr val="FFFF00"/>
          </a:solidFill>
        </p:spPr>
        <p:txBody>
          <a:bodyPr wrap="none" rtlCol="0">
            <a:spAutoFit/>
          </a:bodyPr>
          <a:lstStyle/>
          <a:p>
            <a:r>
              <a:rPr lang="en-US" dirty="0" smtClean="0"/>
              <a:t>No (TLB miss </a:t>
            </a:r>
            <a:r>
              <a:rPr lang="en-US" dirty="0" smtClean="0">
                <a:sym typeface="Wingdings" panose="05000000000000000000" pitchFamily="2" charset="2"/>
              </a:rPr>
              <a:t></a:t>
            </a:r>
            <a:r>
              <a:rPr lang="en-US" dirty="0" smtClean="0"/>
              <a:t>)</a:t>
            </a:r>
            <a:endParaRPr lang="en-US" dirty="0"/>
          </a:p>
        </p:txBody>
      </p:sp>
      <p:sp>
        <p:nvSpPr>
          <p:cNvPr id="31" name="Rectangle 30"/>
          <p:cNvSpPr/>
          <p:nvPr/>
        </p:nvSpPr>
        <p:spPr>
          <a:xfrm>
            <a:off x="3138877" y="2862143"/>
            <a:ext cx="1717964" cy="144087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Fetch PTE from the PT in the RAM</a:t>
            </a:r>
          </a:p>
          <a:p>
            <a:pPr algn="ctr"/>
            <a:r>
              <a:rPr lang="en-US" dirty="0" smtClean="0">
                <a:solidFill>
                  <a:schemeClr val="tx1"/>
                </a:solidFill>
              </a:rPr>
              <a:t>(extra memory accesses)</a:t>
            </a:r>
          </a:p>
        </p:txBody>
      </p:sp>
      <p:sp>
        <p:nvSpPr>
          <p:cNvPr id="34" name="Rectangle 33"/>
          <p:cNvSpPr/>
          <p:nvPr/>
        </p:nvSpPr>
        <p:spPr>
          <a:xfrm>
            <a:off x="3106673" y="4906390"/>
            <a:ext cx="1717964" cy="56922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Update the TLB “Replacement”</a:t>
            </a:r>
            <a:endParaRPr lang="en-US" dirty="0">
              <a:solidFill>
                <a:schemeClr val="tx1"/>
              </a:solidFill>
            </a:endParaRPr>
          </a:p>
        </p:txBody>
      </p:sp>
      <p:sp>
        <p:nvSpPr>
          <p:cNvPr id="10" name="Rectangle 9"/>
          <p:cNvSpPr/>
          <p:nvPr/>
        </p:nvSpPr>
        <p:spPr>
          <a:xfrm>
            <a:off x="3262566" y="374013"/>
            <a:ext cx="1470586" cy="524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Extract VPN</a:t>
            </a:r>
            <a:endParaRPr lang="en-US" dirty="0"/>
          </a:p>
        </p:txBody>
      </p:sp>
      <p:cxnSp>
        <p:nvCxnSpPr>
          <p:cNvPr id="15" name="Straight Arrow Connector 14"/>
          <p:cNvCxnSpPr>
            <a:stCxn id="9" idx="6"/>
          </p:cNvCxnSpPr>
          <p:nvPr/>
        </p:nvCxnSpPr>
        <p:spPr>
          <a:xfrm flipV="1">
            <a:off x="2860641" y="641727"/>
            <a:ext cx="367646" cy="3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34" idx="1"/>
            <a:endCxn id="11" idx="1"/>
          </p:cNvCxnSpPr>
          <p:nvPr/>
        </p:nvCxnSpPr>
        <p:spPr>
          <a:xfrm rot="10800000">
            <a:off x="2878747" y="1739142"/>
            <a:ext cx="227927" cy="3451862"/>
          </a:xfrm>
          <a:prstGeom prst="bentConnector3">
            <a:avLst>
              <a:gd name="adj1" fmla="val 2002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31" idx="3"/>
          </p:cNvCxnSpPr>
          <p:nvPr/>
        </p:nvCxnSpPr>
        <p:spPr>
          <a:xfrm flipV="1">
            <a:off x="4856841" y="3582579"/>
            <a:ext cx="13688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Diamond 41"/>
          <p:cNvSpPr/>
          <p:nvPr/>
        </p:nvSpPr>
        <p:spPr>
          <a:xfrm>
            <a:off x="6226580" y="3047637"/>
            <a:ext cx="2397457" cy="1069883"/>
          </a:xfrm>
          <a:prstGeom prst="diamond">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Check: </a:t>
            </a:r>
            <a:br>
              <a:rPr lang="en-US" sz="1600" dirty="0" smtClean="0">
                <a:solidFill>
                  <a:schemeClr val="tx1"/>
                </a:solidFill>
              </a:rPr>
            </a:br>
            <a:r>
              <a:rPr lang="en-US" sz="1600" dirty="0" smtClean="0">
                <a:solidFill>
                  <a:schemeClr val="tx1"/>
                </a:solidFill>
              </a:rPr>
              <a:t>Page Valid?</a:t>
            </a:r>
            <a:endParaRPr lang="en-US" sz="1600" dirty="0">
              <a:solidFill>
                <a:schemeClr val="tx1"/>
              </a:solidFill>
            </a:endParaRPr>
          </a:p>
        </p:txBody>
      </p:sp>
      <p:sp>
        <p:nvSpPr>
          <p:cNvPr id="22" name="TextBox 21"/>
          <p:cNvSpPr txBox="1"/>
          <p:nvPr/>
        </p:nvSpPr>
        <p:spPr>
          <a:xfrm>
            <a:off x="5955625" y="4215828"/>
            <a:ext cx="1542987" cy="369332"/>
          </a:xfrm>
          <a:prstGeom prst="rect">
            <a:avLst/>
          </a:prstGeom>
          <a:noFill/>
        </p:spPr>
        <p:txBody>
          <a:bodyPr wrap="none" rtlCol="0">
            <a:spAutoFit/>
          </a:bodyPr>
          <a:lstStyle/>
          <a:p>
            <a:r>
              <a:rPr lang="en-US" dirty="0" smtClean="0"/>
              <a:t>Yes, valid page</a:t>
            </a:r>
            <a:endParaRPr lang="en-US" dirty="0"/>
          </a:p>
        </p:txBody>
      </p:sp>
      <p:cxnSp>
        <p:nvCxnSpPr>
          <p:cNvPr id="36" name="Straight Arrow Connector 35"/>
          <p:cNvCxnSpPr>
            <a:stCxn id="42" idx="3"/>
          </p:cNvCxnSpPr>
          <p:nvPr/>
        </p:nvCxnSpPr>
        <p:spPr>
          <a:xfrm>
            <a:off x="8624037" y="3582579"/>
            <a:ext cx="64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62118" y="3397912"/>
            <a:ext cx="2854949" cy="646331"/>
          </a:xfrm>
          <a:prstGeom prst="rect">
            <a:avLst/>
          </a:prstGeom>
          <a:solidFill>
            <a:srgbClr val="FFFF00"/>
          </a:solidFill>
        </p:spPr>
        <p:txBody>
          <a:bodyPr wrap="none" rtlCol="0">
            <a:spAutoFit/>
          </a:bodyPr>
          <a:lstStyle/>
          <a:p>
            <a:r>
              <a:rPr lang="en-US" dirty="0" smtClean="0"/>
              <a:t>No, Illegal address exception</a:t>
            </a:r>
            <a:br>
              <a:rPr lang="en-US" dirty="0" smtClean="0"/>
            </a:br>
            <a:r>
              <a:rPr lang="en-US" dirty="0" smtClean="0"/>
              <a:t>“Segmentation Fault”</a:t>
            </a:r>
            <a:endParaRPr lang="en-US" dirty="0"/>
          </a:p>
        </p:txBody>
      </p:sp>
      <p:sp>
        <p:nvSpPr>
          <p:cNvPr id="33" name="Diamond 32"/>
          <p:cNvSpPr/>
          <p:nvPr/>
        </p:nvSpPr>
        <p:spPr>
          <a:xfrm>
            <a:off x="6036774" y="4663997"/>
            <a:ext cx="2777068" cy="1069883"/>
          </a:xfrm>
          <a:prstGeom prst="diamond">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rPr>
              <a:t>Check: </a:t>
            </a:r>
            <a:br>
              <a:rPr lang="en-US" sz="1600" dirty="0" smtClean="0">
                <a:solidFill>
                  <a:schemeClr val="tx1"/>
                </a:solidFill>
              </a:rPr>
            </a:br>
            <a:r>
              <a:rPr lang="en-US" sz="1600" dirty="0" smtClean="0">
                <a:solidFill>
                  <a:schemeClr val="tx1"/>
                </a:solidFill>
              </a:rPr>
              <a:t>Page Present?</a:t>
            </a:r>
            <a:endParaRPr lang="en-US" sz="1600" dirty="0">
              <a:solidFill>
                <a:schemeClr val="tx1"/>
              </a:solidFill>
            </a:endParaRPr>
          </a:p>
        </p:txBody>
      </p:sp>
      <p:cxnSp>
        <p:nvCxnSpPr>
          <p:cNvPr id="13" name="Straight Arrow Connector 12"/>
          <p:cNvCxnSpPr>
            <a:stCxn id="33" idx="1"/>
            <a:endCxn id="34" idx="3"/>
          </p:cNvCxnSpPr>
          <p:nvPr/>
        </p:nvCxnSpPr>
        <p:spPr>
          <a:xfrm flipH="1" flipV="1">
            <a:off x="4824637" y="5191004"/>
            <a:ext cx="1212137" cy="7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213435" y="4843544"/>
            <a:ext cx="485518" cy="369332"/>
          </a:xfrm>
          <a:prstGeom prst="rect">
            <a:avLst/>
          </a:prstGeom>
          <a:noFill/>
        </p:spPr>
        <p:txBody>
          <a:bodyPr wrap="none" rtlCol="0">
            <a:spAutoFit/>
          </a:bodyPr>
          <a:lstStyle/>
          <a:p>
            <a:r>
              <a:rPr lang="en-US" dirty="0" smtClean="0"/>
              <a:t>Yes</a:t>
            </a:r>
            <a:endParaRPr lang="en-US" dirty="0"/>
          </a:p>
        </p:txBody>
      </p:sp>
      <p:cxnSp>
        <p:nvCxnSpPr>
          <p:cNvPr id="23" name="Straight Arrow Connector 22"/>
          <p:cNvCxnSpPr>
            <a:stCxn id="42" idx="2"/>
            <a:endCxn id="33" idx="0"/>
          </p:cNvCxnSpPr>
          <p:nvPr/>
        </p:nvCxnSpPr>
        <p:spPr>
          <a:xfrm flipH="1">
            <a:off x="7425308" y="4117520"/>
            <a:ext cx="1" cy="546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8813842" y="5506562"/>
            <a:ext cx="3303225" cy="1166612"/>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dirty="0" smtClean="0">
                <a:solidFill>
                  <a:schemeClr val="tx1"/>
                </a:solidFill>
              </a:rPr>
              <a:t>Find a frame </a:t>
            </a:r>
          </a:p>
          <a:p>
            <a:pPr marL="800100" lvl="1" indent="-342900">
              <a:buAutoNum type="arabicPeriod"/>
            </a:pPr>
            <a:r>
              <a:rPr lang="en-US" dirty="0" smtClean="0">
                <a:solidFill>
                  <a:schemeClr val="tx1"/>
                </a:solidFill>
              </a:rPr>
              <a:t>Maybe swap out a page</a:t>
            </a:r>
          </a:p>
          <a:p>
            <a:pPr marL="342900" indent="-342900">
              <a:buAutoNum type="arabicPeriod"/>
            </a:pPr>
            <a:r>
              <a:rPr lang="en-US" dirty="0" smtClean="0">
                <a:solidFill>
                  <a:schemeClr val="tx1"/>
                </a:solidFill>
              </a:rPr>
              <a:t>Swap in the required page</a:t>
            </a:r>
          </a:p>
          <a:p>
            <a:pPr marL="342900" indent="-342900">
              <a:buAutoNum type="arabicPeriod"/>
            </a:pPr>
            <a:r>
              <a:rPr lang="en-US" dirty="0" smtClean="0">
                <a:solidFill>
                  <a:schemeClr val="tx1"/>
                </a:solidFill>
              </a:rPr>
              <a:t>update the PTE</a:t>
            </a:r>
            <a:endParaRPr lang="en-US" dirty="0">
              <a:solidFill>
                <a:schemeClr val="tx1"/>
              </a:solidFill>
            </a:endParaRPr>
          </a:p>
        </p:txBody>
      </p:sp>
      <p:cxnSp>
        <p:nvCxnSpPr>
          <p:cNvPr id="41" name="Elbow Connector 40"/>
          <p:cNvCxnSpPr>
            <a:stCxn id="33" idx="3"/>
            <a:endCxn id="37" idx="0"/>
          </p:cNvCxnSpPr>
          <p:nvPr/>
        </p:nvCxnSpPr>
        <p:spPr>
          <a:xfrm>
            <a:off x="8813842" y="5198939"/>
            <a:ext cx="1651613" cy="3076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207513" y="4829609"/>
            <a:ext cx="2464714" cy="369332"/>
          </a:xfrm>
          <a:prstGeom prst="rect">
            <a:avLst/>
          </a:prstGeom>
          <a:solidFill>
            <a:srgbClr val="FFFF00"/>
          </a:solidFill>
        </p:spPr>
        <p:txBody>
          <a:bodyPr wrap="none" rtlCol="0">
            <a:spAutoFit/>
          </a:bodyPr>
          <a:lstStyle/>
          <a:p>
            <a:r>
              <a:rPr lang="en-US" dirty="0" smtClean="0"/>
              <a:t>No, page fault exception</a:t>
            </a:r>
            <a:endParaRPr lang="en-US" dirty="0"/>
          </a:p>
        </p:txBody>
      </p:sp>
      <p:cxnSp>
        <p:nvCxnSpPr>
          <p:cNvPr id="49" name="Elbow Connector 48"/>
          <p:cNvCxnSpPr>
            <a:stCxn id="37" idx="1"/>
            <a:endCxn id="34" idx="2"/>
          </p:cNvCxnSpPr>
          <p:nvPr/>
        </p:nvCxnSpPr>
        <p:spPr>
          <a:xfrm rot="10800000">
            <a:off x="3965656" y="5475618"/>
            <a:ext cx="4848187" cy="6142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ular Callout 51"/>
          <p:cNvSpPr/>
          <p:nvPr/>
        </p:nvSpPr>
        <p:spPr>
          <a:xfrm>
            <a:off x="4792835" y="6194715"/>
            <a:ext cx="3628956" cy="612648"/>
          </a:xfrm>
          <a:prstGeom prst="wedgeRectCallout">
            <a:avLst>
              <a:gd name="adj1" fmla="val 61904"/>
              <a:gd name="adj2" fmla="val 4581"/>
            </a:avLst>
          </a:prstGeom>
          <a:solidFill>
            <a:srgbClr val="BDF39F"/>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This involves a disk operation !</a:t>
            </a:r>
          </a:p>
          <a:p>
            <a:pPr algn="ctr"/>
            <a:r>
              <a:rPr lang="en-US" dirty="0" smtClean="0">
                <a:solidFill>
                  <a:schemeClr val="tx1"/>
                </a:solidFill>
              </a:rPr>
              <a:t>So it </a:t>
            </a:r>
            <a:r>
              <a:rPr lang="en-US" b="1" i="1" dirty="0" smtClean="0">
                <a:solidFill>
                  <a:schemeClr val="tx1"/>
                </a:solidFill>
              </a:rPr>
              <a:t>blocks</a:t>
            </a:r>
            <a:r>
              <a:rPr lang="en-US" dirty="0" smtClean="0">
                <a:solidFill>
                  <a:schemeClr val="tx1"/>
                </a:solidFill>
              </a:rPr>
              <a:t> the current process</a:t>
            </a:r>
            <a:endParaRPr lang="en-US" dirty="0">
              <a:solidFill>
                <a:schemeClr val="tx1"/>
              </a:solidFill>
            </a:endParaRPr>
          </a:p>
        </p:txBody>
      </p:sp>
    </p:spTree>
    <p:extLst>
      <p:ext uri="{BB962C8B-B14F-4D97-AF65-F5344CB8AC3E}">
        <p14:creationId xmlns:p14="http://schemas.microsoft.com/office/powerpoint/2010/main" val="171297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Page Table</a:t>
            </a:r>
            <a:endParaRPr lang="en-US" sz="2400" dirty="0"/>
          </a:p>
        </p:txBody>
      </p:sp>
      <p:sp>
        <p:nvSpPr>
          <p:cNvPr id="21" name="Text Placeholder 20"/>
          <p:cNvSpPr>
            <a:spLocks noGrp="1"/>
          </p:cNvSpPr>
          <p:nvPr>
            <p:ph type="body" sz="half" idx="2"/>
          </p:nvPr>
        </p:nvSpPr>
        <p:spPr>
          <a:xfrm>
            <a:off x="6943716" y="1373894"/>
            <a:ext cx="4889402" cy="4460883"/>
          </a:xfrm>
        </p:spPr>
        <p:txBody>
          <a:bodyPr>
            <a:noAutofit/>
          </a:bodyPr>
          <a:lstStyle/>
          <a:p>
            <a:pPr marL="285750" indent="-285750">
              <a:buFont typeface="Arial" panose="020B0604020202020204" pitchFamily="34" charset="0"/>
              <a:buChar char="•"/>
            </a:pPr>
            <a:r>
              <a:rPr lang="en-US" sz="2000" dirty="0" smtClean="0"/>
              <a:t>What if the PTE bit is </a:t>
            </a:r>
            <a:r>
              <a:rPr lang="en-US" sz="2000" b="1" dirty="0" smtClean="0"/>
              <a:t>invalid</a:t>
            </a:r>
            <a:r>
              <a:rPr lang="en-US" sz="2000" dirty="0" smtClean="0"/>
              <a:t> ?</a:t>
            </a:r>
          </a:p>
          <a:p>
            <a:pPr marL="742950" lvl="1" indent="-285750">
              <a:buFont typeface="Arial" panose="020B0604020202020204" pitchFamily="34" charset="0"/>
              <a:buChar char="•"/>
            </a:pPr>
            <a:r>
              <a:rPr lang="en-US" sz="1800" dirty="0" smtClean="0"/>
              <a:t>Illegal address!</a:t>
            </a:r>
          </a:p>
          <a:p>
            <a:pPr marL="285750" indent="-285750">
              <a:buFont typeface="Arial" panose="020B0604020202020204" pitchFamily="34" charset="0"/>
              <a:buChar char="•"/>
            </a:pPr>
            <a:r>
              <a:rPr lang="en-US" sz="2000" dirty="0" smtClean="0"/>
              <a:t>BTW, </a:t>
            </a:r>
            <a:r>
              <a:rPr lang="en-US" sz="2000" dirty="0"/>
              <a:t>we don’t have to load all </a:t>
            </a:r>
            <a:r>
              <a:rPr lang="en-US" sz="2000" dirty="0" smtClean="0"/>
              <a:t>pages of a process </a:t>
            </a:r>
            <a:r>
              <a:rPr lang="en-US" sz="2000" dirty="0"/>
              <a:t>at once.</a:t>
            </a:r>
          </a:p>
          <a:p>
            <a:pPr marL="742950" lvl="1" indent="-285750">
              <a:buFont typeface="Arial" panose="020B0604020202020204" pitchFamily="34" charset="0"/>
              <a:buChar char="•"/>
            </a:pPr>
            <a:r>
              <a:rPr lang="en-US" sz="1800" b="1" dirty="0"/>
              <a:t>Demand paging</a:t>
            </a:r>
          </a:p>
          <a:p>
            <a:pPr marL="285750" indent="-285750">
              <a:buFont typeface="Arial" panose="020B0604020202020204" pitchFamily="34" charset="0"/>
              <a:buChar char="•"/>
            </a:pPr>
            <a:r>
              <a:rPr lang="en-US" sz="2000" dirty="0" smtClean="0"/>
              <a:t>What if it is valid, but not present ?</a:t>
            </a:r>
          </a:p>
          <a:p>
            <a:pPr marL="742950" lvl="1" indent="-285750">
              <a:buFont typeface="Arial" panose="020B0604020202020204" pitchFamily="34" charset="0"/>
              <a:buChar char="•"/>
            </a:pPr>
            <a:r>
              <a:rPr lang="en-US" sz="2000" dirty="0" smtClean="0"/>
              <a:t>This generates a </a:t>
            </a:r>
            <a:r>
              <a:rPr lang="en-US" sz="2000" b="1" dirty="0" smtClean="0"/>
              <a:t>page fault</a:t>
            </a:r>
          </a:p>
          <a:p>
            <a:pPr marL="742950" lvl="1" indent="-285750">
              <a:buFont typeface="Arial" panose="020B0604020202020204" pitchFamily="34" charset="0"/>
              <a:buChar char="•"/>
            </a:pPr>
            <a:r>
              <a:rPr lang="en-US" sz="2000" b="1" dirty="0" smtClean="0"/>
              <a:t>Page fault handler </a:t>
            </a:r>
            <a:r>
              <a:rPr lang="en-US" sz="2000" dirty="0" smtClean="0"/>
              <a:t>deals with it.</a:t>
            </a:r>
          </a:p>
          <a:p>
            <a:pPr marL="285750" indent="-285750">
              <a:buFont typeface="Arial" panose="020B0604020202020204" pitchFamily="34" charset="0"/>
              <a:buChar char="•"/>
            </a:pPr>
            <a:r>
              <a:rPr lang="en-US" sz="2000" dirty="0" smtClean="0"/>
              <a:t>In response the handler:</a:t>
            </a:r>
          </a:p>
          <a:p>
            <a:pPr marL="742950" lvl="1" indent="-285750">
              <a:buFont typeface="Arial" panose="020B0604020202020204" pitchFamily="34" charset="0"/>
              <a:buChar char="•"/>
            </a:pPr>
            <a:r>
              <a:rPr lang="en-US" sz="1800" dirty="0"/>
              <a:t>F</a:t>
            </a:r>
            <a:r>
              <a:rPr lang="en-US" sz="1800" dirty="0" smtClean="0"/>
              <a:t>inds a free frame (frame allocation)</a:t>
            </a:r>
            <a:endParaRPr lang="en-US" sz="1800" b="1" dirty="0" smtClean="0"/>
          </a:p>
          <a:p>
            <a:pPr marL="742950" lvl="1" indent="-285750">
              <a:buFont typeface="Arial" panose="020B0604020202020204" pitchFamily="34" charset="0"/>
              <a:buChar char="•"/>
            </a:pPr>
            <a:r>
              <a:rPr lang="en-US" sz="1800" dirty="0" smtClean="0"/>
              <a:t>Loads the frame with the page</a:t>
            </a:r>
          </a:p>
          <a:p>
            <a:pPr marL="285750" indent="-285750">
              <a:buFont typeface="Arial" panose="020B0604020202020204" pitchFamily="34" charset="0"/>
              <a:buChar char="•"/>
            </a:pPr>
            <a:r>
              <a:rPr lang="en-US" sz="2000" dirty="0" smtClean="0"/>
              <a:t>What if there are no free frames? </a:t>
            </a:r>
          </a:p>
          <a:p>
            <a:pPr marL="742950" lvl="1" indent="-285750">
              <a:buFont typeface="Arial" panose="020B0604020202020204" pitchFamily="34" charset="0"/>
              <a:buChar char="•"/>
            </a:pPr>
            <a:r>
              <a:rPr lang="en-US" sz="1800" dirty="0" smtClean="0"/>
              <a:t>“</a:t>
            </a:r>
            <a:r>
              <a:rPr lang="en-US" sz="1800" b="1" dirty="0" smtClean="0"/>
              <a:t>Swap</a:t>
            </a:r>
            <a:r>
              <a:rPr lang="en-US" sz="1800" dirty="0" smtClean="0"/>
              <a:t>” out  some page onto the disk</a:t>
            </a:r>
          </a:p>
        </p:txBody>
      </p:sp>
      <p:sp>
        <p:nvSpPr>
          <p:cNvPr id="4" name="Rectangle 3"/>
          <p:cNvSpPr/>
          <p:nvPr/>
        </p:nvSpPr>
        <p:spPr>
          <a:xfrm>
            <a:off x="1307646" y="2057400"/>
            <a:ext cx="685800" cy="3641272"/>
          </a:xfrm>
          <a:prstGeom prst="rect">
            <a:avLst/>
          </a:prstGeom>
          <a:pattFill prst="dot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02446" y="3076304"/>
            <a:ext cx="685800" cy="114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6" idx="3"/>
          </p:cNvCxnSpPr>
          <p:nvPr/>
        </p:nvCxnSpPr>
        <p:spPr>
          <a:xfrm flipV="1">
            <a:off x="1988246" y="1835332"/>
            <a:ext cx="1159329" cy="1298122"/>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099162" y="1835331"/>
            <a:ext cx="3162300" cy="65314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endCxn id="6" idx="3"/>
          </p:cNvCxnSpPr>
          <p:nvPr/>
        </p:nvCxnSpPr>
        <p:spPr>
          <a:xfrm flipH="1">
            <a:off x="1988246" y="2488474"/>
            <a:ext cx="1143000" cy="6449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15491" y="1664562"/>
            <a:ext cx="1763485" cy="0"/>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10517" y="1380615"/>
            <a:ext cx="558166" cy="369332"/>
          </a:xfrm>
          <a:prstGeom prst="rect">
            <a:avLst/>
          </a:prstGeom>
          <a:noFill/>
        </p:spPr>
        <p:txBody>
          <a:bodyPr wrap="none" rtlCol="0">
            <a:spAutoFit/>
          </a:bodyPr>
          <a:lstStyle/>
          <a:p>
            <a:r>
              <a:rPr lang="en-US" dirty="0" smtClean="0">
                <a:solidFill>
                  <a:schemeClr val="accent2"/>
                </a:solidFill>
              </a:rPr>
              <a:t>PFN</a:t>
            </a:r>
            <a:endParaRPr lang="en-US" dirty="0">
              <a:solidFill>
                <a:schemeClr val="accent2"/>
              </a:solidFill>
            </a:endParaRPr>
          </a:p>
        </p:txBody>
      </p:sp>
      <p:sp>
        <p:nvSpPr>
          <p:cNvPr id="12" name="Rectangle 11"/>
          <p:cNvSpPr/>
          <p:nvPr/>
        </p:nvSpPr>
        <p:spPr>
          <a:xfrm>
            <a:off x="4960619" y="1835331"/>
            <a:ext cx="1300843" cy="653143"/>
          </a:xfrm>
          <a:prstGeom prst="rect">
            <a:avLst/>
          </a:prstGeom>
          <a:pattFill prst="ltVert">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a:stCxn id="12" idx="2"/>
          </p:cNvCxnSpPr>
          <p:nvPr/>
        </p:nvCxnSpPr>
        <p:spPr>
          <a:xfrm flipH="1">
            <a:off x="4480560" y="2488474"/>
            <a:ext cx="1130481" cy="1079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90553" y="3465219"/>
            <a:ext cx="2100383" cy="2031325"/>
          </a:xfrm>
          <a:prstGeom prst="rect">
            <a:avLst/>
          </a:prstGeom>
          <a:noFill/>
        </p:spPr>
        <p:txBody>
          <a:bodyPr wrap="none" rtlCol="0">
            <a:spAutoFit/>
          </a:bodyPr>
          <a:lstStyle/>
          <a:p>
            <a:r>
              <a:rPr lang="en-US" dirty="0" smtClean="0"/>
              <a:t>Some special bits</a:t>
            </a:r>
          </a:p>
          <a:p>
            <a:pPr marL="342900" indent="-342900">
              <a:buAutoNum type="arabicPeriod"/>
            </a:pPr>
            <a:r>
              <a:rPr lang="en-US" b="1" dirty="0" smtClean="0"/>
              <a:t>valid </a:t>
            </a:r>
            <a:r>
              <a:rPr lang="en-US" b="1" dirty="0" err="1" smtClean="0"/>
              <a:t>vpn</a:t>
            </a:r>
            <a:r>
              <a:rPr lang="en-US" b="1" dirty="0" smtClean="0"/>
              <a:t> </a:t>
            </a:r>
            <a:r>
              <a:rPr lang="en-US" dirty="0" smtClean="0"/>
              <a:t>entry?</a:t>
            </a:r>
          </a:p>
          <a:p>
            <a:pPr marL="342900" indent="-342900">
              <a:buAutoNum type="arabicPeriod"/>
            </a:pPr>
            <a:r>
              <a:rPr lang="en-US" b="1" dirty="0" smtClean="0"/>
              <a:t>Permission</a:t>
            </a:r>
            <a:r>
              <a:rPr lang="en-US" dirty="0" smtClean="0"/>
              <a:t> bits</a:t>
            </a:r>
          </a:p>
          <a:p>
            <a:pPr marL="342900" indent="-342900">
              <a:buAutoNum type="arabicPeriod"/>
            </a:pPr>
            <a:r>
              <a:rPr lang="en-US" b="1" dirty="0" smtClean="0"/>
              <a:t>Present</a:t>
            </a:r>
            <a:r>
              <a:rPr lang="en-US" dirty="0" smtClean="0"/>
              <a:t> in RAM?</a:t>
            </a:r>
          </a:p>
          <a:p>
            <a:pPr marL="342900" indent="-342900">
              <a:buAutoNum type="arabicPeriod"/>
            </a:pPr>
            <a:r>
              <a:rPr lang="en-US" b="1" dirty="0" smtClean="0"/>
              <a:t>Modified/Dirty</a:t>
            </a:r>
            <a:r>
              <a:rPr lang="en-US" dirty="0" smtClean="0"/>
              <a:t>?</a:t>
            </a:r>
          </a:p>
          <a:p>
            <a:pPr marL="342900" indent="-342900">
              <a:buAutoNum type="arabicPeriod"/>
            </a:pPr>
            <a:r>
              <a:rPr lang="en-US" dirty="0" smtClean="0"/>
              <a:t>…</a:t>
            </a:r>
          </a:p>
          <a:p>
            <a:pPr marL="342900" indent="-342900">
              <a:buAutoNum type="arabicPeriod"/>
            </a:pPr>
            <a:endParaRPr lang="en-US" dirty="0" smtClean="0"/>
          </a:p>
        </p:txBody>
      </p:sp>
      <p:sp>
        <p:nvSpPr>
          <p:cNvPr id="15" name="TextBox 14"/>
          <p:cNvSpPr txBox="1"/>
          <p:nvPr/>
        </p:nvSpPr>
        <p:spPr>
          <a:xfrm>
            <a:off x="222069" y="2952206"/>
            <a:ext cx="583814" cy="369332"/>
          </a:xfrm>
          <a:prstGeom prst="rect">
            <a:avLst/>
          </a:prstGeom>
          <a:noFill/>
        </p:spPr>
        <p:txBody>
          <a:bodyPr wrap="none" rtlCol="0">
            <a:spAutoFit/>
          </a:bodyPr>
          <a:lstStyle/>
          <a:p>
            <a:r>
              <a:rPr lang="en-US" dirty="0" smtClean="0"/>
              <a:t>VPN</a:t>
            </a:r>
            <a:endParaRPr lang="en-US" dirty="0"/>
          </a:p>
        </p:txBody>
      </p:sp>
      <p:cxnSp>
        <p:nvCxnSpPr>
          <p:cNvPr id="17" name="Straight Arrow Connector 16"/>
          <p:cNvCxnSpPr>
            <a:stCxn id="15" idx="3"/>
            <a:endCxn id="6" idx="1"/>
          </p:cNvCxnSpPr>
          <p:nvPr/>
        </p:nvCxnSpPr>
        <p:spPr>
          <a:xfrm flipV="1">
            <a:off x="805883" y="3133454"/>
            <a:ext cx="496563" cy="3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92819" y="5696049"/>
            <a:ext cx="5063759" cy="1200329"/>
          </a:xfrm>
          <a:prstGeom prst="rect">
            <a:avLst/>
          </a:prstGeom>
          <a:noFill/>
        </p:spPr>
        <p:txBody>
          <a:bodyPr wrap="none" rtlCol="0">
            <a:spAutoFit/>
          </a:bodyPr>
          <a:lstStyle/>
          <a:p>
            <a:r>
              <a:rPr lang="en-US" dirty="0" smtClean="0"/>
              <a:t>Remember the page table could be very large,</a:t>
            </a:r>
            <a:br>
              <a:rPr lang="en-US" dirty="0" smtClean="0"/>
            </a:br>
            <a:r>
              <a:rPr lang="en-US" dirty="0" smtClean="0"/>
              <a:t>that problems is address by using other schemes for</a:t>
            </a:r>
            <a:br>
              <a:rPr lang="en-US" dirty="0" smtClean="0"/>
            </a:br>
            <a:r>
              <a:rPr lang="en-US" dirty="0" smtClean="0"/>
              <a:t>page tables….. Back to this soon!</a:t>
            </a:r>
          </a:p>
          <a:p>
            <a:endParaRPr lang="en-US" dirty="0"/>
          </a:p>
        </p:txBody>
      </p:sp>
      <p:cxnSp>
        <p:nvCxnSpPr>
          <p:cNvPr id="24" name="Elbow Connector 23"/>
          <p:cNvCxnSpPr>
            <a:stCxn id="4" idx="1"/>
            <a:endCxn id="22" idx="1"/>
          </p:cNvCxnSpPr>
          <p:nvPr/>
        </p:nvCxnSpPr>
        <p:spPr>
          <a:xfrm rot="10800000" flipV="1">
            <a:off x="792820" y="3878036"/>
            <a:ext cx="514827" cy="2418178"/>
          </a:xfrm>
          <a:prstGeom prst="bentConnector3">
            <a:avLst>
              <a:gd name="adj1" fmla="val 144403"/>
            </a:avLst>
          </a:prstGeom>
          <a:ln>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p:nvSpPr>
        <p:spPr>
          <a:xfrm>
            <a:off x="838200" y="365126"/>
            <a:ext cx="10515600" cy="93010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000" dirty="0" smtClean="0"/>
              <a:t>Where are all the pages?... The page fault.</a:t>
            </a:r>
            <a:endParaRPr lang="en-US" sz="4000" dirty="0"/>
          </a:p>
        </p:txBody>
      </p:sp>
      <p:sp>
        <p:nvSpPr>
          <p:cNvPr id="3" name="Rectangle 2"/>
          <p:cNvSpPr/>
          <p:nvPr/>
        </p:nvSpPr>
        <p:spPr>
          <a:xfrm>
            <a:off x="9388417" y="2378080"/>
            <a:ext cx="4492486" cy="755374"/>
          </a:xfrm>
          <a:prstGeom prst="rect">
            <a:avLst/>
          </a:prstGeom>
          <a:solidFill>
            <a:srgbClr val="FFFF00">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1612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 a frame in the RAM</a:t>
            </a:r>
            <a:endParaRPr lang="en-US" dirty="0"/>
          </a:p>
        </p:txBody>
      </p:sp>
      <p:sp>
        <p:nvSpPr>
          <p:cNvPr id="3" name="Content Placeholder 2"/>
          <p:cNvSpPr>
            <a:spLocks noGrp="1"/>
          </p:cNvSpPr>
          <p:nvPr>
            <p:ph idx="1"/>
          </p:nvPr>
        </p:nvSpPr>
        <p:spPr/>
        <p:txBody>
          <a:bodyPr/>
          <a:lstStyle/>
          <a:p>
            <a:r>
              <a:rPr lang="en-US" dirty="0" smtClean="0"/>
              <a:t>When a page fault occurs… (of course triggered by a TLB miss)</a:t>
            </a:r>
          </a:p>
          <a:p>
            <a:pPr marL="914400" lvl="1" indent="-457200">
              <a:buFont typeface="+mj-lt"/>
              <a:buAutoNum type="arabicPeriod"/>
            </a:pPr>
            <a:r>
              <a:rPr lang="en-US" dirty="0" smtClean="0"/>
              <a:t>Where is the (virtual) page to bring in?</a:t>
            </a:r>
          </a:p>
          <a:p>
            <a:pPr marL="914400" lvl="1" indent="-457200">
              <a:buFont typeface="+mj-lt"/>
              <a:buAutoNum type="arabicPeriod"/>
            </a:pPr>
            <a:r>
              <a:rPr lang="en-US" dirty="0" smtClean="0"/>
              <a:t>Where is the (physical) frame to accommodate it?</a:t>
            </a:r>
          </a:p>
          <a:p>
            <a:pPr marL="457200" indent="-457200">
              <a:buFont typeface="+mj-lt"/>
              <a:buAutoNum type="arabicPeriod"/>
            </a:pPr>
            <a:r>
              <a:rPr lang="en-US" dirty="0" smtClean="0"/>
              <a:t>Where is the page</a:t>
            </a:r>
          </a:p>
          <a:p>
            <a:pPr lvl="1"/>
            <a:r>
              <a:rPr lang="en-US" dirty="0" smtClean="0"/>
              <a:t>If not in RAM, then on disk </a:t>
            </a:r>
            <a:r>
              <a:rPr lang="en-US" dirty="0" smtClean="0">
                <a:sym typeface="Wingdings" panose="05000000000000000000" pitchFamily="2" charset="2"/>
              </a:rPr>
              <a:t></a:t>
            </a:r>
          </a:p>
          <a:p>
            <a:pPr lvl="1"/>
            <a:r>
              <a:rPr lang="en-US" dirty="0" smtClean="0">
                <a:sym typeface="Wingdings" panose="05000000000000000000" pitchFamily="2" charset="2"/>
              </a:rPr>
              <a:t>Mapped files</a:t>
            </a:r>
          </a:p>
          <a:p>
            <a:pPr lvl="1"/>
            <a:r>
              <a:rPr lang="en-US" dirty="0" smtClean="0">
                <a:sym typeface="Wingdings" panose="05000000000000000000" pitchFamily="2" charset="2"/>
              </a:rPr>
              <a:t>Swap</a:t>
            </a:r>
          </a:p>
          <a:p>
            <a:pPr marL="514350" indent="-514350">
              <a:buFont typeface="+mj-lt"/>
              <a:buAutoNum type="arabicPeriod"/>
            </a:pPr>
            <a:r>
              <a:rPr lang="en-US" dirty="0" smtClean="0">
                <a:sym typeface="Wingdings" panose="05000000000000000000" pitchFamily="2" charset="2"/>
              </a:rPr>
              <a:t>Find the frame</a:t>
            </a:r>
          </a:p>
          <a:p>
            <a:pPr marL="971550" lvl="1" indent="-514350">
              <a:buFont typeface="+mj-lt"/>
              <a:buAutoNum type="arabicPeriod"/>
            </a:pPr>
            <a:r>
              <a:rPr lang="en-US" dirty="0" smtClean="0">
                <a:sym typeface="Wingdings" panose="05000000000000000000" pitchFamily="2" charset="2"/>
              </a:rPr>
              <a:t>List of free frames (all frames are equal)</a:t>
            </a:r>
          </a:p>
          <a:p>
            <a:pPr marL="971550" lvl="1" indent="-514350">
              <a:buFont typeface="+mj-lt"/>
              <a:buAutoNum type="arabicPeriod"/>
            </a:pPr>
            <a:r>
              <a:rPr lang="en-US" dirty="0" smtClean="0"/>
              <a:t>If no free frames…</a:t>
            </a:r>
            <a:endParaRPr lang="en-US" dirty="0"/>
          </a:p>
        </p:txBody>
      </p:sp>
    </p:spTree>
    <p:extLst>
      <p:ext uri="{BB962C8B-B14F-4D97-AF65-F5344CB8AC3E}">
        <p14:creationId xmlns:p14="http://schemas.microsoft.com/office/powerpoint/2010/main" val="3754124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Allocating memory to the process: Partitioning the physical memory available</a:t>
            </a:r>
            <a:endParaRPr lang="en-US" dirty="0"/>
          </a:p>
        </p:txBody>
      </p:sp>
      <p:sp>
        <p:nvSpPr>
          <p:cNvPr id="6" name="Content Placeholder 5"/>
          <p:cNvSpPr>
            <a:spLocks noGrp="1"/>
          </p:cNvSpPr>
          <p:nvPr>
            <p:ph sz="half" idx="1"/>
          </p:nvPr>
        </p:nvSpPr>
        <p:spPr/>
        <p:txBody>
          <a:bodyPr>
            <a:normAutofit fontScale="77500" lnSpcReduction="20000"/>
          </a:bodyPr>
          <a:lstStyle/>
          <a:p>
            <a:r>
              <a:rPr lang="en-US" sz="3400" dirty="0" smtClean="0"/>
              <a:t>Different address spaces</a:t>
            </a:r>
          </a:p>
          <a:p>
            <a:pPr lvl="1"/>
            <a:r>
              <a:rPr lang="en-US" sz="3000" dirty="0"/>
              <a:t>Makes compiling difficult with absolute addresses</a:t>
            </a:r>
          </a:p>
          <a:p>
            <a:pPr lvl="1"/>
            <a:r>
              <a:rPr lang="en-US" sz="3000" dirty="0" smtClean="0"/>
              <a:t>Allocate </a:t>
            </a:r>
            <a:r>
              <a:rPr lang="en-US" sz="3000" dirty="0"/>
              <a:t>a set of </a:t>
            </a:r>
            <a:r>
              <a:rPr lang="en-US" sz="3000" b="1" dirty="0"/>
              <a:t>contiguous</a:t>
            </a:r>
            <a:r>
              <a:rPr lang="en-US" sz="3000" dirty="0"/>
              <a:t> </a:t>
            </a:r>
            <a:r>
              <a:rPr lang="en-US" sz="3000" b="1" dirty="0"/>
              <a:t>areas</a:t>
            </a:r>
            <a:r>
              <a:rPr lang="en-US" sz="3000" dirty="0"/>
              <a:t> to each process</a:t>
            </a:r>
          </a:p>
          <a:p>
            <a:pPr lvl="1"/>
            <a:r>
              <a:rPr lang="en-US" sz="3000" dirty="0"/>
              <a:t>Possibly allocate in blocks</a:t>
            </a:r>
            <a:endParaRPr lang="en-US" sz="3400" dirty="0"/>
          </a:p>
          <a:p>
            <a:pPr marL="0" indent="0">
              <a:buNone/>
            </a:pPr>
            <a:r>
              <a:rPr lang="en-US" sz="3400" dirty="0" smtClean="0"/>
              <a:t>ALTERNATELY - </a:t>
            </a:r>
          </a:p>
          <a:p>
            <a:r>
              <a:rPr lang="en-US" sz="3400" dirty="0" smtClean="0"/>
              <a:t>Provide </a:t>
            </a:r>
            <a:r>
              <a:rPr lang="en-US" sz="3400" b="1" dirty="0" smtClean="0"/>
              <a:t>relocatable</a:t>
            </a:r>
            <a:r>
              <a:rPr lang="en-US" sz="3400" dirty="0" smtClean="0"/>
              <a:t> code</a:t>
            </a:r>
          </a:p>
          <a:p>
            <a:pPr lvl="1"/>
            <a:r>
              <a:rPr lang="en-US" sz="3000" dirty="0" smtClean="0"/>
              <a:t>Actual address determined by combination of compile time address and starting location, say.</a:t>
            </a:r>
          </a:p>
          <a:p>
            <a:pPr lvl="1"/>
            <a:r>
              <a:rPr lang="en-US" sz="3000" dirty="0" smtClean="0"/>
              <a:t>Need address translation support from </a:t>
            </a:r>
            <a:r>
              <a:rPr lang="en-US" sz="3000" dirty="0" smtClean="0"/>
              <a:t>CPU</a:t>
            </a:r>
            <a:endParaRPr lang="en-US" sz="3000" dirty="0" smtClean="0"/>
          </a:p>
          <a:p>
            <a:pPr lvl="1"/>
            <a:endParaRPr lang="en-US" dirty="0"/>
          </a:p>
        </p:txBody>
      </p:sp>
      <p:sp>
        <p:nvSpPr>
          <p:cNvPr id="12" name="Content Placeholder 11"/>
          <p:cNvSpPr>
            <a:spLocks noGrp="1"/>
          </p:cNvSpPr>
          <p:nvPr>
            <p:ph sz="half" idx="2"/>
          </p:nvPr>
        </p:nvSpPr>
        <p:spPr>
          <a:xfrm>
            <a:off x="8271164" y="1825625"/>
            <a:ext cx="3082636" cy="4351338"/>
          </a:xfrm>
        </p:spPr>
        <p:txBody>
          <a:bodyPr>
            <a:normAutofit fontScale="77500" lnSpcReduction="20000"/>
          </a:bodyPr>
          <a:lstStyle/>
          <a:p>
            <a:r>
              <a:rPr lang="en-US" dirty="0" smtClean="0"/>
              <a:t>We wish to support multiple process in memory at the same time.</a:t>
            </a:r>
          </a:p>
          <a:p>
            <a:r>
              <a:rPr lang="en-US" dirty="0" smtClean="0"/>
              <a:t>We need to provide protection.</a:t>
            </a:r>
          </a:p>
          <a:p>
            <a:r>
              <a:rPr lang="en-US" dirty="0" smtClean="0"/>
              <a:t>First step to separate physical address from compile time address</a:t>
            </a:r>
          </a:p>
        </p:txBody>
      </p:sp>
      <p:sp>
        <p:nvSpPr>
          <p:cNvPr id="5" name="Rectangle 4"/>
          <p:cNvSpPr/>
          <p:nvPr/>
        </p:nvSpPr>
        <p:spPr>
          <a:xfrm>
            <a:off x="6684818" y="1981200"/>
            <a:ext cx="1267691" cy="4239491"/>
          </a:xfrm>
          <a:prstGeom prst="rect">
            <a:avLst/>
          </a:prstGeom>
          <a:pattFill prst="ltHorz">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6745430" y="2134393"/>
            <a:ext cx="1134342" cy="3102624"/>
            <a:chOff x="6745430" y="2134393"/>
            <a:chExt cx="1134342" cy="3102624"/>
          </a:xfrm>
        </p:grpSpPr>
        <p:sp>
          <p:nvSpPr>
            <p:cNvPr id="8" name="Rectangle 7"/>
            <p:cNvSpPr/>
            <p:nvPr/>
          </p:nvSpPr>
          <p:spPr>
            <a:xfrm>
              <a:off x="6757553" y="2134393"/>
              <a:ext cx="1122219" cy="984106"/>
            </a:xfrm>
            <a:prstGeom prst="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P1</a:t>
              </a:r>
              <a:endParaRPr lang="en-US" b="1" dirty="0">
                <a:solidFill>
                  <a:srgbClr val="7030A0"/>
                </a:solidFill>
              </a:endParaRPr>
            </a:p>
          </p:txBody>
        </p:sp>
        <p:sp>
          <p:nvSpPr>
            <p:cNvPr id="9" name="Rectangle 8"/>
            <p:cNvSpPr/>
            <p:nvPr/>
          </p:nvSpPr>
          <p:spPr>
            <a:xfrm>
              <a:off x="6745430" y="3409011"/>
              <a:ext cx="1122219" cy="540326"/>
            </a:xfrm>
            <a:prstGeom prst="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P2</a:t>
              </a:r>
              <a:endParaRPr lang="en-US" b="1" dirty="0">
                <a:solidFill>
                  <a:srgbClr val="7030A0"/>
                </a:solidFill>
              </a:endParaRPr>
            </a:p>
          </p:txBody>
        </p:sp>
        <p:sp>
          <p:nvSpPr>
            <p:cNvPr id="10" name="Rectangle 9"/>
            <p:cNvSpPr/>
            <p:nvPr/>
          </p:nvSpPr>
          <p:spPr>
            <a:xfrm>
              <a:off x="6757553" y="4807526"/>
              <a:ext cx="1122219" cy="429491"/>
            </a:xfrm>
            <a:prstGeom prst="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P3</a:t>
              </a:r>
              <a:endParaRPr lang="en-US" b="1" dirty="0">
                <a:solidFill>
                  <a:srgbClr val="7030A0"/>
                </a:solidFill>
              </a:endParaRPr>
            </a:p>
          </p:txBody>
        </p:sp>
      </p:grpSp>
      <p:sp>
        <p:nvSpPr>
          <p:cNvPr id="13" name="Rectangle 12"/>
          <p:cNvSpPr/>
          <p:nvPr/>
        </p:nvSpPr>
        <p:spPr>
          <a:xfrm>
            <a:off x="6745430" y="5665715"/>
            <a:ext cx="1122219" cy="429491"/>
          </a:xfrm>
          <a:prstGeom prst="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Kernel</a:t>
            </a:r>
            <a:endParaRPr lang="en-US" b="1" dirty="0">
              <a:solidFill>
                <a:srgbClr val="7030A0"/>
              </a:solidFill>
            </a:endParaRPr>
          </a:p>
        </p:txBody>
      </p:sp>
      <p:grpSp>
        <p:nvGrpSpPr>
          <p:cNvPr id="19" name="Group 18"/>
          <p:cNvGrpSpPr/>
          <p:nvPr/>
        </p:nvGrpSpPr>
        <p:grpSpPr>
          <a:xfrm>
            <a:off x="4867835" y="2147840"/>
            <a:ext cx="1785911" cy="4593697"/>
            <a:chOff x="4867835" y="2147840"/>
            <a:chExt cx="1785911" cy="4593697"/>
          </a:xfrm>
        </p:grpSpPr>
        <p:grpSp>
          <p:nvGrpSpPr>
            <p:cNvPr id="7" name="Group 6"/>
            <p:cNvGrpSpPr/>
            <p:nvPr/>
          </p:nvGrpSpPr>
          <p:grpSpPr>
            <a:xfrm>
              <a:off x="5810760" y="2147840"/>
              <a:ext cx="842986" cy="2887878"/>
              <a:chOff x="5810760" y="2147840"/>
              <a:chExt cx="842986" cy="2887878"/>
            </a:xfrm>
          </p:grpSpPr>
          <p:sp>
            <p:nvSpPr>
              <p:cNvPr id="3" name="Rectangle 2"/>
              <p:cNvSpPr/>
              <p:nvPr/>
            </p:nvSpPr>
            <p:spPr>
              <a:xfrm>
                <a:off x="5810760" y="2147840"/>
                <a:ext cx="835347" cy="201706"/>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18399" y="4834012"/>
                <a:ext cx="835347" cy="201706"/>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818399" y="3422458"/>
                <a:ext cx="835347" cy="201706"/>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4867835" y="6095206"/>
              <a:ext cx="1695272" cy="646331"/>
            </a:xfrm>
            <a:prstGeom prst="rect">
              <a:avLst/>
            </a:prstGeom>
            <a:noFill/>
          </p:spPr>
          <p:txBody>
            <a:bodyPr wrap="none" rtlCol="0">
              <a:spAutoFit/>
            </a:bodyPr>
            <a:lstStyle/>
            <a:p>
              <a:r>
                <a:rPr lang="en-US" dirty="0" smtClean="0"/>
                <a:t>Starting address</a:t>
              </a:r>
            </a:p>
            <a:p>
              <a:r>
                <a:rPr lang="en-US" dirty="0" smtClean="0"/>
                <a:t>(base)</a:t>
              </a:r>
              <a:endParaRPr lang="en-US" dirty="0"/>
            </a:p>
          </p:txBody>
        </p:sp>
        <p:cxnSp>
          <p:nvCxnSpPr>
            <p:cNvPr id="18" name="Straight Arrow Connector 17"/>
            <p:cNvCxnSpPr>
              <a:stCxn id="14" idx="2"/>
              <a:endCxn id="16" idx="0"/>
            </p:cNvCxnSpPr>
            <p:nvPr/>
          </p:nvCxnSpPr>
          <p:spPr>
            <a:xfrm flipH="1">
              <a:off x="5715471" y="5035718"/>
              <a:ext cx="520602" cy="1059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695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20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60000"/>
              <a:lumOff val="40000"/>
            </a:schemeClr>
          </a:solidFill>
        </p:spPr>
        <p:txBody>
          <a:bodyPr/>
          <a:lstStyle/>
          <a:p>
            <a:r>
              <a:rPr lang="en-US" dirty="0" smtClean="0"/>
              <a:t>1/3 Find a frame for a accessed page</a:t>
            </a:r>
            <a:endParaRPr lang="en-US" dirty="0"/>
          </a:p>
        </p:txBody>
      </p:sp>
      <p:sp>
        <p:nvSpPr>
          <p:cNvPr id="3" name="Content Placeholder 2"/>
          <p:cNvSpPr>
            <a:spLocks noGrp="1"/>
          </p:cNvSpPr>
          <p:nvPr>
            <p:ph idx="1"/>
          </p:nvPr>
        </p:nvSpPr>
        <p:spPr/>
        <p:txBody>
          <a:bodyPr>
            <a:normAutofit/>
          </a:bodyPr>
          <a:lstStyle/>
          <a:p>
            <a:pPr marL="228600" lvl="1">
              <a:spcBef>
                <a:spcPts val="1000"/>
              </a:spcBef>
            </a:pPr>
            <a:r>
              <a:rPr lang="en-US" sz="2800" dirty="0" smtClean="0">
                <a:sym typeface="Wingdings" panose="05000000000000000000" pitchFamily="2" charset="2"/>
              </a:rPr>
              <a:t>Pick a frame from the list </a:t>
            </a:r>
            <a:r>
              <a:rPr lang="en-US" sz="2800" dirty="0">
                <a:sym typeface="Wingdings" panose="05000000000000000000" pitchFamily="2" charset="2"/>
              </a:rPr>
              <a:t>of free frames (all frames are equal)</a:t>
            </a:r>
          </a:p>
          <a:p>
            <a:r>
              <a:rPr lang="en-US" dirty="0" smtClean="0"/>
              <a:t>If all the frames are full…</a:t>
            </a:r>
          </a:p>
          <a:p>
            <a:pPr lvl="1"/>
            <a:r>
              <a:rPr lang="en-US" dirty="0" smtClean="0"/>
              <a:t>You need to replace a frame holding a page – a  “victim page”</a:t>
            </a:r>
          </a:p>
          <a:p>
            <a:r>
              <a:rPr lang="en-US" dirty="0" smtClean="0"/>
              <a:t>Algorithms for picking </a:t>
            </a:r>
            <a:r>
              <a:rPr lang="en-US" dirty="0"/>
              <a:t>the “victim page</a:t>
            </a:r>
            <a:r>
              <a:rPr lang="en-US" dirty="0" smtClean="0"/>
              <a:t>”:</a:t>
            </a:r>
            <a:endParaRPr lang="en-US" dirty="0"/>
          </a:p>
          <a:p>
            <a:pPr lvl="1"/>
            <a:r>
              <a:rPr lang="en-US" dirty="0"/>
              <a:t>Random</a:t>
            </a:r>
          </a:p>
          <a:p>
            <a:pPr lvl="1"/>
            <a:r>
              <a:rPr lang="en-US" dirty="0"/>
              <a:t>FIFO</a:t>
            </a:r>
          </a:p>
          <a:p>
            <a:pPr lvl="1"/>
            <a:r>
              <a:rPr lang="en-US" dirty="0"/>
              <a:t>LRU and its variants…. With some hardware </a:t>
            </a:r>
            <a:r>
              <a:rPr lang="en-US" dirty="0" smtClean="0"/>
              <a:t>support</a:t>
            </a:r>
          </a:p>
          <a:p>
            <a:endParaRPr lang="en-US" dirty="0" smtClean="0"/>
          </a:p>
        </p:txBody>
      </p:sp>
    </p:spTree>
    <p:extLst>
      <p:ext uri="{BB962C8B-B14F-4D97-AF65-F5344CB8AC3E}">
        <p14:creationId xmlns:p14="http://schemas.microsoft.com/office/powerpoint/2010/main" val="29963416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3724" y="1723588"/>
            <a:ext cx="5386090" cy="5324535"/>
          </a:xfrm>
          <a:prstGeom prst="rect">
            <a:avLst/>
          </a:prstGeom>
          <a:noFill/>
        </p:spPr>
        <p:txBody>
          <a:bodyPr wrap="none" rtlCol="0">
            <a:spAutoFit/>
          </a:bodyPr>
          <a:lstStyle/>
          <a:p>
            <a:pPr marL="285750" indent="-285750">
              <a:buFont typeface="Arial" panose="020B0604020202020204" pitchFamily="34" charset="0"/>
              <a:buChar char="•"/>
            </a:pPr>
            <a:r>
              <a:rPr lang="en-US" sz="2000" dirty="0" smtClean="0"/>
              <a:t>More RAM is usually a good thing, would cause</a:t>
            </a:r>
            <a:br>
              <a:rPr lang="en-US" sz="2000" dirty="0" smtClean="0"/>
            </a:br>
            <a:r>
              <a:rPr lang="en-US" sz="2000" dirty="0" smtClean="0"/>
              <a:t>fewer page faults. So we would expect - </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endParaRPr lang="en-US" sz="2000" dirty="0"/>
          </a:p>
          <a:p>
            <a:endParaRPr lang="en-US" sz="2000" dirty="0" smtClean="0"/>
          </a:p>
          <a:p>
            <a:pPr marL="285750" indent="-285750">
              <a:buFont typeface="Arial" panose="020B0604020202020204" pitchFamily="34" charset="0"/>
              <a:buChar char="•"/>
            </a:pPr>
            <a:r>
              <a:rPr lang="en-US" sz="2000" dirty="0" err="1" smtClean="0"/>
              <a:t>Belady</a:t>
            </a:r>
            <a:r>
              <a:rPr lang="en-US" sz="2000" dirty="0" smtClean="0"/>
              <a:t> showed that is not always the case</a:t>
            </a:r>
          </a:p>
          <a:p>
            <a:pPr marL="742950" lvl="1" indent="-285750">
              <a:buFont typeface="Arial" panose="020B0604020202020204" pitchFamily="34" charset="0"/>
              <a:buChar char="•"/>
            </a:pPr>
            <a:r>
              <a:rPr lang="en-US" sz="2000" dirty="0" smtClean="0"/>
              <a:t>It depended on</a:t>
            </a:r>
          </a:p>
          <a:p>
            <a:pPr marL="1371600" lvl="2" indent="-457200">
              <a:buFont typeface="+mj-lt"/>
              <a:buAutoNum type="arabicPeriod"/>
            </a:pPr>
            <a:r>
              <a:rPr lang="en-US" sz="2000" dirty="0" smtClean="0"/>
              <a:t>The access pattern of the frames</a:t>
            </a:r>
          </a:p>
          <a:p>
            <a:pPr marL="1371600" lvl="2" indent="-457200">
              <a:buFont typeface="+mj-lt"/>
              <a:buAutoNum type="arabicPeriod"/>
            </a:pPr>
            <a:r>
              <a:rPr lang="en-US" sz="2000" dirty="0" smtClean="0"/>
              <a:t>The replacement algorithm</a:t>
            </a:r>
          </a:p>
          <a:p>
            <a:pPr marL="742950" lvl="1" indent="-285750">
              <a:buFont typeface="Arial" panose="020B0604020202020204" pitchFamily="34" charset="0"/>
              <a:buChar char="•"/>
            </a:pPr>
            <a:r>
              <a:rPr lang="en-US" sz="2000" dirty="0" smtClean="0"/>
              <a:t>In particular FIFO could create a problem</a:t>
            </a:r>
          </a:p>
          <a:p>
            <a:endParaRPr lang="en-US" sz="2000" dirty="0" smtClean="0"/>
          </a:p>
        </p:txBody>
      </p:sp>
      <p:sp>
        <p:nvSpPr>
          <p:cNvPr id="2" name="Title 1"/>
          <p:cNvSpPr>
            <a:spLocks noGrp="1"/>
          </p:cNvSpPr>
          <p:nvPr>
            <p:ph type="title"/>
          </p:nvPr>
        </p:nvSpPr>
        <p:spPr>
          <a:solidFill>
            <a:schemeClr val="accent6">
              <a:lumMod val="20000"/>
              <a:lumOff val="80000"/>
            </a:schemeClr>
          </a:solidFill>
        </p:spPr>
        <p:txBody>
          <a:bodyPr/>
          <a:lstStyle/>
          <a:p>
            <a:r>
              <a:rPr lang="en-US" dirty="0" smtClean="0"/>
              <a:t>Laszlo </a:t>
            </a:r>
            <a:r>
              <a:rPr lang="en-US" dirty="0" err="1" smtClean="0"/>
              <a:t>Belady’s</a:t>
            </a:r>
            <a:r>
              <a:rPr lang="en-US" dirty="0" smtClean="0"/>
              <a:t> anomaly </a:t>
            </a:r>
            <a:endParaRPr lang="en-US" dirty="0"/>
          </a:p>
        </p:txBody>
      </p:sp>
      <p:sp>
        <p:nvSpPr>
          <p:cNvPr id="3" name="Content Placeholder 2"/>
          <p:cNvSpPr>
            <a:spLocks noGrp="1"/>
          </p:cNvSpPr>
          <p:nvPr>
            <p:ph sz="half" idx="1"/>
          </p:nvPr>
        </p:nvSpPr>
        <p:spPr>
          <a:xfrm>
            <a:off x="6943767" y="2290852"/>
            <a:ext cx="5181600" cy="4351338"/>
          </a:xfrm>
        </p:spPr>
        <p:txBody>
          <a:bodyPr>
            <a:normAutofit/>
          </a:bodyPr>
          <a:lstStyle/>
          <a:p>
            <a:endParaRPr lang="en-US" dirty="0" smtClean="0"/>
          </a:p>
          <a:p>
            <a:endParaRPr lang="en-US" dirty="0"/>
          </a:p>
          <a:p>
            <a:r>
              <a:rPr lang="en-US" sz="2400" dirty="0" smtClean="0"/>
              <a:t>Increasing frames may increase faults!</a:t>
            </a:r>
          </a:p>
          <a:p>
            <a:r>
              <a:rPr lang="en-US" sz="2400" dirty="0" smtClean="0"/>
              <a:t>An example page access sequence where </a:t>
            </a:r>
            <a:r>
              <a:rPr lang="en-US" sz="2400" b="1" dirty="0" smtClean="0"/>
              <a:t>FIFO</a:t>
            </a:r>
            <a:r>
              <a:rPr lang="en-US" sz="2400" dirty="0" smtClean="0"/>
              <a:t> displays this anomaly:</a:t>
            </a:r>
          </a:p>
          <a:p>
            <a:pPr lvl="1"/>
            <a:r>
              <a:rPr lang="en-US" dirty="0" smtClean="0"/>
              <a:t>3 2 1 0  3 2  4 3 2 1 0  4</a:t>
            </a:r>
          </a:p>
          <a:p>
            <a:pPr lvl="1"/>
            <a:endParaRPr lang="en-US" dirty="0" smtClean="0"/>
          </a:p>
          <a:p>
            <a:pPr lvl="1"/>
            <a:r>
              <a:rPr lang="en-US" dirty="0" smtClean="0"/>
              <a:t>Note: This is with just one process</a:t>
            </a:r>
            <a:endParaRPr lang="en-US" dirty="0"/>
          </a:p>
          <a:p>
            <a:pPr lvl="1"/>
            <a:r>
              <a:rPr lang="en-US" dirty="0" smtClean="0"/>
              <a:t>Try with #frames=3 vs #frames=4</a:t>
            </a:r>
          </a:p>
          <a:p>
            <a:r>
              <a:rPr lang="en-US" sz="2400" dirty="0" smtClean="0"/>
              <a:t>Good news: </a:t>
            </a:r>
            <a:r>
              <a:rPr lang="en-US" sz="2400" b="1" dirty="0" smtClean="0"/>
              <a:t>Does not </a:t>
            </a:r>
            <a:r>
              <a:rPr lang="en-US" sz="2400" dirty="0" smtClean="0"/>
              <a:t>happen with </a:t>
            </a:r>
            <a:r>
              <a:rPr lang="en-US" sz="1800" b="1" dirty="0" smtClean="0"/>
              <a:t>LRU</a:t>
            </a:r>
            <a:endParaRPr lang="en-US" sz="1800" b="1" dirty="0"/>
          </a:p>
        </p:txBody>
      </p:sp>
      <p:grpSp>
        <p:nvGrpSpPr>
          <p:cNvPr id="13" name="Group 12"/>
          <p:cNvGrpSpPr/>
          <p:nvPr/>
        </p:nvGrpSpPr>
        <p:grpSpPr>
          <a:xfrm>
            <a:off x="1003624" y="2362218"/>
            <a:ext cx="4719262" cy="2614358"/>
            <a:chOff x="2256304" y="1449977"/>
            <a:chExt cx="4719262" cy="2614358"/>
          </a:xfrm>
        </p:grpSpPr>
        <p:cxnSp>
          <p:nvCxnSpPr>
            <p:cNvPr id="5" name="Straight Connector 4"/>
            <p:cNvCxnSpPr/>
            <p:nvPr/>
          </p:nvCxnSpPr>
          <p:spPr>
            <a:xfrm>
              <a:off x="2625634" y="1449977"/>
              <a:ext cx="0" cy="2429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364377" y="3579223"/>
              <a:ext cx="4611189" cy="26126"/>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rot="16200000">
              <a:off x="1751518" y="2274857"/>
              <a:ext cx="1378904" cy="369332"/>
            </a:xfrm>
            <a:prstGeom prst="rect">
              <a:avLst/>
            </a:prstGeom>
            <a:noFill/>
          </p:spPr>
          <p:txBody>
            <a:bodyPr wrap="none" rtlCol="0">
              <a:spAutoFit/>
            </a:bodyPr>
            <a:lstStyle/>
            <a:p>
              <a:r>
                <a:rPr lang="en-US" dirty="0" smtClean="0"/>
                <a:t># page faults</a:t>
              </a:r>
              <a:endParaRPr lang="en-US" dirty="0"/>
            </a:p>
          </p:txBody>
        </p:sp>
        <p:sp>
          <p:nvSpPr>
            <p:cNvPr id="10" name="TextBox 9"/>
            <p:cNvSpPr txBox="1"/>
            <p:nvPr/>
          </p:nvSpPr>
          <p:spPr>
            <a:xfrm>
              <a:off x="3997234" y="3695003"/>
              <a:ext cx="1534010" cy="369332"/>
            </a:xfrm>
            <a:prstGeom prst="rect">
              <a:avLst/>
            </a:prstGeom>
            <a:noFill/>
          </p:spPr>
          <p:txBody>
            <a:bodyPr wrap="none" rtlCol="0">
              <a:spAutoFit/>
            </a:bodyPr>
            <a:lstStyle/>
            <a:p>
              <a:r>
                <a:rPr lang="en-US" dirty="0" smtClean="0"/>
                <a:t># Page Frames</a:t>
              </a:r>
              <a:endParaRPr lang="en-US" dirty="0"/>
            </a:p>
          </p:txBody>
        </p:sp>
        <p:sp>
          <p:nvSpPr>
            <p:cNvPr id="11" name="Freeform 10"/>
            <p:cNvSpPr/>
            <p:nvPr/>
          </p:nvSpPr>
          <p:spPr>
            <a:xfrm>
              <a:off x="3135086" y="1541417"/>
              <a:ext cx="3670663" cy="1637884"/>
            </a:xfrm>
            <a:custGeom>
              <a:avLst/>
              <a:gdLst>
                <a:gd name="connsiteX0" fmla="*/ 0 w 3670663"/>
                <a:gd name="connsiteY0" fmla="*/ 0 h 1637884"/>
                <a:gd name="connsiteX1" fmla="*/ 130628 w 3670663"/>
                <a:gd name="connsiteY1" fmla="*/ 627017 h 1637884"/>
                <a:gd name="connsiteX2" fmla="*/ 548640 w 3670663"/>
                <a:gd name="connsiteY2" fmla="*/ 1175657 h 1637884"/>
                <a:gd name="connsiteX3" fmla="*/ 1110343 w 3670663"/>
                <a:gd name="connsiteY3" fmla="*/ 1449977 h 1637884"/>
                <a:gd name="connsiteX4" fmla="*/ 1998617 w 3670663"/>
                <a:gd name="connsiteY4" fmla="*/ 1580606 h 1637884"/>
                <a:gd name="connsiteX5" fmla="*/ 2834640 w 3670663"/>
                <a:gd name="connsiteY5" fmla="*/ 1632857 h 1637884"/>
                <a:gd name="connsiteX6" fmla="*/ 3670663 w 3670663"/>
                <a:gd name="connsiteY6" fmla="*/ 1632857 h 163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70663" h="1637884">
                  <a:moveTo>
                    <a:pt x="0" y="0"/>
                  </a:moveTo>
                  <a:cubicBezTo>
                    <a:pt x="19594" y="215537"/>
                    <a:pt x="39188" y="431074"/>
                    <a:pt x="130628" y="627017"/>
                  </a:cubicBezTo>
                  <a:cubicBezTo>
                    <a:pt x="222068" y="822960"/>
                    <a:pt x="385354" y="1038497"/>
                    <a:pt x="548640" y="1175657"/>
                  </a:cubicBezTo>
                  <a:cubicBezTo>
                    <a:pt x="711926" y="1312817"/>
                    <a:pt x="868680" y="1382486"/>
                    <a:pt x="1110343" y="1449977"/>
                  </a:cubicBezTo>
                  <a:cubicBezTo>
                    <a:pt x="1352006" y="1517468"/>
                    <a:pt x="1711234" y="1550126"/>
                    <a:pt x="1998617" y="1580606"/>
                  </a:cubicBezTo>
                  <a:cubicBezTo>
                    <a:pt x="2286000" y="1611086"/>
                    <a:pt x="2555966" y="1624149"/>
                    <a:pt x="2834640" y="1632857"/>
                  </a:cubicBezTo>
                  <a:cubicBezTo>
                    <a:pt x="3113314" y="1641566"/>
                    <a:pt x="3391988" y="1637211"/>
                    <a:pt x="3670663" y="163285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7264877" y="1690688"/>
            <a:ext cx="4458254" cy="1200329"/>
          </a:xfrm>
          <a:prstGeom prst="rect">
            <a:avLst/>
          </a:prstGeom>
          <a:noFill/>
        </p:spPr>
        <p:txBody>
          <a:bodyPr wrap="square" rtlCol="0">
            <a:spAutoFit/>
          </a:bodyPr>
          <a:lstStyle/>
          <a:p>
            <a:r>
              <a:rPr lang="en-US" sz="2400" dirty="0" smtClean="0"/>
              <a:t>The anomaly is that for some algorithms and some access patterns it is </a:t>
            </a:r>
            <a:r>
              <a:rPr lang="en-US" sz="2400" i="1" u="sng" dirty="0" smtClean="0"/>
              <a:t>not</a:t>
            </a:r>
            <a:r>
              <a:rPr lang="en-US" sz="2400" dirty="0" smtClean="0"/>
              <a:t> a simple trend:</a:t>
            </a:r>
            <a:endParaRPr lang="en-US" sz="2400" dirty="0"/>
          </a:p>
        </p:txBody>
      </p:sp>
      <p:sp>
        <p:nvSpPr>
          <p:cNvPr id="4" name="Freeform 3"/>
          <p:cNvSpPr/>
          <p:nvPr/>
        </p:nvSpPr>
        <p:spPr>
          <a:xfrm>
            <a:off x="7547122" y="2845154"/>
            <a:ext cx="4377127" cy="480747"/>
          </a:xfrm>
          <a:custGeom>
            <a:avLst/>
            <a:gdLst>
              <a:gd name="connsiteX0" fmla="*/ 0 w 4392118"/>
              <a:gd name="connsiteY0" fmla="*/ 0 h 421656"/>
              <a:gd name="connsiteX1" fmla="*/ 884419 w 4392118"/>
              <a:gd name="connsiteY1" fmla="*/ 419725 h 421656"/>
              <a:gd name="connsiteX2" fmla="*/ 1484026 w 4392118"/>
              <a:gd name="connsiteY2" fmla="*/ 164892 h 421656"/>
              <a:gd name="connsiteX3" fmla="*/ 2323475 w 4392118"/>
              <a:gd name="connsiteY3" fmla="*/ 374754 h 421656"/>
              <a:gd name="connsiteX4" fmla="*/ 3432747 w 4392118"/>
              <a:gd name="connsiteY4" fmla="*/ 44971 h 421656"/>
              <a:gd name="connsiteX5" fmla="*/ 4392118 w 4392118"/>
              <a:gd name="connsiteY5" fmla="*/ 14990 h 421656"/>
              <a:gd name="connsiteX0" fmla="*/ 0 w 4377127"/>
              <a:gd name="connsiteY0" fmla="*/ 0 h 622349"/>
              <a:gd name="connsiteX1" fmla="*/ 869428 w 4377127"/>
              <a:gd name="connsiteY1" fmla="*/ 614597 h 622349"/>
              <a:gd name="connsiteX2" fmla="*/ 1469035 w 4377127"/>
              <a:gd name="connsiteY2" fmla="*/ 359764 h 622349"/>
              <a:gd name="connsiteX3" fmla="*/ 2308484 w 4377127"/>
              <a:gd name="connsiteY3" fmla="*/ 569626 h 622349"/>
              <a:gd name="connsiteX4" fmla="*/ 3417756 w 4377127"/>
              <a:gd name="connsiteY4" fmla="*/ 239843 h 622349"/>
              <a:gd name="connsiteX5" fmla="*/ 4377127 w 4377127"/>
              <a:gd name="connsiteY5" fmla="*/ 209862 h 622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127" h="622349">
                <a:moveTo>
                  <a:pt x="0" y="0"/>
                </a:moveTo>
                <a:cubicBezTo>
                  <a:pt x="318540" y="196121"/>
                  <a:pt x="624589" y="554636"/>
                  <a:pt x="869428" y="614597"/>
                </a:cubicBezTo>
                <a:cubicBezTo>
                  <a:pt x="1114267" y="674558"/>
                  <a:pt x="1229192" y="367259"/>
                  <a:pt x="1469035" y="359764"/>
                </a:cubicBezTo>
                <a:cubicBezTo>
                  <a:pt x="1708878" y="352269"/>
                  <a:pt x="1983697" y="589613"/>
                  <a:pt x="2308484" y="569626"/>
                </a:cubicBezTo>
                <a:cubicBezTo>
                  <a:pt x="2633271" y="549639"/>
                  <a:pt x="3072982" y="299804"/>
                  <a:pt x="3417756" y="239843"/>
                </a:cubicBezTo>
                <a:cubicBezTo>
                  <a:pt x="3762530" y="179882"/>
                  <a:pt x="4069828" y="194872"/>
                  <a:pt x="4377127" y="20986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784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10" end="1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
                                            <p:txEl>
                                              <p:pRg st="11" end="11"/>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
                                            <p:txEl>
                                              <p:pRg st="12" end="1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xEl>
                                              <p:pRg st="13" end="1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8864319" y="4623562"/>
            <a:ext cx="1753849" cy="753450"/>
            <a:chOff x="10179816" y="6172362"/>
            <a:chExt cx="1753849" cy="753450"/>
          </a:xfrm>
        </p:grpSpPr>
        <p:sp>
          <p:nvSpPr>
            <p:cNvPr id="22" name="Can 21"/>
            <p:cNvSpPr/>
            <p:nvPr/>
          </p:nvSpPr>
          <p:spPr>
            <a:xfrm>
              <a:off x="10179816" y="6172362"/>
              <a:ext cx="1753849" cy="717081"/>
            </a:xfrm>
            <a:prstGeom prst="can">
              <a:avLst>
                <a:gd name="adj" fmla="val 50000"/>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0799274" y="6556480"/>
              <a:ext cx="574196" cy="369332"/>
            </a:xfrm>
            <a:prstGeom prst="rect">
              <a:avLst/>
            </a:prstGeom>
            <a:noFill/>
          </p:spPr>
          <p:txBody>
            <a:bodyPr wrap="none" rtlCol="0">
              <a:spAutoFit/>
            </a:bodyPr>
            <a:lstStyle/>
            <a:p>
              <a:r>
                <a:rPr lang="en-US" dirty="0" smtClean="0"/>
                <a:t>Disk</a:t>
              </a:r>
              <a:endParaRPr lang="en-US" dirty="0"/>
            </a:p>
          </p:txBody>
        </p:sp>
      </p:grpSp>
      <p:sp>
        <p:nvSpPr>
          <p:cNvPr id="2" name="Title 1"/>
          <p:cNvSpPr>
            <a:spLocks noGrp="1"/>
          </p:cNvSpPr>
          <p:nvPr>
            <p:ph type="title"/>
          </p:nvPr>
        </p:nvSpPr>
        <p:spPr>
          <a:solidFill>
            <a:schemeClr val="accent6">
              <a:lumMod val="60000"/>
              <a:lumOff val="40000"/>
            </a:schemeClr>
          </a:solidFill>
        </p:spPr>
        <p:txBody>
          <a:bodyPr/>
          <a:lstStyle/>
          <a:p>
            <a:r>
              <a:rPr lang="en-US" dirty="0" smtClean="0"/>
              <a:t>1.1/3 Swap-out the “victim page”</a:t>
            </a:r>
            <a:endParaRPr lang="en-US" dirty="0"/>
          </a:p>
        </p:txBody>
      </p:sp>
      <p:sp>
        <p:nvSpPr>
          <p:cNvPr id="3" name="Content Placeholder 2"/>
          <p:cNvSpPr>
            <a:spLocks noGrp="1"/>
          </p:cNvSpPr>
          <p:nvPr>
            <p:ph idx="1"/>
          </p:nvPr>
        </p:nvSpPr>
        <p:spPr/>
        <p:txBody>
          <a:bodyPr>
            <a:normAutofit/>
          </a:bodyPr>
          <a:lstStyle/>
          <a:p>
            <a:r>
              <a:rPr lang="en-US" dirty="0" smtClean="0"/>
              <a:t>The “victim” page may be needed later on, so save it on disk (“swap out”) if needed </a:t>
            </a:r>
          </a:p>
          <a:p>
            <a:pPr lvl="1"/>
            <a:r>
              <a:rPr lang="en-US" dirty="0" smtClean="0"/>
              <a:t>usually in an area called ‘swap area’.</a:t>
            </a:r>
          </a:p>
          <a:p>
            <a:pPr lvl="1"/>
            <a:r>
              <a:rPr lang="en-US" dirty="0" smtClean="0"/>
              <a:t>On Linux see:    </a:t>
            </a:r>
            <a:r>
              <a:rPr lang="en-US" dirty="0" err="1" smtClean="0">
                <a:latin typeface="Courier New" panose="02070309020205020404" pitchFamily="49" charset="0"/>
                <a:cs typeface="Courier New" panose="02070309020205020404" pitchFamily="49" charset="0"/>
              </a:rPr>
              <a:t>swapon</a:t>
            </a:r>
            <a:r>
              <a:rPr lang="en-US" dirty="0" smtClean="0">
                <a:latin typeface="Courier New" panose="02070309020205020404" pitchFamily="49" charset="0"/>
                <a:cs typeface="Courier New" panose="02070309020205020404" pitchFamily="49" charset="0"/>
              </a:rPr>
              <a:t> --show</a:t>
            </a:r>
          </a:p>
          <a:p>
            <a:pPr lvl="1"/>
            <a:r>
              <a:rPr lang="en-US" dirty="0" smtClean="0"/>
              <a:t>This is a disk write – so will be slow. </a:t>
            </a:r>
          </a:p>
          <a:p>
            <a:pPr lvl="2"/>
            <a:r>
              <a:rPr lang="en-US" dirty="0" smtClean="0"/>
              <a:t>This means it causes blocking</a:t>
            </a:r>
          </a:p>
          <a:p>
            <a:pPr lvl="2"/>
            <a:r>
              <a:rPr lang="en-US" dirty="0" smtClean="0"/>
              <a:t>Thus an opportunity to context switch.</a:t>
            </a:r>
          </a:p>
          <a:p>
            <a:r>
              <a:rPr lang="en-US" dirty="0" smtClean="0"/>
              <a:t>The corresponding PTE has to be updated</a:t>
            </a:r>
          </a:p>
          <a:p>
            <a:pPr lvl="1"/>
            <a:r>
              <a:rPr lang="en-US" dirty="0" smtClean="0"/>
              <a:t>Not ‘present’ anymore</a:t>
            </a:r>
          </a:p>
          <a:p>
            <a:pPr lvl="1"/>
            <a:r>
              <a:rPr lang="en-US" dirty="0" smtClean="0"/>
              <a:t>Must save information on where to find the swapped out page</a:t>
            </a:r>
          </a:p>
          <a:p>
            <a:endParaRPr lang="en-US" dirty="0" smtClean="0"/>
          </a:p>
        </p:txBody>
      </p:sp>
      <p:sp>
        <p:nvSpPr>
          <p:cNvPr id="4" name="Rectangle 3"/>
          <p:cNvSpPr/>
          <p:nvPr/>
        </p:nvSpPr>
        <p:spPr>
          <a:xfrm>
            <a:off x="10974774" y="2278505"/>
            <a:ext cx="1049312" cy="21735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rPr>
              <a:t>RAM</a:t>
            </a:r>
            <a:endParaRPr lang="en-US" b="1" dirty="0">
              <a:solidFill>
                <a:schemeClr val="tx1"/>
              </a:solidFill>
            </a:endParaRPr>
          </a:p>
        </p:txBody>
      </p:sp>
      <p:sp>
        <p:nvSpPr>
          <p:cNvPr id="8" name="TextBox 7"/>
          <p:cNvSpPr txBox="1"/>
          <p:nvPr/>
        </p:nvSpPr>
        <p:spPr>
          <a:xfrm>
            <a:off x="9398833" y="2369520"/>
            <a:ext cx="780983" cy="369332"/>
          </a:xfrm>
          <a:prstGeom prst="rect">
            <a:avLst/>
          </a:prstGeom>
          <a:noFill/>
        </p:spPr>
        <p:txBody>
          <a:bodyPr wrap="none" rtlCol="0">
            <a:spAutoFit/>
          </a:bodyPr>
          <a:lstStyle/>
          <a:p>
            <a:r>
              <a:rPr lang="en-US" dirty="0" smtClean="0">
                <a:solidFill>
                  <a:schemeClr val="accent1">
                    <a:lumMod val="75000"/>
                  </a:schemeClr>
                </a:solidFill>
              </a:rPr>
              <a:t>Victim</a:t>
            </a:r>
            <a:endParaRPr lang="en-US" dirty="0">
              <a:solidFill>
                <a:schemeClr val="accent1">
                  <a:lumMod val="75000"/>
                </a:schemeClr>
              </a:solidFill>
            </a:endParaRPr>
          </a:p>
        </p:txBody>
      </p:sp>
      <p:cxnSp>
        <p:nvCxnSpPr>
          <p:cNvPr id="10" name="Straight Arrow Connector 9"/>
          <p:cNvCxnSpPr>
            <a:stCxn id="8" idx="3"/>
            <a:endCxn id="7" idx="1"/>
          </p:cNvCxnSpPr>
          <p:nvPr/>
        </p:nvCxnSpPr>
        <p:spPr>
          <a:xfrm>
            <a:off x="10179816" y="2554186"/>
            <a:ext cx="785642" cy="285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0974774" y="3028013"/>
            <a:ext cx="1049312" cy="37475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974774" y="3398473"/>
            <a:ext cx="1049312" cy="37475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974774" y="2276716"/>
            <a:ext cx="1049312" cy="37475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0977800" y="2638975"/>
            <a:ext cx="1046286" cy="38903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0977800" y="3779968"/>
            <a:ext cx="1041922" cy="37475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965458" y="2652364"/>
            <a:ext cx="1049312" cy="374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c 8"/>
          <p:cNvSpPr/>
          <p:nvPr/>
        </p:nvSpPr>
        <p:spPr>
          <a:xfrm rot="16524127">
            <a:off x="9538301" y="3066593"/>
            <a:ext cx="2521946" cy="2300389"/>
          </a:xfrm>
          <a:prstGeom prst="arc">
            <a:avLst>
              <a:gd name="adj1" fmla="val 14825591"/>
              <a:gd name="adj2" fmla="val 0"/>
            </a:avLst>
          </a:prstGeom>
          <a:ln>
            <a:solidFill>
              <a:schemeClr val="accent2"/>
            </a:solidFill>
            <a:headEnd type="arrow" w="lg" len="med"/>
            <a:tailEnd type="none" w="med" len="med"/>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9" name="Group 18"/>
          <p:cNvGrpSpPr/>
          <p:nvPr/>
        </p:nvGrpSpPr>
        <p:grpSpPr>
          <a:xfrm>
            <a:off x="8885909" y="4743175"/>
            <a:ext cx="914400" cy="591151"/>
            <a:chOff x="8885909" y="4743175"/>
            <a:chExt cx="914400" cy="591151"/>
          </a:xfrm>
        </p:grpSpPr>
        <p:grpSp>
          <p:nvGrpSpPr>
            <p:cNvPr id="30" name="Group 29"/>
            <p:cNvGrpSpPr/>
            <p:nvPr/>
          </p:nvGrpSpPr>
          <p:grpSpPr>
            <a:xfrm>
              <a:off x="8885909" y="4794681"/>
              <a:ext cx="914400" cy="539645"/>
              <a:chOff x="8289561" y="5006715"/>
              <a:chExt cx="914400" cy="539645"/>
            </a:xfrm>
          </p:grpSpPr>
          <p:cxnSp>
            <p:nvCxnSpPr>
              <p:cNvPr id="24" name="Straight Connector 23"/>
              <p:cNvCxnSpPr/>
              <p:nvPr/>
            </p:nvCxnSpPr>
            <p:spPr>
              <a:xfrm flipV="1">
                <a:off x="8289561" y="5006715"/>
                <a:ext cx="914400" cy="2998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8619345" y="5006715"/>
                <a:ext cx="584616" cy="119921"/>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619344" y="5171632"/>
                <a:ext cx="1" cy="374728"/>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34" name="Arc 33"/>
            <p:cNvSpPr/>
            <p:nvPr/>
          </p:nvSpPr>
          <p:spPr>
            <a:xfrm rot="11458943">
              <a:off x="8899832" y="4775049"/>
              <a:ext cx="759180" cy="219148"/>
            </a:xfrm>
            <a:prstGeom prst="arc">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p:cNvSpPr/>
            <p:nvPr/>
          </p:nvSpPr>
          <p:spPr>
            <a:xfrm rot="11458943">
              <a:off x="8899832" y="4927449"/>
              <a:ext cx="759180" cy="219148"/>
            </a:xfrm>
            <a:prstGeom prst="arc">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p:cNvSpPr/>
            <p:nvPr/>
          </p:nvSpPr>
          <p:spPr>
            <a:xfrm rot="11458943">
              <a:off x="8899832" y="5079849"/>
              <a:ext cx="759180" cy="219148"/>
            </a:xfrm>
            <a:prstGeom prst="arc">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p:cNvSpPr/>
            <p:nvPr/>
          </p:nvSpPr>
          <p:spPr>
            <a:xfrm rot="11458943">
              <a:off x="8899832" y="5012388"/>
              <a:ext cx="759180" cy="219148"/>
            </a:xfrm>
            <a:prstGeom prst="arc">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Arc 30"/>
            <p:cNvSpPr/>
            <p:nvPr/>
          </p:nvSpPr>
          <p:spPr>
            <a:xfrm rot="11458943">
              <a:off x="8920722" y="4828299"/>
              <a:ext cx="759180" cy="219148"/>
            </a:xfrm>
            <a:prstGeom prst="arc">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p:cNvSpPr/>
            <p:nvPr/>
          </p:nvSpPr>
          <p:spPr>
            <a:xfrm rot="11458943">
              <a:off x="8899831" y="4858359"/>
              <a:ext cx="759180" cy="219148"/>
            </a:xfrm>
            <a:prstGeom prst="arc">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Isosceles Triangle 16"/>
            <p:cNvSpPr/>
            <p:nvPr/>
          </p:nvSpPr>
          <p:spPr>
            <a:xfrm rot="4800000">
              <a:off x="9286131" y="4427728"/>
              <a:ext cx="178905" cy="80979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6065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subTnLst>
                                    <p:animClr clrSpc="rgb" dir="cw">
                                      <p:cBhvr override="childStyle">
                                        <p:cTn dur="1" fill="hold" display="0" masterRel="nextClick" afterEffect="1"/>
                                        <p:tgtEl>
                                          <p:spTgt spid="9"/>
                                        </p:tgtEl>
                                        <p:attrNameLst>
                                          <p:attrName>ppt_c</p:attrName>
                                        </p:attrNameLst>
                                      </p:cBhvr>
                                      <p:to>
                                        <a:schemeClr val="accent2"/>
                                      </p:to>
                                    </p:animClr>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931" cy="1325563"/>
          </a:xfrm>
          <a:solidFill>
            <a:schemeClr val="accent6">
              <a:lumMod val="60000"/>
              <a:lumOff val="40000"/>
            </a:schemeClr>
          </a:solidFill>
        </p:spPr>
        <p:txBody>
          <a:bodyPr/>
          <a:lstStyle/>
          <a:p>
            <a:r>
              <a:rPr lang="en-US" dirty="0" smtClean="0"/>
              <a:t>2+3/3 Swap in the accessed page from the disk</a:t>
            </a:r>
            <a:endParaRPr lang="en-US" dirty="0"/>
          </a:p>
        </p:txBody>
      </p:sp>
      <p:sp>
        <p:nvSpPr>
          <p:cNvPr id="3" name="Content Placeholder 2"/>
          <p:cNvSpPr>
            <a:spLocks noGrp="1"/>
          </p:cNvSpPr>
          <p:nvPr>
            <p:ph idx="1"/>
          </p:nvPr>
        </p:nvSpPr>
        <p:spPr/>
        <p:txBody>
          <a:bodyPr>
            <a:normAutofit lnSpcReduction="10000"/>
          </a:bodyPr>
          <a:lstStyle/>
          <a:p>
            <a:r>
              <a:rPr lang="en-US" dirty="0" smtClean="0"/>
              <a:t>We have an empty frame now.</a:t>
            </a:r>
          </a:p>
          <a:p>
            <a:r>
              <a:rPr lang="en-US" dirty="0" smtClean="0"/>
              <a:t>The accessed (“faulted”) page is somewhere on disk </a:t>
            </a:r>
          </a:p>
          <a:p>
            <a:pPr lvl="1"/>
            <a:r>
              <a:rPr lang="en-US" dirty="0" smtClean="0"/>
              <a:t>Usually in the `swap area’</a:t>
            </a:r>
          </a:p>
          <a:p>
            <a:pPr lvl="1"/>
            <a:r>
              <a:rPr lang="en-US" dirty="0" smtClean="0"/>
              <a:t>Sometimes in a normal  file.  </a:t>
            </a:r>
          </a:p>
          <a:p>
            <a:pPr lvl="1"/>
            <a:r>
              <a:rPr lang="en-US" dirty="0" smtClean="0"/>
              <a:t>The PTE has this information</a:t>
            </a:r>
          </a:p>
          <a:p>
            <a:r>
              <a:rPr lang="en-US" dirty="0" smtClean="0"/>
              <a:t>Read in the contents of this page from the disk – “swap in”</a:t>
            </a:r>
          </a:p>
          <a:p>
            <a:pPr lvl="1"/>
            <a:r>
              <a:rPr lang="en-US" dirty="0" smtClean="0"/>
              <a:t>Again a slow operation, and an opportunity to context switch</a:t>
            </a:r>
            <a:endParaRPr lang="en-US" dirty="0"/>
          </a:p>
          <a:p>
            <a:pPr marL="457200" lvl="1" indent="0">
              <a:buNone/>
            </a:pPr>
            <a:endParaRPr lang="en-US" dirty="0" smtClean="0"/>
          </a:p>
          <a:p>
            <a:r>
              <a:rPr lang="en-US" dirty="0" smtClean="0"/>
              <a:t>Update the PTE</a:t>
            </a:r>
          </a:p>
          <a:p>
            <a:pPr lvl="1"/>
            <a:r>
              <a:rPr lang="en-US" dirty="0" smtClean="0"/>
              <a:t>The page is now present and has a new PFN</a:t>
            </a:r>
          </a:p>
          <a:p>
            <a:endParaRPr lang="en-US" dirty="0" smtClean="0"/>
          </a:p>
        </p:txBody>
      </p:sp>
      <p:grpSp>
        <p:nvGrpSpPr>
          <p:cNvPr id="4" name="Group 3"/>
          <p:cNvGrpSpPr/>
          <p:nvPr/>
        </p:nvGrpSpPr>
        <p:grpSpPr>
          <a:xfrm>
            <a:off x="8864319" y="4623562"/>
            <a:ext cx="1753849" cy="753450"/>
            <a:chOff x="10179816" y="6172362"/>
            <a:chExt cx="1753849" cy="753450"/>
          </a:xfrm>
        </p:grpSpPr>
        <p:sp>
          <p:nvSpPr>
            <p:cNvPr id="5" name="Can 4"/>
            <p:cNvSpPr/>
            <p:nvPr/>
          </p:nvSpPr>
          <p:spPr>
            <a:xfrm>
              <a:off x="10179816" y="6172362"/>
              <a:ext cx="1753849" cy="717081"/>
            </a:xfrm>
            <a:prstGeom prst="can">
              <a:avLst>
                <a:gd name="adj" fmla="val 50000"/>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0799274" y="6556480"/>
              <a:ext cx="574196" cy="369332"/>
            </a:xfrm>
            <a:prstGeom prst="rect">
              <a:avLst/>
            </a:prstGeom>
            <a:noFill/>
          </p:spPr>
          <p:txBody>
            <a:bodyPr wrap="none" rtlCol="0">
              <a:spAutoFit/>
            </a:bodyPr>
            <a:lstStyle/>
            <a:p>
              <a:r>
                <a:rPr lang="en-US" dirty="0" smtClean="0"/>
                <a:t>Disk</a:t>
              </a:r>
              <a:endParaRPr lang="en-US" dirty="0"/>
            </a:p>
          </p:txBody>
        </p:sp>
      </p:grpSp>
      <p:sp>
        <p:nvSpPr>
          <p:cNvPr id="7" name="Rectangle 6"/>
          <p:cNvSpPr/>
          <p:nvPr/>
        </p:nvSpPr>
        <p:spPr>
          <a:xfrm>
            <a:off x="10974774" y="2278505"/>
            <a:ext cx="1049312" cy="217357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dirty="0" smtClean="0">
                <a:solidFill>
                  <a:schemeClr val="tx1"/>
                </a:solidFill>
              </a:rPr>
              <a:t>RAM</a:t>
            </a:r>
            <a:endParaRPr lang="en-US" b="1" dirty="0">
              <a:solidFill>
                <a:schemeClr val="tx1"/>
              </a:solidFill>
            </a:endParaRPr>
          </a:p>
        </p:txBody>
      </p:sp>
      <p:sp>
        <p:nvSpPr>
          <p:cNvPr id="8" name="TextBox 7"/>
          <p:cNvSpPr txBox="1"/>
          <p:nvPr/>
        </p:nvSpPr>
        <p:spPr>
          <a:xfrm>
            <a:off x="9398833" y="2369520"/>
            <a:ext cx="1392369" cy="369332"/>
          </a:xfrm>
          <a:prstGeom prst="rect">
            <a:avLst/>
          </a:prstGeom>
          <a:noFill/>
        </p:spPr>
        <p:txBody>
          <a:bodyPr wrap="none" rtlCol="0">
            <a:spAutoFit/>
          </a:bodyPr>
          <a:lstStyle/>
          <a:p>
            <a:r>
              <a:rPr lang="en-US" dirty="0" smtClean="0">
                <a:solidFill>
                  <a:schemeClr val="accent1">
                    <a:lumMod val="75000"/>
                  </a:schemeClr>
                </a:solidFill>
              </a:rPr>
              <a:t>Empty frame</a:t>
            </a:r>
            <a:endParaRPr lang="en-US" dirty="0">
              <a:solidFill>
                <a:schemeClr val="accent1">
                  <a:lumMod val="75000"/>
                </a:schemeClr>
              </a:solidFill>
            </a:endParaRPr>
          </a:p>
        </p:txBody>
      </p:sp>
      <p:cxnSp>
        <p:nvCxnSpPr>
          <p:cNvPr id="9" name="Straight Arrow Connector 8"/>
          <p:cNvCxnSpPr>
            <a:stCxn id="8" idx="3"/>
            <a:endCxn id="15" idx="1"/>
          </p:cNvCxnSpPr>
          <p:nvPr/>
        </p:nvCxnSpPr>
        <p:spPr>
          <a:xfrm>
            <a:off x="10791202" y="2554186"/>
            <a:ext cx="174256" cy="285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0974774" y="3028013"/>
            <a:ext cx="1049312" cy="37475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0974774" y="3398473"/>
            <a:ext cx="1049312" cy="37475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974774" y="2276716"/>
            <a:ext cx="1049312" cy="37475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977800" y="2638975"/>
            <a:ext cx="1046286" cy="38903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977800" y="3779968"/>
            <a:ext cx="1041922" cy="374754"/>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0965458" y="2652364"/>
            <a:ext cx="1049312" cy="374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c 15"/>
          <p:cNvSpPr/>
          <p:nvPr/>
        </p:nvSpPr>
        <p:spPr>
          <a:xfrm rot="16524127">
            <a:off x="9538301" y="3066593"/>
            <a:ext cx="2521946" cy="2300389"/>
          </a:xfrm>
          <a:prstGeom prst="arc">
            <a:avLst>
              <a:gd name="adj1" fmla="val 14825591"/>
              <a:gd name="adj2" fmla="val 0"/>
            </a:avLst>
          </a:prstGeom>
          <a:ln>
            <a:solidFill>
              <a:schemeClr val="accent2"/>
            </a:solidFill>
            <a:headEnd type="none" w="lg" len="med"/>
            <a:tailEnd type="triangle" w="lg" len="med"/>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7" name="Group 16"/>
          <p:cNvGrpSpPr/>
          <p:nvPr/>
        </p:nvGrpSpPr>
        <p:grpSpPr>
          <a:xfrm>
            <a:off x="8885909" y="4743175"/>
            <a:ext cx="914400" cy="591151"/>
            <a:chOff x="8885909" y="4743175"/>
            <a:chExt cx="914400" cy="591151"/>
          </a:xfrm>
        </p:grpSpPr>
        <p:grpSp>
          <p:nvGrpSpPr>
            <p:cNvPr id="18" name="Group 17"/>
            <p:cNvGrpSpPr/>
            <p:nvPr/>
          </p:nvGrpSpPr>
          <p:grpSpPr>
            <a:xfrm>
              <a:off x="8885909" y="4794681"/>
              <a:ext cx="914400" cy="539645"/>
              <a:chOff x="8289561" y="5006715"/>
              <a:chExt cx="914400" cy="539645"/>
            </a:xfrm>
          </p:grpSpPr>
          <p:cxnSp>
            <p:nvCxnSpPr>
              <p:cNvPr id="26" name="Straight Connector 25"/>
              <p:cNvCxnSpPr/>
              <p:nvPr/>
            </p:nvCxnSpPr>
            <p:spPr>
              <a:xfrm flipV="1">
                <a:off x="8289561" y="5006715"/>
                <a:ext cx="914400" cy="29980"/>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619345" y="5006715"/>
                <a:ext cx="584616" cy="119921"/>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619344" y="5171632"/>
                <a:ext cx="1" cy="374728"/>
              </a:xfrm>
              <a:prstGeom prst="line">
                <a:avLst/>
              </a:prstGeom>
              <a:ln w="571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Arc 18"/>
            <p:cNvSpPr/>
            <p:nvPr/>
          </p:nvSpPr>
          <p:spPr>
            <a:xfrm rot="11458943">
              <a:off x="8899832" y="4775049"/>
              <a:ext cx="759180" cy="219148"/>
            </a:xfrm>
            <a:prstGeom prst="arc">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rot="11458943">
              <a:off x="8899832" y="4927449"/>
              <a:ext cx="759180" cy="219148"/>
            </a:xfrm>
            <a:prstGeom prst="arc">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11458943">
              <a:off x="8899832" y="5079849"/>
              <a:ext cx="759180" cy="219148"/>
            </a:xfrm>
            <a:prstGeom prst="arc">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rot="11458943">
              <a:off x="8899832" y="5012388"/>
              <a:ext cx="759180" cy="219148"/>
            </a:xfrm>
            <a:prstGeom prst="arc">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p:cNvSpPr/>
            <p:nvPr/>
          </p:nvSpPr>
          <p:spPr>
            <a:xfrm rot="11458943">
              <a:off x="8920722" y="4828299"/>
              <a:ext cx="759180" cy="219148"/>
            </a:xfrm>
            <a:prstGeom prst="arc">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p:cNvSpPr/>
            <p:nvPr/>
          </p:nvSpPr>
          <p:spPr>
            <a:xfrm rot="11458943">
              <a:off x="8899831" y="4858359"/>
              <a:ext cx="759180" cy="219148"/>
            </a:xfrm>
            <a:prstGeom prst="arc">
              <a:avLst/>
            </a:prstGeom>
            <a:ln w="762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Isosceles Triangle 24"/>
            <p:cNvSpPr/>
            <p:nvPr/>
          </p:nvSpPr>
          <p:spPr>
            <a:xfrm rot="4800000">
              <a:off x="9286131" y="4427728"/>
              <a:ext cx="178905" cy="809799"/>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116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300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PTE and frames information on Linux:</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Run a program or choose one that is already running, like </a:t>
            </a:r>
            <a:r>
              <a:rPr lang="en-US" dirty="0" smtClean="0">
                <a:latin typeface="Courier New" panose="02070309020205020404" pitchFamily="49" charset="0"/>
                <a:cs typeface="Courier New" panose="02070309020205020404" pitchFamily="49" charset="0"/>
              </a:rPr>
              <a:t>bash</a:t>
            </a:r>
          </a:p>
          <a:p>
            <a:r>
              <a:rPr lang="en-US" dirty="0" err="1" smtClean="0"/>
              <a:t>pmap</a:t>
            </a:r>
            <a:r>
              <a:rPr lang="en-US" dirty="0" smtClean="0"/>
              <a:t> PID shows you the </a:t>
            </a:r>
            <a:r>
              <a:rPr lang="en-US" dirty="0" err="1" smtClean="0"/>
              <a:t>vma</a:t>
            </a:r>
            <a:r>
              <a:rPr lang="en-US" dirty="0" smtClean="0"/>
              <a:t> map</a:t>
            </a:r>
            <a:endParaRPr lang="en-US" sz="2200" b="1" dirty="0">
              <a:latin typeface="Courier New" panose="02070309020205020404" pitchFamily="49" charset="0"/>
              <a:cs typeface="Courier New" panose="02070309020205020404" pitchFamily="49" charset="0"/>
            </a:endParaRPr>
          </a:p>
          <a:p>
            <a:r>
              <a:rPr lang="en-US" sz="2200" b="1" dirty="0" smtClean="0">
                <a:latin typeface="Courier New" panose="02070309020205020404" pitchFamily="49" charset="0"/>
                <a:cs typeface="Courier New" panose="02070309020205020404" pitchFamily="49" charset="0"/>
              </a:rPr>
              <a:t>/</a:t>
            </a:r>
            <a:r>
              <a:rPr lang="en-US" sz="2200" b="1" dirty="0" err="1" smtClean="0">
                <a:latin typeface="Courier New" panose="02070309020205020404" pitchFamily="49" charset="0"/>
                <a:cs typeface="Courier New" panose="02070309020205020404" pitchFamily="49" charset="0"/>
              </a:rPr>
              <a:t>proc</a:t>
            </a:r>
            <a:r>
              <a:rPr lang="en-US" sz="2200" b="1" dirty="0" smtClean="0">
                <a:latin typeface="Courier New" panose="02070309020205020404" pitchFamily="49" charset="0"/>
                <a:cs typeface="Courier New" panose="02070309020205020404" pitchFamily="49" charset="0"/>
              </a:rPr>
              <a:t>/PID/</a:t>
            </a:r>
            <a:r>
              <a:rPr lang="en-US" sz="2200" b="1" dirty="0" err="1" smtClean="0">
                <a:latin typeface="Courier New" panose="02070309020205020404" pitchFamily="49" charset="0"/>
                <a:cs typeface="Courier New" panose="02070309020205020404" pitchFamily="49" charset="0"/>
              </a:rPr>
              <a:t>pagemaps</a:t>
            </a:r>
            <a:r>
              <a:rPr lang="en-US" b="1" dirty="0" smtClean="0"/>
              <a:t> </a:t>
            </a:r>
            <a:r>
              <a:rPr lang="en-US" dirty="0" smtClean="0"/>
              <a:t>file has the </a:t>
            </a:r>
            <a:r>
              <a:rPr lang="en-US" dirty="0" err="1" smtClean="0"/>
              <a:t>pagetable</a:t>
            </a:r>
            <a:r>
              <a:rPr lang="en-US" dirty="0" smtClean="0"/>
              <a:t> as if it were a linear page table.</a:t>
            </a:r>
          </a:p>
          <a:p>
            <a:pPr lvl="1"/>
            <a:r>
              <a:rPr lang="en-US" dirty="0" smtClean="0"/>
              <a:t>The data is not in ASCII, but in binary</a:t>
            </a:r>
          </a:p>
          <a:p>
            <a:pPr lvl="1"/>
            <a:r>
              <a:rPr lang="en-US" dirty="0" smtClean="0"/>
              <a:t>Each PTE indexed by the VPN is 8 bytes long (64 bits)</a:t>
            </a:r>
          </a:p>
          <a:p>
            <a:pPr lvl="1"/>
            <a:r>
              <a:rPr lang="en-US" dirty="0" smtClean="0"/>
              <a:t>It is possible to read it if you are root</a:t>
            </a:r>
          </a:p>
          <a:p>
            <a:pPr lvl="2"/>
            <a:r>
              <a:rPr lang="en-US" dirty="0"/>
              <a:t>See </a:t>
            </a:r>
            <a:r>
              <a:rPr lang="en-US" dirty="0">
                <a:hlinkClick r:id="rId3"/>
              </a:rPr>
              <a:t>http://</a:t>
            </a:r>
            <a:r>
              <a:rPr lang="en-US" dirty="0" smtClean="0">
                <a:hlinkClick r:id="rId3"/>
              </a:rPr>
              <a:t>fivelinesofcode.blogspot.com/2014/03/how-to-translate-virtual-to-physical.html</a:t>
            </a:r>
            <a:r>
              <a:rPr lang="en-US" dirty="0" smtClean="0"/>
              <a:t>  for one code example of how to extract PFN.</a:t>
            </a:r>
          </a:p>
          <a:p>
            <a:pPr lvl="2"/>
            <a:r>
              <a:rPr lang="en-US" dirty="0" smtClean="0"/>
              <a:t>Remember to run it with</a:t>
            </a:r>
            <a:r>
              <a:rPr lang="en-US" b="1" dirty="0" smtClean="0"/>
              <a:t> </a:t>
            </a:r>
            <a:r>
              <a:rPr lang="en-US" b="1" dirty="0" err="1" smtClean="0"/>
              <a:t>sudo</a:t>
            </a:r>
            <a:r>
              <a:rPr lang="en-US" b="1" dirty="0" smtClean="0"/>
              <a:t> </a:t>
            </a:r>
            <a:r>
              <a:rPr lang="en-US" dirty="0" smtClean="0"/>
              <a:t>else reading will fail.</a:t>
            </a:r>
          </a:p>
          <a:p>
            <a:r>
              <a:rPr lang="en-US" dirty="0" smtClean="0"/>
              <a:t>You can also read more about the page frames themselves by looking at </a:t>
            </a:r>
            <a:r>
              <a:rPr lang="en-US" sz="2200" b="1" dirty="0" smtClean="0">
                <a:latin typeface="Courier New" panose="02070309020205020404" pitchFamily="49" charset="0"/>
                <a:cs typeface="Courier New" panose="02070309020205020404" pitchFamily="49" charset="0"/>
              </a:rPr>
              <a:t>/</a:t>
            </a:r>
            <a:r>
              <a:rPr lang="en-US" sz="2200" b="1" dirty="0" err="1" smtClean="0">
                <a:latin typeface="Courier New" panose="02070309020205020404" pitchFamily="49" charset="0"/>
                <a:cs typeface="Courier New" panose="02070309020205020404" pitchFamily="49" charset="0"/>
              </a:rPr>
              <a:t>proc</a:t>
            </a:r>
            <a:r>
              <a:rPr lang="en-US" sz="2200" b="1" dirty="0" smtClean="0">
                <a:latin typeface="Courier New" panose="02070309020205020404" pitchFamily="49" charset="0"/>
                <a:cs typeface="Courier New" panose="02070309020205020404" pitchFamily="49" charset="0"/>
              </a:rPr>
              <a:t>/</a:t>
            </a:r>
            <a:r>
              <a:rPr lang="en-US" sz="2200" b="1" dirty="0" err="1" smtClean="0">
                <a:latin typeface="Courier New" panose="02070309020205020404" pitchFamily="49" charset="0"/>
                <a:cs typeface="Courier New" panose="02070309020205020404" pitchFamily="49" charset="0"/>
              </a:rPr>
              <a:t>kpageflags</a:t>
            </a:r>
            <a:r>
              <a:rPr lang="en-US" sz="2200" b="1" dirty="0" smtClean="0">
                <a:latin typeface="Courier New" panose="02070309020205020404" pitchFamily="49" charset="0"/>
                <a:cs typeface="Courier New" panose="02070309020205020404" pitchFamily="49" charset="0"/>
              </a:rPr>
              <a:t> </a:t>
            </a:r>
            <a:r>
              <a:rPr lang="en-US" dirty="0"/>
              <a:t>which is indexed by the </a:t>
            </a:r>
            <a:r>
              <a:rPr lang="en-US" dirty="0" smtClean="0"/>
              <a:t>PFN</a:t>
            </a:r>
          </a:p>
          <a:p>
            <a:r>
              <a:rPr lang="en-US" dirty="0" smtClean="0"/>
              <a:t>See example on </a:t>
            </a:r>
            <a:r>
              <a:rPr lang="en-US" dirty="0" err="1" smtClean="0"/>
              <a:t>github</a:t>
            </a:r>
            <a:r>
              <a:rPr lang="en-US" dirty="0" smtClean="0"/>
              <a:t>: </a:t>
            </a:r>
            <a:r>
              <a:rPr lang="en-US" dirty="0" smtClean="0">
                <a:latin typeface="Courier New" panose="02070309020205020404" pitchFamily="49" charset="0"/>
                <a:cs typeface="Courier New" panose="02070309020205020404" pitchFamily="49" charset="0"/>
              </a:rPr>
              <a:t>memory/</a:t>
            </a:r>
            <a:r>
              <a:rPr lang="en-US" dirty="0" err="1" smtClean="0">
                <a:latin typeface="Courier New" panose="02070309020205020404" pitchFamily="49" charset="0"/>
                <a:cs typeface="Courier New" panose="02070309020205020404" pitchFamily="49" charset="0"/>
              </a:rPr>
              <a:t>frameit.c</a:t>
            </a:r>
            <a:endParaRPr lang="en-US" dirty="0" smtClean="0">
              <a:latin typeface="Courier New" panose="02070309020205020404" pitchFamily="49" charset="0"/>
              <a:cs typeface="Courier New" panose="02070309020205020404" pitchFamily="49" charset="0"/>
            </a:endParaRPr>
          </a:p>
        </p:txBody>
      </p:sp>
      <p:sp>
        <p:nvSpPr>
          <p:cNvPr id="4" name="Rectangle 3"/>
          <p:cNvSpPr/>
          <p:nvPr/>
        </p:nvSpPr>
        <p:spPr>
          <a:xfrm>
            <a:off x="718456" y="6311900"/>
            <a:ext cx="11194869" cy="3526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These /</a:t>
            </a:r>
            <a:r>
              <a:rPr lang="en-US" dirty="0" err="1" smtClean="0"/>
              <a:t>proc</a:t>
            </a:r>
            <a:r>
              <a:rPr lang="en-US" dirty="0" smtClean="0"/>
              <a:t>/PID files are documented here:  https</a:t>
            </a:r>
            <a:r>
              <a:rPr lang="en-US" dirty="0"/>
              <a:t>://www.kernel.org/doc/Documentation/vm/pagemap.txt</a:t>
            </a:r>
          </a:p>
        </p:txBody>
      </p:sp>
    </p:spTree>
    <p:extLst>
      <p:ext uri="{BB962C8B-B14F-4D97-AF65-F5344CB8AC3E}">
        <p14:creationId xmlns:p14="http://schemas.microsoft.com/office/powerpoint/2010/main" val="125007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Reducing the Swap-out time – “Dirty bit”</a:t>
            </a:r>
            <a:endParaRPr lang="en-US" dirty="0"/>
          </a:p>
        </p:txBody>
      </p:sp>
      <p:sp>
        <p:nvSpPr>
          <p:cNvPr id="6" name="Content Placeholder 5"/>
          <p:cNvSpPr>
            <a:spLocks noGrp="1"/>
          </p:cNvSpPr>
          <p:nvPr>
            <p:ph idx="1"/>
          </p:nvPr>
        </p:nvSpPr>
        <p:spPr/>
        <p:txBody>
          <a:bodyPr>
            <a:normAutofit fontScale="92500" lnSpcReduction="10000"/>
          </a:bodyPr>
          <a:lstStyle/>
          <a:p>
            <a:pPr marL="285750" indent="-285750"/>
            <a:r>
              <a:rPr lang="en-US" dirty="0" smtClean="0"/>
              <a:t>Swapping out is</a:t>
            </a:r>
          </a:p>
          <a:p>
            <a:pPr marL="742950" lvl="1" indent="-285750"/>
            <a:r>
              <a:rPr lang="en-US" dirty="0" smtClean="0"/>
              <a:t>A time consuming process (involves disk IO)</a:t>
            </a:r>
          </a:p>
          <a:p>
            <a:pPr marL="285750" indent="-285750"/>
            <a:r>
              <a:rPr lang="en-US" dirty="0" smtClean="0"/>
              <a:t>Sometimes there is no need to swap out</a:t>
            </a:r>
          </a:p>
          <a:p>
            <a:pPr marL="742950" lvl="1" indent="-285750"/>
            <a:r>
              <a:rPr lang="en-US" dirty="0" smtClean="0"/>
              <a:t>Maybe the page is as on the disk – i.e., it was not modified at all, only read</a:t>
            </a:r>
          </a:p>
          <a:p>
            <a:pPr marL="285750" indent="-285750"/>
            <a:r>
              <a:rPr lang="en-US" dirty="0" smtClean="0"/>
              <a:t>Therefore the PTE has a “Modified” bit, also called “dirty” bit.</a:t>
            </a:r>
          </a:p>
          <a:p>
            <a:pPr marL="742950" lvl="1" indent="-285750"/>
            <a:r>
              <a:rPr lang="en-US" dirty="0" smtClean="0"/>
              <a:t>This is ‘clean’ when a page is loaded from the disk</a:t>
            </a:r>
          </a:p>
          <a:p>
            <a:pPr marL="742950" lvl="1" indent="-285750"/>
            <a:r>
              <a:rPr lang="en-US" dirty="0" smtClean="0"/>
              <a:t>This is set whenever a page is written to.</a:t>
            </a:r>
          </a:p>
          <a:p>
            <a:pPr marL="285750" indent="-285750"/>
            <a:r>
              <a:rPr lang="en-US" dirty="0" smtClean="0"/>
              <a:t>Swap-out only happens when the “Dirty” bit is set.</a:t>
            </a:r>
            <a:endParaRPr lang="en-US" dirty="0"/>
          </a:p>
          <a:p>
            <a:r>
              <a:rPr lang="en-US" b="1" dirty="0" smtClean="0"/>
              <a:t>Thrashing</a:t>
            </a:r>
            <a:r>
              <a:rPr lang="en-US" dirty="0" smtClean="0"/>
              <a:t> is when you have too much swap-in swap-out. Process makes very slow progress.</a:t>
            </a:r>
          </a:p>
          <a:p>
            <a:r>
              <a:rPr lang="en-US" dirty="0" smtClean="0"/>
              <a:t>Aside - Why it makes sense to match page size with disk block size.</a:t>
            </a:r>
          </a:p>
          <a:p>
            <a:endParaRPr lang="en-US" dirty="0"/>
          </a:p>
        </p:txBody>
      </p:sp>
    </p:spTree>
    <p:extLst>
      <p:ext uri="{BB962C8B-B14F-4D97-AF65-F5344CB8AC3E}">
        <p14:creationId xmlns:p14="http://schemas.microsoft.com/office/powerpoint/2010/main" val="664130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large Page Tables in RAM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Our Linear page tables are large</a:t>
                </a:r>
              </a:p>
              <a:p>
                <a:pPr lvl="1"/>
                <a:r>
                  <a:rPr lang="en-US" dirty="0" smtClean="0"/>
                  <a:t>52 bits or 36 bits means a lot of entries</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36</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 </m:t>
                    </m:r>
                  </m:oMath>
                </a14:m>
                <a:r>
                  <a:rPr lang="en-US" dirty="0" smtClean="0"/>
                  <a:t>bytes assuming PTE size of 8 bytes</a:t>
                </a:r>
                <a:r>
                  <a:rPr lang="en-US" dirty="0"/>
                  <a:t> </a:t>
                </a:r>
                <a:r>
                  <a:rPr lang="en-US" dirty="0" smtClean="0"/>
                  <a:t>giving a total size of 512 GB</a:t>
                </a:r>
              </a:p>
              <a:p>
                <a:pPr lvl="1"/>
                <a:r>
                  <a:rPr lang="en-US" dirty="0" smtClean="0"/>
                  <a:t>Infeasible by any practical standard!</a:t>
                </a:r>
              </a:p>
              <a:p>
                <a:r>
                  <a:rPr lang="en-US" dirty="0" smtClean="0"/>
                  <a:t>Also often the page table is sparsely populated</a:t>
                </a:r>
              </a:p>
              <a:p>
                <a:pPr lvl="1"/>
                <a:r>
                  <a:rPr lang="en-US" dirty="0" smtClean="0"/>
                  <a:t>We only want PTEs for a process for which there are VPNs</a:t>
                </a:r>
              </a:p>
              <a:p>
                <a:endParaRPr lang="en-US" dirty="0"/>
              </a:p>
              <a:p>
                <a:r>
                  <a:rPr lang="en-US" dirty="0" smtClean="0"/>
                  <a:t>It therefore makes sense to think of alternate Page Table organization</a:t>
                </a:r>
              </a:p>
              <a:p>
                <a:r>
                  <a:rPr lang="en-US" dirty="0" smtClean="0"/>
                  <a:t>One idea is to note that lots of contiguous VPNs are likely to be invalid. We can make use of this fact.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Tree>
    <p:extLst>
      <p:ext uri="{BB962C8B-B14F-4D97-AF65-F5344CB8AC3E}">
        <p14:creationId xmlns:p14="http://schemas.microsoft.com/office/powerpoint/2010/main" val="9408930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deal with large page tables - Directory</a:t>
            </a:r>
            <a:endParaRPr lang="en-US" dirty="0"/>
          </a:p>
        </p:txBody>
      </p:sp>
      <p:sp>
        <p:nvSpPr>
          <p:cNvPr id="3" name="Content Placeholder 2"/>
          <p:cNvSpPr>
            <a:spLocks noGrp="1"/>
          </p:cNvSpPr>
          <p:nvPr>
            <p:ph idx="1"/>
          </p:nvPr>
        </p:nvSpPr>
        <p:spPr>
          <a:xfrm>
            <a:off x="233464" y="1825624"/>
            <a:ext cx="6013030" cy="5032375"/>
          </a:xfrm>
        </p:spPr>
        <p:txBody>
          <a:bodyPr>
            <a:noAutofit/>
          </a:bodyPr>
          <a:lstStyle/>
          <a:p>
            <a:r>
              <a:rPr lang="en-US" sz="2400" dirty="0" smtClean="0"/>
              <a:t>Recall that the Page Table is in the RAM</a:t>
            </a:r>
          </a:p>
          <a:p>
            <a:r>
              <a:rPr lang="en-US" sz="2400" dirty="0" smtClean="0"/>
              <a:t>So it occupies a number of frames.</a:t>
            </a:r>
          </a:p>
          <a:p>
            <a:r>
              <a:rPr lang="en-US" sz="2400" dirty="0" smtClean="0"/>
              <a:t>If a whole frame worth of PTEs are invalid, we just don’t have to keep a frame reserved for that.</a:t>
            </a:r>
          </a:p>
          <a:p>
            <a:r>
              <a:rPr lang="en-US" sz="2400" dirty="0" smtClean="0"/>
              <a:t>We can use the address splitting idea to split the VPN for this purpose </a:t>
            </a:r>
          </a:p>
          <a:p>
            <a:pPr lvl="1"/>
            <a:r>
              <a:rPr lang="en-US" sz="2000" dirty="0" smtClean="0"/>
              <a:t>And our PTEs will only be contiguous within a frame.</a:t>
            </a:r>
          </a:p>
          <a:p>
            <a:pPr marL="0" indent="0">
              <a:buNone/>
            </a:pPr>
            <a:endParaRPr lang="en-US" sz="2400" dirty="0" smtClean="0"/>
          </a:p>
        </p:txBody>
      </p:sp>
      <p:sp>
        <p:nvSpPr>
          <p:cNvPr id="53" name="Rectangle 52"/>
          <p:cNvSpPr/>
          <p:nvPr/>
        </p:nvSpPr>
        <p:spPr>
          <a:xfrm>
            <a:off x="10871563" y="1690688"/>
            <a:ext cx="685800" cy="3641272"/>
          </a:xfrm>
          <a:prstGeom prst="rect">
            <a:avLst/>
          </a:prstGeom>
          <a:pattFill prst="dot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0164150" y="5484909"/>
            <a:ext cx="1996187" cy="923330"/>
          </a:xfrm>
          <a:prstGeom prst="rect">
            <a:avLst/>
          </a:prstGeom>
          <a:noFill/>
        </p:spPr>
        <p:txBody>
          <a:bodyPr wrap="none" rtlCol="0">
            <a:spAutoFit/>
          </a:bodyPr>
          <a:lstStyle/>
          <a:p>
            <a:r>
              <a:rPr lang="en-US" dirty="0" smtClean="0"/>
              <a:t>Page Table in the </a:t>
            </a:r>
            <a:br>
              <a:rPr lang="en-US" dirty="0" smtClean="0"/>
            </a:br>
            <a:r>
              <a:rPr lang="en-US" dirty="0" smtClean="0"/>
              <a:t>RAM is spread over</a:t>
            </a:r>
            <a:br>
              <a:rPr lang="en-US" dirty="0" smtClean="0"/>
            </a:br>
            <a:r>
              <a:rPr lang="en-US" dirty="0" smtClean="0"/>
              <a:t>multiple frames</a:t>
            </a:r>
            <a:endParaRPr lang="en-US" dirty="0"/>
          </a:p>
        </p:txBody>
      </p:sp>
      <p:grpSp>
        <p:nvGrpSpPr>
          <p:cNvPr id="55" name="Group 54"/>
          <p:cNvGrpSpPr/>
          <p:nvPr/>
        </p:nvGrpSpPr>
        <p:grpSpPr>
          <a:xfrm>
            <a:off x="11015620" y="2009164"/>
            <a:ext cx="449180" cy="2985889"/>
            <a:chOff x="11689384" y="1977080"/>
            <a:chExt cx="449180" cy="2985889"/>
          </a:xfrm>
        </p:grpSpPr>
        <p:sp>
          <p:nvSpPr>
            <p:cNvPr id="62" name="TextBox 61"/>
            <p:cNvSpPr txBox="1"/>
            <p:nvPr/>
          </p:nvSpPr>
          <p:spPr>
            <a:xfrm>
              <a:off x="11689384" y="4378194"/>
              <a:ext cx="449180" cy="584775"/>
            </a:xfrm>
            <a:prstGeom prst="rect">
              <a:avLst/>
            </a:prstGeom>
            <a:noFill/>
          </p:spPr>
          <p:txBody>
            <a:bodyPr wrap="square" rtlCol="0">
              <a:spAutoFit/>
            </a:bodyPr>
            <a:lstStyle/>
            <a:p>
              <a:r>
                <a:rPr lang="en-US" sz="3200" dirty="0" smtClean="0">
                  <a:solidFill>
                    <a:srgbClr val="FF0000"/>
                  </a:solidFill>
                </a:rPr>
                <a:t>X</a:t>
              </a:r>
              <a:endParaRPr lang="en-US" sz="3200" dirty="0">
                <a:solidFill>
                  <a:srgbClr val="FF0000"/>
                </a:solidFill>
              </a:endParaRPr>
            </a:p>
          </p:txBody>
        </p:sp>
        <p:sp>
          <p:nvSpPr>
            <p:cNvPr id="63" name="TextBox 62"/>
            <p:cNvSpPr txBox="1"/>
            <p:nvPr/>
          </p:nvSpPr>
          <p:spPr>
            <a:xfrm>
              <a:off x="11689384" y="3438584"/>
              <a:ext cx="449180" cy="584775"/>
            </a:xfrm>
            <a:prstGeom prst="rect">
              <a:avLst/>
            </a:prstGeom>
            <a:noFill/>
          </p:spPr>
          <p:txBody>
            <a:bodyPr wrap="square" rtlCol="0">
              <a:spAutoFit/>
            </a:bodyPr>
            <a:lstStyle/>
            <a:p>
              <a:r>
                <a:rPr lang="en-US" sz="3200" dirty="0" smtClean="0">
                  <a:solidFill>
                    <a:srgbClr val="FF0000"/>
                  </a:solidFill>
                </a:rPr>
                <a:t>X</a:t>
              </a:r>
              <a:endParaRPr lang="en-US" sz="3200" dirty="0">
                <a:solidFill>
                  <a:srgbClr val="FF0000"/>
                </a:solidFill>
              </a:endParaRPr>
            </a:p>
          </p:txBody>
        </p:sp>
        <p:sp>
          <p:nvSpPr>
            <p:cNvPr id="64" name="TextBox 63"/>
            <p:cNvSpPr txBox="1"/>
            <p:nvPr/>
          </p:nvSpPr>
          <p:spPr>
            <a:xfrm>
              <a:off x="11689384" y="2504215"/>
              <a:ext cx="449180" cy="584775"/>
            </a:xfrm>
            <a:prstGeom prst="rect">
              <a:avLst/>
            </a:prstGeom>
            <a:noFill/>
          </p:spPr>
          <p:txBody>
            <a:bodyPr wrap="square" rtlCol="0">
              <a:spAutoFit/>
            </a:bodyPr>
            <a:lstStyle/>
            <a:p>
              <a:r>
                <a:rPr lang="en-US" sz="3200" dirty="0" smtClean="0">
                  <a:solidFill>
                    <a:srgbClr val="FF0000"/>
                  </a:solidFill>
                </a:rPr>
                <a:t>X</a:t>
              </a:r>
              <a:endParaRPr lang="en-US" sz="3200" dirty="0">
                <a:solidFill>
                  <a:srgbClr val="FF0000"/>
                </a:solidFill>
              </a:endParaRPr>
            </a:p>
          </p:txBody>
        </p:sp>
        <p:sp>
          <p:nvSpPr>
            <p:cNvPr id="65" name="TextBox 64"/>
            <p:cNvSpPr txBox="1"/>
            <p:nvPr/>
          </p:nvSpPr>
          <p:spPr>
            <a:xfrm>
              <a:off x="11689384" y="1977080"/>
              <a:ext cx="449180" cy="584775"/>
            </a:xfrm>
            <a:prstGeom prst="rect">
              <a:avLst/>
            </a:prstGeom>
            <a:noFill/>
          </p:spPr>
          <p:txBody>
            <a:bodyPr wrap="square" rtlCol="0">
              <a:spAutoFit/>
            </a:bodyPr>
            <a:lstStyle/>
            <a:p>
              <a:r>
                <a:rPr lang="en-US" sz="3200" dirty="0" smtClean="0">
                  <a:solidFill>
                    <a:srgbClr val="FF0000"/>
                  </a:solidFill>
                </a:rPr>
                <a:t>X</a:t>
              </a:r>
              <a:endParaRPr lang="en-US" sz="3200" dirty="0">
                <a:solidFill>
                  <a:srgbClr val="FF0000"/>
                </a:solidFill>
              </a:endParaRPr>
            </a:p>
          </p:txBody>
        </p:sp>
      </p:grpSp>
      <p:grpSp>
        <p:nvGrpSpPr>
          <p:cNvPr id="66" name="Group 65"/>
          <p:cNvGrpSpPr/>
          <p:nvPr/>
        </p:nvGrpSpPr>
        <p:grpSpPr>
          <a:xfrm>
            <a:off x="10868303" y="2055910"/>
            <a:ext cx="682534" cy="2939143"/>
            <a:chOff x="8817433" y="2063931"/>
            <a:chExt cx="682534" cy="2939143"/>
          </a:xfrm>
        </p:grpSpPr>
        <p:cxnSp>
          <p:nvCxnSpPr>
            <p:cNvPr id="67" name="Straight Connector 66"/>
            <p:cNvCxnSpPr/>
            <p:nvPr/>
          </p:nvCxnSpPr>
          <p:spPr>
            <a:xfrm>
              <a:off x="8817433" y="2063931"/>
              <a:ext cx="6825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8817433" y="2553788"/>
              <a:ext cx="6825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817433" y="3043645"/>
              <a:ext cx="6825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8817433" y="3533502"/>
              <a:ext cx="6825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8817433" y="4023359"/>
              <a:ext cx="6825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817433" y="4513216"/>
              <a:ext cx="6825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8817433" y="5003074"/>
              <a:ext cx="6825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4048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fade">
                                      <p:cBhvr>
                                        <p:cTn id="19" dur="500"/>
                                        <p:tgtEl>
                                          <p:spTgt spid="66"/>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5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deal with large page tables - Directory</a:t>
            </a:r>
            <a:endParaRPr lang="en-US" dirty="0"/>
          </a:p>
        </p:txBody>
      </p:sp>
      <p:sp>
        <p:nvSpPr>
          <p:cNvPr id="3" name="Content Placeholder 2"/>
          <p:cNvSpPr>
            <a:spLocks noGrp="1"/>
          </p:cNvSpPr>
          <p:nvPr>
            <p:ph idx="1"/>
          </p:nvPr>
        </p:nvSpPr>
        <p:spPr>
          <a:xfrm>
            <a:off x="233464" y="1825624"/>
            <a:ext cx="6013030" cy="5032375"/>
          </a:xfrm>
        </p:spPr>
        <p:txBody>
          <a:bodyPr>
            <a:noAutofit/>
          </a:bodyPr>
          <a:lstStyle/>
          <a:p>
            <a:r>
              <a:rPr lang="en-US" sz="2400" dirty="0" smtClean="0"/>
              <a:t>If a whole frame worth of PTEs are invalid, we just don’t have to keep a frame reserved for that.</a:t>
            </a:r>
          </a:p>
          <a:p>
            <a:r>
              <a:rPr lang="en-US" sz="2400" dirty="0" smtClean="0"/>
              <a:t>We can use the address splitting idea to split the VPN for this purpose</a:t>
            </a:r>
          </a:p>
          <a:p>
            <a:pPr marL="0" indent="0">
              <a:buNone/>
            </a:pPr>
            <a:endParaRPr lang="en-US" sz="2400" dirty="0" smtClean="0"/>
          </a:p>
        </p:txBody>
      </p:sp>
      <p:sp>
        <p:nvSpPr>
          <p:cNvPr id="4" name="Rectangle 3"/>
          <p:cNvSpPr/>
          <p:nvPr/>
        </p:nvSpPr>
        <p:spPr>
          <a:xfrm>
            <a:off x="10871563" y="1690688"/>
            <a:ext cx="685800" cy="3641272"/>
          </a:xfrm>
          <a:prstGeom prst="rect">
            <a:avLst/>
          </a:prstGeom>
          <a:pattFill prst="dot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10868304" y="2063931"/>
            <a:ext cx="682534" cy="2939143"/>
            <a:chOff x="8817433" y="2063931"/>
            <a:chExt cx="682534" cy="2939143"/>
          </a:xfrm>
        </p:grpSpPr>
        <p:cxnSp>
          <p:nvCxnSpPr>
            <p:cNvPr id="7" name="Straight Connector 6"/>
            <p:cNvCxnSpPr/>
            <p:nvPr/>
          </p:nvCxnSpPr>
          <p:spPr>
            <a:xfrm>
              <a:off x="8817433" y="2063931"/>
              <a:ext cx="6825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817433" y="2553788"/>
              <a:ext cx="6825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817433" y="3043645"/>
              <a:ext cx="6825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8817433" y="3533502"/>
              <a:ext cx="6825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817433" y="4023359"/>
              <a:ext cx="6825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817433" y="4513216"/>
              <a:ext cx="6825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8817433" y="5003074"/>
              <a:ext cx="68253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Rectangle 14"/>
          <p:cNvSpPr/>
          <p:nvPr/>
        </p:nvSpPr>
        <p:spPr>
          <a:xfrm>
            <a:off x="8734445" y="2541878"/>
            <a:ext cx="718458" cy="509451"/>
          </a:xfrm>
          <a:prstGeom prst="rect">
            <a:avLst/>
          </a:prstGeom>
          <a:pattFill prst="dot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p:nvGrpSpPr>
        <p:grpSpPr>
          <a:xfrm>
            <a:off x="8723710" y="2615439"/>
            <a:ext cx="718458" cy="365759"/>
            <a:chOff x="8303624" y="2775859"/>
            <a:chExt cx="718458" cy="365759"/>
          </a:xfrm>
        </p:grpSpPr>
        <p:cxnSp>
          <p:nvCxnSpPr>
            <p:cNvPr id="17" name="Straight Connector 16"/>
            <p:cNvCxnSpPr/>
            <p:nvPr/>
          </p:nvCxnSpPr>
          <p:spPr>
            <a:xfrm>
              <a:off x="8303624" y="2958739"/>
              <a:ext cx="71845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03624" y="3080659"/>
              <a:ext cx="71845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303624" y="2897779"/>
              <a:ext cx="71845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303624" y="2775859"/>
              <a:ext cx="71845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303624" y="2836819"/>
              <a:ext cx="71845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303624" y="3019699"/>
              <a:ext cx="71845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303624" y="3141618"/>
              <a:ext cx="718458" cy="0"/>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5" name="TextBox 34"/>
          <p:cNvSpPr txBox="1"/>
          <p:nvPr/>
        </p:nvSpPr>
        <p:spPr>
          <a:xfrm>
            <a:off x="10264536" y="5472570"/>
            <a:ext cx="1890069" cy="1200329"/>
          </a:xfrm>
          <a:prstGeom prst="rect">
            <a:avLst/>
          </a:prstGeom>
          <a:noFill/>
        </p:spPr>
        <p:txBody>
          <a:bodyPr wrap="none" rtlCol="0">
            <a:spAutoFit/>
          </a:bodyPr>
          <a:lstStyle/>
          <a:p>
            <a:r>
              <a:rPr lang="en-US" dirty="0" smtClean="0"/>
              <a:t>Page Table is </a:t>
            </a:r>
            <a:br>
              <a:rPr lang="en-US" dirty="0" smtClean="0"/>
            </a:br>
            <a:r>
              <a:rPr lang="en-US" dirty="0" smtClean="0"/>
              <a:t>itself in </a:t>
            </a:r>
            <a:br>
              <a:rPr lang="en-US" dirty="0" smtClean="0"/>
            </a:br>
            <a:r>
              <a:rPr lang="en-US" dirty="0" smtClean="0"/>
              <a:t>memory, </a:t>
            </a:r>
            <a:br>
              <a:rPr lang="en-US" dirty="0" smtClean="0"/>
            </a:br>
            <a:r>
              <a:rPr lang="en-US" dirty="0" smtClean="0"/>
              <a:t>spread over pages</a:t>
            </a:r>
            <a:endParaRPr lang="en-US" dirty="0"/>
          </a:p>
        </p:txBody>
      </p:sp>
      <p:sp>
        <p:nvSpPr>
          <p:cNvPr id="36" name="TextBox 35"/>
          <p:cNvSpPr txBox="1"/>
          <p:nvPr/>
        </p:nvSpPr>
        <p:spPr>
          <a:xfrm>
            <a:off x="7022786" y="3263791"/>
            <a:ext cx="2071657" cy="2308324"/>
          </a:xfrm>
          <a:prstGeom prst="rect">
            <a:avLst/>
          </a:prstGeom>
          <a:noFill/>
        </p:spPr>
        <p:txBody>
          <a:bodyPr wrap="none" rtlCol="0">
            <a:spAutoFit/>
          </a:bodyPr>
          <a:lstStyle/>
          <a:p>
            <a:r>
              <a:rPr lang="en-US" dirty="0" smtClean="0"/>
              <a:t>We can maintain</a:t>
            </a:r>
            <a:br>
              <a:rPr lang="en-US" dirty="0" smtClean="0"/>
            </a:br>
            <a:r>
              <a:rPr lang="en-US" dirty="0" smtClean="0"/>
              <a:t>a “directory” of</a:t>
            </a:r>
            <a:br>
              <a:rPr lang="en-US" dirty="0" smtClean="0"/>
            </a:br>
            <a:r>
              <a:rPr lang="en-US" dirty="0" smtClean="0"/>
              <a:t>which </a:t>
            </a:r>
            <a:r>
              <a:rPr lang="en-US" u="sng" dirty="0" smtClean="0"/>
              <a:t>pages of PTEs</a:t>
            </a:r>
            <a:r>
              <a:rPr lang="en-US" dirty="0" smtClean="0"/>
              <a:t/>
            </a:r>
            <a:br>
              <a:rPr lang="en-US" dirty="0" smtClean="0"/>
            </a:br>
            <a:r>
              <a:rPr lang="en-US" dirty="0" smtClean="0"/>
              <a:t>are</a:t>
            </a:r>
            <a:r>
              <a:rPr lang="en-US" dirty="0"/>
              <a:t> </a:t>
            </a:r>
            <a:r>
              <a:rPr lang="en-US" dirty="0" smtClean="0"/>
              <a:t>useful. </a:t>
            </a:r>
            <a:br>
              <a:rPr lang="en-US" dirty="0" smtClean="0"/>
            </a:br>
            <a:r>
              <a:rPr lang="en-US" dirty="0" smtClean="0"/>
              <a:t/>
            </a:r>
            <a:br>
              <a:rPr lang="en-US" dirty="0" smtClean="0"/>
            </a:br>
            <a:r>
              <a:rPr lang="en-US" dirty="0" smtClean="0"/>
              <a:t>For the others there</a:t>
            </a:r>
            <a:br>
              <a:rPr lang="en-US" dirty="0" smtClean="0"/>
            </a:br>
            <a:r>
              <a:rPr lang="en-US" dirty="0" smtClean="0"/>
              <a:t>is no page for PTEs</a:t>
            </a:r>
            <a:br>
              <a:rPr lang="en-US" dirty="0" smtClean="0"/>
            </a:br>
            <a:r>
              <a:rPr lang="en-US" dirty="0" smtClean="0"/>
              <a:t>allocated!</a:t>
            </a:r>
            <a:endParaRPr lang="en-US" dirty="0"/>
          </a:p>
        </p:txBody>
      </p:sp>
      <p:grpSp>
        <p:nvGrpSpPr>
          <p:cNvPr id="47" name="Group 46"/>
          <p:cNvGrpSpPr/>
          <p:nvPr/>
        </p:nvGrpSpPr>
        <p:grpSpPr>
          <a:xfrm>
            <a:off x="9442168" y="1733374"/>
            <a:ext cx="1426138" cy="3269702"/>
            <a:chOff x="9442168" y="1733374"/>
            <a:chExt cx="1426138" cy="3269702"/>
          </a:xfrm>
        </p:grpSpPr>
        <p:cxnSp>
          <p:nvCxnSpPr>
            <p:cNvPr id="38" name="Elbow Connector 37"/>
            <p:cNvCxnSpPr/>
            <p:nvPr/>
          </p:nvCxnSpPr>
          <p:spPr>
            <a:xfrm flipV="1">
              <a:off x="9442168" y="1733374"/>
              <a:ext cx="1421373" cy="8204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p:cNvCxnSpPr>
              <a:stCxn id="15" idx="3"/>
            </p:cNvCxnSpPr>
            <p:nvPr/>
          </p:nvCxnSpPr>
          <p:spPr>
            <a:xfrm>
              <a:off x="9452903" y="2796604"/>
              <a:ext cx="1415401" cy="4671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a:off x="9452903" y="2920239"/>
              <a:ext cx="1415401" cy="1234666"/>
            </a:xfrm>
            <a:prstGeom prst="bentConnector3">
              <a:avLst>
                <a:gd name="adj1" fmla="val 386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6200000" flipH="1">
              <a:off x="9179363" y="3314133"/>
              <a:ext cx="1951748" cy="1426138"/>
            </a:xfrm>
            <a:prstGeom prst="bentConnector3">
              <a:avLst>
                <a:gd name="adj1" fmla="val 100138"/>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11015620" y="2009164"/>
            <a:ext cx="449180" cy="2985889"/>
            <a:chOff x="11689384" y="1977080"/>
            <a:chExt cx="449180" cy="2985889"/>
          </a:xfrm>
        </p:grpSpPr>
        <p:sp>
          <p:nvSpPr>
            <p:cNvPr id="48" name="TextBox 47"/>
            <p:cNvSpPr txBox="1"/>
            <p:nvPr/>
          </p:nvSpPr>
          <p:spPr>
            <a:xfrm>
              <a:off x="11689384" y="4378194"/>
              <a:ext cx="449180" cy="584775"/>
            </a:xfrm>
            <a:prstGeom prst="rect">
              <a:avLst/>
            </a:prstGeom>
            <a:noFill/>
          </p:spPr>
          <p:txBody>
            <a:bodyPr wrap="square" rtlCol="0">
              <a:spAutoFit/>
            </a:bodyPr>
            <a:lstStyle/>
            <a:p>
              <a:r>
                <a:rPr lang="en-US" sz="3200" dirty="0" smtClean="0">
                  <a:solidFill>
                    <a:srgbClr val="FF0000"/>
                  </a:solidFill>
                </a:rPr>
                <a:t>X</a:t>
              </a:r>
              <a:endParaRPr lang="en-US" sz="3200" dirty="0">
                <a:solidFill>
                  <a:srgbClr val="FF0000"/>
                </a:solidFill>
              </a:endParaRPr>
            </a:p>
          </p:txBody>
        </p:sp>
        <p:sp>
          <p:nvSpPr>
            <p:cNvPr id="49" name="TextBox 48"/>
            <p:cNvSpPr txBox="1"/>
            <p:nvPr/>
          </p:nvSpPr>
          <p:spPr>
            <a:xfrm>
              <a:off x="11689384" y="3438584"/>
              <a:ext cx="449180" cy="584775"/>
            </a:xfrm>
            <a:prstGeom prst="rect">
              <a:avLst/>
            </a:prstGeom>
            <a:noFill/>
          </p:spPr>
          <p:txBody>
            <a:bodyPr wrap="square" rtlCol="0">
              <a:spAutoFit/>
            </a:bodyPr>
            <a:lstStyle/>
            <a:p>
              <a:r>
                <a:rPr lang="en-US" sz="3200" dirty="0" smtClean="0">
                  <a:solidFill>
                    <a:srgbClr val="FF0000"/>
                  </a:solidFill>
                </a:rPr>
                <a:t>X</a:t>
              </a:r>
              <a:endParaRPr lang="en-US" sz="3200" dirty="0">
                <a:solidFill>
                  <a:srgbClr val="FF0000"/>
                </a:solidFill>
              </a:endParaRPr>
            </a:p>
          </p:txBody>
        </p:sp>
        <p:sp>
          <p:nvSpPr>
            <p:cNvPr id="50" name="TextBox 49"/>
            <p:cNvSpPr txBox="1"/>
            <p:nvPr/>
          </p:nvSpPr>
          <p:spPr>
            <a:xfrm>
              <a:off x="11689384" y="2504215"/>
              <a:ext cx="449180" cy="584775"/>
            </a:xfrm>
            <a:prstGeom prst="rect">
              <a:avLst/>
            </a:prstGeom>
            <a:noFill/>
          </p:spPr>
          <p:txBody>
            <a:bodyPr wrap="square" rtlCol="0">
              <a:spAutoFit/>
            </a:bodyPr>
            <a:lstStyle/>
            <a:p>
              <a:r>
                <a:rPr lang="en-US" sz="3200" dirty="0" smtClean="0">
                  <a:solidFill>
                    <a:srgbClr val="FF0000"/>
                  </a:solidFill>
                </a:rPr>
                <a:t>X</a:t>
              </a:r>
              <a:endParaRPr lang="en-US" sz="3200" dirty="0">
                <a:solidFill>
                  <a:srgbClr val="FF0000"/>
                </a:solidFill>
              </a:endParaRPr>
            </a:p>
          </p:txBody>
        </p:sp>
        <p:sp>
          <p:nvSpPr>
            <p:cNvPr id="51" name="TextBox 50"/>
            <p:cNvSpPr txBox="1"/>
            <p:nvPr/>
          </p:nvSpPr>
          <p:spPr>
            <a:xfrm>
              <a:off x="11689384" y="1977080"/>
              <a:ext cx="449180" cy="584775"/>
            </a:xfrm>
            <a:prstGeom prst="rect">
              <a:avLst/>
            </a:prstGeom>
            <a:noFill/>
          </p:spPr>
          <p:txBody>
            <a:bodyPr wrap="square" rtlCol="0">
              <a:spAutoFit/>
            </a:bodyPr>
            <a:lstStyle/>
            <a:p>
              <a:r>
                <a:rPr lang="en-US" sz="3200" dirty="0" smtClean="0">
                  <a:solidFill>
                    <a:srgbClr val="FF0000"/>
                  </a:solidFill>
                </a:rPr>
                <a:t>X</a:t>
              </a:r>
              <a:endParaRPr lang="en-US" sz="3200" dirty="0">
                <a:solidFill>
                  <a:srgbClr val="FF0000"/>
                </a:solidFill>
              </a:endParaRPr>
            </a:p>
          </p:txBody>
        </p:sp>
      </p:grpSp>
      <p:grpSp>
        <p:nvGrpSpPr>
          <p:cNvPr id="61" name="Group 60"/>
          <p:cNvGrpSpPr/>
          <p:nvPr/>
        </p:nvGrpSpPr>
        <p:grpSpPr>
          <a:xfrm>
            <a:off x="9387895" y="2504223"/>
            <a:ext cx="285668" cy="627712"/>
            <a:chOff x="9387895" y="2504223"/>
            <a:chExt cx="285668" cy="627712"/>
          </a:xfrm>
        </p:grpSpPr>
        <p:sp>
          <p:nvSpPr>
            <p:cNvPr id="56" name="TextBox 55"/>
            <p:cNvSpPr txBox="1"/>
            <p:nvPr/>
          </p:nvSpPr>
          <p:spPr>
            <a:xfrm>
              <a:off x="9387895" y="2854936"/>
              <a:ext cx="269626" cy="276999"/>
            </a:xfrm>
            <a:prstGeom prst="rect">
              <a:avLst/>
            </a:prstGeom>
            <a:noFill/>
          </p:spPr>
          <p:txBody>
            <a:bodyPr wrap="none" rtlCol="0">
              <a:spAutoFit/>
            </a:bodyPr>
            <a:lstStyle/>
            <a:p>
              <a:r>
                <a:rPr lang="en-US" sz="1200" b="1" dirty="0" smtClean="0">
                  <a:solidFill>
                    <a:srgbClr val="FF0000"/>
                  </a:solidFill>
                </a:rPr>
                <a:t>X</a:t>
              </a:r>
              <a:endParaRPr lang="en-US" sz="1200" b="1" dirty="0">
                <a:solidFill>
                  <a:srgbClr val="FF0000"/>
                </a:solidFill>
              </a:endParaRPr>
            </a:p>
          </p:txBody>
        </p:sp>
        <p:sp>
          <p:nvSpPr>
            <p:cNvPr id="57" name="TextBox 56"/>
            <p:cNvSpPr txBox="1"/>
            <p:nvPr/>
          </p:nvSpPr>
          <p:spPr>
            <a:xfrm>
              <a:off x="9395917" y="2734577"/>
              <a:ext cx="269626" cy="276999"/>
            </a:xfrm>
            <a:prstGeom prst="rect">
              <a:avLst/>
            </a:prstGeom>
            <a:noFill/>
          </p:spPr>
          <p:txBody>
            <a:bodyPr wrap="none" rtlCol="0">
              <a:spAutoFit/>
            </a:bodyPr>
            <a:lstStyle/>
            <a:p>
              <a:r>
                <a:rPr lang="en-US" sz="1200" b="1" dirty="0" smtClean="0">
                  <a:solidFill>
                    <a:srgbClr val="FF0000"/>
                  </a:solidFill>
                </a:rPr>
                <a:t>X</a:t>
              </a:r>
              <a:endParaRPr lang="en-US" sz="1200" b="1" dirty="0">
                <a:solidFill>
                  <a:srgbClr val="FF0000"/>
                </a:solidFill>
              </a:endParaRPr>
            </a:p>
          </p:txBody>
        </p:sp>
        <p:grpSp>
          <p:nvGrpSpPr>
            <p:cNvPr id="60" name="Group 59"/>
            <p:cNvGrpSpPr/>
            <p:nvPr/>
          </p:nvGrpSpPr>
          <p:grpSpPr>
            <a:xfrm>
              <a:off x="9395915" y="2504223"/>
              <a:ext cx="277648" cy="397315"/>
              <a:chOff x="6518026" y="5775955"/>
              <a:chExt cx="277648" cy="397315"/>
            </a:xfrm>
          </p:grpSpPr>
          <p:sp>
            <p:nvSpPr>
              <p:cNvPr id="58" name="TextBox 57"/>
              <p:cNvSpPr txBox="1"/>
              <p:nvPr/>
            </p:nvSpPr>
            <p:spPr>
              <a:xfrm>
                <a:off x="6518026" y="5775955"/>
                <a:ext cx="269626" cy="276999"/>
              </a:xfrm>
              <a:prstGeom prst="rect">
                <a:avLst/>
              </a:prstGeom>
              <a:noFill/>
            </p:spPr>
            <p:txBody>
              <a:bodyPr wrap="none" rtlCol="0">
                <a:spAutoFit/>
              </a:bodyPr>
              <a:lstStyle/>
              <a:p>
                <a:r>
                  <a:rPr lang="en-US" sz="1200" b="1" dirty="0" smtClean="0">
                    <a:solidFill>
                      <a:srgbClr val="FF0000"/>
                    </a:solidFill>
                  </a:rPr>
                  <a:t>X</a:t>
                </a:r>
                <a:endParaRPr lang="en-US" sz="1200" b="1" dirty="0">
                  <a:solidFill>
                    <a:srgbClr val="FF0000"/>
                  </a:solidFill>
                </a:endParaRPr>
              </a:p>
            </p:txBody>
          </p:sp>
          <p:sp>
            <p:nvSpPr>
              <p:cNvPr id="59" name="TextBox 58"/>
              <p:cNvSpPr txBox="1"/>
              <p:nvPr/>
            </p:nvSpPr>
            <p:spPr>
              <a:xfrm>
                <a:off x="6526048" y="5896271"/>
                <a:ext cx="269626" cy="276999"/>
              </a:xfrm>
              <a:prstGeom prst="rect">
                <a:avLst/>
              </a:prstGeom>
              <a:noFill/>
            </p:spPr>
            <p:txBody>
              <a:bodyPr wrap="none" rtlCol="0">
                <a:spAutoFit/>
              </a:bodyPr>
              <a:lstStyle/>
              <a:p>
                <a:r>
                  <a:rPr lang="en-US" sz="1200" b="1" dirty="0" smtClean="0">
                    <a:solidFill>
                      <a:srgbClr val="FF0000"/>
                    </a:solidFill>
                  </a:rPr>
                  <a:t>X</a:t>
                </a:r>
                <a:endParaRPr lang="en-US" sz="1200" b="1" dirty="0">
                  <a:solidFill>
                    <a:srgbClr val="FF0000"/>
                  </a:solidFill>
                </a:endParaRPr>
              </a:p>
            </p:txBody>
          </p:sp>
        </p:grpSp>
      </p:grpSp>
      <p:sp>
        <p:nvSpPr>
          <p:cNvPr id="5" name="Rectangle 4"/>
          <p:cNvSpPr/>
          <p:nvPr/>
        </p:nvSpPr>
        <p:spPr>
          <a:xfrm>
            <a:off x="6332532" y="1893586"/>
            <a:ext cx="2175483" cy="40322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41190" y="1442529"/>
            <a:ext cx="628698" cy="400110"/>
          </a:xfrm>
          <a:prstGeom prst="rect">
            <a:avLst/>
          </a:prstGeom>
          <a:noFill/>
        </p:spPr>
        <p:txBody>
          <a:bodyPr wrap="none" rtlCol="0">
            <a:spAutoFit/>
          </a:bodyPr>
          <a:lstStyle/>
          <a:p>
            <a:r>
              <a:rPr lang="en-US" sz="2000" dirty="0" smtClean="0"/>
              <a:t>VPN</a:t>
            </a:r>
            <a:endParaRPr lang="en-US" sz="2000" dirty="0"/>
          </a:p>
        </p:txBody>
      </p:sp>
      <p:sp>
        <p:nvSpPr>
          <p:cNvPr id="43" name="Rectangle 42"/>
          <p:cNvSpPr/>
          <p:nvPr/>
        </p:nvSpPr>
        <p:spPr>
          <a:xfrm>
            <a:off x="6332532" y="1894428"/>
            <a:ext cx="1097280" cy="403225"/>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Elbow Connector 23"/>
          <p:cNvCxnSpPr>
            <a:stCxn id="43" idx="2"/>
            <a:endCxn id="15" idx="1"/>
          </p:cNvCxnSpPr>
          <p:nvPr/>
        </p:nvCxnSpPr>
        <p:spPr>
          <a:xfrm rot="16200000" flipH="1">
            <a:off x="7558333" y="1620491"/>
            <a:ext cx="498951" cy="1853273"/>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flipV="1">
            <a:off x="8508015" y="1925457"/>
            <a:ext cx="2353764" cy="169742"/>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rot="19657268">
            <a:off x="4028225" y="2802055"/>
            <a:ext cx="4216219" cy="1200329"/>
          </a:xfrm>
          <a:prstGeom prst="rect">
            <a:avLst/>
          </a:prstGeom>
          <a:noFill/>
          <a:ln>
            <a:solidFill>
              <a:schemeClr val="bg2"/>
            </a:solidFill>
          </a:ln>
          <a:effectLst>
            <a:glow rad="228600">
              <a:schemeClr val="accent3">
                <a:satMod val="175000"/>
                <a:alpha val="40000"/>
              </a:schemeClr>
            </a:glow>
          </a:effectLst>
        </p:spPr>
        <p:txBody>
          <a:bodyPr wrap="none" rtlCol="0">
            <a:spAutoFit/>
          </a:bodyPr>
          <a:lstStyle/>
          <a:p>
            <a:r>
              <a:rPr lang="en-US" sz="7200" dirty="0" smtClean="0"/>
              <a:t>H I D </a:t>
            </a:r>
            <a:r>
              <a:rPr lang="en-US" sz="7200" dirty="0" err="1" smtClean="0"/>
              <a:t>D</a:t>
            </a:r>
            <a:r>
              <a:rPr lang="en-US" sz="7200" dirty="0" smtClean="0"/>
              <a:t> E N</a:t>
            </a:r>
            <a:endParaRPr lang="en-US" sz="7200" dirty="0"/>
          </a:p>
        </p:txBody>
      </p:sp>
      <p:sp>
        <p:nvSpPr>
          <p:cNvPr id="53" name="Rectangle 52"/>
          <p:cNvSpPr/>
          <p:nvPr/>
        </p:nvSpPr>
        <p:spPr>
          <a:xfrm>
            <a:off x="2198974" y="3216727"/>
            <a:ext cx="685800" cy="3641272"/>
          </a:xfrm>
          <a:prstGeom prst="rect">
            <a:avLst/>
          </a:prstGeom>
          <a:pattFill prst="dotGri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3061443" y="3333169"/>
            <a:ext cx="449180" cy="2985889"/>
            <a:chOff x="11689384" y="1977080"/>
            <a:chExt cx="449180" cy="2985889"/>
          </a:xfrm>
        </p:grpSpPr>
        <p:sp>
          <p:nvSpPr>
            <p:cNvPr id="69" name="TextBox 68"/>
            <p:cNvSpPr txBox="1"/>
            <p:nvPr/>
          </p:nvSpPr>
          <p:spPr>
            <a:xfrm>
              <a:off x="11689384" y="4378194"/>
              <a:ext cx="449180" cy="584775"/>
            </a:xfrm>
            <a:prstGeom prst="rect">
              <a:avLst/>
            </a:prstGeom>
            <a:noFill/>
          </p:spPr>
          <p:txBody>
            <a:bodyPr wrap="square" rtlCol="0">
              <a:spAutoFit/>
            </a:bodyPr>
            <a:lstStyle/>
            <a:p>
              <a:r>
                <a:rPr lang="en-US" sz="3200" dirty="0" smtClean="0">
                  <a:solidFill>
                    <a:srgbClr val="FF0000"/>
                  </a:solidFill>
                </a:rPr>
                <a:t>X</a:t>
              </a:r>
              <a:endParaRPr lang="en-US" sz="3200" dirty="0">
                <a:solidFill>
                  <a:srgbClr val="FF0000"/>
                </a:solidFill>
              </a:endParaRPr>
            </a:p>
          </p:txBody>
        </p:sp>
        <p:sp>
          <p:nvSpPr>
            <p:cNvPr id="70" name="TextBox 69"/>
            <p:cNvSpPr txBox="1"/>
            <p:nvPr/>
          </p:nvSpPr>
          <p:spPr>
            <a:xfrm>
              <a:off x="11689384" y="3438584"/>
              <a:ext cx="449180" cy="584775"/>
            </a:xfrm>
            <a:prstGeom prst="rect">
              <a:avLst/>
            </a:prstGeom>
            <a:noFill/>
          </p:spPr>
          <p:txBody>
            <a:bodyPr wrap="square" rtlCol="0">
              <a:spAutoFit/>
            </a:bodyPr>
            <a:lstStyle/>
            <a:p>
              <a:r>
                <a:rPr lang="en-US" sz="3200" dirty="0" smtClean="0">
                  <a:solidFill>
                    <a:srgbClr val="FF0000"/>
                  </a:solidFill>
                </a:rPr>
                <a:t>X</a:t>
              </a:r>
              <a:endParaRPr lang="en-US" sz="3200" dirty="0">
                <a:solidFill>
                  <a:srgbClr val="FF0000"/>
                </a:solidFill>
              </a:endParaRPr>
            </a:p>
          </p:txBody>
        </p:sp>
        <p:sp>
          <p:nvSpPr>
            <p:cNvPr id="71" name="TextBox 70"/>
            <p:cNvSpPr txBox="1"/>
            <p:nvPr/>
          </p:nvSpPr>
          <p:spPr>
            <a:xfrm>
              <a:off x="11689384" y="2504215"/>
              <a:ext cx="449180" cy="584775"/>
            </a:xfrm>
            <a:prstGeom prst="rect">
              <a:avLst/>
            </a:prstGeom>
            <a:noFill/>
          </p:spPr>
          <p:txBody>
            <a:bodyPr wrap="square" rtlCol="0">
              <a:spAutoFit/>
            </a:bodyPr>
            <a:lstStyle/>
            <a:p>
              <a:r>
                <a:rPr lang="en-US" sz="3200" dirty="0" smtClean="0">
                  <a:solidFill>
                    <a:srgbClr val="FF0000"/>
                  </a:solidFill>
                </a:rPr>
                <a:t>X</a:t>
              </a:r>
              <a:endParaRPr lang="en-US" sz="3200" dirty="0">
                <a:solidFill>
                  <a:srgbClr val="FF0000"/>
                </a:solidFill>
              </a:endParaRPr>
            </a:p>
          </p:txBody>
        </p:sp>
        <p:sp>
          <p:nvSpPr>
            <p:cNvPr id="72" name="TextBox 71"/>
            <p:cNvSpPr txBox="1"/>
            <p:nvPr/>
          </p:nvSpPr>
          <p:spPr>
            <a:xfrm>
              <a:off x="11689384" y="1977080"/>
              <a:ext cx="449180" cy="584775"/>
            </a:xfrm>
            <a:prstGeom prst="rect">
              <a:avLst/>
            </a:prstGeom>
            <a:noFill/>
          </p:spPr>
          <p:txBody>
            <a:bodyPr wrap="square" rtlCol="0">
              <a:spAutoFit/>
            </a:bodyPr>
            <a:lstStyle/>
            <a:p>
              <a:r>
                <a:rPr lang="en-US" sz="3200" dirty="0" smtClean="0">
                  <a:solidFill>
                    <a:srgbClr val="FF0000"/>
                  </a:solidFill>
                </a:rPr>
                <a:t>X</a:t>
              </a:r>
              <a:endParaRPr lang="en-US" sz="3200" dirty="0">
                <a:solidFill>
                  <a:srgbClr val="FF0000"/>
                </a:solidFill>
              </a:endParaRPr>
            </a:p>
          </p:txBody>
        </p:sp>
      </p:grpSp>
    </p:spTree>
    <p:extLst>
      <p:ext uri="{BB962C8B-B14F-4D97-AF65-F5344CB8AC3E}">
        <p14:creationId xmlns:p14="http://schemas.microsoft.com/office/powerpoint/2010/main" val="3653923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5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35" grpId="0"/>
      <p:bldP spid="36" grpId="0"/>
      <p:bldP spid="43" grpId="0" animBg="1"/>
      <p:bldP spid="5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287056"/>
            <a:ext cx="3932237" cy="1600200"/>
          </a:xfrm>
        </p:spPr>
        <p:txBody>
          <a:bodyPr/>
          <a:lstStyle/>
          <a:p>
            <a:r>
              <a:rPr lang="en-US" dirty="0" smtClean="0">
                <a:latin typeface="+mn-lt"/>
              </a:rPr>
              <a:t>Towards Page </a:t>
            </a:r>
            <a:r>
              <a:rPr lang="en-US" dirty="0">
                <a:latin typeface="+mn-lt"/>
              </a:rPr>
              <a:t>Table Hierarchy on x86-64</a:t>
            </a:r>
            <a:endParaRPr lang="en-IN" dirty="0">
              <a:latin typeface="+mn-lt"/>
            </a:endParaRPr>
          </a:p>
        </p:txBody>
      </p:sp>
      <p:sp>
        <p:nvSpPr>
          <p:cNvPr id="6" name="Text Placeholder 5"/>
          <p:cNvSpPr>
            <a:spLocks noGrp="1"/>
          </p:cNvSpPr>
          <p:nvPr>
            <p:ph type="body" sz="half" idx="2"/>
          </p:nvPr>
        </p:nvSpPr>
        <p:spPr/>
        <p:txBody>
          <a:bodyPr>
            <a:normAutofit/>
          </a:bodyPr>
          <a:lstStyle/>
          <a:p>
            <a:pPr marL="342900" indent="-342900">
              <a:buFont typeface="Arial" panose="020B0604020202020204" pitchFamily="34" charset="0"/>
              <a:buChar char="•"/>
            </a:pPr>
            <a:r>
              <a:rPr lang="en-US" sz="2400" dirty="0" smtClean="0"/>
              <a:t>In a small world we just have a PTE which is one page big</a:t>
            </a:r>
          </a:p>
          <a:p>
            <a:pPr marL="342900" indent="-342900">
              <a:buFont typeface="Arial" panose="020B0604020202020204" pitchFamily="34" charset="0"/>
              <a:buChar char="•"/>
            </a:pPr>
            <a:r>
              <a:rPr lang="en-US" sz="2400" dirty="0" smtClean="0"/>
              <a:t>Happens if our VFN is small, say 9 +12=21 bits.</a:t>
            </a:r>
          </a:p>
          <a:p>
            <a:pPr marL="342900" indent="-342900">
              <a:buFont typeface="Arial" panose="020B0604020202020204" pitchFamily="34" charset="0"/>
              <a:buChar char="•"/>
            </a:pPr>
            <a:r>
              <a:rPr lang="en-US" sz="2400" dirty="0" smtClean="0"/>
              <a:t>The 9 bits then index into the PTE as shown</a:t>
            </a:r>
          </a:p>
          <a:p>
            <a:pPr marL="342900" indent="-342900">
              <a:buFont typeface="Arial" panose="020B0604020202020204" pitchFamily="34" charset="0"/>
              <a:buChar char="•"/>
            </a:pPr>
            <a:r>
              <a:rPr lang="en-US" sz="2400" dirty="0" smtClean="0"/>
              <a:t>In reality we have a lot more than 9 bits in our VPN</a:t>
            </a:r>
          </a:p>
        </p:txBody>
      </p:sp>
      <p:sp>
        <p:nvSpPr>
          <p:cNvPr id="4" name="Slide Number Placeholder 3"/>
          <p:cNvSpPr>
            <a:spLocks noGrp="1"/>
          </p:cNvSpPr>
          <p:nvPr>
            <p:ph type="sldNum" sz="quarter" idx="12"/>
          </p:nvPr>
        </p:nvSpPr>
        <p:spPr/>
        <p:txBody>
          <a:bodyPr/>
          <a:lstStyle/>
          <a:p>
            <a:fld id="{1DEFBDA0-AD74-41D1-B067-250B5C005FA0}" type="slidenum">
              <a:rPr lang="en-IN" smtClean="0"/>
              <a:t>49</a:t>
            </a:fld>
            <a:endParaRPr lang="en-IN"/>
          </a:p>
        </p:txBody>
      </p:sp>
      <p:sp>
        <p:nvSpPr>
          <p:cNvPr id="9" name="Rectangle 8"/>
          <p:cNvSpPr/>
          <p:nvPr/>
        </p:nvSpPr>
        <p:spPr>
          <a:xfrm>
            <a:off x="8974980" y="1087156"/>
            <a:ext cx="1066800" cy="338554"/>
          </a:xfrm>
          <a:prstGeom prst="rect">
            <a:avLst/>
          </a:prstGeom>
        </p:spPr>
        <p:txBody>
          <a:bodyPr wrap="square">
            <a:spAutoFit/>
          </a:bodyPr>
          <a:lstStyle/>
          <a:p>
            <a:pPr algn="ctr" defTabSz="457200"/>
            <a:r>
              <a:rPr lang="en-US" sz="1600" b="1" dirty="0">
                <a:solidFill>
                  <a:prstClr val="black"/>
                </a:solidFill>
                <a:latin typeface="Arial"/>
              </a:rPr>
              <a:t>OFFSET</a:t>
            </a:r>
          </a:p>
        </p:txBody>
      </p:sp>
      <p:sp>
        <p:nvSpPr>
          <p:cNvPr id="10" name="Rectangle 9"/>
          <p:cNvSpPr/>
          <p:nvPr/>
        </p:nvSpPr>
        <p:spPr>
          <a:xfrm>
            <a:off x="10016380" y="1130435"/>
            <a:ext cx="457200" cy="338554"/>
          </a:xfrm>
          <a:prstGeom prst="rect">
            <a:avLst/>
          </a:prstGeom>
        </p:spPr>
        <p:txBody>
          <a:bodyPr wrap="square">
            <a:spAutoFit/>
          </a:bodyPr>
          <a:lstStyle/>
          <a:p>
            <a:pPr algn="ctr" defTabSz="457200"/>
            <a:r>
              <a:rPr lang="en-US" sz="1600" b="1" dirty="0">
                <a:solidFill>
                  <a:prstClr val="black"/>
                </a:solidFill>
                <a:latin typeface="Arial"/>
              </a:rPr>
              <a:t>0</a:t>
            </a:r>
          </a:p>
        </p:txBody>
      </p:sp>
      <p:sp>
        <p:nvSpPr>
          <p:cNvPr id="13" name="Rectangle 12"/>
          <p:cNvSpPr/>
          <p:nvPr/>
        </p:nvSpPr>
        <p:spPr>
          <a:xfrm>
            <a:off x="8837457" y="1418189"/>
            <a:ext cx="1429131" cy="482600"/>
          </a:xfrm>
          <a:prstGeom prst="rect">
            <a:avLst/>
          </a:prstGeom>
          <a:solidFill>
            <a:srgbClr val="FFCC99"/>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12 bits</a:t>
            </a:r>
          </a:p>
        </p:txBody>
      </p:sp>
      <p:sp>
        <p:nvSpPr>
          <p:cNvPr id="14" name="Rectangle 13"/>
          <p:cNvSpPr/>
          <p:nvPr/>
        </p:nvSpPr>
        <p:spPr>
          <a:xfrm>
            <a:off x="7473284" y="1418189"/>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20" name="Rectangle 19"/>
          <p:cNvSpPr/>
          <p:nvPr/>
        </p:nvSpPr>
        <p:spPr>
          <a:xfrm>
            <a:off x="7745257" y="1142302"/>
            <a:ext cx="1066800" cy="338554"/>
          </a:xfrm>
          <a:prstGeom prst="rect">
            <a:avLst/>
          </a:prstGeom>
        </p:spPr>
        <p:txBody>
          <a:bodyPr wrap="square">
            <a:spAutoFit/>
          </a:bodyPr>
          <a:lstStyle/>
          <a:p>
            <a:pPr algn="ctr" defTabSz="457200"/>
            <a:r>
              <a:rPr lang="en-US" sz="1600" b="1" dirty="0" smtClean="0">
                <a:solidFill>
                  <a:prstClr val="black"/>
                </a:solidFill>
                <a:latin typeface="Arial"/>
              </a:rPr>
              <a:t>VPN</a:t>
            </a:r>
            <a:endParaRPr lang="en-US" sz="1600" b="1" dirty="0">
              <a:solidFill>
                <a:prstClr val="black"/>
              </a:solidFill>
              <a:latin typeface="Arial"/>
            </a:endParaRPr>
          </a:p>
        </p:txBody>
      </p:sp>
      <p:sp>
        <p:nvSpPr>
          <p:cNvPr id="26" name="Rectangle 25"/>
          <p:cNvSpPr/>
          <p:nvPr/>
        </p:nvSpPr>
        <p:spPr>
          <a:xfrm>
            <a:off x="7493318" y="2987810"/>
            <a:ext cx="1168400" cy="1663700"/>
          </a:xfrm>
          <a:prstGeom prst="rect">
            <a:avLst/>
          </a:prstGeom>
          <a:solidFill>
            <a:schemeClr val="bg2"/>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Arial"/>
                <a:ea typeface="+mn-ea"/>
                <a:cs typeface="+mn-cs"/>
              </a:rPr>
              <a:t>PTEs</a:t>
            </a:r>
            <a:endParaRPr kumimoji="0" lang="en-US" sz="1800" b="0" i="0" u="none" strike="noStrike" kern="0" cap="none" spc="0" normalizeH="0" baseline="0" noProof="0" dirty="0">
              <a:ln>
                <a:noFill/>
              </a:ln>
              <a:effectLst/>
              <a:uLnTx/>
              <a:uFillTx/>
              <a:latin typeface="Arial"/>
              <a:ea typeface="+mn-ea"/>
              <a:cs typeface="+mn-cs"/>
            </a:endParaRPr>
          </a:p>
        </p:txBody>
      </p:sp>
      <p:sp>
        <p:nvSpPr>
          <p:cNvPr id="27" name="Rectangle 26"/>
          <p:cNvSpPr/>
          <p:nvPr/>
        </p:nvSpPr>
        <p:spPr>
          <a:xfrm>
            <a:off x="9146495" y="2975110"/>
            <a:ext cx="1168400" cy="1663700"/>
          </a:xfrm>
          <a:prstGeom prst="rect">
            <a:avLst/>
          </a:prstGeom>
          <a:solidFill>
            <a:srgbClr val="39B3E9">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8" name="Rectangle 27"/>
          <p:cNvSpPr/>
          <p:nvPr/>
        </p:nvSpPr>
        <p:spPr>
          <a:xfrm>
            <a:off x="9146495" y="3152909"/>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30" name="Rectangle 29"/>
          <p:cNvSpPr/>
          <p:nvPr/>
        </p:nvSpPr>
        <p:spPr>
          <a:xfrm>
            <a:off x="7493318" y="4194309"/>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cxnSp>
        <p:nvCxnSpPr>
          <p:cNvPr id="34" name="Elbow Connector 12"/>
          <p:cNvCxnSpPr/>
          <p:nvPr/>
        </p:nvCxnSpPr>
        <p:spPr>
          <a:xfrm rot="5400000">
            <a:off x="8885069" y="2157037"/>
            <a:ext cx="1392738" cy="869885"/>
          </a:xfrm>
          <a:prstGeom prst="bentConnector4">
            <a:avLst>
              <a:gd name="adj1" fmla="val 45138"/>
              <a:gd name="adj2" fmla="val 126279"/>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5" name="Elbow Connector 14"/>
          <p:cNvCxnSpPr>
            <a:stCxn id="14" idx="2"/>
            <a:endCxn id="30" idx="1"/>
          </p:cNvCxnSpPr>
          <p:nvPr/>
        </p:nvCxnSpPr>
        <p:spPr>
          <a:xfrm rot="5400000">
            <a:off x="6603516" y="2790592"/>
            <a:ext cx="2428959" cy="649353"/>
          </a:xfrm>
          <a:prstGeom prst="bentConnector4">
            <a:avLst>
              <a:gd name="adj1" fmla="val 26821"/>
              <a:gd name="adj2" fmla="val 135204"/>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39" name="Rectangle 38"/>
          <p:cNvSpPr/>
          <p:nvPr/>
        </p:nvSpPr>
        <p:spPr>
          <a:xfrm>
            <a:off x="9114680" y="2668179"/>
            <a:ext cx="1291608" cy="338554"/>
          </a:xfrm>
          <a:prstGeom prst="rect">
            <a:avLst/>
          </a:prstGeom>
        </p:spPr>
        <p:txBody>
          <a:bodyPr wrap="square">
            <a:spAutoFit/>
          </a:bodyPr>
          <a:lstStyle/>
          <a:p>
            <a:pPr algn="ctr" defTabSz="457200"/>
            <a:r>
              <a:rPr lang="en-US" sz="1600" b="1" dirty="0">
                <a:solidFill>
                  <a:prstClr val="black"/>
                </a:solidFill>
                <a:latin typeface="Arial"/>
              </a:rPr>
              <a:t>4096 byte</a:t>
            </a:r>
          </a:p>
        </p:txBody>
      </p:sp>
      <p:sp>
        <p:nvSpPr>
          <p:cNvPr id="40" name="Rectangle 39"/>
          <p:cNvSpPr/>
          <p:nvPr/>
        </p:nvSpPr>
        <p:spPr>
          <a:xfrm>
            <a:off x="7431714" y="2699886"/>
            <a:ext cx="1291608" cy="338554"/>
          </a:xfrm>
          <a:prstGeom prst="rect">
            <a:avLst/>
          </a:prstGeom>
        </p:spPr>
        <p:txBody>
          <a:bodyPr wrap="square">
            <a:spAutoFit/>
          </a:bodyPr>
          <a:lstStyle/>
          <a:p>
            <a:pPr algn="ctr" defTabSz="457200"/>
            <a:r>
              <a:rPr lang="en-US" sz="1600" b="1" dirty="0">
                <a:solidFill>
                  <a:prstClr val="black"/>
                </a:solidFill>
                <a:latin typeface="Arial"/>
              </a:rPr>
              <a:t>512 </a:t>
            </a:r>
            <a:r>
              <a:rPr lang="en-US" sz="1600" b="1" dirty="0" smtClean="0">
                <a:solidFill>
                  <a:prstClr val="black"/>
                </a:solidFill>
                <a:latin typeface="Arial"/>
              </a:rPr>
              <a:t>entries</a:t>
            </a:r>
            <a:endParaRPr lang="en-US" sz="1600" b="1" dirty="0">
              <a:solidFill>
                <a:prstClr val="black"/>
              </a:solidFill>
              <a:latin typeface="Arial"/>
            </a:endParaRPr>
          </a:p>
        </p:txBody>
      </p:sp>
      <p:sp>
        <p:nvSpPr>
          <p:cNvPr id="44" name="Rectangle 43"/>
          <p:cNvSpPr/>
          <p:nvPr/>
        </p:nvSpPr>
        <p:spPr>
          <a:xfrm>
            <a:off x="9121682" y="4595488"/>
            <a:ext cx="1291608" cy="338554"/>
          </a:xfrm>
          <a:prstGeom prst="rect">
            <a:avLst/>
          </a:prstGeom>
        </p:spPr>
        <p:txBody>
          <a:bodyPr wrap="square">
            <a:spAutoFit/>
          </a:bodyPr>
          <a:lstStyle/>
          <a:p>
            <a:pPr algn="ctr" defTabSz="457200"/>
            <a:r>
              <a:rPr lang="en-US" sz="1600" b="1" dirty="0">
                <a:solidFill>
                  <a:prstClr val="black"/>
                </a:solidFill>
                <a:latin typeface="Arial"/>
              </a:rPr>
              <a:t>page</a:t>
            </a:r>
          </a:p>
        </p:txBody>
      </p:sp>
      <p:sp>
        <p:nvSpPr>
          <p:cNvPr id="45" name="Rectangle 44"/>
          <p:cNvSpPr/>
          <p:nvPr/>
        </p:nvSpPr>
        <p:spPr>
          <a:xfrm>
            <a:off x="7413316" y="4603842"/>
            <a:ext cx="1291608" cy="338554"/>
          </a:xfrm>
          <a:prstGeom prst="rect">
            <a:avLst/>
          </a:prstGeom>
        </p:spPr>
        <p:txBody>
          <a:bodyPr wrap="square">
            <a:spAutoFit/>
          </a:bodyPr>
          <a:lstStyle/>
          <a:p>
            <a:pPr algn="ctr" defTabSz="457200"/>
            <a:r>
              <a:rPr lang="en-US" sz="1600" b="1" dirty="0">
                <a:solidFill>
                  <a:prstClr val="black"/>
                </a:solidFill>
                <a:latin typeface="Arial"/>
              </a:rPr>
              <a:t>page table</a:t>
            </a:r>
          </a:p>
        </p:txBody>
      </p:sp>
      <p:sp>
        <p:nvSpPr>
          <p:cNvPr id="66" name="Freeform 65"/>
          <p:cNvSpPr/>
          <p:nvPr/>
        </p:nvSpPr>
        <p:spPr>
          <a:xfrm>
            <a:off x="8503920" y="2963527"/>
            <a:ext cx="653143" cy="1409353"/>
          </a:xfrm>
          <a:custGeom>
            <a:avLst/>
            <a:gdLst>
              <a:gd name="connsiteX0" fmla="*/ 0 w 653143"/>
              <a:gd name="connsiteY0" fmla="*/ 1386404 h 1409353"/>
              <a:gd name="connsiteX1" fmla="*/ 326571 w 653143"/>
              <a:gd name="connsiteY1" fmla="*/ 1373342 h 1409353"/>
              <a:gd name="connsiteX2" fmla="*/ 391886 w 653143"/>
              <a:gd name="connsiteY2" fmla="*/ 1046770 h 1409353"/>
              <a:gd name="connsiteX3" fmla="*/ 326571 w 653143"/>
              <a:gd name="connsiteY3" fmla="*/ 119307 h 1409353"/>
              <a:gd name="connsiteX4" fmla="*/ 653143 w 653143"/>
              <a:gd name="connsiteY4" fmla="*/ 40930 h 1409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43" h="1409353">
                <a:moveTo>
                  <a:pt x="0" y="1386404"/>
                </a:moveTo>
                <a:cubicBezTo>
                  <a:pt x="130628" y="1408176"/>
                  <a:pt x="261257" y="1429948"/>
                  <a:pt x="326571" y="1373342"/>
                </a:cubicBezTo>
                <a:cubicBezTo>
                  <a:pt x="391885" y="1316736"/>
                  <a:pt x="391886" y="1255776"/>
                  <a:pt x="391886" y="1046770"/>
                </a:cubicBezTo>
                <a:cubicBezTo>
                  <a:pt x="391886" y="837764"/>
                  <a:pt x="283028" y="286947"/>
                  <a:pt x="326571" y="119307"/>
                </a:cubicBezTo>
                <a:cubicBezTo>
                  <a:pt x="370114" y="-48333"/>
                  <a:pt x="511628" y="-3702"/>
                  <a:pt x="653143" y="40930"/>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Arrow Connector 81"/>
          <p:cNvCxnSpPr/>
          <p:nvPr/>
        </p:nvCxnSpPr>
        <p:spPr>
          <a:xfrm flipV="1">
            <a:off x="7473284" y="1132809"/>
            <a:ext cx="1284673" cy="9493"/>
          </a:xfrm>
          <a:prstGeom prst="straightConnector1">
            <a:avLst/>
          </a:prstGeom>
          <a:ln>
            <a:headEnd type="triangle"/>
            <a:tailEnd type="triangle"/>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609270" y="622103"/>
            <a:ext cx="1066800" cy="338554"/>
          </a:xfrm>
          <a:prstGeom prst="rect">
            <a:avLst/>
          </a:prstGeom>
        </p:spPr>
        <p:txBody>
          <a:bodyPr wrap="square">
            <a:spAutoFit/>
          </a:bodyPr>
          <a:lstStyle/>
          <a:p>
            <a:pPr algn="ctr" defTabSz="457200"/>
            <a:r>
              <a:rPr lang="en-US" sz="1600" b="1" dirty="0" smtClean="0">
                <a:solidFill>
                  <a:schemeClr val="accent1"/>
                </a:solidFill>
                <a:latin typeface="Arial"/>
              </a:rPr>
              <a:t>VPN</a:t>
            </a:r>
            <a:endParaRPr lang="en-US" sz="1600" b="1" dirty="0">
              <a:solidFill>
                <a:schemeClr val="accent1"/>
              </a:solidFill>
              <a:latin typeface="Arial"/>
            </a:endParaRPr>
          </a:p>
        </p:txBody>
      </p:sp>
    </p:spTree>
    <p:extLst>
      <p:ext uri="{BB962C8B-B14F-4D97-AF65-F5344CB8AC3E}">
        <p14:creationId xmlns:p14="http://schemas.microsoft.com/office/powerpoint/2010/main" val="42068151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Core concept</a:t>
            </a:r>
            <a:r>
              <a:rPr lang="en-US" dirty="0" smtClean="0"/>
              <a:t>: Separation of Process address space and physical memory</a:t>
            </a:r>
            <a:endParaRPr lang="en-US" dirty="0"/>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fontScale="92500"/>
              </a:bodyPr>
              <a:lstStyle/>
              <a:p>
                <a:r>
                  <a:rPr lang="en-US" dirty="0" smtClean="0"/>
                  <a:t>Each process runs in its own space of addresses which are purely virtual</a:t>
                </a:r>
              </a:p>
              <a:p>
                <a:pPr lvl="1"/>
                <a:r>
                  <a:rPr lang="en-US" b="1" dirty="0" smtClean="0"/>
                  <a:t>Process Address Space</a:t>
                </a:r>
              </a:p>
              <a:p>
                <a:pPr lvl="1"/>
                <a:r>
                  <a:rPr lang="en-US" dirty="0" smtClean="0"/>
                  <a:t>All addresses of variables and functions belong to this space only!</a:t>
                </a:r>
              </a:p>
              <a:p>
                <a:pPr lvl="1"/>
                <a:r>
                  <a:rPr lang="en-US" sz="2000" dirty="0" smtClean="0"/>
                  <a:t>So </a:t>
                </a:r>
                <a:r>
                  <a:rPr lang="en-US" sz="2000" b="1" i="1" dirty="0" smtClean="0"/>
                  <a:t>by design </a:t>
                </a:r>
                <a:r>
                  <a:rPr lang="en-US" sz="2000" dirty="0" smtClean="0"/>
                  <a:t>there </a:t>
                </a:r>
                <a:r>
                  <a:rPr lang="en-US" sz="2000" dirty="0"/>
                  <a:t>is no way for process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1</m:t>
                        </m:r>
                      </m:sub>
                    </m:sSub>
                  </m:oMath>
                </a14:m>
                <a:r>
                  <a:rPr lang="en-US" sz="2000" dirty="0"/>
                  <a:t> to address a location in process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2</m:t>
                        </m:r>
                      </m:sub>
                    </m:sSub>
                  </m:oMath>
                </a14:m>
                <a:r>
                  <a:rPr lang="en-US" sz="2000" dirty="0" smtClean="0">
                    <a:latin typeface="Calibri" panose="020F0502020204030204" pitchFamily="34" charset="0"/>
                    <a:ea typeface="Calibri" panose="020F0502020204030204" pitchFamily="34" charset="0"/>
                    <a:cs typeface="Calibri" panose="020F0502020204030204" pitchFamily="34" charset="0"/>
                  </a:rPr>
                  <a:t> (protection for free)</a:t>
                </a:r>
              </a:p>
              <a:p>
                <a:pPr lvl="1"/>
                <a:r>
                  <a:rPr lang="en-US" sz="2000" dirty="0" smtClean="0">
                    <a:latin typeface="Courier New" panose="02070309020205020404" pitchFamily="49" charset="0"/>
                    <a:cs typeface="Courier New" panose="02070309020205020404" pitchFamily="49" charset="0"/>
                  </a:rPr>
                  <a:t>printf(“%</a:t>
                </a:r>
                <a:r>
                  <a:rPr lang="en-US" sz="2000" dirty="0" err="1" smtClean="0">
                    <a:latin typeface="Courier New" panose="02070309020205020404" pitchFamily="49" charset="0"/>
                    <a:cs typeface="Courier New" panose="02070309020205020404" pitchFamily="49" charset="0"/>
                  </a:rPr>
                  <a:t>p”,&amp;x</a:t>
                </a:r>
                <a:r>
                  <a:rPr lang="en-US" sz="2000" dirty="0" smtClean="0">
                    <a:latin typeface="Courier New" panose="02070309020205020404" pitchFamily="49" charset="0"/>
                    <a:cs typeface="Courier New" panose="02070309020205020404" pitchFamily="49" charset="0"/>
                  </a:rPr>
                  <a:t>);</a:t>
                </a:r>
                <a:r>
                  <a:rPr lang="en-US" dirty="0" smtClean="0"/>
                  <a:t>  prints such an address</a:t>
                </a:r>
              </a:p>
              <a:p>
                <a:r>
                  <a:rPr lang="en-US" dirty="0" smtClean="0"/>
                  <a:t>The CPU however needs to access the physical memory</a:t>
                </a:r>
              </a:p>
              <a:p>
                <a:pPr lvl="1"/>
                <a:r>
                  <a:rPr lang="en-US" dirty="0" smtClean="0"/>
                  <a:t>Data and instruction reside in the hardware/RAM </a:t>
                </a:r>
                <a:r>
                  <a:rPr lang="en-US" b="1" dirty="0"/>
                  <a:t>physical</a:t>
                </a:r>
                <a:r>
                  <a:rPr lang="en-US" dirty="0"/>
                  <a:t> </a:t>
                </a:r>
                <a:r>
                  <a:rPr lang="en-US" b="1" dirty="0" smtClean="0"/>
                  <a:t>memory space</a:t>
                </a:r>
                <a:r>
                  <a:rPr lang="en-US" dirty="0" smtClean="0"/>
                  <a:t>.</a:t>
                </a:r>
              </a:p>
              <a:p>
                <a:pPr lvl="1"/>
                <a:r>
                  <a:rPr lang="en-US" dirty="0" smtClean="0"/>
                  <a:t>The physical address is only determined when the process is loaded or when it is run.</a:t>
                </a:r>
              </a:p>
              <a:p>
                <a:r>
                  <a:rPr lang="en-US" dirty="0" smtClean="0"/>
                  <a:t>The above two address spaces are </a:t>
                </a:r>
                <a:r>
                  <a:rPr lang="en-US" b="1" i="1" u="sng" dirty="0" smtClean="0"/>
                  <a:t>not</a:t>
                </a:r>
                <a:r>
                  <a:rPr lang="en-US" dirty="0" smtClean="0"/>
                  <a:t> the same</a:t>
                </a:r>
              </a:p>
              <a:p>
                <a:pPr lvl="1"/>
                <a:r>
                  <a:rPr lang="en-US" dirty="0" smtClean="0"/>
                  <a:t>So be careful not to confuse the two.</a:t>
                </a:r>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928" t="-2101" r="-580"/>
                </a:stretch>
              </a:blipFill>
            </p:spPr>
            <p:txBody>
              <a:bodyPr/>
              <a:lstStyle/>
              <a:p>
                <a:r>
                  <a:rPr lang="en-US">
                    <a:noFill/>
                  </a:rPr>
                  <a:t> </a:t>
                </a:r>
              </a:p>
            </p:txBody>
          </p:sp>
        </mc:Fallback>
      </mc:AlternateContent>
    </p:spTree>
    <p:extLst>
      <p:ext uri="{BB962C8B-B14F-4D97-AF65-F5344CB8AC3E}">
        <p14:creationId xmlns:p14="http://schemas.microsoft.com/office/powerpoint/2010/main" val="19846134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p:cNvGrpSpPr/>
          <p:nvPr/>
        </p:nvGrpSpPr>
        <p:grpSpPr>
          <a:xfrm>
            <a:off x="7619993" y="3686473"/>
            <a:ext cx="1396293" cy="2393317"/>
            <a:chOff x="7619993" y="3686473"/>
            <a:chExt cx="1396293" cy="2393317"/>
          </a:xfrm>
          <a:solidFill>
            <a:schemeClr val="bg2"/>
          </a:solidFill>
        </p:grpSpPr>
        <p:sp>
          <p:nvSpPr>
            <p:cNvPr id="69" name="Rectangle 68"/>
            <p:cNvSpPr/>
            <p:nvPr/>
          </p:nvSpPr>
          <p:spPr>
            <a:xfrm>
              <a:off x="7847886" y="4416090"/>
              <a:ext cx="1168400" cy="1663700"/>
            </a:xfrm>
            <a:prstGeom prst="rect">
              <a:avLst/>
            </a:prstGeom>
            <a:grpFill/>
            <a:ln w="9525" cap="flat" cmpd="sng" algn="ctr">
              <a:solidFill>
                <a:sysClr val="windowText" lastClr="000000"/>
              </a:solidFill>
              <a:prstDash val="solid"/>
            </a:ln>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Arial"/>
                  <a:ea typeface="+mn-ea"/>
                  <a:cs typeface="+mn-cs"/>
                </a:rPr>
                <a:t>PTEs</a:t>
              </a:r>
              <a:endParaRPr kumimoji="0" lang="en-US" sz="1800" b="0" i="0" u="none" strike="noStrike" kern="0" cap="none" spc="0" normalizeH="0" baseline="0" noProof="0" dirty="0">
                <a:ln>
                  <a:noFill/>
                </a:ln>
                <a:effectLst/>
                <a:uLnTx/>
                <a:uFillTx/>
                <a:latin typeface="Arial"/>
                <a:ea typeface="+mn-ea"/>
                <a:cs typeface="+mn-cs"/>
              </a:endParaRPr>
            </a:p>
          </p:txBody>
        </p:sp>
        <p:sp>
          <p:nvSpPr>
            <p:cNvPr id="68" name="Rectangle 67"/>
            <p:cNvSpPr/>
            <p:nvPr/>
          </p:nvSpPr>
          <p:spPr>
            <a:xfrm>
              <a:off x="7757764" y="4047638"/>
              <a:ext cx="1168400" cy="1663700"/>
            </a:xfrm>
            <a:prstGeom prst="rect">
              <a:avLst/>
            </a:prstGeom>
            <a:grpFill/>
            <a:ln w="9525" cap="flat" cmpd="sng" algn="ctr">
              <a:solidFill>
                <a:sysClr val="windowText" lastClr="000000"/>
              </a:solidFill>
              <a:prstDash val="solid"/>
            </a:ln>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Arial"/>
                  <a:ea typeface="+mn-ea"/>
                  <a:cs typeface="+mn-cs"/>
                </a:rPr>
                <a:t>PTEs</a:t>
              </a:r>
              <a:endParaRPr kumimoji="0" lang="en-US" sz="1800" b="0" i="0" u="none" strike="noStrike" kern="0" cap="none" spc="0" normalizeH="0" baseline="0" noProof="0" dirty="0">
                <a:ln>
                  <a:noFill/>
                </a:ln>
                <a:effectLst/>
                <a:uLnTx/>
                <a:uFillTx/>
                <a:latin typeface="Arial"/>
                <a:ea typeface="+mn-ea"/>
                <a:cs typeface="+mn-cs"/>
              </a:endParaRPr>
            </a:p>
          </p:txBody>
        </p:sp>
        <p:sp>
          <p:nvSpPr>
            <p:cNvPr id="67" name="Rectangle 66"/>
            <p:cNvSpPr/>
            <p:nvPr/>
          </p:nvSpPr>
          <p:spPr>
            <a:xfrm>
              <a:off x="7619993" y="3686473"/>
              <a:ext cx="1168400" cy="1663700"/>
            </a:xfrm>
            <a:prstGeom prst="rect">
              <a:avLst/>
            </a:prstGeom>
            <a:grpFill/>
            <a:ln w="9525" cap="flat" cmpd="sng" algn="ctr">
              <a:solidFill>
                <a:sysClr val="windowText" lastClr="000000"/>
              </a:solidFill>
              <a:prstDash val="solid"/>
            </a:ln>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Arial"/>
                  <a:ea typeface="+mn-ea"/>
                  <a:cs typeface="+mn-cs"/>
                </a:rPr>
                <a:t>PTEs</a:t>
              </a:r>
              <a:endParaRPr kumimoji="0" lang="en-US" sz="1800" b="0" i="0" u="none" strike="noStrike" kern="0" cap="none" spc="0" normalizeH="0" baseline="0" noProof="0" dirty="0">
                <a:ln>
                  <a:noFill/>
                </a:ln>
                <a:effectLst/>
                <a:uLnTx/>
                <a:uFillTx/>
                <a:latin typeface="Arial"/>
                <a:ea typeface="+mn-ea"/>
                <a:cs typeface="+mn-cs"/>
              </a:endParaRPr>
            </a:p>
          </p:txBody>
        </p:sp>
      </p:grpSp>
      <p:sp>
        <p:nvSpPr>
          <p:cNvPr id="2" name="Title 1"/>
          <p:cNvSpPr>
            <a:spLocks noGrp="1"/>
          </p:cNvSpPr>
          <p:nvPr>
            <p:ph type="title"/>
          </p:nvPr>
        </p:nvSpPr>
        <p:spPr>
          <a:xfrm>
            <a:off x="839788" y="377688"/>
            <a:ext cx="3932237" cy="1600200"/>
          </a:xfrm>
        </p:spPr>
        <p:txBody>
          <a:bodyPr/>
          <a:lstStyle/>
          <a:p>
            <a:r>
              <a:rPr lang="en-US" dirty="0" smtClean="0">
                <a:latin typeface="+mn-lt"/>
              </a:rPr>
              <a:t>Towards Page </a:t>
            </a:r>
            <a:r>
              <a:rPr lang="en-US" dirty="0">
                <a:latin typeface="+mn-lt"/>
              </a:rPr>
              <a:t>Table Hierarchy on x86-64</a:t>
            </a:r>
            <a:endParaRPr lang="en-IN" dirty="0">
              <a:latin typeface="+mn-lt"/>
            </a:endParaRPr>
          </a:p>
        </p:txBody>
      </p:sp>
      <p:sp>
        <p:nvSpPr>
          <p:cNvPr id="6" name="Text Placeholder 5"/>
          <p:cNvSpPr>
            <a:spLocks noGrp="1"/>
          </p:cNvSpPr>
          <p:nvPr>
            <p:ph type="body" sz="half" idx="2"/>
          </p:nvPr>
        </p:nvSpPr>
        <p:spPr>
          <a:xfrm>
            <a:off x="839788" y="2057400"/>
            <a:ext cx="4152024" cy="3811588"/>
          </a:xfrm>
        </p:spPr>
        <p:txBody>
          <a:bodyPr>
            <a:normAutofit fontScale="85000" lnSpcReduction="10000"/>
          </a:bodyPr>
          <a:lstStyle/>
          <a:p>
            <a:pPr marL="342900" indent="-342900">
              <a:buFont typeface="Arial" panose="020B0604020202020204" pitchFamily="34" charset="0"/>
              <a:buChar char="•"/>
            </a:pPr>
            <a:r>
              <a:rPr lang="en-US" sz="2400" dirty="0" smtClean="0"/>
              <a:t>We could use the next 9 bits as an index to a Page holding pointers to a page worth of PTEs</a:t>
            </a:r>
          </a:p>
          <a:p>
            <a:pPr marL="342900" indent="-342900">
              <a:buFont typeface="Arial" panose="020B0604020202020204" pitchFamily="34" charset="0"/>
              <a:buChar char="•"/>
            </a:pPr>
            <a:r>
              <a:rPr lang="en-US" sz="2400" dirty="0" smtClean="0"/>
              <a:t>We could thus point to multiple pages of PTEs.</a:t>
            </a:r>
          </a:p>
          <a:p>
            <a:pPr marL="342900" indent="-342900">
              <a:buFont typeface="Arial" panose="020B0604020202020204" pitchFamily="34" charset="0"/>
              <a:buChar char="•"/>
            </a:pPr>
            <a:r>
              <a:rPr lang="en-US" sz="2400" dirty="0" smtClean="0"/>
              <a:t>This definitely appears as a complicated way to do a linear table.</a:t>
            </a:r>
          </a:p>
          <a:p>
            <a:pPr marL="342900" indent="-342900">
              <a:buFont typeface="Arial" panose="020B0604020202020204" pitchFamily="34" charset="0"/>
              <a:buChar char="•"/>
            </a:pPr>
            <a:r>
              <a:rPr lang="en-US" sz="2400" dirty="0" smtClean="0"/>
              <a:t>However, we could play a trick: if a page worth of PTEs is going to be invalid, just </a:t>
            </a:r>
            <a:r>
              <a:rPr lang="en-US" sz="2400" dirty="0" err="1" smtClean="0"/>
              <a:t>dont</a:t>
            </a:r>
            <a:r>
              <a:rPr lang="en-US" sz="2400" dirty="0" smtClean="0"/>
              <a:t> allocate a page!</a:t>
            </a:r>
          </a:p>
          <a:p>
            <a:pPr marL="342900" indent="-342900">
              <a:buFont typeface="Arial" panose="020B0604020202020204" pitchFamily="34" charset="0"/>
              <a:buChar char="•"/>
            </a:pPr>
            <a:r>
              <a:rPr lang="en-US" sz="2400" dirty="0" smtClean="0"/>
              <a:t>We can further extend this idea…</a:t>
            </a:r>
            <a:endParaRPr lang="en-US" sz="2400" dirty="0"/>
          </a:p>
        </p:txBody>
      </p:sp>
      <p:sp>
        <p:nvSpPr>
          <p:cNvPr id="4" name="Slide Number Placeholder 3"/>
          <p:cNvSpPr>
            <a:spLocks noGrp="1"/>
          </p:cNvSpPr>
          <p:nvPr>
            <p:ph type="sldNum" sz="quarter" idx="12"/>
          </p:nvPr>
        </p:nvSpPr>
        <p:spPr/>
        <p:txBody>
          <a:bodyPr/>
          <a:lstStyle/>
          <a:p>
            <a:fld id="{1DEFBDA0-AD74-41D1-B067-250B5C005FA0}" type="slidenum">
              <a:rPr lang="en-IN" smtClean="0"/>
              <a:t>50</a:t>
            </a:fld>
            <a:endParaRPr lang="en-IN"/>
          </a:p>
        </p:txBody>
      </p:sp>
      <p:sp>
        <p:nvSpPr>
          <p:cNvPr id="9" name="Rectangle 8"/>
          <p:cNvSpPr/>
          <p:nvPr/>
        </p:nvSpPr>
        <p:spPr>
          <a:xfrm>
            <a:off x="8974980" y="1087156"/>
            <a:ext cx="1066800" cy="338554"/>
          </a:xfrm>
          <a:prstGeom prst="rect">
            <a:avLst/>
          </a:prstGeom>
        </p:spPr>
        <p:txBody>
          <a:bodyPr wrap="square">
            <a:spAutoFit/>
          </a:bodyPr>
          <a:lstStyle/>
          <a:p>
            <a:pPr algn="ctr" defTabSz="457200"/>
            <a:r>
              <a:rPr lang="en-US" sz="1600" b="1" dirty="0">
                <a:solidFill>
                  <a:prstClr val="black"/>
                </a:solidFill>
                <a:latin typeface="Arial"/>
              </a:rPr>
              <a:t>OFFSET</a:t>
            </a:r>
          </a:p>
        </p:txBody>
      </p:sp>
      <p:sp>
        <p:nvSpPr>
          <p:cNvPr id="10" name="Rectangle 9"/>
          <p:cNvSpPr/>
          <p:nvPr/>
        </p:nvSpPr>
        <p:spPr>
          <a:xfrm>
            <a:off x="10016380" y="1130435"/>
            <a:ext cx="457200" cy="338554"/>
          </a:xfrm>
          <a:prstGeom prst="rect">
            <a:avLst/>
          </a:prstGeom>
        </p:spPr>
        <p:txBody>
          <a:bodyPr wrap="square">
            <a:spAutoFit/>
          </a:bodyPr>
          <a:lstStyle/>
          <a:p>
            <a:pPr algn="ctr" defTabSz="457200"/>
            <a:r>
              <a:rPr lang="en-US" sz="1600" b="1" dirty="0">
                <a:solidFill>
                  <a:prstClr val="black"/>
                </a:solidFill>
                <a:latin typeface="Arial"/>
              </a:rPr>
              <a:t>0</a:t>
            </a:r>
          </a:p>
        </p:txBody>
      </p:sp>
      <p:sp>
        <p:nvSpPr>
          <p:cNvPr id="13" name="Rectangle 12"/>
          <p:cNvSpPr/>
          <p:nvPr/>
        </p:nvSpPr>
        <p:spPr>
          <a:xfrm>
            <a:off x="8837457" y="1418189"/>
            <a:ext cx="1429131" cy="482600"/>
          </a:xfrm>
          <a:prstGeom prst="rect">
            <a:avLst/>
          </a:prstGeom>
          <a:solidFill>
            <a:srgbClr val="FFCC99"/>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12 bits</a:t>
            </a:r>
          </a:p>
        </p:txBody>
      </p:sp>
      <p:sp>
        <p:nvSpPr>
          <p:cNvPr id="14" name="Rectangle 13"/>
          <p:cNvSpPr/>
          <p:nvPr/>
        </p:nvSpPr>
        <p:spPr>
          <a:xfrm>
            <a:off x="7473284" y="1418189"/>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16" name="Rectangle 15"/>
          <p:cNvSpPr/>
          <p:nvPr/>
        </p:nvSpPr>
        <p:spPr>
          <a:xfrm>
            <a:off x="6112382" y="1413010"/>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20" name="Rectangle 19"/>
          <p:cNvSpPr/>
          <p:nvPr/>
        </p:nvSpPr>
        <p:spPr>
          <a:xfrm>
            <a:off x="7745257" y="1142302"/>
            <a:ext cx="1066800" cy="338554"/>
          </a:xfrm>
          <a:prstGeom prst="rect">
            <a:avLst/>
          </a:prstGeom>
        </p:spPr>
        <p:txBody>
          <a:bodyPr wrap="square">
            <a:spAutoFit/>
          </a:bodyPr>
          <a:lstStyle/>
          <a:p>
            <a:pPr algn="ctr" defTabSz="457200"/>
            <a:r>
              <a:rPr lang="en-US" sz="1600" b="1" dirty="0">
                <a:solidFill>
                  <a:prstClr val="black"/>
                </a:solidFill>
                <a:latin typeface="Arial"/>
              </a:rPr>
              <a:t>PTE</a:t>
            </a:r>
          </a:p>
        </p:txBody>
      </p:sp>
      <p:sp>
        <p:nvSpPr>
          <p:cNvPr id="21" name="Rectangle 20"/>
          <p:cNvSpPr/>
          <p:nvPr/>
        </p:nvSpPr>
        <p:spPr>
          <a:xfrm>
            <a:off x="6384355" y="1138125"/>
            <a:ext cx="1066800" cy="338554"/>
          </a:xfrm>
          <a:prstGeom prst="rect">
            <a:avLst/>
          </a:prstGeom>
        </p:spPr>
        <p:txBody>
          <a:bodyPr wrap="square">
            <a:spAutoFit/>
          </a:bodyPr>
          <a:lstStyle/>
          <a:p>
            <a:pPr algn="ctr" defTabSz="457200"/>
            <a:r>
              <a:rPr lang="en-US" sz="1600" b="1" dirty="0">
                <a:solidFill>
                  <a:prstClr val="black"/>
                </a:solidFill>
                <a:latin typeface="Arial"/>
              </a:rPr>
              <a:t>PDE</a:t>
            </a:r>
          </a:p>
        </p:txBody>
      </p:sp>
      <p:sp>
        <p:nvSpPr>
          <p:cNvPr id="25" name="Rectangle 24"/>
          <p:cNvSpPr/>
          <p:nvPr/>
        </p:nvSpPr>
        <p:spPr>
          <a:xfrm>
            <a:off x="5827151" y="2997518"/>
            <a:ext cx="1168400" cy="1663700"/>
          </a:xfrm>
          <a:prstGeom prst="rect">
            <a:avLst/>
          </a:prstGeom>
          <a:solidFill>
            <a:schemeClr val="accent1">
              <a:lumMod val="60000"/>
              <a:lumOff val="40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6" name="Rectangle 25"/>
          <p:cNvSpPr/>
          <p:nvPr/>
        </p:nvSpPr>
        <p:spPr>
          <a:xfrm>
            <a:off x="7493318" y="2987810"/>
            <a:ext cx="1168400" cy="1663700"/>
          </a:xfrm>
          <a:prstGeom prst="rect">
            <a:avLst/>
          </a:prstGeom>
          <a:solidFill>
            <a:schemeClr val="bg2"/>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Arial"/>
                <a:ea typeface="+mn-ea"/>
                <a:cs typeface="+mn-cs"/>
              </a:rPr>
              <a:t>PTEs</a:t>
            </a:r>
            <a:endParaRPr kumimoji="0" lang="en-US" sz="1800" b="0" i="0" u="none" strike="noStrike" kern="0" cap="none" spc="0" normalizeH="0" baseline="0" noProof="0" dirty="0">
              <a:ln>
                <a:noFill/>
              </a:ln>
              <a:effectLst/>
              <a:uLnTx/>
              <a:uFillTx/>
              <a:latin typeface="Arial"/>
              <a:ea typeface="+mn-ea"/>
              <a:cs typeface="+mn-cs"/>
            </a:endParaRPr>
          </a:p>
        </p:txBody>
      </p:sp>
      <p:sp>
        <p:nvSpPr>
          <p:cNvPr id="27" name="Rectangle 26"/>
          <p:cNvSpPr/>
          <p:nvPr/>
        </p:nvSpPr>
        <p:spPr>
          <a:xfrm>
            <a:off x="9146495" y="2975110"/>
            <a:ext cx="1168400" cy="1663700"/>
          </a:xfrm>
          <a:prstGeom prst="rect">
            <a:avLst/>
          </a:prstGeom>
          <a:solidFill>
            <a:srgbClr val="39B3E9">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8" name="Rectangle 27"/>
          <p:cNvSpPr/>
          <p:nvPr/>
        </p:nvSpPr>
        <p:spPr>
          <a:xfrm>
            <a:off x="9146495" y="3152909"/>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9" name="Rectangle 28"/>
          <p:cNvSpPr/>
          <p:nvPr/>
        </p:nvSpPr>
        <p:spPr>
          <a:xfrm>
            <a:off x="5831252" y="3671521"/>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30" name="Rectangle 29"/>
          <p:cNvSpPr/>
          <p:nvPr/>
        </p:nvSpPr>
        <p:spPr>
          <a:xfrm>
            <a:off x="7493318" y="4194309"/>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cxnSp>
        <p:nvCxnSpPr>
          <p:cNvPr id="34" name="Elbow Connector 12"/>
          <p:cNvCxnSpPr/>
          <p:nvPr/>
        </p:nvCxnSpPr>
        <p:spPr>
          <a:xfrm rot="5400000">
            <a:off x="8885069" y="2157037"/>
            <a:ext cx="1392738" cy="869885"/>
          </a:xfrm>
          <a:prstGeom prst="bentConnector4">
            <a:avLst>
              <a:gd name="adj1" fmla="val 45138"/>
              <a:gd name="adj2" fmla="val 126279"/>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5" name="Elbow Connector 14"/>
          <p:cNvCxnSpPr>
            <a:stCxn id="14" idx="2"/>
            <a:endCxn id="30" idx="1"/>
          </p:cNvCxnSpPr>
          <p:nvPr/>
        </p:nvCxnSpPr>
        <p:spPr>
          <a:xfrm rot="5400000">
            <a:off x="6603516" y="2790592"/>
            <a:ext cx="2428959" cy="649353"/>
          </a:xfrm>
          <a:prstGeom prst="bentConnector4">
            <a:avLst>
              <a:gd name="adj1" fmla="val 26821"/>
              <a:gd name="adj2" fmla="val 135204"/>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6" name="Elbow Connector 66"/>
          <p:cNvCxnSpPr>
            <a:stCxn id="16" idx="2"/>
            <a:endCxn id="25" idx="1"/>
          </p:cNvCxnSpPr>
          <p:nvPr/>
        </p:nvCxnSpPr>
        <p:spPr>
          <a:xfrm rot="5400000">
            <a:off x="5348075" y="2398666"/>
            <a:ext cx="1936750" cy="930639"/>
          </a:xfrm>
          <a:prstGeom prst="bentConnector4">
            <a:avLst>
              <a:gd name="adj1" fmla="val 33115"/>
              <a:gd name="adj2" fmla="val 124564"/>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39" name="Rectangle 38"/>
          <p:cNvSpPr/>
          <p:nvPr/>
        </p:nvSpPr>
        <p:spPr>
          <a:xfrm>
            <a:off x="9114680" y="2668179"/>
            <a:ext cx="1291608" cy="338554"/>
          </a:xfrm>
          <a:prstGeom prst="rect">
            <a:avLst/>
          </a:prstGeom>
        </p:spPr>
        <p:txBody>
          <a:bodyPr wrap="square">
            <a:spAutoFit/>
          </a:bodyPr>
          <a:lstStyle/>
          <a:p>
            <a:pPr algn="ctr" defTabSz="457200"/>
            <a:r>
              <a:rPr lang="en-US" sz="1600" b="1" dirty="0">
                <a:solidFill>
                  <a:prstClr val="black"/>
                </a:solidFill>
                <a:latin typeface="Arial"/>
              </a:rPr>
              <a:t>4096 byte</a:t>
            </a:r>
          </a:p>
        </p:txBody>
      </p:sp>
      <p:sp>
        <p:nvSpPr>
          <p:cNvPr id="40" name="Rectangle 39"/>
          <p:cNvSpPr/>
          <p:nvPr/>
        </p:nvSpPr>
        <p:spPr>
          <a:xfrm>
            <a:off x="7431714" y="2699886"/>
            <a:ext cx="1291608" cy="338554"/>
          </a:xfrm>
          <a:prstGeom prst="rect">
            <a:avLst/>
          </a:prstGeom>
        </p:spPr>
        <p:txBody>
          <a:bodyPr wrap="square">
            <a:spAutoFit/>
          </a:bodyPr>
          <a:lstStyle/>
          <a:p>
            <a:pPr algn="ctr" defTabSz="457200"/>
            <a:r>
              <a:rPr lang="en-US" sz="1600" b="1" dirty="0">
                <a:solidFill>
                  <a:prstClr val="black"/>
                </a:solidFill>
                <a:latin typeface="Arial"/>
              </a:rPr>
              <a:t>512 </a:t>
            </a:r>
            <a:r>
              <a:rPr lang="en-US" sz="1600" b="1" dirty="0" smtClean="0">
                <a:solidFill>
                  <a:prstClr val="black"/>
                </a:solidFill>
                <a:latin typeface="Arial"/>
              </a:rPr>
              <a:t>entries</a:t>
            </a:r>
            <a:endParaRPr lang="en-US" sz="1600" b="1" dirty="0">
              <a:solidFill>
                <a:prstClr val="black"/>
              </a:solidFill>
              <a:latin typeface="Arial"/>
            </a:endParaRPr>
          </a:p>
        </p:txBody>
      </p:sp>
      <p:sp>
        <p:nvSpPr>
          <p:cNvPr id="41" name="Rectangle 40"/>
          <p:cNvSpPr/>
          <p:nvPr/>
        </p:nvSpPr>
        <p:spPr>
          <a:xfrm>
            <a:off x="5789526" y="2716931"/>
            <a:ext cx="1291608" cy="338554"/>
          </a:xfrm>
          <a:prstGeom prst="rect">
            <a:avLst/>
          </a:prstGeom>
        </p:spPr>
        <p:txBody>
          <a:bodyPr wrap="square">
            <a:spAutoFit/>
          </a:bodyPr>
          <a:lstStyle/>
          <a:p>
            <a:pPr algn="ctr" defTabSz="457200"/>
            <a:r>
              <a:rPr lang="en-US" sz="1600" b="1" dirty="0">
                <a:solidFill>
                  <a:prstClr val="black"/>
                </a:solidFill>
                <a:latin typeface="Arial"/>
              </a:rPr>
              <a:t>512 </a:t>
            </a:r>
            <a:r>
              <a:rPr lang="en-US" sz="1600" b="1" dirty="0" smtClean="0">
                <a:solidFill>
                  <a:prstClr val="black"/>
                </a:solidFill>
                <a:latin typeface="Arial"/>
              </a:rPr>
              <a:t>entries</a:t>
            </a:r>
            <a:endParaRPr lang="en-US" sz="1600" b="1" dirty="0">
              <a:solidFill>
                <a:prstClr val="black"/>
              </a:solidFill>
              <a:latin typeface="Arial"/>
            </a:endParaRPr>
          </a:p>
        </p:txBody>
      </p:sp>
      <p:sp>
        <p:nvSpPr>
          <p:cNvPr id="44" name="Rectangle 43"/>
          <p:cNvSpPr/>
          <p:nvPr/>
        </p:nvSpPr>
        <p:spPr>
          <a:xfrm>
            <a:off x="9121682" y="4595488"/>
            <a:ext cx="1291608" cy="338554"/>
          </a:xfrm>
          <a:prstGeom prst="rect">
            <a:avLst/>
          </a:prstGeom>
        </p:spPr>
        <p:txBody>
          <a:bodyPr wrap="square">
            <a:spAutoFit/>
          </a:bodyPr>
          <a:lstStyle/>
          <a:p>
            <a:pPr algn="ctr" defTabSz="457200"/>
            <a:r>
              <a:rPr lang="en-US" sz="1600" b="1" dirty="0">
                <a:solidFill>
                  <a:prstClr val="black"/>
                </a:solidFill>
                <a:latin typeface="Arial"/>
              </a:rPr>
              <a:t>page</a:t>
            </a:r>
          </a:p>
        </p:txBody>
      </p:sp>
      <p:sp>
        <p:nvSpPr>
          <p:cNvPr id="45" name="Rectangle 44"/>
          <p:cNvSpPr/>
          <p:nvPr/>
        </p:nvSpPr>
        <p:spPr>
          <a:xfrm>
            <a:off x="7413316" y="4603842"/>
            <a:ext cx="1291608" cy="338554"/>
          </a:xfrm>
          <a:prstGeom prst="rect">
            <a:avLst/>
          </a:prstGeom>
        </p:spPr>
        <p:txBody>
          <a:bodyPr wrap="square">
            <a:spAutoFit/>
          </a:bodyPr>
          <a:lstStyle/>
          <a:p>
            <a:pPr algn="ctr" defTabSz="457200"/>
            <a:r>
              <a:rPr lang="en-US" sz="1600" b="1" dirty="0">
                <a:solidFill>
                  <a:prstClr val="black"/>
                </a:solidFill>
                <a:latin typeface="Arial"/>
              </a:rPr>
              <a:t>page table</a:t>
            </a:r>
          </a:p>
        </p:txBody>
      </p:sp>
      <p:sp>
        <p:nvSpPr>
          <p:cNvPr id="46" name="Rectangle 45"/>
          <p:cNvSpPr/>
          <p:nvPr/>
        </p:nvSpPr>
        <p:spPr>
          <a:xfrm>
            <a:off x="5802226" y="4619505"/>
            <a:ext cx="1291608" cy="584775"/>
          </a:xfrm>
          <a:prstGeom prst="rect">
            <a:avLst/>
          </a:prstGeom>
        </p:spPr>
        <p:txBody>
          <a:bodyPr wrap="square">
            <a:spAutoFit/>
          </a:bodyPr>
          <a:lstStyle/>
          <a:p>
            <a:pPr algn="ctr" defTabSz="457200"/>
            <a:r>
              <a:rPr lang="en-US" sz="1600" b="1" dirty="0">
                <a:solidFill>
                  <a:prstClr val="black"/>
                </a:solidFill>
                <a:latin typeface="Arial"/>
              </a:rPr>
              <a:t>page directory</a:t>
            </a:r>
          </a:p>
        </p:txBody>
      </p:sp>
      <p:sp>
        <p:nvSpPr>
          <p:cNvPr id="66" name="Freeform 65"/>
          <p:cNvSpPr/>
          <p:nvPr/>
        </p:nvSpPr>
        <p:spPr>
          <a:xfrm>
            <a:off x="8503920" y="2963527"/>
            <a:ext cx="653143" cy="1409353"/>
          </a:xfrm>
          <a:custGeom>
            <a:avLst/>
            <a:gdLst>
              <a:gd name="connsiteX0" fmla="*/ 0 w 653143"/>
              <a:gd name="connsiteY0" fmla="*/ 1386404 h 1409353"/>
              <a:gd name="connsiteX1" fmla="*/ 326571 w 653143"/>
              <a:gd name="connsiteY1" fmla="*/ 1373342 h 1409353"/>
              <a:gd name="connsiteX2" fmla="*/ 391886 w 653143"/>
              <a:gd name="connsiteY2" fmla="*/ 1046770 h 1409353"/>
              <a:gd name="connsiteX3" fmla="*/ 326571 w 653143"/>
              <a:gd name="connsiteY3" fmla="*/ 119307 h 1409353"/>
              <a:gd name="connsiteX4" fmla="*/ 653143 w 653143"/>
              <a:gd name="connsiteY4" fmla="*/ 40930 h 1409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43" h="1409353">
                <a:moveTo>
                  <a:pt x="0" y="1386404"/>
                </a:moveTo>
                <a:cubicBezTo>
                  <a:pt x="130628" y="1408176"/>
                  <a:pt x="261257" y="1429948"/>
                  <a:pt x="326571" y="1373342"/>
                </a:cubicBezTo>
                <a:cubicBezTo>
                  <a:pt x="391885" y="1316736"/>
                  <a:pt x="391886" y="1255776"/>
                  <a:pt x="391886" y="1046770"/>
                </a:cubicBezTo>
                <a:cubicBezTo>
                  <a:pt x="391886" y="837764"/>
                  <a:pt x="283028" y="286947"/>
                  <a:pt x="326571" y="119307"/>
                </a:cubicBezTo>
                <a:cubicBezTo>
                  <a:pt x="370114" y="-48333"/>
                  <a:pt x="511628" y="-3702"/>
                  <a:pt x="653143" y="40930"/>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6753497" y="2955541"/>
            <a:ext cx="731520" cy="952314"/>
          </a:xfrm>
          <a:custGeom>
            <a:avLst/>
            <a:gdLst>
              <a:gd name="connsiteX0" fmla="*/ 0 w 731520"/>
              <a:gd name="connsiteY0" fmla="*/ 806562 h 952314"/>
              <a:gd name="connsiteX1" fmla="*/ 365760 w 731520"/>
              <a:gd name="connsiteY1" fmla="*/ 898002 h 952314"/>
              <a:gd name="connsiteX2" fmla="*/ 431074 w 731520"/>
              <a:gd name="connsiteY2" fmla="*/ 75042 h 952314"/>
              <a:gd name="connsiteX3" fmla="*/ 731520 w 731520"/>
              <a:gd name="connsiteY3" fmla="*/ 88105 h 952314"/>
            </a:gdLst>
            <a:ahLst/>
            <a:cxnLst>
              <a:cxn ang="0">
                <a:pos x="connsiteX0" y="connsiteY0"/>
              </a:cxn>
              <a:cxn ang="0">
                <a:pos x="connsiteX1" y="connsiteY1"/>
              </a:cxn>
              <a:cxn ang="0">
                <a:pos x="connsiteX2" y="connsiteY2"/>
              </a:cxn>
              <a:cxn ang="0">
                <a:pos x="connsiteX3" y="connsiteY3"/>
              </a:cxn>
            </a:cxnLst>
            <a:rect l="l" t="t" r="r" b="b"/>
            <a:pathLst>
              <a:path w="731520" h="952314">
                <a:moveTo>
                  <a:pt x="0" y="806562"/>
                </a:moveTo>
                <a:cubicBezTo>
                  <a:pt x="146957" y="913242"/>
                  <a:pt x="293914" y="1019922"/>
                  <a:pt x="365760" y="898002"/>
                </a:cubicBezTo>
                <a:cubicBezTo>
                  <a:pt x="437606" y="776082"/>
                  <a:pt x="370114" y="210025"/>
                  <a:pt x="431074" y="75042"/>
                </a:cubicBezTo>
                <a:cubicBezTo>
                  <a:pt x="492034" y="-59941"/>
                  <a:pt x="611777" y="14082"/>
                  <a:pt x="731520" y="88105"/>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a:off x="6112382" y="1087156"/>
            <a:ext cx="2676011" cy="0"/>
          </a:xfrm>
          <a:prstGeom prst="straightConnector1">
            <a:avLst/>
          </a:prstGeom>
          <a:ln>
            <a:headEnd type="triangle"/>
            <a:tailEnd type="triangle"/>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7019530" y="717406"/>
            <a:ext cx="1066800" cy="338554"/>
          </a:xfrm>
          <a:prstGeom prst="rect">
            <a:avLst/>
          </a:prstGeom>
        </p:spPr>
        <p:txBody>
          <a:bodyPr wrap="square">
            <a:spAutoFit/>
          </a:bodyPr>
          <a:lstStyle/>
          <a:p>
            <a:pPr algn="ctr" defTabSz="457200"/>
            <a:r>
              <a:rPr lang="en-US" sz="1600" b="1" dirty="0" smtClean="0">
                <a:solidFill>
                  <a:schemeClr val="accent1"/>
                </a:solidFill>
                <a:latin typeface="Arial"/>
              </a:rPr>
              <a:t>VPN</a:t>
            </a:r>
            <a:endParaRPr lang="en-US" sz="1600" b="1" dirty="0">
              <a:solidFill>
                <a:schemeClr val="accent1"/>
              </a:solidFill>
              <a:latin typeface="Arial"/>
            </a:endParaRPr>
          </a:p>
        </p:txBody>
      </p:sp>
      <p:grpSp>
        <p:nvGrpSpPr>
          <p:cNvPr id="53" name="Group 52"/>
          <p:cNvGrpSpPr/>
          <p:nvPr/>
        </p:nvGrpSpPr>
        <p:grpSpPr>
          <a:xfrm>
            <a:off x="5827150" y="3251359"/>
            <a:ext cx="1168400" cy="270877"/>
            <a:chOff x="5247052" y="5795718"/>
            <a:chExt cx="1168400" cy="270877"/>
          </a:xfrm>
        </p:grpSpPr>
        <p:sp>
          <p:nvSpPr>
            <p:cNvPr id="83" name="Rectangle 82"/>
            <p:cNvSpPr/>
            <p:nvPr/>
          </p:nvSpPr>
          <p:spPr>
            <a:xfrm>
              <a:off x="5247052" y="5795718"/>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52" name="Oval 51"/>
            <p:cNvSpPr/>
            <p:nvPr/>
          </p:nvSpPr>
          <p:spPr>
            <a:xfrm>
              <a:off x="5408496" y="5816462"/>
              <a:ext cx="139614" cy="2293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p:cNvGrpSpPr/>
          <p:nvPr/>
        </p:nvGrpSpPr>
        <p:grpSpPr>
          <a:xfrm>
            <a:off x="5821867" y="3939600"/>
            <a:ext cx="1168400" cy="270877"/>
            <a:chOff x="5247052" y="5795718"/>
            <a:chExt cx="1168400" cy="270877"/>
          </a:xfrm>
        </p:grpSpPr>
        <p:sp>
          <p:nvSpPr>
            <p:cNvPr id="85" name="Rectangle 84"/>
            <p:cNvSpPr/>
            <p:nvPr/>
          </p:nvSpPr>
          <p:spPr>
            <a:xfrm>
              <a:off x="5247052" y="5795718"/>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86" name="Oval 85"/>
            <p:cNvSpPr/>
            <p:nvPr/>
          </p:nvSpPr>
          <p:spPr>
            <a:xfrm>
              <a:off x="5408496" y="5816462"/>
              <a:ext cx="139614" cy="22938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5831509" y="4211343"/>
            <a:ext cx="1563413" cy="730462"/>
            <a:chOff x="5831509" y="4211343"/>
            <a:chExt cx="1563413" cy="730462"/>
          </a:xfrm>
        </p:grpSpPr>
        <p:sp>
          <p:nvSpPr>
            <p:cNvPr id="88" name="Rectangle 87"/>
            <p:cNvSpPr/>
            <p:nvPr/>
          </p:nvSpPr>
          <p:spPr>
            <a:xfrm>
              <a:off x="5831509" y="4211343"/>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55" name="Freeform 54"/>
            <p:cNvSpPr/>
            <p:nvPr/>
          </p:nvSpPr>
          <p:spPr>
            <a:xfrm>
              <a:off x="6877877" y="4343961"/>
              <a:ext cx="517045" cy="597844"/>
            </a:xfrm>
            <a:custGeom>
              <a:avLst/>
              <a:gdLst>
                <a:gd name="connsiteX0" fmla="*/ 0 w 437322"/>
                <a:gd name="connsiteY0" fmla="*/ 29256 h 585848"/>
                <a:gd name="connsiteX1" fmla="*/ 258418 w 437322"/>
                <a:gd name="connsiteY1" fmla="*/ 49135 h 585848"/>
                <a:gd name="connsiteX2" fmla="*/ 238539 w 437322"/>
                <a:gd name="connsiteY2" fmla="*/ 486456 h 585848"/>
                <a:gd name="connsiteX3" fmla="*/ 437322 w 437322"/>
                <a:gd name="connsiteY3" fmla="*/ 585848 h 585848"/>
              </a:gdLst>
              <a:ahLst/>
              <a:cxnLst>
                <a:cxn ang="0">
                  <a:pos x="connsiteX0" y="connsiteY0"/>
                </a:cxn>
                <a:cxn ang="0">
                  <a:pos x="connsiteX1" y="connsiteY1"/>
                </a:cxn>
                <a:cxn ang="0">
                  <a:pos x="connsiteX2" y="connsiteY2"/>
                </a:cxn>
                <a:cxn ang="0">
                  <a:pos x="connsiteX3" y="connsiteY3"/>
                </a:cxn>
              </a:cxnLst>
              <a:rect l="l" t="t" r="r" b="b"/>
              <a:pathLst>
                <a:path w="437322" h="585848">
                  <a:moveTo>
                    <a:pt x="0" y="29256"/>
                  </a:moveTo>
                  <a:cubicBezTo>
                    <a:pt x="109331" y="1095"/>
                    <a:pt x="218662" y="-27065"/>
                    <a:pt x="258418" y="49135"/>
                  </a:cubicBezTo>
                  <a:cubicBezTo>
                    <a:pt x="298174" y="125335"/>
                    <a:pt x="208722" y="397004"/>
                    <a:pt x="238539" y="486456"/>
                  </a:cubicBezTo>
                  <a:cubicBezTo>
                    <a:pt x="268356" y="575908"/>
                    <a:pt x="352839" y="580878"/>
                    <a:pt x="437322" y="585848"/>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p:cNvSpPr txBox="1"/>
          <p:nvPr/>
        </p:nvSpPr>
        <p:spPr>
          <a:xfrm>
            <a:off x="5174100" y="1273757"/>
            <a:ext cx="835165" cy="646331"/>
          </a:xfrm>
          <a:prstGeom prst="rect">
            <a:avLst/>
          </a:prstGeom>
          <a:noFill/>
        </p:spPr>
        <p:txBody>
          <a:bodyPr wrap="none" rtlCol="0">
            <a:spAutoFit/>
          </a:bodyPr>
          <a:lstStyle/>
          <a:p>
            <a:r>
              <a:rPr lang="en-US" sz="3600" dirty="0" err="1"/>
              <a:t>v</a:t>
            </a:r>
            <a:r>
              <a:rPr lang="en-US" sz="3600" dirty="0" err="1" smtClean="0"/>
              <a:t>a</a:t>
            </a:r>
            <a:r>
              <a:rPr lang="en-US" sz="3600" dirty="0" smtClean="0"/>
              <a:t> :</a:t>
            </a:r>
            <a:endParaRPr lang="en-US" sz="3600" dirty="0"/>
          </a:p>
        </p:txBody>
      </p:sp>
    </p:spTree>
    <p:extLst>
      <p:ext uri="{BB962C8B-B14F-4D97-AF65-F5344CB8AC3E}">
        <p14:creationId xmlns:p14="http://schemas.microsoft.com/office/powerpoint/2010/main" val="129020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1" name="Group 80"/>
          <p:cNvGrpSpPr/>
          <p:nvPr/>
        </p:nvGrpSpPr>
        <p:grpSpPr>
          <a:xfrm>
            <a:off x="4252417" y="3531374"/>
            <a:ext cx="1381760" cy="2464889"/>
            <a:chOff x="4252417" y="3531374"/>
            <a:chExt cx="1381760" cy="2464889"/>
          </a:xfrm>
        </p:grpSpPr>
        <p:sp>
          <p:nvSpPr>
            <p:cNvPr id="80" name="Rectangle 79"/>
            <p:cNvSpPr/>
            <p:nvPr/>
          </p:nvSpPr>
          <p:spPr>
            <a:xfrm>
              <a:off x="4465777" y="4332563"/>
              <a:ext cx="1168400" cy="1663700"/>
            </a:xfrm>
            <a:prstGeom prst="rect">
              <a:avLst/>
            </a:prstGeom>
            <a:solidFill>
              <a:schemeClr val="accent1">
                <a:lumMod val="75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79" name="Rectangle 78"/>
            <p:cNvSpPr/>
            <p:nvPr/>
          </p:nvSpPr>
          <p:spPr>
            <a:xfrm>
              <a:off x="4352565" y="3997279"/>
              <a:ext cx="1168400" cy="1663700"/>
            </a:xfrm>
            <a:prstGeom prst="rect">
              <a:avLst/>
            </a:prstGeom>
            <a:solidFill>
              <a:schemeClr val="accent1">
                <a:lumMod val="75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78" name="Rectangle 77"/>
            <p:cNvSpPr/>
            <p:nvPr/>
          </p:nvSpPr>
          <p:spPr>
            <a:xfrm>
              <a:off x="4252417" y="3531374"/>
              <a:ext cx="1168400" cy="1663700"/>
            </a:xfrm>
            <a:prstGeom prst="rect">
              <a:avLst/>
            </a:prstGeom>
            <a:solidFill>
              <a:schemeClr val="accent1">
                <a:lumMod val="75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grpSp>
      <p:grpSp>
        <p:nvGrpSpPr>
          <p:cNvPr id="77" name="Group 76"/>
          <p:cNvGrpSpPr/>
          <p:nvPr/>
        </p:nvGrpSpPr>
        <p:grpSpPr>
          <a:xfrm>
            <a:off x="5927866" y="3630344"/>
            <a:ext cx="1357856" cy="2338973"/>
            <a:chOff x="5951845" y="3633336"/>
            <a:chExt cx="1357856" cy="2338973"/>
          </a:xfrm>
          <a:solidFill>
            <a:schemeClr val="accent1">
              <a:lumMod val="60000"/>
              <a:lumOff val="40000"/>
            </a:schemeClr>
          </a:solidFill>
        </p:grpSpPr>
        <p:sp>
          <p:nvSpPr>
            <p:cNvPr id="76" name="Rectangle 75"/>
            <p:cNvSpPr/>
            <p:nvPr/>
          </p:nvSpPr>
          <p:spPr>
            <a:xfrm>
              <a:off x="6141301" y="4308609"/>
              <a:ext cx="1168400" cy="16637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75" name="Rectangle 74"/>
            <p:cNvSpPr/>
            <p:nvPr/>
          </p:nvSpPr>
          <p:spPr>
            <a:xfrm>
              <a:off x="6050240" y="4005280"/>
              <a:ext cx="1168400" cy="16637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74" name="Rectangle 73"/>
            <p:cNvSpPr/>
            <p:nvPr/>
          </p:nvSpPr>
          <p:spPr>
            <a:xfrm>
              <a:off x="5951845" y="3633336"/>
              <a:ext cx="1168400" cy="16637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grpSp>
      <p:grpSp>
        <p:nvGrpSpPr>
          <p:cNvPr id="70" name="Group 69"/>
          <p:cNvGrpSpPr/>
          <p:nvPr/>
        </p:nvGrpSpPr>
        <p:grpSpPr>
          <a:xfrm>
            <a:off x="7619993" y="3686473"/>
            <a:ext cx="1396293" cy="2393317"/>
            <a:chOff x="7619993" y="3686473"/>
            <a:chExt cx="1396293" cy="2393317"/>
          </a:xfrm>
          <a:solidFill>
            <a:schemeClr val="bg2"/>
          </a:solidFill>
        </p:grpSpPr>
        <p:sp>
          <p:nvSpPr>
            <p:cNvPr id="69" name="Rectangle 68"/>
            <p:cNvSpPr/>
            <p:nvPr/>
          </p:nvSpPr>
          <p:spPr>
            <a:xfrm>
              <a:off x="7847886" y="4416090"/>
              <a:ext cx="1168400" cy="1663700"/>
            </a:xfrm>
            <a:prstGeom prst="rect">
              <a:avLst/>
            </a:prstGeom>
            <a:grpFill/>
            <a:ln w="9525" cap="flat" cmpd="sng" algn="ctr">
              <a:solidFill>
                <a:sysClr val="windowText" lastClr="000000"/>
              </a:solidFill>
              <a:prstDash val="solid"/>
            </a:ln>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Arial"/>
                  <a:ea typeface="+mn-ea"/>
                  <a:cs typeface="+mn-cs"/>
                </a:rPr>
                <a:t>PTEs</a:t>
              </a:r>
              <a:endParaRPr kumimoji="0" lang="en-US" sz="1800" b="0" i="0" u="none" strike="noStrike" kern="0" cap="none" spc="0" normalizeH="0" baseline="0" noProof="0" dirty="0">
                <a:ln>
                  <a:noFill/>
                </a:ln>
                <a:effectLst/>
                <a:uLnTx/>
                <a:uFillTx/>
                <a:latin typeface="Arial"/>
                <a:ea typeface="+mn-ea"/>
                <a:cs typeface="+mn-cs"/>
              </a:endParaRPr>
            </a:p>
          </p:txBody>
        </p:sp>
        <p:sp>
          <p:nvSpPr>
            <p:cNvPr id="68" name="Rectangle 67"/>
            <p:cNvSpPr/>
            <p:nvPr/>
          </p:nvSpPr>
          <p:spPr>
            <a:xfrm>
              <a:off x="7757764" y="4047638"/>
              <a:ext cx="1168400" cy="1663700"/>
            </a:xfrm>
            <a:prstGeom prst="rect">
              <a:avLst/>
            </a:prstGeom>
            <a:grpFill/>
            <a:ln w="9525" cap="flat" cmpd="sng" algn="ctr">
              <a:solidFill>
                <a:sysClr val="windowText" lastClr="000000"/>
              </a:solidFill>
              <a:prstDash val="solid"/>
            </a:ln>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Arial"/>
                  <a:ea typeface="+mn-ea"/>
                  <a:cs typeface="+mn-cs"/>
                </a:rPr>
                <a:t>PTEs</a:t>
              </a:r>
              <a:endParaRPr kumimoji="0" lang="en-US" sz="1800" b="0" i="0" u="none" strike="noStrike" kern="0" cap="none" spc="0" normalizeH="0" baseline="0" noProof="0" dirty="0">
                <a:ln>
                  <a:noFill/>
                </a:ln>
                <a:effectLst/>
                <a:uLnTx/>
                <a:uFillTx/>
                <a:latin typeface="Arial"/>
                <a:ea typeface="+mn-ea"/>
                <a:cs typeface="+mn-cs"/>
              </a:endParaRPr>
            </a:p>
          </p:txBody>
        </p:sp>
        <p:sp>
          <p:nvSpPr>
            <p:cNvPr id="67" name="Rectangle 66"/>
            <p:cNvSpPr/>
            <p:nvPr/>
          </p:nvSpPr>
          <p:spPr>
            <a:xfrm>
              <a:off x="7619993" y="3686473"/>
              <a:ext cx="1168400" cy="1663700"/>
            </a:xfrm>
            <a:prstGeom prst="rect">
              <a:avLst/>
            </a:prstGeom>
            <a:grpFill/>
            <a:ln w="9525" cap="flat" cmpd="sng" algn="ctr">
              <a:solidFill>
                <a:sysClr val="windowText" lastClr="000000"/>
              </a:solidFill>
              <a:prstDash val="solid"/>
            </a:ln>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Arial"/>
                  <a:ea typeface="+mn-ea"/>
                  <a:cs typeface="+mn-cs"/>
                </a:rPr>
                <a:t>PTEs</a:t>
              </a:r>
              <a:endParaRPr kumimoji="0" lang="en-US" sz="1800" b="0" i="0" u="none" strike="noStrike" kern="0" cap="none" spc="0" normalizeH="0" baseline="0" noProof="0" dirty="0">
                <a:ln>
                  <a:noFill/>
                </a:ln>
                <a:effectLst/>
                <a:uLnTx/>
                <a:uFillTx/>
                <a:latin typeface="Arial"/>
                <a:ea typeface="+mn-ea"/>
                <a:cs typeface="+mn-cs"/>
              </a:endParaRPr>
            </a:p>
          </p:txBody>
        </p:sp>
      </p:grpSp>
      <p:sp>
        <p:nvSpPr>
          <p:cNvPr id="2" name="Title 1"/>
          <p:cNvSpPr>
            <a:spLocks noGrp="1"/>
          </p:cNvSpPr>
          <p:nvPr>
            <p:ph type="title"/>
          </p:nvPr>
        </p:nvSpPr>
        <p:spPr>
          <a:xfrm>
            <a:off x="854582" y="127012"/>
            <a:ext cx="10515600" cy="1325563"/>
          </a:xfrm>
        </p:spPr>
        <p:txBody>
          <a:bodyPr/>
          <a:lstStyle/>
          <a:p>
            <a:r>
              <a:rPr lang="en-US" dirty="0">
                <a:latin typeface="+mn-lt"/>
              </a:rPr>
              <a:t>Page Table Hierarchy on x86-64</a:t>
            </a:r>
            <a:endParaRPr lang="en-IN"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51</a:t>
            </a:fld>
            <a:endParaRPr lang="en-IN"/>
          </a:p>
        </p:txBody>
      </p:sp>
      <p:sp>
        <p:nvSpPr>
          <p:cNvPr id="8" name="Rectangle 7"/>
          <p:cNvSpPr/>
          <p:nvPr/>
        </p:nvSpPr>
        <p:spPr>
          <a:xfrm>
            <a:off x="-8374" y="5769110"/>
            <a:ext cx="2284745" cy="482600"/>
          </a:xfrm>
          <a:prstGeom prst="rect">
            <a:avLst/>
          </a:prstGeom>
          <a:solidFill>
            <a:srgbClr val="FF99FF"/>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               36 bits</a:t>
            </a:r>
          </a:p>
        </p:txBody>
      </p:sp>
      <p:sp>
        <p:nvSpPr>
          <p:cNvPr id="9" name="Rectangle 8"/>
          <p:cNvSpPr/>
          <p:nvPr/>
        </p:nvSpPr>
        <p:spPr>
          <a:xfrm>
            <a:off x="8974980" y="1087156"/>
            <a:ext cx="1066800" cy="338554"/>
          </a:xfrm>
          <a:prstGeom prst="rect">
            <a:avLst/>
          </a:prstGeom>
        </p:spPr>
        <p:txBody>
          <a:bodyPr wrap="square">
            <a:spAutoFit/>
          </a:bodyPr>
          <a:lstStyle/>
          <a:p>
            <a:pPr algn="ctr" defTabSz="457200"/>
            <a:r>
              <a:rPr lang="en-US" sz="1600" b="1" dirty="0">
                <a:solidFill>
                  <a:prstClr val="black"/>
                </a:solidFill>
                <a:latin typeface="Arial"/>
              </a:rPr>
              <a:t>OFFSET</a:t>
            </a:r>
          </a:p>
        </p:txBody>
      </p:sp>
      <p:sp>
        <p:nvSpPr>
          <p:cNvPr id="10" name="Rectangle 9"/>
          <p:cNvSpPr/>
          <p:nvPr/>
        </p:nvSpPr>
        <p:spPr>
          <a:xfrm>
            <a:off x="10016380" y="1130435"/>
            <a:ext cx="457200" cy="338554"/>
          </a:xfrm>
          <a:prstGeom prst="rect">
            <a:avLst/>
          </a:prstGeom>
        </p:spPr>
        <p:txBody>
          <a:bodyPr wrap="square">
            <a:spAutoFit/>
          </a:bodyPr>
          <a:lstStyle/>
          <a:p>
            <a:pPr algn="ctr" defTabSz="457200"/>
            <a:r>
              <a:rPr lang="en-US" sz="1600" b="1" dirty="0">
                <a:solidFill>
                  <a:prstClr val="black"/>
                </a:solidFill>
                <a:latin typeface="Arial"/>
              </a:rPr>
              <a:t>0</a:t>
            </a:r>
          </a:p>
        </p:txBody>
      </p:sp>
      <p:sp>
        <p:nvSpPr>
          <p:cNvPr id="11" name="Rectangle 10"/>
          <p:cNvSpPr/>
          <p:nvPr/>
        </p:nvSpPr>
        <p:spPr>
          <a:xfrm>
            <a:off x="3259980" y="1137956"/>
            <a:ext cx="533400" cy="338554"/>
          </a:xfrm>
          <a:prstGeom prst="rect">
            <a:avLst/>
          </a:prstGeom>
        </p:spPr>
        <p:txBody>
          <a:bodyPr wrap="square">
            <a:spAutoFit/>
          </a:bodyPr>
          <a:lstStyle/>
          <a:p>
            <a:pPr algn="ctr" defTabSz="457200"/>
            <a:r>
              <a:rPr lang="en-US" sz="1600" b="1" dirty="0">
                <a:solidFill>
                  <a:prstClr val="black"/>
                </a:solidFill>
                <a:latin typeface="Arial"/>
              </a:rPr>
              <a:t>47</a:t>
            </a:r>
          </a:p>
        </p:txBody>
      </p:sp>
      <p:sp>
        <p:nvSpPr>
          <p:cNvPr id="12" name="Rectangle 11"/>
          <p:cNvSpPr/>
          <p:nvPr/>
        </p:nvSpPr>
        <p:spPr>
          <a:xfrm>
            <a:off x="1342280" y="1142302"/>
            <a:ext cx="533400" cy="338554"/>
          </a:xfrm>
          <a:prstGeom prst="rect">
            <a:avLst/>
          </a:prstGeom>
        </p:spPr>
        <p:txBody>
          <a:bodyPr wrap="square">
            <a:spAutoFit/>
          </a:bodyPr>
          <a:lstStyle/>
          <a:p>
            <a:pPr algn="ctr" defTabSz="457200"/>
            <a:r>
              <a:rPr lang="en-US" sz="1600" b="1" dirty="0">
                <a:solidFill>
                  <a:prstClr val="black"/>
                </a:solidFill>
                <a:latin typeface="Arial"/>
              </a:rPr>
              <a:t>63</a:t>
            </a:r>
          </a:p>
        </p:txBody>
      </p:sp>
      <p:sp>
        <p:nvSpPr>
          <p:cNvPr id="13" name="Rectangle 12"/>
          <p:cNvSpPr/>
          <p:nvPr/>
        </p:nvSpPr>
        <p:spPr>
          <a:xfrm>
            <a:off x="8837457" y="1418189"/>
            <a:ext cx="1429131" cy="482600"/>
          </a:xfrm>
          <a:prstGeom prst="rect">
            <a:avLst/>
          </a:prstGeom>
          <a:solidFill>
            <a:srgbClr val="FFCC99"/>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12 bits</a:t>
            </a:r>
          </a:p>
        </p:txBody>
      </p:sp>
      <p:sp>
        <p:nvSpPr>
          <p:cNvPr id="14" name="Rectangle 13"/>
          <p:cNvSpPr/>
          <p:nvPr/>
        </p:nvSpPr>
        <p:spPr>
          <a:xfrm>
            <a:off x="7473284" y="1418189"/>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15" name="Rectangle 14"/>
          <p:cNvSpPr/>
          <p:nvPr/>
        </p:nvSpPr>
        <p:spPr>
          <a:xfrm>
            <a:off x="1576232" y="1405126"/>
            <a:ext cx="1797939" cy="482600"/>
          </a:xfrm>
          <a:prstGeom prst="rect">
            <a:avLst/>
          </a:prstGeom>
          <a:solidFill>
            <a:srgbClr val="FFCC00"/>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RESERVED</a:t>
            </a:r>
          </a:p>
        </p:txBody>
      </p:sp>
      <p:sp>
        <p:nvSpPr>
          <p:cNvPr id="16" name="Rectangle 15"/>
          <p:cNvSpPr/>
          <p:nvPr/>
        </p:nvSpPr>
        <p:spPr>
          <a:xfrm>
            <a:off x="6112382" y="1413010"/>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17" name="Rectangle 16"/>
          <p:cNvSpPr/>
          <p:nvPr/>
        </p:nvSpPr>
        <p:spPr>
          <a:xfrm>
            <a:off x="4756596" y="1413010"/>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18" name="Rectangle 17"/>
          <p:cNvSpPr/>
          <p:nvPr/>
        </p:nvSpPr>
        <p:spPr>
          <a:xfrm>
            <a:off x="3398966" y="1413010"/>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19" name="Rectangle 18"/>
          <p:cNvSpPr/>
          <p:nvPr/>
        </p:nvSpPr>
        <p:spPr>
          <a:xfrm>
            <a:off x="5028569" y="1138958"/>
            <a:ext cx="1066800" cy="338554"/>
          </a:xfrm>
          <a:prstGeom prst="rect">
            <a:avLst/>
          </a:prstGeom>
        </p:spPr>
        <p:txBody>
          <a:bodyPr wrap="square">
            <a:spAutoFit/>
          </a:bodyPr>
          <a:lstStyle/>
          <a:p>
            <a:pPr algn="ctr" defTabSz="457200"/>
            <a:r>
              <a:rPr lang="en-US" sz="1600" b="1" dirty="0">
                <a:solidFill>
                  <a:prstClr val="black"/>
                </a:solidFill>
                <a:latin typeface="Arial"/>
              </a:rPr>
              <a:t>PDPTE</a:t>
            </a:r>
          </a:p>
        </p:txBody>
      </p:sp>
      <p:sp>
        <p:nvSpPr>
          <p:cNvPr id="20" name="Rectangle 19"/>
          <p:cNvSpPr/>
          <p:nvPr/>
        </p:nvSpPr>
        <p:spPr>
          <a:xfrm>
            <a:off x="7745257" y="1142302"/>
            <a:ext cx="1066800" cy="338554"/>
          </a:xfrm>
          <a:prstGeom prst="rect">
            <a:avLst/>
          </a:prstGeom>
        </p:spPr>
        <p:txBody>
          <a:bodyPr wrap="square">
            <a:spAutoFit/>
          </a:bodyPr>
          <a:lstStyle/>
          <a:p>
            <a:pPr algn="ctr" defTabSz="457200"/>
            <a:r>
              <a:rPr lang="en-US" sz="1600" b="1" dirty="0">
                <a:solidFill>
                  <a:prstClr val="black"/>
                </a:solidFill>
                <a:latin typeface="Arial"/>
              </a:rPr>
              <a:t>PTE</a:t>
            </a:r>
          </a:p>
        </p:txBody>
      </p:sp>
      <p:sp>
        <p:nvSpPr>
          <p:cNvPr id="21" name="Rectangle 20"/>
          <p:cNvSpPr/>
          <p:nvPr/>
        </p:nvSpPr>
        <p:spPr>
          <a:xfrm>
            <a:off x="6384355" y="1138125"/>
            <a:ext cx="1066800" cy="338554"/>
          </a:xfrm>
          <a:prstGeom prst="rect">
            <a:avLst/>
          </a:prstGeom>
        </p:spPr>
        <p:txBody>
          <a:bodyPr wrap="square">
            <a:spAutoFit/>
          </a:bodyPr>
          <a:lstStyle/>
          <a:p>
            <a:pPr algn="ctr" defTabSz="457200"/>
            <a:r>
              <a:rPr lang="en-US" sz="1600" b="1" dirty="0">
                <a:solidFill>
                  <a:prstClr val="black"/>
                </a:solidFill>
                <a:latin typeface="Arial"/>
              </a:rPr>
              <a:t>PDE</a:t>
            </a:r>
          </a:p>
        </p:txBody>
      </p:sp>
      <p:sp>
        <p:nvSpPr>
          <p:cNvPr id="22" name="Rectangle 21"/>
          <p:cNvSpPr/>
          <p:nvPr/>
        </p:nvSpPr>
        <p:spPr>
          <a:xfrm>
            <a:off x="3689796" y="1138125"/>
            <a:ext cx="1066800" cy="338554"/>
          </a:xfrm>
          <a:prstGeom prst="rect">
            <a:avLst/>
          </a:prstGeom>
        </p:spPr>
        <p:txBody>
          <a:bodyPr wrap="square">
            <a:spAutoFit/>
          </a:bodyPr>
          <a:lstStyle/>
          <a:p>
            <a:pPr algn="ctr" defTabSz="457200"/>
            <a:r>
              <a:rPr lang="en-US" sz="1600" b="1" dirty="0">
                <a:solidFill>
                  <a:prstClr val="black"/>
                </a:solidFill>
                <a:latin typeface="Arial"/>
              </a:rPr>
              <a:t>PML4E</a:t>
            </a:r>
          </a:p>
        </p:txBody>
      </p:sp>
      <p:sp>
        <p:nvSpPr>
          <p:cNvPr id="23" name="Rectangle 22"/>
          <p:cNvSpPr/>
          <p:nvPr/>
        </p:nvSpPr>
        <p:spPr>
          <a:xfrm>
            <a:off x="2421780" y="3000510"/>
            <a:ext cx="1168400" cy="1663700"/>
          </a:xfrm>
          <a:prstGeom prst="rect">
            <a:avLst/>
          </a:prstGeom>
          <a:solidFill>
            <a:srgbClr val="7030A0"/>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4" name="Rectangle 23"/>
          <p:cNvSpPr/>
          <p:nvPr/>
        </p:nvSpPr>
        <p:spPr>
          <a:xfrm>
            <a:off x="4152269" y="3013210"/>
            <a:ext cx="1168400" cy="1663700"/>
          </a:xfrm>
          <a:prstGeom prst="rect">
            <a:avLst/>
          </a:prstGeom>
          <a:solidFill>
            <a:schemeClr val="accent1">
              <a:lumMod val="75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5" name="Rectangle 24"/>
          <p:cNvSpPr/>
          <p:nvPr/>
        </p:nvSpPr>
        <p:spPr>
          <a:xfrm>
            <a:off x="5827151" y="2997518"/>
            <a:ext cx="1168400" cy="1663700"/>
          </a:xfrm>
          <a:prstGeom prst="rect">
            <a:avLst/>
          </a:prstGeom>
          <a:solidFill>
            <a:schemeClr val="accent1">
              <a:lumMod val="60000"/>
              <a:lumOff val="40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6" name="Rectangle 25"/>
          <p:cNvSpPr/>
          <p:nvPr/>
        </p:nvSpPr>
        <p:spPr>
          <a:xfrm>
            <a:off x="7493318" y="2987810"/>
            <a:ext cx="1168400" cy="1663700"/>
          </a:xfrm>
          <a:prstGeom prst="rect">
            <a:avLst/>
          </a:prstGeom>
          <a:solidFill>
            <a:schemeClr val="bg2"/>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Arial"/>
                <a:ea typeface="+mn-ea"/>
                <a:cs typeface="+mn-cs"/>
              </a:rPr>
              <a:t>PTEs</a:t>
            </a:r>
            <a:endParaRPr kumimoji="0" lang="en-US" sz="1800" b="0" i="0" u="none" strike="noStrike" kern="0" cap="none" spc="0" normalizeH="0" baseline="0" noProof="0" dirty="0">
              <a:ln>
                <a:noFill/>
              </a:ln>
              <a:effectLst/>
              <a:uLnTx/>
              <a:uFillTx/>
              <a:latin typeface="Arial"/>
              <a:ea typeface="+mn-ea"/>
              <a:cs typeface="+mn-cs"/>
            </a:endParaRPr>
          </a:p>
        </p:txBody>
      </p:sp>
      <p:sp>
        <p:nvSpPr>
          <p:cNvPr id="27" name="Rectangle 26"/>
          <p:cNvSpPr/>
          <p:nvPr/>
        </p:nvSpPr>
        <p:spPr>
          <a:xfrm>
            <a:off x="9146495" y="2975110"/>
            <a:ext cx="1168400" cy="1663700"/>
          </a:xfrm>
          <a:prstGeom prst="rect">
            <a:avLst/>
          </a:prstGeom>
          <a:solidFill>
            <a:srgbClr val="39B3E9">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8" name="Rectangle 27"/>
          <p:cNvSpPr/>
          <p:nvPr/>
        </p:nvSpPr>
        <p:spPr>
          <a:xfrm>
            <a:off x="9146495" y="3152909"/>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9" name="Rectangle 28"/>
          <p:cNvSpPr/>
          <p:nvPr/>
        </p:nvSpPr>
        <p:spPr>
          <a:xfrm>
            <a:off x="5851130" y="3671521"/>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30" name="Rectangle 29"/>
          <p:cNvSpPr/>
          <p:nvPr/>
        </p:nvSpPr>
        <p:spPr>
          <a:xfrm>
            <a:off x="7493318" y="4194309"/>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31" name="Rectangle 30"/>
          <p:cNvSpPr/>
          <p:nvPr/>
        </p:nvSpPr>
        <p:spPr>
          <a:xfrm>
            <a:off x="4151656" y="3195185"/>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32" name="Rectangle 31"/>
          <p:cNvSpPr/>
          <p:nvPr/>
        </p:nvSpPr>
        <p:spPr>
          <a:xfrm>
            <a:off x="2421780" y="3950835"/>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cxnSp>
        <p:nvCxnSpPr>
          <p:cNvPr id="34" name="Elbow Connector 12"/>
          <p:cNvCxnSpPr/>
          <p:nvPr/>
        </p:nvCxnSpPr>
        <p:spPr>
          <a:xfrm rot="5400000">
            <a:off x="8885069" y="2157037"/>
            <a:ext cx="1392738" cy="869885"/>
          </a:xfrm>
          <a:prstGeom prst="bentConnector4">
            <a:avLst>
              <a:gd name="adj1" fmla="val 45138"/>
              <a:gd name="adj2" fmla="val 126279"/>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5" name="Elbow Connector 14"/>
          <p:cNvCxnSpPr>
            <a:stCxn id="14" idx="2"/>
            <a:endCxn id="30" idx="1"/>
          </p:cNvCxnSpPr>
          <p:nvPr/>
        </p:nvCxnSpPr>
        <p:spPr>
          <a:xfrm rot="5400000">
            <a:off x="6603516" y="2790592"/>
            <a:ext cx="2428959" cy="649353"/>
          </a:xfrm>
          <a:prstGeom prst="bentConnector4">
            <a:avLst>
              <a:gd name="adj1" fmla="val 26821"/>
              <a:gd name="adj2" fmla="val 135204"/>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6" name="Elbow Connector 66"/>
          <p:cNvCxnSpPr>
            <a:stCxn id="16" idx="2"/>
            <a:endCxn id="25" idx="1"/>
          </p:cNvCxnSpPr>
          <p:nvPr/>
        </p:nvCxnSpPr>
        <p:spPr>
          <a:xfrm rot="5400000">
            <a:off x="5348075" y="2398666"/>
            <a:ext cx="1936750" cy="930639"/>
          </a:xfrm>
          <a:prstGeom prst="bentConnector4">
            <a:avLst>
              <a:gd name="adj1" fmla="val 33115"/>
              <a:gd name="adj2" fmla="val 124564"/>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7" name="Elbow Connector 68"/>
          <p:cNvCxnSpPr>
            <a:stCxn id="17" idx="2"/>
            <a:endCxn id="31" idx="1"/>
          </p:cNvCxnSpPr>
          <p:nvPr/>
        </p:nvCxnSpPr>
        <p:spPr>
          <a:xfrm rot="5400000">
            <a:off x="4071313" y="1975954"/>
            <a:ext cx="1435014" cy="1274327"/>
          </a:xfrm>
          <a:prstGeom prst="bentConnector4">
            <a:avLst>
              <a:gd name="adj1" fmla="val 45281"/>
              <a:gd name="adj2" fmla="val 117939"/>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8" name="Elbow Connector 72"/>
          <p:cNvCxnSpPr>
            <a:stCxn id="18" idx="2"/>
            <a:endCxn id="32" idx="1"/>
          </p:cNvCxnSpPr>
          <p:nvPr/>
        </p:nvCxnSpPr>
        <p:spPr>
          <a:xfrm rot="5400000">
            <a:off x="2149735" y="2167656"/>
            <a:ext cx="2190664" cy="1646573"/>
          </a:xfrm>
          <a:prstGeom prst="bentConnector4">
            <a:avLst>
              <a:gd name="adj1" fmla="val 15603"/>
              <a:gd name="adj2" fmla="val 116197"/>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39" name="Rectangle 38"/>
          <p:cNvSpPr/>
          <p:nvPr/>
        </p:nvSpPr>
        <p:spPr>
          <a:xfrm>
            <a:off x="9114680" y="2668179"/>
            <a:ext cx="1291608" cy="338554"/>
          </a:xfrm>
          <a:prstGeom prst="rect">
            <a:avLst/>
          </a:prstGeom>
        </p:spPr>
        <p:txBody>
          <a:bodyPr wrap="square">
            <a:spAutoFit/>
          </a:bodyPr>
          <a:lstStyle/>
          <a:p>
            <a:pPr algn="ctr" defTabSz="457200"/>
            <a:r>
              <a:rPr lang="en-US" sz="1600" b="1" dirty="0">
                <a:solidFill>
                  <a:prstClr val="black"/>
                </a:solidFill>
                <a:latin typeface="Arial"/>
              </a:rPr>
              <a:t>4096 byte</a:t>
            </a:r>
          </a:p>
        </p:txBody>
      </p:sp>
      <p:sp>
        <p:nvSpPr>
          <p:cNvPr id="40" name="Rectangle 39"/>
          <p:cNvSpPr/>
          <p:nvPr/>
        </p:nvSpPr>
        <p:spPr>
          <a:xfrm>
            <a:off x="7431714" y="2699886"/>
            <a:ext cx="1291608" cy="338554"/>
          </a:xfrm>
          <a:prstGeom prst="rect">
            <a:avLst/>
          </a:prstGeom>
        </p:spPr>
        <p:txBody>
          <a:bodyPr wrap="square">
            <a:spAutoFit/>
          </a:bodyPr>
          <a:lstStyle/>
          <a:p>
            <a:pPr algn="ctr" defTabSz="457200"/>
            <a:r>
              <a:rPr lang="en-US" sz="1600" b="1" dirty="0">
                <a:solidFill>
                  <a:prstClr val="black"/>
                </a:solidFill>
                <a:latin typeface="Arial"/>
              </a:rPr>
              <a:t>512 </a:t>
            </a:r>
            <a:r>
              <a:rPr lang="en-US" sz="1600" b="1" dirty="0" smtClean="0">
                <a:solidFill>
                  <a:prstClr val="black"/>
                </a:solidFill>
                <a:latin typeface="Arial"/>
              </a:rPr>
              <a:t>entries</a:t>
            </a:r>
            <a:endParaRPr lang="en-US" sz="1600" b="1" dirty="0">
              <a:solidFill>
                <a:prstClr val="black"/>
              </a:solidFill>
              <a:latin typeface="Arial"/>
            </a:endParaRPr>
          </a:p>
        </p:txBody>
      </p:sp>
      <p:sp>
        <p:nvSpPr>
          <p:cNvPr id="41" name="Rectangle 40"/>
          <p:cNvSpPr/>
          <p:nvPr/>
        </p:nvSpPr>
        <p:spPr>
          <a:xfrm>
            <a:off x="5789526" y="2716931"/>
            <a:ext cx="1291608" cy="338554"/>
          </a:xfrm>
          <a:prstGeom prst="rect">
            <a:avLst/>
          </a:prstGeom>
        </p:spPr>
        <p:txBody>
          <a:bodyPr wrap="square">
            <a:spAutoFit/>
          </a:bodyPr>
          <a:lstStyle/>
          <a:p>
            <a:pPr algn="ctr" defTabSz="457200"/>
            <a:r>
              <a:rPr lang="en-US" sz="1600" b="1" dirty="0">
                <a:solidFill>
                  <a:prstClr val="black"/>
                </a:solidFill>
                <a:latin typeface="Arial"/>
              </a:rPr>
              <a:t>512 </a:t>
            </a:r>
            <a:r>
              <a:rPr lang="en-US" sz="1600" b="1" dirty="0" smtClean="0">
                <a:solidFill>
                  <a:prstClr val="black"/>
                </a:solidFill>
                <a:latin typeface="Arial"/>
              </a:rPr>
              <a:t>entries</a:t>
            </a:r>
            <a:endParaRPr lang="en-US" sz="1600" b="1" dirty="0">
              <a:solidFill>
                <a:prstClr val="black"/>
              </a:solidFill>
              <a:latin typeface="Arial"/>
            </a:endParaRPr>
          </a:p>
        </p:txBody>
      </p:sp>
      <p:sp>
        <p:nvSpPr>
          <p:cNvPr id="42" name="Rectangle 41"/>
          <p:cNvSpPr/>
          <p:nvPr/>
        </p:nvSpPr>
        <p:spPr>
          <a:xfrm>
            <a:off x="4090052" y="2715888"/>
            <a:ext cx="1291608" cy="338554"/>
          </a:xfrm>
          <a:prstGeom prst="rect">
            <a:avLst/>
          </a:prstGeom>
        </p:spPr>
        <p:txBody>
          <a:bodyPr wrap="square">
            <a:spAutoFit/>
          </a:bodyPr>
          <a:lstStyle/>
          <a:p>
            <a:pPr algn="ctr" defTabSz="457200"/>
            <a:r>
              <a:rPr lang="en-US" sz="1600" b="1" dirty="0">
                <a:solidFill>
                  <a:prstClr val="black"/>
                </a:solidFill>
                <a:latin typeface="Arial"/>
              </a:rPr>
              <a:t>512 </a:t>
            </a:r>
            <a:r>
              <a:rPr lang="en-US" sz="1600" b="1" dirty="0" smtClean="0">
                <a:solidFill>
                  <a:prstClr val="black"/>
                </a:solidFill>
                <a:latin typeface="Arial"/>
              </a:rPr>
              <a:t>entries</a:t>
            </a:r>
            <a:endParaRPr lang="en-US" sz="1600" b="1" dirty="0">
              <a:solidFill>
                <a:prstClr val="black"/>
              </a:solidFill>
              <a:latin typeface="Arial"/>
            </a:endParaRPr>
          </a:p>
        </p:txBody>
      </p:sp>
      <p:sp>
        <p:nvSpPr>
          <p:cNvPr id="43" name="Rectangle 42"/>
          <p:cNvSpPr/>
          <p:nvPr/>
        </p:nvSpPr>
        <p:spPr>
          <a:xfrm>
            <a:off x="2360176" y="2694708"/>
            <a:ext cx="1291608" cy="338554"/>
          </a:xfrm>
          <a:prstGeom prst="rect">
            <a:avLst/>
          </a:prstGeom>
        </p:spPr>
        <p:txBody>
          <a:bodyPr wrap="square">
            <a:spAutoFit/>
          </a:bodyPr>
          <a:lstStyle/>
          <a:p>
            <a:pPr algn="ctr" defTabSz="457200"/>
            <a:r>
              <a:rPr lang="en-US" sz="1600" b="1" dirty="0">
                <a:solidFill>
                  <a:prstClr val="black"/>
                </a:solidFill>
                <a:latin typeface="Arial"/>
              </a:rPr>
              <a:t>512 </a:t>
            </a:r>
            <a:r>
              <a:rPr lang="en-US" sz="1600" b="1" dirty="0" smtClean="0">
                <a:solidFill>
                  <a:prstClr val="black"/>
                </a:solidFill>
                <a:latin typeface="Arial"/>
              </a:rPr>
              <a:t>entries</a:t>
            </a:r>
            <a:endParaRPr lang="en-US" sz="1600" b="1" dirty="0">
              <a:solidFill>
                <a:prstClr val="black"/>
              </a:solidFill>
              <a:latin typeface="Arial"/>
            </a:endParaRPr>
          </a:p>
        </p:txBody>
      </p:sp>
      <p:sp>
        <p:nvSpPr>
          <p:cNvPr id="44" name="Rectangle 43"/>
          <p:cNvSpPr/>
          <p:nvPr/>
        </p:nvSpPr>
        <p:spPr>
          <a:xfrm>
            <a:off x="9121682" y="4595488"/>
            <a:ext cx="1291608" cy="338554"/>
          </a:xfrm>
          <a:prstGeom prst="rect">
            <a:avLst/>
          </a:prstGeom>
        </p:spPr>
        <p:txBody>
          <a:bodyPr wrap="square">
            <a:spAutoFit/>
          </a:bodyPr>
          <a:lstStyle/>
          <a:p>
            <a:pPr algn="ctr" defTabSz="457200"/>
            <a:r>
              <a:rPr lang="en-US" sz="1600" b="1" dirty="0">
                <a:solidFill>
                  <a:prstClr val="black"/>
                </a:solidFill>
                <a:latin typeface="Arial"/>
              </a:rPr>
              <a:t>page</a:t>
            </a:r>
          </a:p>
        </p:txBody>
      </p:sp>
      <p:sp>
        <p:nvSpPr>
          <p:cNvPr id="45" name="Rectangle 44"/>
          <p:cNvSpPr/>
          <p:nvPr/>
        </p:nvSpPr>
        <p:spPr>
          <a:xfrm>
            <a:off x="7413316" y="4603842"/>
            <a:ext cx="1291608" cy="338554"/>
          </a:xfrm>
          <a:prstGeom prst="rect">
            <a:avLst/>
          </a:prstGeom>
        </p:spPr>
        <p:txBody>
          <a:bodyPr wrap="square">
            <a:spAutoFit/>
          </a:bodyPr>
          <a:lstStyle/>
          <a:p>
            <a:pPr algn="ctr" defTabSz="457200"/>
            <a:r>
              <a:rPr lang="en-US" sz="1600" b="1" dirty="0">
                <a:solidFill>
                  <a:prstClr val="black"/>
                </a:solidFill>
                <a:latin typeface="Arial"/>
              </a:rPr>
              <a:t>page table</a:t>
            </a:r>
          </a:p>
        </p:txBody>
      </p:sp>
      <p:sp>
        <p:nvSpPr>
          <p:cNvPr id="46" name="Rectangle 45"/>
          <p:cNvSpPr/>
          <p:nvPr/>
        </p:nvSpPr>
        <p:spPr>
          <a:xfrm>
            <a:off x="5802226" y="4619505"/>
            <a:ext cx="1291608" cy="584775"/>
          </a:xfrm>
          <a:prstGeom prst="rect">
            <a:avLst/>
          </a:prstGeom>
        </p:spPr>
        <p:txBody>
          <a:bodyPr wrap="square">
            <a:spAutoFit/>
          </a:bodyPr>
          <a:lstStyle/>
          <a:p>
            <a:pPr algn="ctr" defTabSz="457200"/>
            <a:r>
              <a:rPr lang="en-US" sz="1600" b="1" dirty="0">
                <a:solidFill>
                  <a:prstClr val="black"/>
                </a:solidFill>
                <a:latin typeface="Arial"/>
              </a:rPr>
              <a:t>page directory</a:t>
            </a:r>
          </a:p>
        </p:txBody>
      </p:sp>
      <p:sp>
        <p:nvSpPr>
          <p:cNvPr id="47" name="Rectangle 46"/>
          <p:cNvSpPr/>
          <p:nvPr/>
        </p:nvSpPr>
        <p:spPr>
          <a:xfrm>
            <a:off x="4051951" y="4663165"/>
            <a:ext cx="1459217" cy="584775"/>
          </a:xfrm>
          <a:prstGeom prst="rect">
            <a:avLst/>
          </a:prstGeom>
        </p:spPr>
        <p:txBody>
          <a:bodyPr wrap="square">
            <a:spAutoFit/>
          </a:bodyPr>
          <a:lstStyle/>
          <a:p>
            <a:pPr algn="ctr" defTabSz="457200"/>
            <a:r>
              <a:rPr lang="en-US" sz="1600" b="1" dirty="0">
                <a:solidFill>
                  <a:prstClr val="black"/>
                </a:solidFill>
                <a:latin typeface="Arial"/>
              </a:rPr>
              <a:t>Page middle directory</a:t>
            </a:r>
          </a:p>
        </p:txBody>
      </p:sp>
      <p:sp>
        <p:nvSpPr>
          <p:cNvPr id="48" name="Rectangle 47"/>
          <p:cNvSpPr/>
          <p:nvPr/>
        </p:nvSpPr>
        <p:spPr>
          <a:xfrm>
            <a:off x="2276371" y="4638810"/>
            <a:ext cx="1459217" cy="584775"/>
          </a:xfrm>
          <a:prstGeom prst="rect">
            <a:avLst/>
          </a:prstGeom>
        </p:spPr>
        <p:txBody>
          <a:bodyPr wrap="square">
            <a:spAutoFit/>
          </a:bodyPr>
          <a:lstStyle/>
          <a:p>
            <a:pPr algn="ctr" defTabSz="457200"/>
            <a:r>
              <a:rPr lang="en-US" sz="1600" b="1" dirty="0">
                <a:solidFill>
                  <a:prstClr val="black"/>
                </a:solidFill>
                <a:latin typeface="Arial"/>
              </a:rPr>
              <a:t>page global directory</a:t>
            </a:r>
          </a:p>
        </p:txBody>
      </p:sp>
      <p:cxnSp>
        <p:nvCxnSpPr>
          <p:cNvPr id="49" name="Straight Arrow Connector 48"/>
          <p:cNvCxnSpPr/>
          <p:nvPr/>
        </p:nvCxnSpPr>
        <p:spPr>
          <a:xfrm>
            <a:off x="1882372" y="3033262"/>
            <a:ext cx="52377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50" name="Straight Connector 49"/>
          <p:cNvCxnSpPr/>
          <p:nvPr/>
        </p:nvCxnSpPr>
        <p:spPr>
          <a:xfrm>
            <a:off x="1875680" y="3013210"/>
            <a:ext cx="0" cy="27559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sp>
        <p:nvSpPr>
          <p:cNvPr id="51" name="Rectangle 50"/>
          <p:cNvSpPr/>
          <p:nvPr/>
        </p:nvSpPr>
        <p:spPr>
          <a:xfrm>
            <a:off x="1450230" y="6213610"/>
            <a:ext cx="719110" cy="338554"/>
          </a:xfrm>
          <a:prstGeom prst="rect">
            <a:avLst/>
          </a:prstGeom>
        </p:spPr>
        <p:txBody>
          <a:bodyPr wrap="square">
            <a:spAutoFit/>
          </a:bodyPr>
          <a:lstStyle/>
          <a:p>
            <a:pPr algn="ctr" defTabSz="457200"/>
            <a:r>
              <a:rPr lang="en-US" sz="1600" b="1" dirty="0">
                <a:solidFill>
                  <a:prstClr val="black"/>
                </a:solidFill>
                <a:latin typeface="Arial"/>
              </a:rPr>
              <a:t>%cr3</a:t>
            </a:r>
          </a:p>
        </p:txBody>
      </p:sp>
      <p:sp>
        <p:nvSpPr>
          <p:cNvPr id="66" name="Freeform 65"/>
          <p:cNvSpPr/>
          <p:nvPr/>
        </p:nvSpPr>
        <p:spPr>
          <a:xfrm>
            <a:off x="8503920" y="2963527"/>
            <a:ext cx="653143" cy="1409353"/>
          </a:xfrm>
          <a:custGeom>
            <a:avLst/>
            <a:gdLst>
              <a:gd name="connsiteX0" fmla="*/ 0 w 653143"/>
              <a:gd name="connsiteY0" fmla="*/ 1386404 h 1409353"/>
              <a:gd name="connsiteX1" fmla="*/ 326571 w 653143"/>
              <a:gd name="connsiteY1" fmla="*/ 1373342 h 1409353"/>
              <a:gd name="connsiteX2" fmla="*/ 391886 w 653143"/>
              <a:gd name="connsiteY2" fmla="*/ 1046770 h 1409353"/>
              <a:gd name="connsiteX3" fmla="*/ 326571 w 653143"/>
              <a:gd name="connsiteY3" fmla="*/ 119307 h 1409353"/>
              <a:gd name="connsiteX4" fmla="*/ 653143 w 653143"/>
              <a:gd name="connsiteY4" fmla="*/ 40930 h 1409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43" h="1409353">
                <a:moveTo>
                  <a:pt x="0" y="1386404"/>
                </a:moveTo>
                <a:cubicBezTo>
                  <a:pt x="130628" y="1408176"/>
                  <a:pt x="261257" y="1429948"/>
                  <a:pt x="326571" y="1373342"/>
                </a:cubicBezTo>
                <a:cubicBezTo>
                  <a:pt x="391885" y="1316736"/>
                  <a:pt x="391886" y="1255776"/>
                  <a:pt x="391886" y="1046770"/>
                </a:cubicBezTo>
                <a:cubicBezTo>
                  <a:pt x="391886" y="837764"/>
                  <a:pt x="283028" y="286947"/>
                  <a:pt x="326571" y="119307"/>
                </a:cubicBezTo>
                <a:cubicBezTo>
                  <a:pt x="370114" y="-48333"/>
                  <a:pt x="511628" y="-3702"/>
                  <a:pt x="653143" y="40930"/>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6753497" y="2955541"/>
            <a:ext cx="731520" cy="952314"/>
          </a:xfrm>
          <a:custGeom>
            <a:avLst/>
            <a:gdLst>
              <a:gd name="connsiteX0" fmla="*/ 0 w 731520"/>
              <a:gd name="connsiteY0" fmla="*/ 806562 h 952314"/>
              <a:gd name="connsiteX1" fmla="*/ 365760 w 731520"/>
              <a:gd name="connsiteY1" fmla="*/ 898002 h 952314"/>
              <a:gd name="connsiteX2" fmla="*/ 431074 w 731520"/>
              <a:gd name="connsiteY2" fmla="*/ 75042 h 952314"/>
              <a:gd name="connsiteX3" fmla="*/ 731520 w 731520"/>
              <a:gd name="connsiteY3" fmla="*/ 88105 h 952314"/>
            </a:gdLst>
            <a:ahLst/>
            <a:cxnLst>
              <a:cxn ang="0">
                <a:pos x="connsiteX0" y="connsiteY0"/>
              </a:cxn>
              <a:cxn ang="0">
                <a:pos x="connsiteX1" y="connsiteY1"/>
              </a:cxn>
              <a:cxn ang="0">
                <a:pos x="connsiteX2" y="connsiteY2"/>
              </a:cxn>
              <a:cxn ang="0">
                <a:pos x="connsiteX3" y="connsiteY3"/>
              </a:cxn>
            </a:cxnLst>
            <a:rect l="l" t="t" r="r" b="b"/>
            <a:pathLst>
              <a:path w="731520" h="952314">
                <a:moveTo>
                  <a:pt x="0" y="806562"/>
                </a:moveTo>
                <a:cubicBezTo>
                  <a:pt x="146957" y="913242"/>
                  <a:pt x="293914" y="1019922"/>
                  <a:pt x="365760" y="898002"/>
                </a:cubicBezTo>
                <a:cubicBezTo>
                  <a:pt x="437606" y="776082"/>
                  <a:pt x="370114" y="210025"/>
                  <a:pt x="431074" y="75042"/>
                </a:cubicBezTo>
                <a:cubicBezTo>
                  <a:pt x="492034" y="-59941"/>
                  <a:pt x="611777" y="14082"/>
                  <a:pt x="731520" y="88105"/>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5238206" y="2953147"/>
            <a:ext cx="600891" cy="402074"/>
          </a:xfrm>
          <a:custGeom>
            <a:avLst/>
            <a:gdLst>
              <a:gd name="connsiteX0" fmla="*/ 0 w 600891"/>
              <a:gd name="connsiteY0" fmla="*/ 377882 h 402074"/>
              <a:gd name="connsiteX1" fmla="*/ 209005 w 600891"/>
              <a:gd name="connsiteY1" fmla="*/ 364819 h 402074"/>
              <a:gd name="connsiteX2" fmla="*/ 457200 w 600891"/>
              <a:gd name="connsiteY2" fmla="*/ 25184 h 402074"/>
              <a:gd name="connsiteX3" fmla="*/ 600891 w 600891"/>
              <a:gd name="connsiteY3" fmla="*/ 51310 h 402074"/>
            </a:gdLst>
            <a:ahLst/>
            <a:cxnLst>
              <a:cxn ang="0">
                <a:pos x="connsiteX0" y="connsiteY0"/>
              </a:cxn>
              <a:cxn ang="0">
                <a:pos x="connsiteX1" y="connsiteY1"/>
              </a:cxn>
              <a:cxn ang="0">
                <a:pos x="connsiteX2" y="connsiteY2"/>
              </a:cxn>
              <a:cxn ang="0">
                <a:pos x="connsiteX3" y="connsiteY3"/>
              </a:cxn>
            </a:cxnLst>
            <a:rect l="l" t="t" r="r" b="b"/>
            <a:pathLst>
              <a:path w="600891" h="402074">
                <a:moveTo>
                  <a:pt x="0" y="377882"/>
                </a:moveTo>
                <a:cubicBezTo>
                  <a:pt x="66402" y="400742"/>
                  <a:pt x="132805" y="423602"/>
                  <a:pt x="209005" y="364819"/>
                </a:cubicBezTo>
                <a:cubicBezTo>
                  <a:pt x="285205" y="306036"/>
                  <a:pt x="391886" y="77436"/>
                  <a:pt x="457200" y="25184"/>
                </a:cubicBezTo>
                <a:cubicBezTo>
                  <a:pt x="522514" y="-27068"/>
                  <a:pt x="561702" y="12121"/>
                  <a:pt x="600891" y="51310"/>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291840" y="2949733"/>
            <a:ext cx="875211" cy="1223921"/>
          </a:xfrm>
          <a:custGeom>
            <a:avLst/>
            <a:gdLst>
              <a:gd name="connsiteX0" fmla="*/ 0 w 875211"/>
              <a:gd name="connsiteY0" fmla="*/ 1125878 h 1223921"/>
              <a:gd name="connsiteX1" fmla="*/ 444137 w 875211"/>
              <a:gd name="connsiteY1" fmla="*/ 1125878 h 1223921"/>
              <a:gd name="connsiteX2" fmla="*/ 496389 w 875211"/>
              <a:gd name="connsiteY2" fmla="*/ 106976 h 1223921"/>
              <a:gd name="connsiteX3" fmla="*/ 875211 w 875211"/>
              <a:gd name="connsiteY3" fmla="*/ 80850 h 1223921"/>
            </a:gdLst>
            <a:ahLst/>
            <a:cxnLst>
              <a:cxn ang="0">
                <a:pos x="connsiteX0" y="connsiteY0"/>
              </a:cxn>
              <a:cxn ang="0">
                <a:pos x="connsiteX1" y="connsiteY1"/>
              </a:cxn>
              <a:cxn ang="0">
                <a:pos x="connsiteX2" y="connsiteY2"/>
              </a:cxn>
              <a:cxn ang="0">
                <a:pos x="connsiteX3" y="connsiteY3"/>
              </a:cxn>
            </a:cxnLst>
            <a:rect l="l" t="t" r="r" b="b"/>
            <a:pathLst>
              <a:path w="875211" h="1223921">
                <a:moveTo>
                  <a:pt x="0" y="1125878"/>
                </a:moveTo>
                <a:cubicBezTo>
                  <a:pt x="180703" y="1210786"/>
                  <a:pt x="361406" y="1295695"/>
                  <a:pt x="444137" y="1125878"/>
                </a:cubicBezTo>
                <a:cubicBezTo>
                  <a:pt x="526869" y="956061"/>
                  <a:pt x="424543" y="281147"/>
                  <a:pt x="496389" y="106976"/>
                </a:cubicBezTo>
                <a:cubicBezTo>
                  <a:pt x="568235" y="-67195"/>
                  <a:pt x="721723" y="6827"/>
                  <a:pt x="875211" y="80850"/>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9157063" y="365125"/>
            <a:ext cx="1523174" cy="369332"/>
          </a:xfrm>
          <a:prstGeom prst="rect">
            <a:avLst/>
          </a:prstGeom>
          <a:noFill/>
        </p:spPr>
        <p:txBody>
          <a:bodyPr wrap="none" rtlCol="0">
            <a:spAutoFit/>
          </a:bodyPr>
          <a:lstStyle/>
          <a:p>
            <a:r>
              <a:rPr lang="en-US" dirty="0" smtClean="0"/>
              <a:t>M O D I F I E D</a:t>
            </a:r>
            <a:endParaRPr lang="en-US" dirty="0"/>
          </a:p>
        </p:txBody>
      </p:sp>
      <p:sp>
        <p:nvSpPr>
          <p:cNvPr id="64" name="TextBox 63"/>
          <p:cNvSpPr txBox="1"/>
          <p:nvPr/>
        </p:nvSpPr>
        <p:spPr>
          <a:xfrm rot="19657268">
            <a:off x="5260935" y="2802055"/>
            <a:ext cx="1750800" cy="1200329"/>
          </a:xfrm>
          <a:prstGeom prst="rect">
            <a:avLst/>
          </a:prstGeom>
          <a:noFill/>
          <a:ln>
            <a:solidFill>
              <a:schemeClr val="bg2"/>
            </a:solidFill>
          </a:ln>
          <a:effectLst>
            <a:glow rad="228600">
              <a:schemeClr val="accent3">
                <a:satMod val="175000"/>
                <a:alpha val="40000"/>
              </a:schemeClr>
            </a:glow>
          </a:effectLst>
        </p:spPr>
        <p:txBody>
          <a:bodyPr wrap="none" rtlCol="0">
            <a:spAutoFit/>
          </a:bodyPr>
          <a:lstStyle/>
          <a:p>
            <a:r>
              <a:rPr lang="en-US" sz="7200" dirty="0" smtClean="0"/>
              <a:t>OLD</a:t>
            </a:r>
            <a:endParaRPr lang="en-US" sz="7200" dirty="0"/>
          </a:p>
        </p:txBody>
      </p:sp>
    </p:spTree>
    <p:extLst>
      <p:ext uri="{BB962C8B-B14F-4D97-AF65-F5344CB8AC3E}">
        <p14:creationId xmlns:p14="http://schemas.microsoft.com/office/powerpoint/2010/main" val="3951478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fade">
                                      <p:cBhvr>
                                        <p:cTn id="11" dur="500"/>
                                        <p:tgtEl>
                                          <p:spTgt spid="7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fade">
                                      <p:cBhvr>
                                        <p:cTn id="1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 name="Group 80"/>
          <p:cNvGrpSpPr/>
          <p:nvPr/>
        </p:nvGrpSpPr>
        <p:grpSpPr>
          <a:xfrm>
            <a:off x="4252417" y="3531374"/>
            <a:ext cx="1381760" cy="2464889"/>
            <a:chOff x="4252417" y="3531374"/>
            <a:chExt cx="1381760" cy="2464889"/>
          </a:xfrm>
        </p:grpSpPr>
        <p:sp>
          <p:nvSpPr>
            <p:cNvPr id="80" name="Rectangle 79"/>
            <p:cNvSpPr/>
            <p:nvPr/>
          </p:nvSpPr>
          <p:spPr>
            <a:xfrm>
              <a:off x="4465777" y="4332563"/>
              <a:ext cx="1168400" cy="1663700"/>
            </a:xfrm>
            <a:prstGeom prst="rect">
              <a:avLst/>
            </a:prstGeom>
            <a:solidFill>
              <a:schemeClr val="accent1">
                <a:lumMod val="75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79" name="Rectangle 78"/>
            <p:cNvSpPr/>
            <p:nvPr/>
          </p:nvSpPr>
          <p:spPr>
            <a:xfrm>
              <a:off x="4352565" y="3997279"/>
              <a:ext cx="1168400" cy="1663700"/>
            </a:xfrm>
            <a:prstGeom prst="rect">
              <a:avLst/>
            </a:prstGeom>
            <a:solidFill>
              <a:schemeClr val="accent1">
                <a:lumMod val="75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78" name="Rectangle 77"/>
            <p:cNvSpPr/>
            <p:nvPr/>
          </p:nvSpPr>
          <p:spPr>
            <a:xfrm>
              <a:off x="4252417" y="3531374"/>
              <a:ext cx="1168400" cy="1663700"/>
            </a:xfrm>
            <a:prstGeom prst="rect">
              <a:avLst/>
            </a:prstGeom>
            <a:solidFill>
              <a:schemeClr val="accent1">
                <a:lumMod val="75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grpSp>
      <p:grpSp>
        <p:nvGrpSpPr>
          <p:cNvPr id="77" name="Group 76"/>
          <p:cNvGrpSpPr/>
          <p:nvPr/>
        </p:nvGrpSpPr>
        <p:grpSpPr>
          <a:xfrm>
            <a:off x="5927866" y="3630344"/>
            <a:ext cx="1357856" cy="2338973"/>
            <a:chOff x="5951845" y="3633336"/>
            <a:chExt cx="1357856" cy="2338973"/>
          </a:xfrm>
          <a:solidFill>
            <a:schemeClr val="accent1">
              <a:lumMod val="60000"/>
              <a:lumOff val="40000"/>
            </a:schemeClr>
          </a:solidFill>
        </p:grpSpPr>
        <p:sp>
          <p:nvSpPr>
            <p:cNvPr id="76" name="Rectangle 75"/>
            <p:cNvSpPr/>
            <p:nvPr/>
          </p:nvSpPr>
          <p:spPr>
            <a:xfrm>
              <a:off x="6141301" y="4308609"/>
              <a:ext cx="1168400" cy="16637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75" name="Rectangle 74"/>
            <p:cNvSpPr/>
            <p:nvPr/>
          </p:nvSpPr>
          <p:spPr>
            <a:xfrm>
              <a:off x="6050240" y="4005280"/>
              <a:ext cx="1168400" cy="16637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74" name="Rectangle 73"/>
            <p:cNvSpPr/>
            <p:nvPr/>
          </p:nvSpPr>
          <p:spPr>
            <a:xfrm>
              <a:off x="5951845" y="3633336"/>
              <a:ext cx="1168400" cy="1663700"/>
            </a:xfrm>
            <a:prstGeom prst="rect">
              <a:avLst/>
            </a:prstGeom>
            <a:grp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grpSp>
      <p:grpSp>
        <p:nvGrpSpPr>
          <p:cNvPr id="70" name="Group 69"/>
          <p:cNvGrpSpPr/>
          <p:nvPr/>
        </p:nvGrpSpPr>
        <p:grpSpPr>
          <a:xfrm>
            <a:off x="7619993" y="3686473"/>
            <a:ext cx="1396293" cy="2393317"/>
            <a:chOff x="7619993" y="3686473"/>
            <a:chExt cx="1396293" cy="2393317"/>
          </a:xfrm>
          <a:solidFill>
            <a:schemeClr val="bg2"/>
          </a:solidFill>
        </p:grpSpPr>
        <p:sp>
          <p:nvSpPr>
            <p:cNvPr id="69" name="Rectangle 68"/>
            <p:cNvSpPr/>
            <p:nvPr/>
          </p:nvSpPr>
          <p:spPr>
            <a:xfrm>
              <a:off x="7847886" y="4416090"/>
              <a:ext cx="1168400" cy="1663700"/>
            </a:xfrm>
            <a:prstGeom prst="rect">
              <a:avLst/>
            </a:prstGeom>
            <a:grpFill/>
            <a:ln w="9525" cap="flat" cmpd="sng" algn="ctr">
              <a:solidFill>
                <a:sysClr val="windowText" lastClr="000000"/>
              </a:solidFill>
              <a:prstDash val="solid"/>
            </a:ln>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Arial"/>
                  <a:ea typeface="+mn-ea"/>
                  <a:cs typeface="+mn-cs"/>
                </a:rPr>
                <a:t>PTEs</a:t>
              </a:r>
              <a:endParaRPr kumimoji="0" lang="en-US" sz="1800" b="0" i="0" u="none" strike="noStrike" kern="0" cap="none" spc="0" normalizeH="0" baseline="0" noProof="0" dirty="0">
                <a:ln>
                  <a:noFill/>
                </a:ln>
                <a:effectLst/>
                <a:uLnTx/>
                <a:uFillTx/>
                <a:latin typeface="Arial"/>
                <a:ea typeface="+mn-ea"/>
                <a:cs typeface="+mn-cs"/>
              </a:endParaRPr>
            </a:p>
          </p:txBody>
        </p:sp>
        <p:sp>
          <p:nvSpPr>
            <p:cNvPr id="68" name="Rectangle 67"/>
            <p:cNvSpPr/>
            <p:nvPr/>
          </p:nvSpPr>
          <p:spPr>
            <a:xfrm>
              <a:off x="7757764" y="4047638"/>
              <a:ext cx="1168400" cy="1663700"/>
            </a:xfrm>
            <a:prstGeom prst="rect">
              <a:avLst/>
            </a:prstGeom>
            <a:grpFill/>
            <a:ln w="9525" cap="flat" cmpd="sng" algn="ctr">
              <a:solidFill>
                <a:sysClr val="windowText" lastClr="000000"/>
              </a:solidFill>
              <a:prstDash val="solid"/>
            </a:ln>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Arial"/>
                  <a:ea typeface="+mn-ea"/>
                  <a:cs typeface="+mn-cs"/>
                </a:rPr>
                <a:t>PTEs</a:t>
              </a:r>
              <a:endParaRPr kumimoji="0" lang="en-US" sz="1800" b="0" i="0" u="none" strike="noStrike" kern="0" cap="none" spc="0" normalizeH="0" baseline="0" noProof="0" dirty="0">
                <a:ln>
                  <a:noFill/>
                </a:ln>
                <a:effectLst/>
                <a:uLnTx/>
                <a:uFillTx/>
                <a:latin typeface="Arial"/>
                <a:ea typeface="+mn-ea"/>
                <a:cs typeface="+mn-cs"/>
              </a:endParaRPr>
            </a:p>
          </p:txBody>
        </p:sp>
        <p:sp>
          <p:nvSpPr>
            <p:cNvPr id="67" name="Rectangle 66"/>
            <p:cNvSpPr/>
            <p:nvPr/>
          </p:nvSpPr>
          <p:spPr>
            <a:xfrm>
              <a:off x="7619993" y="3686473"/>
              <a:ext cx="1168400" cy="1663700"/>
            </a:xfrm>
            <a:prstGeom prst="rect">
              <a:avLst/>
            </a:prstGeom>
            <a:grpFill/>
            <a:ln w="9525" cap="flat" cmpd="sng" algn="ctr">
              <a:solidFill>
                <a:sysClr val="windowText" lastClr="000000"/>
              </a:solidFill>
              <a:prstDash val="solid"/>
            </a:ln>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Arial"/>
                  <a:ea typeface="+mn-ea"/>
                  <a:cs typeface="+mn-cs"/>
                </a:rPr>
                <a:t>PTEs</a:t>
              </a:r>
              <a:endParaRPr kumimoji="0" lang="en-US" sz="1800" b="0" i="0" u="none" strike="noStrike" kern="0" cap="none" spc="0" normalizeH="0" baseline="0" noProof="0" dirty="0">
                <a:ln>
                  <a:noFill/>
                </a:ln>
                <a:effectLst/>
                <a:uLnTx/>
                <a:uFillTx/>
                <a:latin typeface="Arial"/>
                <a:ea typeface="+mn-ea"/>
                <a:cs typeface="+mn-cs"/>
              </a:endParaRPr>
            </a:p>
          </p:txBody>
        </p:sp>
      </p:grpSp>
      <p:sp>
        <p:nvSpPr>
          <p:cNvPr id="2" name="Title 1"/>
          <p:cNvSpPr>
            <a:spLocks noGrp="1"/>
          </p:cNvSpPr>
          <p:nvPr>
            <p:ph type="title"/>
          </p:nvPr>
        </p:nvSpPr>
        <p:spPr>
          <a:xfrm>
            <a:off x="593330" y="7242"/>
            <a:ext cx="10515600" cy="1325563"/>
          </a:xfrm>
        </p:spPr>
        <p:txBody>
          <a:bodyPr/>
          <a:lstStyle/>
          <a:p>
            <a:r>
              <a:rPr lang="en-US" dirty="0">
                <a:latin typeface="+mn-lt"/>
              </a:rPr>
              <a:t>Page Table Hierarchy on </a:t>
            </a:r>
            <a:r>
              <a:rPr lang="en-US" dirty="0" smtClean="0">
                <a:latin typeface="+mn-lt"/>
              </a:rPr>
              <a:t>x86-64</a:t>
            </a:r>
            <a:endParaRPr lang="en-IN" dirty="0">
              <a:latin typeface="+mn-lt"/>
            </a:endParaRPr>
          </a:p>
        </p:txBody>
      </p:sp>
      <p:sp>
        <p:nvSpPr>
          <p:cNvPr id="4" name="Slide Number Placeholder 3"/>
          <p:cNvSpPr>
            <a:spLocks noGrp="1"/>
          </p:cNvSpPr>
          <p:nvPr>
            <p:ph type="sldNum" sz="quarter" idx="12"/>
          </p:nvPr>
        </p:nvSpPr>
        <p:spPr/>
        <p:txBody>
          <a:bodyPr/>
          <a:lstStyle/>
          <a:p>
            <a:fld id="{1DEFBDA0-AD74-41D1-B067-250B5C005FA0}" type="slidenum">
              <a:rPr lang="en-IN" smtClean="0"/>
              <a:t>52</a:t>
            </a:fld>
            <a:endParaRPr lang="en-IN"/>
          </a:p>
        </p:txBody>
      </p:sp>
      <p:sp>
        <p:nvSpPr>
          <p:cNvPr id="8" name="Rectangle 7"/>
          <p:cNvSpPr/>
          <p:nvPr/>
        </p:nvSpPr>
        <p:spPr>
          <a:xfrm>
            <a:off x="-8374" y="5769110"/>
            <a:ext cx="2284745" cy="482600"/>
          </a:xfrm>
          <a:prstGeom prst="rect">
            <a:avLst/>
          </a:prstGeom>
          <a:solidFill>
            <a:srgbClr val="FF99FF"/>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               36 bits</a:t>
            </a:r>
          </a:p>
        </p:txBody>
      </p:sp>
      <p:sp>
        <p:nvSpPr>
          <p:cNvPr id="9" name="Rectangle 8"/>
          <p:cNvSpPr/>
          <p:nvPr/>
        </p:nvSpPr>
        <p:spPr>
          <a:xfrm>
            <a:off x="8974980" y="1087156"/>
            <a:ext cx="1066800" cy="338554"/>
          </a:xfrm>
          <a:prstGeom prst="rect">
            <a:avLst/>
          </a:prstGeom>
        </p:spPr>
        <p:txBody>
          <a:bodyPr wrap="square">
            <a:spAutoFit/>
          </a:bodyPr>
          <a:lstStyle/>
          <a:p>
            <a:pPr algn="ctr" defTabSz="457200"/>
            <a:r>
              <a:rPr lang="en-US" sz="1600" b="1" dirty="0">
                <a:solidFill>
                  <a:prstClr val="black"/>
                </a:solidFill>
                <a:latin typeface="Arial"/>
              </a:rPr>
              <a:t>OFFSET</a:t>
            </a:r>
          </a:p>
        </p:txBody>
      </p:sp>
      <p:sp>
        <p:nvSpPr>
          <p:cNvPr id="10" name="Rectangle 9"/>
          <p:cNvSpPr/>
          <p:nvPr/>
        </p:nvSpPr>
        <p:spPr>
          <a:xfrm>
            <a:off x="10016380" y="1130435"/>
            <a:ext cx="457200" cy="338554"/>
          </a:xfrm>
          <a:prstGeom prst="rect">
            <a:avLst/>
          </a:prstGeom>
        </p:spPr>
        <p:txBody>
          <a:bodyPr wrap="square">
            <a:spAutoFit/>
          </a:bodyPr>
          <a:lstStyle/>
          <a:p>
            <a:pPr algn="ctr" defTabSz="457200"/>
            <a:r>
              <a:rPr lang="en-US" sz="1600" b="1" dirty="0">
                <a:solidFill>
                  <a:prstClr val="black"/>
                </a:solidFill>
                <a:latin typeface="Arial"/>
              </a:rPr>
              <a:t>0</a:t>
            </a:r>
          </a:p>
        </p:txBody>
      </p:sp>
      <p:sp>
        <p:nvSpPr>
          <p:cNvPr id="11" name="Rectangle 10"/>
          <p:cNvSpPr/>
          <p:nvPr/>
        </p:nvSpPr>
        <p:spPr>
          <a:xfrm>
            <a:off x="3259980" y="1137956"/>
            <a:ext cx="533400" cy="338554"/>
          </a:xfrm>
          <a:prstGeom prst="rect">
            <a:avLst/>
          </a:prstGeom>
        </p:spPr>
        <p:txBody>
          <a:bodyPr wrap="square">
            <a:spAutoFit/>
          </a:bodyPr>
          <a:lstStyle/>
          <a:p>
            <a:pPr algn="ctr" defTabSz="457200"/>
            <a:r>
              <a:rPr lang="en-US" sz="1600" b="1" dirty="0">
                <a:solidFill>
                  <a:prstClr val="black"/>
                </a:solidFill>
                <a:latin typeface="Arial"/>
              </a:rPr>
              <a:t>47</a:t>
            </a:r>
          </a:p>
        </p:txBody>
      </p:sp>
      <p:sp>
        <p:nvSpPr>
          <p:cNvPr id="12" name="Rectangle 11"/>
          <p:cNvSpPr/>
          <p:nvPr/>
        </p:nvSpPr>
        <p:spPr>
          <a:xfrm>
            <a:off x="1342280" y="1142302"/>
            <a:ext cx="533400" cy="338554"/>
          </a:xfrm>
          <a:prstGeom prst="rect">
            <a:avLst/>
          </a:prstGeom>
        </p:spPr>
        <p:txBody>
          <a:bodyPr wrap="square">
            <a:spAutoFit/>
          </a:bodyPr>
          <a:lstStyle/>
          <a:p>
            <a:pPr algn="ctr" defTabSz="457200"/>
            <a:r>
              <a:rPr lang="en-US" sz="1600" b="1" dirty="0">
                <a:solidFill>
                  <a:prstClr val="black"/>
                </a:solidFill>
                <a:latin typeface="Arial"/>
              </a:rPr>
              <a:t>63</a:t>
            </a:r>
          </a:p>
        </p:txBody>
      </p:sp>
      <p:sp>
        <p:nvSpPr>
          <p:cNvPr id="13" name="Rectangle 12"/>
          <p:cNvSpPr/>
          <p:nvPr/>
        </p:nvSpPr>
        <p:spPr>
          <a:xfrm>
            <a:off x="8837457" y="1418189"/>
            <a:ext cx="1429131" cy="482600"/>
          </a:xfrm>
          <a:prstGeom prst="rect">
            <a:avLst/>
          </a:prstGeom>
          <a:solidFill>
            <a:srgbClr val="FFCC99"/>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12 bits</a:t>
            </a:r>
          </a:p>
        </p:txBody>
      </p:sp>
      <p:sp>
        <p:nvSpPr>
          <p:cNvPr id="14" name="Rectangle 13"/>
          <p:cNvSpPr/>
          <p:nvPr/>
        </p:nvSpPr>
        <p:spPr>
          <a:xfrm>
            <a:off x="7473284" y="1418189"/>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15" name="Rectangle 14"/>
          <p:cNvSpPr/>
          <p:nvPr/>
        </p:nvSpPr>
        <p:spPr>
          <a:xfrm>
            <a:off x="1576232" y="1405126"/>
            <a:ext cx="1797939" cy="482600"/>
          </a:xfrm>
          <a:prstGeom prst="rect">
            <a:avLst/>
          </a:prstGeom>
          <a:solidFill>
            <a:srgbClr val="FFCC00"/>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RESERVED</a:t>
            </a:r>
          </a:p>
        </p:txBody>
      </p:sp>
      <p:sp>
        <p:nvSpPr>
          <p:cNvPr id="16" name="Rectangle 15"/>
          <p:cNvSpPr/>
          <p:nvPr/>
        </p:nvSpPr>
        <p:spPr>
          <a:xfrm>
            <a:off x="6112382" y="1413010"/>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17" name="Rectangle 16"/>
          <p:cNvSpPr/>
          <p:nvPr/>
        </p:nvSpPr>
        <p:spPr>
          <a:xfrm>
            <a:off x="4756596" y="1413010"/>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18" name="Rectangle 17"/>
          <p:cNvSpPr/>
          <p:nvPr/>
        </p:nvSpPr>
        <p:spPr>
          <a:xfrm>
            <a:off x="3398966" y="1413010"/>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19" name="Rectangle 18"/>
          <p:cNvSpPr/>
          <p:nvPr/>
        </p:nvSpPr>
        <p:spPr>
          <a:xfrm>
            <a:off x="5028569" y="1138958"/>
            <a:ext cx="1066800" cy="338554"/>
          </a:xfrm>
          <a:prstGeom prst="rect">
            <a:avLst/>
          </a:prstGeom>
        </p:spPr>
        <p:txBody>
          <a:bodyPr wrap="square">
            <a:spAutoFit/>
          </a:bodyPr>
          <a:lstStyle/>
          <a:p>
            <a:pPr algn="ctr" defTabSz="457200"/>
            <a:r>
              <a:rPr lang="en-US" sz="1600" b="1" dirty="0">
                <a:solidFill>
                  <a:prstClr val="black"/>
                </a:solidFill>
                <a:latin typeface="Arial"/>
              </a:rPr>
              <a:t>PDPTE</a:t>
            </a:r>
          </a:p>
        </p:txBody>
      </p:sp>
      <p:sp>
        <p:nvSpPr>
          <p:cNvPr id="20" name="Rectangle 19"/>
          <p:cNvSpPr/>
          <p:nvPr/>
        </p:nvSpPr>
        <p:spPr>
          <a:xfrm>
            <a:off x="7745257" y="1142302"/>
            <a:ext cx="1066800" cy="338554"/>
          </a:xfrm>
          <a:prstGeom prst="rect">
            <a:avLst/>
          </a:prstGeom>
        </p:spPr>
        <p:txBody>
          <a:bodyPr wrap="square">
            <a:spAutoFit/>
          </a:bodyPr>
          <a:lstStyle/>
          <a:p>
            <a:pPr algn="ctr" defTabSz="457200"/>
            <a:r>
              <a:rPr lang="en-US" sz="1600" b="1" dirty="0">
                <a:solidFill>
                  <a:prstClr val="black"/>
                </a:solidFill>
                <a:latin typeface="Arial"/>
              </a:rPr>
              <a:t>PTE</a:t>
            </a:r>
          </a:p>
        </p:txBody>
      </p:sp>
      <p:sp>
        <p:nvSpPr>
          <p:cNvPr id="21" name="Rectangle 20"/>
          <p:cNvSpPr/>
          <p:nvPr/>
        </p:nvSpPr>
        <p:spPr>
          <a:xfrm>
            <a:off x="6384355" y="1138125"/>
            <a:ext cx="1066800" cy="338554"/>
          </a:xfrm>
          <a:prstGeom prst="rect">
            <a:avLst/>
          </a:prstGeom>
        </p:spPr>
        <p:txBody>
          <a:bodyPr wrap="square">
            <a:spAutoFit/>
          </a:bodyPr>
          <a:lstStyle/>
          <a:p>
            <a:pPr algn="ctr" defTabSz="457200"/>
            <a:r>
              <a:rPr lang="en-US" sz="1600" b="1" dirty="0">
                <a:solidFill>
                  <a:prstClr val="black"/>
                </a:solidFill>
                <a:latin typeface="Arial"/>
              </a:rPr>
              <a:t>PDE</a:t>
            </a:r>
          </a:p>
        </p:txBody>
      </p:sp>
      <p:sp>
        <p:nvSpPr>
          <p:cNvPr id="22" name="Rectangle 21"/>
          <p:cNvSpPr/>
          <p:nvPr/>
        </p:nvSpPr>
        <p:spPr>
          <a:xfrm>
            <a:off x="3689796" y="1138125"/>
            <a:ext cx="1066800" cy="338554"/>
          </a:xfrm>
          <a:prstGeom prst="rect">
            <a:avLst/>
          </a:prstGeom>
        </p:spPr>
        <p:txBody>
          <a:bodyPr wrap="square">
            <a:spAutoFit/>
          </a:bodyPr>
          <a:lstStyle/>
          <a:p>
            <a:pPr algn="ctr" defTabSz="457200"/>
            <a:r>
              <a:rPr lang="en-US" sz="1600" b="1" dirty="0">
                <a:solidFill>
                  <a:prstClr val="black"/>
                </a:solidFill>
                <a:latin typeface="Arial"/>
              </a:rPr>
              <a:t>PML4E</a:t>
            </a:r>
          </a:p>
        </p:txBody>
      </p:sp>
      <p:sp>
        <p:nvSpPr>
          <p:cNvPr id="23" name="Rectangle 22"/>
          <p:cNvSpPr/>
          <p:nvPr/>
        </p:nvSpPr>
        <p:spPr>
          <a:xfrm>
            <a:off x="2421780" y="3000510"/>
            <a:ext cx="1168400" cy="1663700"/>
          </a:xfrm>
          <a:prstGeom prst="rect">
            <a:avLst/>
          </a:prstGeom>
          <a:solidFill>
            <a:srgbClr val="7030A0"/>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4" name="Rectangle 23"/>
          <p:cNvSpPr/>
          <p:nvPr/>
        </p:nvSpPr>
        <p:spPr>
          <a:xfrm>
            <a:off x="4152269" y="3013210"/>
            <a:ext cx="1168400" cy="1663700"/>
          </a:xfrm>
          <a:prstGeom prst="rect">
            <a:avLst/>
          </a:prstGeom>
          <a:solidFill>
            <a:schemeClr val="accent1">
              <a:lumMod val="75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5" name="Rectangle 24"/>
          <p:cNvSpPr/>
          <p:nvPr/>
        </p:nvSpPr>
        <p:spPr>
          <a:xfrm>
            <a:off x="5827151" y="2997518"/>
            <a:ext cx="1168400" cy="1663700"/>
          </a:xfrm>
          <a:prstGeom prst="rect">
            <a:avLst/>
          </a:prstGeom>
          <a:solidFill>
            <a:schemeClr val="accent1">
              <a:lumMod val="60000"/>
              <a:lumOff val="40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6" name="Rectangle 25"/>
          <p:cNvSpPr/>
          <p:nvPr/>
        </p:nvSpPr>
        <p:spPr>
          <a:xfrm>
            <a:off x="7493318" y="2987810"/>
            <a:ext cx="1168400" cy="1663700"/>
          </a:xfrm>
          <a:prstGeom prst="rect">
            <a:avLst/>
          </a:prstGeom>
          <a:solidFill>
            <a:schemeClr val="bg2"/>
          </a:solidFill>
          <a:ln w="9525"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Arial"/>
                <a:ea typeface="+mn-ea"/>
                <a:cs typeface="+mn-cs"/>
              </a:rPr>
              <a:t>PTEs</a:t>
            </a:r>
            <a:endParaRPr kumimoji="0" lang="en-US" sz="1800" b="0" i="0" u="none" strike="noStrike" kern="0" cap="none" spc="0" normalizeH="0" baseline="0" noProof="0" dirty="0">
              <a:ln>
                <a:noFill/>
              </a:ln>
              <a:effectLst/>
              <a:uLnTx/>
              <a:uFillTx/>
              <a:latin typeface="Arial"/>
              <a:ea typeface="+mn-ea"/>
              <a:cs typeface="+mn-cs"/>
            </a:endParaRPr>
          </a:p>
        </p:txBody>
      </p:sp>
      <p:sp>
        <p:nvSpPr>
          <p:cNvPr id="27" name="Rectangle 26"/>
          <p:cNvSpPr/>
          <p:nvPr/>
        </p:nvSpPr>
        <p:spPr>
          <a:xfrm>
            <a:off x="9146495" y="2975110"/>
            <a:ext cx="1168400" cy="1663700"/>
          </a:xfrm>
          <a:prstGeom prst="rect">
            <a:avLst/>
          </a:prstGeom>
          <a:solidFill>
            <a:srgbClr val="39B3E9">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8" name="Rectangle 27"/>
          <p:cNvSpPr/>
          <p:nvPr/>
        </p:nvSpPr>
        <p:spPr>
          <a:xfrm>
            <a:off x="9146495" y="3152909"/>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29" name="Rectangle 28"/>
          <p:cNvSpPr/>
          <p:nvPr/>
        </p:nvSpPr>
        <p:spPr>
          <a:xfrm>
            <a:off x="5851130" y="3671521"/>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30" name="Rectangle 29"/>
          <p:cNvSpPr/>
          <p:nvPr/>
        </p:nvSpPr>
        <p:spPr>
          <a:xfrm>
            <a:off x="7493318" y="4194309"/>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31" name="Rectangle 30"/>
          <p:cNvSpPr/>
          <p:nvPr/>
        </p:nvSpPr>
        <p:spPr>
          <a:xfrm>
            <a:off x="4151656" y="3195185"/>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sp>
        <p:nvSpPr>
          <p:cNvPr id="32" name="Rectangle 31"/>
          <p:cNvSpPr/>
          <p:nvPr/>
        </p:nvSpPr>
        <p:spPr>
          <a:xfrm>
            <a:off x="2421780" y="3950835"/>
            <a:ext cx="1168400" cy="270877"/>
          </a:xfrm>
          <a:prstGeom prst="rect">
            <a:avLst/>
          </a:prstGeom>
          <a:solidFill>
            <a:srgbClr val="0070C0">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mn-ea"/>
              <a:cs typeface="+mn-cs"/>
            </a:endParaRPr>
          </a:p>
        </p:txBody>
      </p:sp>
      <p:cxnSp>
        <p:nvCxnSpPr>
          <p:cNvPr id="34" name="Elbow Connector 12"/>
          <p:cNvCxnSpPr/>
          <p:nvPr/>
        </p:nvCxnSpPr>
        <p:spPr>
          <a:xfrm rot="5400000">
            <a:off x="8885069" y="2157037"/>
            <a:ext cx="1392738" cy="869885"/>
          </a:xfrm>
          <a:prstGeom prst="bentConnector4">
            <a:avLst>
              <a:gd name="adj1" fmla="val 45138"/>
              <a:gd name="adj2" fmla="val 126279"/>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5" name="Elbow Connector 14"/>
          <p:cNvCxnSpPr>
            <a:stCxn id="14" idx="2"/>
            <a:endCxn id="30" idx="1"/>
          </p:cNvCxnSpPr>
          <p:nvPr/>
        </p:nvCxnSpPr>
        <p:spPr>
          <a:xfrm rot="5400000">
            <a:off x="6603516" y="2790592"/>
            <a:ext cx="2428959" cy="649353"/>
          </a:xfrm>
          <a:prstGeom prst="bentConnector4">
            <a:avLst>
              <a:gd name="adj1" fmla="val 26821"/>
              <a:gd name="adj2" fmla="val 135204"/>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6" name="Elbow Connector 66"/>
          <p:cNvCxnSpPr>
            <a:stCxn id="16" idx="2"/>
            <a:endCxn id="25" idx="1"/>
          </p:cNvCxnSpPr>
          <p:nvPr/>
        </p:nvCxnSpPr>
        <p:spPr>
          <a:xfrm rot="5400000">
            <a:off x="5348075" y="2398666"/>
            <a:ext cx="1936750" cy="930639"/>
          </a:xfrm>
          <a:prstGeom prst="bentConnector4">
            <a:avLst>
              <a:gd name="adj1" fmla="val 33115"/>
              <a:gd name="adj2" fmla="val 124564"/>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7" name="Elbow Connector 68"/>
          <p:cNvCxnSpPr>
            <a:stCxn id="17" idx="2"/>
            <a:endCxn id="31" idx="1"/>
          </p:cNvCxnSpPr>
          <p:nvPr/>
        </p:nvCxnSpPr>
        <p:spPr>
          <a:xfrm rot="5400000">
            <a:off x="4071313" y="1975954"/>
            <a:ext cx="1435014" cy="1274327"/>
          </a:xfrm>
          <a:prstGeom prst="bentConnector4">
            <a:avLst>
              <a:gd name="adj1" fmla="val 45281"/>
              <a:gd name="adj2" fmla="val 117939"/>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38" name="Elbow Connector 72"/>
          <p:cNvCxnSpPr>
            <a:stCxn id="18" idx="2"/>
            <a:endCxn id="32" idx="1"/>
          </p:cNvCxnSpPr>
          <p:nvPr/>
        </p:nvCxnSpPr>
        <p:spPr>
          <a:xfrm rot="5400000">
            <a:off x="2149735" y="2167656"/>
            <a:ext cx="2190664" cy="1646573"/>
          </a:xfrm>
          <a:prstGeom prst="bentConnector4">
            <a:avLst>
              <a:gd name="adj1" fmla="val 15603"/>
              <a:gd name="adj2" fmla="val 116197"/>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
        <p:nvSpPr>
          <p:cNvPr id="39" name="Rectangle 38"/>
          <p:cNvSpPr/>
          <p:nvPr/>
        </p:nvSpPr>
        <p:spPr>
          <a:xfrm>
            <a:off x="9114680" y="2668179"/>
            <a:ext cx="1291608" cy="338554"/>
          </a:xfrm>
          <a:prstGeom prst="rect">
            <a:avLst/>
          </a:prstGeom>
        </p:spPr>
        <p:txBody>
          <a:bodyPr wrap="square">
            <a:spAutoFit/>
          </a:bodyPr>
          <a:lstStyle/>
          <a:p>
            <a:pPr algn="ctr" defTabSz="457200"/>
            <a:r>
              <a:rPr lang="en-US" sz="1600" b="1" dirty="0">
                <a:solidFill>
                  <a:prstClr val="black"/>
                </a:solidFill>
                <a:latin typeface="Arial"/>
              </a:rPr>
              <a:t>4096 byte</a:t>
            </a:r>
          </a:p>
        </p:txBody>
      </p:sp>
      <p:sp>
        <p:nvSpPr>
          <p:cNvPr id="40" name="Rectangle 39"/>
          <p:cNvSpPr/>
          <p:nvPr/>
        </p:nvSpPr>
        <p:spPr>
          <a:xfrm>
            <a:off x="7431714" y="2699886"/>
            <a:ext cx="1291608" cy="338554"/>
          </a:xfrm>
          <a:prstGeom prst="rect">
            <a:avLst/>
          </a:prstGeom>
        </p:spPr>
        <p:txBody>
          <a:bodyPr wrap="square">
            <a:spAutoFit/>
          </a:bodyPr>
          <a:lstStyle/>
          <a:p>
            <a:pPr algn="ctr" defTabSz="457200"/>
            <a:r>
              <a:rPr lang="en-US" sz="1600" b="1" dirty="0">
                <a:solidFill>
                  <a:prstClr val="black"/>
                </a:solidFill>
                <a:latin typeface="Arial"/>
              </a:rPr>
              <a:t>512 </a:t>
            </a:r>
            <a:r>
              <a:rPr lang="en-US" sz="1600" b="1" dirty="0" smtClean="0">
                <a:solidFill>
                  <a:prstClr val="black"/>
                </a:solidFill>
                <a:latin typeface="Arial"/>
              </a:rPr>
              <a:t>entries</a:t>
            </a:r>
            <a:endParaRPr lang="en-US" sz="1600" b="1" dirty="0">
              <a:solidFill>
                <a:prstClr val="black"/>
              </a:solidFill>
              <a:latin typeface="Arial"/>
            </a:endParaRPr>
          </a:p>
        </p:txBody>
      </p:sp>
      <p:sp>
        <p:nvSpPr>
          <p:cNvPr id="41" name="Rectangle 40"/>
          <p:cNvSpPr/>
          <p:nvPr/>
        </p:nvSpPr>
        <p:spPr>
          <a:xfrm>
            <a:off x="5789526" y="2716931"/>
            <a:ext cx="1291608" cy="338554"/>
          </a:xfrm>
          <a:prstGeom prst="rect">
            <a:avLst/>
          </a:prstGeom>
        </p:spPr>
        <p:txBody>
          <a:bodyPr wrap="square">
            <a:spAutoFit/>
          </a:bodyPr>
          <a:lstStyle/>
          <a:p>
            <a:pPr algn="ctr" defTabSz="457200"/>
            <a:r>
              <a:rPr lang="en-US" sz="1600" b="1" dirty="0">
                <a:solidFill>
                  <a:prstClr val="black"/>
                </a:solidFill>
                <a:latin typeface="Arial"/>
              </a:rPr>
              <a:t>512 </a:t>
            </a:r>
            <a:r>
              <a:rPr lang="en-US" sz="1600" b="1" dirty="0" smtClean="0">
                <a:solidFill>
                  <a:prstClr val="black"/>
                </a:solidFill>
                <a:latin typeface="Arial"/>
              </a:rPr>
              <a:t>entries</a:t>
            </a:r>
            <a:endParaRPr lang="en-US" sz="1600" b="1" dirty="0">
              <a:solidFill>
                <a:prstClr val="black"/>
              </a:solidFill>
              <a:latin typeface="Arial"/>
            </a:endParaRPr>
          </a:p>
        </p:txBody>
      </p:sp>
      <p:sp>
        <p:nvSpPr>
          <p:cNvPr id="42" name="Rectangle 41"/>
          <p:cNvSpPr/>
          <p:nvPr/>
        </p:nvSpPr>
        <p:spPr>
          <a:xfrm>
            <a:off x="4090052" y="2715888"/>
            <a:ext cx="1291608" cy="338554"/>
          </a:xfrm>
          <a:prstGeom prst="rect">
            <a:avLst/>
          </a:prstGeom>
        </p:spPr>
        <p:txBody>
          <a:bodyPr wrap="square">
            <a:spAutoFit/>
          </a:bodyPr>
          <a:lstStyle/>
          <a:p>
            <a:pPr algn="ctr" defTabSz="457200"/>
            <a:r>
              <a:rPr lang="en-US" sz="1600" b="1" dirty="0">
                <a:solidFill>
                  <a:prstClr val="black"/>
                </a:solidFill>
                <a:latin typeface="Arial"/>
              </a:rPr>
              <a:t>512 </a:t>
            </a:r>
            <a:r>
              <a:rPr lang="en-US" sz="1600" b="1" dirty="0" smtClean="0">
                <a:solidFill>
                  <a:prstClr val="black"/>
                </a:solidFill>
                <a:latin typeface="Arial"/>
              </a:rPr>
              <a:t>entries</a:t>
            </a:r>
            <a:endParaRPr lang="en-US" sz="1600" b="1" dirty="0">
              <a:solidFill>
                <a:prstClr val="black"/>
              </a:solidFill>
              <a:latin typeface="Arial"/>
            </a:endParaRPr>
          </a:p>
        </p:txBody>
      </p:sp>
      <p:sp>
        <p:nvSpPr>
          <p:cNvPr id="43" name="Rectangle 42"/>
          <p:cNvSpPr/>
          <p:nvPr/>
        </p:nvSpPr>
        <p:spPr>
          <a:xfrm>
            <a:off x="2360176" y="2694708"/>
            <a:ext cx="1291608" cy="338554"/>
          </a:xfrm>
          <a:prstGeom prst="rect">
            <a:avLst/>
          </a:prstGeom>
        </p:spPr>
        <p:txBody>
          <a:bodyPr wrap="square">
            <a:spAutoFit/>
          </a:bodyPr>
          <a:lstStyle/>
          <a:p>
            <a:pPr algn="ctr" defTabSz="457200"/>
            <a:r>
              <a:rPr lang="en-US" sz="1600" b="1" dirty="0">
                <a:solidFill>
                  <a:prstClr val="black"/>
                </a:solidFill>
                <a:latin typeface="Arial"/>
              </a:rPr>
              <a:t>512 </a:t>
            </a:r>
            <a:r>
              <a:rPr lang="en-US" sz="1600" b="1" dirty="0" smtClean="0">
                <a:solidFill>
                  <a:prstClr val="black"/>
                </a:solidFill>
                <a:latin typeface="Arial"/>
              </a:rPr>
              <a:t>entries</a:t>
            </a:r>
            <a:endParaRPr lang="en-US" sz="1600" b="1" dirty="0">
              <a:solidFill>
                <a:prstClr val="black"/>
              </a:solidFill>
              <a:latin typeface="Arial"/>
            </a:endParaRPr>
          </a:p>
        </p:txBody>
      </p:sp>
      <p:sp>
        <p:nvSpPr>
          <p:cNvPr id="44" name="Rectangle 43"/>
          <p:cNvSpPr/>
          <p:nvPr/>
        </p:nvSpPr>
        <p:spPr>
          <a:xfrm>
            <a:off x="9121682" y="4595488"/>
            <a:ext cx="1291608" cy="338554"/>
          </a:xfrm>
          <a:prstGeom prst="rect">
            <a:avLst/>
          </a:prstGeom>
        </p:spPr>
        <p:txBody>
          <a:bodyPr wrap="square">
            <a:spAutoFit/>
          </a:bodyPr>
          <a:lstStyle/>
          <a:p>
            <a:pPr algn="ctr" defTabSz="457200"/>
            <a:r>
              <a:rPr lang="en-US" sz="1600" b="1" dirty="0">
                <a:solidFill>
                  <a:prstClr val="black"/>
                </a:solidFill>
                <a:latin typeface="Arial"/>
              </a:rPr>
              <a:t>page</a:t>
            </a:r>
          </a:p>
        </p:txBody>
      </p:sp>
      <p:sp>
        <p:nvSpPr>
          <p:cNvPr id="45" name="Rectangle 44"/>
          <p:cNvSpPr/>
          <p:nvPr/>
        </p:nvSpPr>
        <p:spPr>
          <a:xfrm>
            <a:off x="7413316" y="4603842"/>
            <a:ext cx="1291608" cy="338554"/>
          </a:xfrm>
          <a:prstGeom prst="rect">
            <a:avLst/>
          </a:prstGeom>
        </p:spPr>
        <p:txBody>
          <a:bodyPr wrap="square">
            <a:spAutoFit/>
          </a:bodyPr>
          <a:lstStyle/>
          <a:p>
            <a:pPr algn="ctr" defTabSz="457200"/>
            <a:r>
              <a:rPr lang="en-US" sz="1600" b="1" dirty="0">
                <a:solidFill>
                  <a:prstClr val="black"/>
                </a:solidFill>
                <a:latin typeface="Arial"/>
              </a:rPr>
              <a:t>page table</a:t>
            </a:r>
          </a:p>
        </p:txBody>
      </p:sp>
      <p:sp>
        <p:nvSpPr>
          <p:cNvPr id="46" name="Rectangle 45"/>
          <p:cNvSpPr/>
          <p:nvPr/>
        </p:nvSpPr>
        <p:spPr>
          <a:xfrm>
            <a:off x="5802226" y="4619505"/>
            <a:ext cx="1291608" cy="584775"/>
          </a:xfrm>
          <a:prstGeom prst="rect">
            <a:avLst/>
          </a:prstGeom>
        </p:spPr>
        <p:txBody>
          <a:bodyPr wrap="square">
            <a:spAutoFit/>
          </a:bodyPr>
          <a:lstStyle/>
          <a:p>
            <a:pPr algn="ctr" defTabSz="457200"/>
            <a:r>
              <a:rPr lang="en-US" sz="1600" b="1" dirty="0">
                <a:solidFill>
                  <a:prstClr val="black"/>
                </a:solidFill>
                <a:latin typeface="Arial"/>
              </a:rPr>
              <a:t>page directory</a:t>
            </a:r>
          </a:p>
        </p:txBody>
      </p:sp>
      <p:sp>
        <p:nvSpPr>
          <p:cNvPr id="47" name="Rectangle 46"/>
          <p:cNvSpPr/>
          <p:nvPr/>
        </p:nvSpPr>
        <p:spPr>
          <a:xfrm>
            <a:off x="4051951" y="4663165"/>
            <a:ext cx="1459217" cy="584775"/>
          </a:xfrm>
          <a:prstGeom prst="rect">
            <a:avLst/>
          </a:prstGeom>
        </p:spPr>
        <p:txBody>
          <a:bodyPr wrap="square">
            <a:spAutoFit/>
          </a:bodyPr>
          <a:lstStyle/>
          <a:p>
            <a:pPr algn="ctr" defTabSz="457200"/>
            <a:r>
              <a:rPr lang="en-US" sz="1600" b="1" dirty="0">
                <a:solidFill>
                  <a:prstClr val="black"/>
                </a:solidFill>
                <a:latin typeface="Arial"/>
              </a:rPr>
              <a:t>Page middle directory</a:t>
            </a:r>
          </a:p>
        </p:txBody>
      </p:sp>
      <p:sp>
        <p:nvSpPr>
          <p:cNvPr id="48" name="Rectangle 47"/>
          <p:cNvSpPr/>
          <p:nvPr/>
        </p:nvSpPr>
        <p:spPr>
          <a:xfrm>
            <a:off x="2276371" y="4638810"/>
            <a:ext cx="1459217" cy="584775"/>
          </a:xfrm>
          <a:prstGeom prst="rect">
            <a:avLst/>
          </a:prstGeom>
        </p:spPr>
        <p:txBody>
          <a:bodyPr wrap="square">
            <a:spAutoFit/>
          </a:bodyPr>
          <a:lstStyle/>
          <a:p>
            <a:pPr algn="ctr" defTabSz="457200"/>
            <a:r>
              <a:rPr lang="en-US" sz="1600" b="1" dirty="0">
                <a:solidFill>
                  <a:prstClr val="black"/>
                </a:solidFill>
                <a:latin typeface="Arial"/>
              </a:rPr>
              <a:t>page global directory</a:t>
            </a:r>
          </a:p>
        </p:txBody>
      </p:sp>
      <p:cxnSp>
        <p:nvCxnSpPr>
          <p:cNvPr id="49" name="Straight Arrow Connector 48"/>
          <p:cNvCxnSpPr/>
          <p:nvPr/>
        </p:nvCxnSpPr>
        <p:spPr>
          <a:xfrm>
            <a:off x="1882372" y="3033262"/>
            <a:ext cx="523770" cy="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50" name="Straight Connector 49"/>
          <p:cNvCxnSpPr/>
          <p:nvPr/>
        </p:nvCxnSpPr>
        <p:spPr>
          <a:xfrm>
            <a:off x="1875680" y="3013210"/>
            <a:ext cx="0" cy="2755900"/>
          </a:xfrm>
          <a:prstGeom prst="line">
            <a:avLst/>
          </a:prstGeom>
          <a:noFill/>
          <a:ln w="25400" cap="flat" cmpd="sng" algn="ctr">
            <a:solidFill>
              <a:sysClr val="windowText" lastClr="000000"/>
            </a:solidFill>
            <a:prstDash val="solid"/>
          </a:ln>
          <a:effectLst>
            <a:outerShdw blurRad="40000" dist="20000" dir="5400000" rotWithShape="0">
              <a:srgbClr val="000000">
                <a:alpha val="38000"/>
              </a:srgbClr>
            </a:outerShdw>
          </a:effectLst>
        </p:spPr>
      </p:cxnSp>
      <p:sp>
        <p:nvSpPr>
          <p:cNvPr id="51" name="Rectangle 50"/>
          <p:cNvSpPr/>
          <p:nvPr/>
        </p:nvSpPr>
        <p:spPr>
          <a:xfrm>
            <a:off x="1450230" y="6213610"/>
            <a:ext cx="719110" cy="338554"/>
          </a:xfrm>
          <a:prstGeom prst="rect">
            <a:avLst/>
          </a:prstGeom>
        </p:spPr>
        <p:txBody>
          <a:bodyPr wrap="square">
            <a:spAutoFit/>
          </a:bodyPr>
          <a:lstStyle/>
          <a:p>
            <a:pPr algn="ctr" defTabSz="457200"/>
            <a:r>
              <a:rPr lang="en-US" sz="1600" b="1" dirty="0" smtClean="0">
                <a:solidFill>
                  <a:prstClr val="black"/>
                </a:solidFill>
                <a:latin typeface="Arial"/>
              </a:rPr>
              <a:t>CR3</a:t>
            </a:r>
            <a:endParaRPr lang="en-US" sz="1600" b="1" dirty="0">
              <a:solidFill>
                <a:prstClr val="black"/>
              </a:solidFill>
              <a:latin typeface="Arial"/>
            </a:endParaRPr>
          </a:p>
        </p:txBody>
      </p:sp>
      <p:sp>
        <p:nvSpPr>
          <p:cNvPr id="66" name="Freeform 65"/>
          <p:cNvSpPr/>
          <p:nvPr/>
        </p:nvSpPr>
        <p:spPr>
          <a:xfrm>
            <a:off x="8503920" y="2963527"/>
            <a:ext cx="653143" cy="1409353"/>
          </a:xfrm>
          <a:custGeom>
            <a:avLst/>
            <a:gdLst>
              <a:gd name="connsiteX0" fmla="*/ 0 w 653143"/>
              <a:gd name="connsiteY0" fmla="*/ 1386404 h 1409353"/>
              <a:gd name="connsiteX1" fmla="*/ 326571 w 653143"/>
              <a:gd name="connsiteY1" fmla="*/ 1373342 h 1409353"/>
              <a:gd name="connsiteX2" fmla="*/ 391886 w 653143"/>
              <a:gd name="connsiteY2" fmla="*/ 1046770 h 1409353"/>
              <a:gd name="connsiteX3" fmla="*/ 326571 w 653143"/>
              <a:gd name="connsiteY3" fmla="*/ 119307 h 1409353"/>
              <a:gd name="connsiteX4" fmla="*/ 653143 w 653143"/>
              <a:gd name="connsiteY4" fmla="*/ 40930 h 1409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43" h="1409353">
                <a:moveTo>
                  <a:pt x="0" y="1386404"/>
                </a:moveTo>
                <a:cubicBezTo>
                  <a:pt x="130628" y="1408176"/>
                  <a:pt x="261257" y="1429948"/>
                  <a:pt x="326571" y="1373342"/>
                </a:cubicBezTo>
                <a:cubicBezTo>
                  <a:pt x="391885" y="1316736"/>
                  <a:pt x="391886" y="1255776"/>
                  <a:pt x="391886" y="1046770"/>
                </a:cubicBezTo>
                <a:cubicBezTo>
                  <a:pt x="391886" y="837764"/>
                  <a:pt x="283028" y="286947"/>
                  <a:pt x="326571" y="119307"/>
                </a:cubicBezTo>
                <a:cubicBezTo>
                  <a:pt x="370114" y="-48333"/>
                  <a:pt x="511628" y="-3702"/>
                  <a:pt x="653143" y="40930"/>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6753497" y="2955541"/>
            <a:ext cx="731520" cy="952314"/>
          </a:xfrm>
          <a:custGeom>
            <a:avLst/>
            <a:gdLst>
              <a:gd name="connsiteX0" fmla="*/ 0 w 731520"/>
              <a:gd name="connsiteY0" fmla="*/ 806562 h 952314"/>
              <a:gd name="connsiteX1" fmla="*/ 365760 w 731520"/>
              <a:gd name="connsiteY1" fmla="*/ 898002 h 952314"/>
              <a:gd name="connsiteX2" fmla="*/ 431074 w 731520"/>
              <a:gd name="connsiteY2" fmla="*/ 75042 h 952314"/>
              <a:gd name="connsiteX3" fmla="*/ 731520 w 731520"/>
              <a:gd name="connsiteY3" fmla="*/ 88105 h 952314"/>
            </a:gdLst>
            <a:ahLst/>
            <a:cxnLst>
              <a:cxn ang="0">
                <a:pos x="connsiteX0" y="connsiteY0"/>
              </a:cxn>
              <a:cxn ang="0">
                <a:pos x="connsiteX1" y="connsiteY1"/>
              </a:cxn>
              <a:cxn ang="0">
                <a:pos x="connsiteX2" y="connsiteY2"/>
              </a:cxn>
              <a:cxn ang="0">
                <a:pos x="connsiteX3" y="connsiteY3"/>
              </a:cxn>
            </a:cxnLst>
            <a:rect l="l" t="t" r="r" b="b"/>
            <a:pathLst>
              <a:path w="731520" h="952314">
                <a:moveTo>
                  <a:pt x="0" y="806562"/>
                </a:moveTo>
                <a:cubicBezTo>
                  <a:pt x="146957" y="913242"/>
                  <a:pt x="293914" y="1019922"/>
                  <a:pt x="365760" y="898002"/>
                </a:cubicBezTo>
                <a:cubicBezTo>
                  <a:pt x="437606" y="776082"/>
                  <a:pt x="370114" y="210025"/>
                  <a:pt x="431074" y="75042"/>
                </a:cubicBezTo>
                <a:cubicBezTo>
                  <a:pt x="492034" y="-59941"/>
                  <a:pt x="611777" y="14082"/>
                  <a:pt x="731520" y="88105"/>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5238206" y="2953147"/>
            <a:ext cx="600891" cy="402074"/>
          </a:xfrm>
          <a:custGeom>
            <a:avLst/>
            <a:gdLst>
              <a:gd name="connsiteX0" fmla="*/ 0 w 600891"/>
              <a:gd name="connsiteY0" fmla="*/ 377882 h 402074"/>
              <a:gd name="connsiteX1" fmla="*/ 209005 w 600891"/>
              <a:gd name="connsiteY1" fmla="*/ 364819 h 402074"/>
              <a:gd name="connsiteX2" fmla="*/ 457200 w 600891"/>
              <a:gd name="connsiteY2" fmla="*/ 25184 h 402074"/>
              <a:gd name="connsiteX3" fmla="*/ 600891 w 600891"/>
              <a:gd name="connsiteY3" fmla="*/ 51310 h 402074"/>
            </a:gdLst>
            <a:ahLst/>
            <a:cxnLst>
              <a:cxn ang="0">
                <a:pos x="connsiteX0" y="connsiteY0"/>
              </a:cxn>
              <a:cxn ang="0">
                <a:pos x="connsiteX1" y="connsiteY1"/>
              </a:cxn>
              <a:cxn ang="0">
                <a:pos x="connsiteX2" y="connsiteY2"/>
              </a:cxn>
              <a:cxn ang="0">
                <a:pos x="connsiteX3" y="connsiteY3"/>
              </a:cxn>
            </a:cxnLst>
            <a:rect l="l" t="t" r="r" b="b"/>
            <a:pathLst>
              <a:path w="600891" h="402074">
                <a:moveTo>
                  <a:pt x="0" y="377882"/>
                </a:moveTo>
                <a:cubicBezTo>
                  <a:pt x="66402" y="400742"/>
                  <a:pt x="132805" y="423602"/>
                  <a:pt x="209005" y="364819"/>
                </a:cubicBezTo>
                <a:cubicBezTo>
                  <a:pt x="285205" y="306036"/>
                  <a:pt x="391886" y="77436"/>
                  <a:pt x="457200" y="25184"/>
                </a:cubicBezTo>
                <a:cubicBezTo>
                  <a:pt x="522514" y="-27068"/>
                  <a:pt x="561702" y="12121"/>
                  <a:pt x="600891" y="51310"/>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291840" y="2949733"/>
            <a:ext cx="875211" cy="1223921"/>
          </a:xfrm>
          <a:custGeom>
            <a:avLst/>
            <a:gdLst>
              <a:gd name="connsiteX0" fmla="*/ 0 w 875211"/>
              <a:gd name="connsiteY0" fmla="*/ 1125878 h 1223921"/>
              <a:gd name="connsiteX1" fmla="*/ 444137 w 875211"/>
              <a:gd name="connsiteY1" fmla="*/ 1125878 h 1223921"/>
              <a:gd name="connsiteX2" fmla="*/ 496389 w 875211"/>
              <a:gd name="connsiteY2" fmla="*/ 106976 h 1223921"/>
              <a:gd name="connsiteX3" fmla="*/ 875211 w 875211"/>
              <a:gd name="connsiteY3" fmla="*/ 80850 h 1223921"/>
            </a:gdLst>
            <a:ahLst/>
            <a:cxnLst>
              <a:cxn ang="0">
                <a:pos x="connsiteX0" y="connsiteY0"/>
              </a:cxn>
              <a:cxn ang="0">
                <a:pos x="connsiteX1" y="connsiteY1"/>
              </a:cxn>
              <a:cxn ang="0">
                <a:pos x="connsiteX2" y="connsiteY2"/>
              </a:cxn>
              <a:cxn ang="0">
                <a:pos x="connsiteX3" y="connsiteY3"/>
              </a:cxn>
            </a:cxnLst>
            <a:rect l="l" t="t" r="r" b="b"/>
            <a:pathLst>
              <a:path w="875211" h="1223921">
                <a:moveTo>
                  <a:pt x="0" y="1125878"/>
                </a:moveTo>
                <a:cubicBezTo>
                  <a:pt x="180703" y="1210786"/>
                  <a:pt x="361406" y="1295695"/>
                  <a:pt x="444137" y="1125878"/>
                </a:cubicBezTo>
                <a:cubicBezTo>
                  <a:pt x="526869" y="956061"/>
                  <a:pt x="424543" y="281147"/>
                  <a:pt x="496389" y="106976"/>
                </a:cubicBezTo>
                <a:cubicBezTo>
                  <a:pt x="568235" y="-67195"/>
                  <a:pt x="721723" y="6827"/>
                  <a:pt x="875211" y="80850"/>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698027" y="6199730"/>
            <a:ext cx="6226384" cy="707886"/>
          </a:xfrm>
          <a:prstGeom prst="rect">
            <a:avLst/>
          </a:prstGeom>
          <a:noFill/>
        </p:spPr>
        <p:txBody>
          <a:bodyPr wrap="none" rtlCol="0">
            <a:spAutoFit/>
          </a:bodyPr>
          <a:lstStyle/>
          <a:p>
            <a:r>
              <a:rPr lang="en-US" sz="2000" b="1" dirty="0" smtClean="0"/>
              <a:t>X86-64 understands this hierarchy and ‘walks’ through it </a:t>
            </a:r>
          </a:p>
          <a:p>
            <a:r>
              <a:rPr lang="en-US" sz="2000" b="1" dirty="0" smtClean="0"/>
              <a:t>(as a hardware operation) when a TLB miss occurs!</a:t>
            </a:r>
            <a:endParaRPr lang="en-US" sz="2000" b="1" dirty="0"/>
          </a:p>
        </p:txBody>
      </p:sp>
      <p:cxnSp>
        <p:nvCxnSpPr>
          <p:cNvPr id="65" name="Straight Arrow Connector 64"/>
          <p:cNvCxnSpPr>
            <a:stCxn id="12" idx="0"/>
          </p:cNvCxnSpPr>
          <p:nvPr/>
        </p:nvCxnSpPr>
        <p:spPr>
          <a:xfrm flipV="1">
            <a:off x="1608980" y="1137956"/>
            <a:ext cx="7179413" cy="4346"/>
          </a:xfrm>
          <a:prstGeom prst="straightConnector1">
            <a:avLst/>
          </a:prstGeom>
          <a:ln>
            <a:headEnd type="triangle"/>
            <a:tailEnd type="triangle"/>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4812844" y="798273"/>
            <a:ext cx="1066800" cy="338554"/>
          </a:xfrm>
          <a:prstGeom prst="rect">
            <a:avLst/>
          </a:prstGeom>
        </p:spPr>
        <p:txBody>
          <a:bodyPr wrap="square">
            <a:spAutoFit/>
          </a:bodyPr>
          <a:lstStyle/>
          <a:p>
            <a:pPr algn="ctr" defTabSz="457200"/>
            <a:r>
              <a:rPr lang="en-US" sz="1600" b="1" dirty="0" smtClean="0">
                <a:solidFill>
                  <a:schemeClr val="accent1"/>
                </a:solidFill>
                <a:latin typeface="Arial"/>
              </a:rPr>
              <a:t>VPN</a:t>
            </a:r>
            <a:endParaRPr lang="en-US" sz="1600" b="1" dirty="0">
              <a:solidFill>
                <a:schemeClr val="accent1"/>
              </a:solidFill>
              <a:latin typeface="Arial"/>
            </a:endParaRPr>
          </a:p>
        </p:txBody>
      </p:sp>
      <p:sp>
        <p:nvSpPr>
          <p:cNvPr id="83" name="TextBox 82"/>
          <p:cNvSpPr txBox="1"/>
          <p:nvPr/>
        </p:nvSpPr>
        <p:spPr>
          <a:xfrm>
            <a:off x="407120" y="1332805"/>
            <a:ext cx="835165" cy="646331"/>
          </a:xfrm>
          <a:prstGeom prst="rect">
            <a:avLst/>
          </a:prstGeom>
          <a:noFill/>
        </p:spPr>
        <p:txBody>
          <a:bodyPr wrap="none" rtlCol="0">
            <a:spAutoFit/>
          </a:bodyPr>
          <a:lstStyle/>
          <a:p>
            <a:r>
              <a:rPr lang="en-US" sz="3600" dirty="0" err="1"/>
              <a:t>v</a:t>
            </a:r>
            <a:r>
              <a:rPr lang="en-US" sz="3600" dirty="0" err="1" smtClean="0"/>
              <a:t>a</a:t>
            </a:r>
            <a:r>
              <a:rPr lang="en-US" sz="3600" dirty="0" smtClean="0"/>
              <a:t> :</a:t>
            </a:r>
            <a:endParaRPr lang="en-US" sz="3600" dirty="0"/>
          </a:p>
        </p:txBody>
      </p:sp>
    </p:spTree>
    <p:extLst>
      <p:ext uri="{BB962C8B-B14F-4D97-AF65-F5344CB8AC3E}">
        <p14:creationId xmlns:p14="http://schemas.microsoft.com/office/powerpoint/2010/main" val="75037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fade">
                                      <p:cBhvr>
                                        <p:cTn id="11" dur="500"/>
                                        <p:tgtEl>
                                          <p:spTgt spid="7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fade">
                                      <p:cBhvr>
                                        <p:cTn id="16" dur="500"/>
                                        <p:tgtEl>
                                          <p:spTgt spid="8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5643" y="132892"/>
            <a:ext cx="10515600" cy="1325563"/>
          </a:xfrm>
        </p:spPr>
        <p:txBody>
          <a:bodyPr/>
          <a:lstStyle/>
          <a:p>
            <a:r>
              <a:rPr lang="en-US" dirty="0"/>
              <a:t>Page Table Hierarchy on </a:t>
            </a:r>
            <a:r>
              <a:rPr lang="en-US" dirty="0" smtClean="0"/>
              <a:t>x86-64 – another visualization</a:t>
            </a:r>
            <a:endParaRPr lang="en-US" dirty="0"/>
          </a:p>
        </p:txBody>
      </p:sp>
      <p:sp>
        <p:nvSpPr>
          <p:cNvPr id="7" name="Rectangle 6"/>
          <p:cNvSpPr/>
          <p:nvPr/>
        </p:nvSpPr>
        <p:spPr>
          <a:xfrm>
            <a:off x="10818766" y="1461906"/>
            <a:ext cx="1066800" cy="338554"/>
          </a:xfrm>
          <a:prstGeom prst="rect">
            <a:avLst/>
          </a:prstGeom>
        </p:spPr>
        <p:txBody>
          <a:bodyPr wrap="square">
            <a:spAutoFit/>
          </a:bodyPr>
          <a:lstStyle/>
          <a:p>
            <a:pPr algn="ctr" defTabSz="457200"/>
            <a:r>
              <a:rPr lang="en-US" sz="1600" b="1" dirty="0">
                <a:solidFill>
                  <a:prstClr val="black"/>
                </a:solidFill>
                <a:latin typeface="Arial"/>
              </a:rPr>
              <a:t>OFFSET</a:t>
            </a:r>
          </a:p>
        </p:txBody>
      </p:sp>
      <p:sp>
        <p:nvSpPr>
          <p:cNvPr id="8" name="Rectangle 7"/>
          <p:cNvSpPr/>
          <p:nvPr/>
        </p:nvSpPr>
        <p:spPr>
          <a:xfrm>
            <a:off x="11860166" y="1505185"/>
            <a:ext cx="457200" cy="338554"/>
          </a:xfrm>
          <a:prstGeom prst="rect">
            <a:avLst/>
          </a:prstGeom>
        </p:spPr>
        <p:txBody>
          <a:bodyPr wrap="square">
            <a:spAutoFit/>
          </a:bodyPr>
          <a:lstStyle/>
          <a:p>
            <a:pPr algn="ctr" defTabSz="457200"/>
            <a:r>
              <a:rPr lang="en-US" sz="1600" b="1" dirty="0">
                <a:solidFill>
                  <a:prstClr val="black"/>
                </a:solidFill>
                <a:latin typeface="Arial"/>
              </a:rPr>
              <a:t>0</a:t>
            </a:r>
          </a:p>
        </p:txBody>
      </p:sp>
      <p:sp>
        <p:nvSpPr>
          <p:cNvPr id="9" name="Rectangle 8"/>
          <p:cNvSpPr/>
          <p:nvPr/>
        </p:nvSpPr>
        <p:spPr>
          <a:xfrm>
            <a:off x="5103766" y="1512706"/>
            <a:ext cx="533400" cy="338554"/>
          </a:xfrm>
          <a:prstGeom prst="rect">
            <a:avLst/>
          </a:prstGeom>
        </p:spPr>
        <p:txBody>
          <a:bodyPr wrap="square">
            <a:spAutoFit/>
          </a:bodyPr>
          <a:lstStyle/>
          <a:p>
            <a:pPr algn="ctr" defTabSz="457200"/>
            <a:r>
              <a:rPr lang="en-US" sz="1600" b="1" dirty="0">
                <a:solidFill>
                  <a:prstClr val="black"/>
                </a:solidFill>
                <a:latin typeface="Arial"/>
              </a:rPr>
              <a:t>47</a:t>
            </a:r>
          </a:p>
        </p:txBody>
      </p:sp>
      <p:sp>
        <p:nvSpPr>
          <p:cNvPr id="10" name="Rectangle 9"/>
          <p:cNvSpPr/>
          <p:nvPr/>
        </p:nvSpPr>
        <p:spPr>
          <a:xfrm>
            <a:off x="3186066" y="1517052"/>
            <a:ext cx="533400" cy="338554"/>
          </a:xfrm>
          <a:prstGeom prst="rect">
            <a:avLst/>
          </a:prstGeom>
        </p:spPr>
        <p:txBody>
          <a:bodyPr wrap="square">
            <a:spAutoFit/>
          </a:bodyPr>
          <a:lstStyle/>
          <a:p>
            <a:pPr algn="ctr" defTabSz="457200"/>
            <a:r>
              <a:rPr lang="en-US" sz="1600" b="1" dirty="0">
                <a:solidFill>
                  <a:prstClr val="black"/>
                </a:solidFill>
                <a:latin typeface="Arial"/>
              </a:rPr>
              <a:t>63</a:t>
            </a:r>
          </a:p>
        </p:txBody>
      </p:sp>
      <p:sp>
        <p:nvSpPr>
          <p:cNvPr id="11" name="Rectangle 10"/>
          <p:cNvSpPr/>
          <p:nvPr/>
        </p:nvSpPr>
        <p:spPr>
          <a:xfrm>
            <a:off x="10681243" y="1779876"/>
            <a:ext cx="1429131" cy="482600"/>
          </a:xfrm>
          <a:prstGeom prst="rect">
            <a:avLst/>
          </a:prstGeom>
          <a:solidFill>
            <a:srgbClr val="FFCC99"/>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12 bits</a:t>
            </a:r>
          </a:p>
        </p:txBody>
      </p:sp>
      <p:sp>
        <p:nvSpPr>
          <p:cNvPr id="12" name="Rectangle 11"/>
          <p:cNvSpPr/>
          <p:nvPr/>
        </p:nvSpPr>
        <p:spPr>
          <a:xfrm>
            <a:off x="9317070" y="1779876"/>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13" name="Rectangle 12"/>
          <p:cNvSpPr/>
          <p:nvPr/>
        </p:nvSpPr>
        <p:spPr>
          <a:xfrm>
            <a:off x="3420018" y="1779876"/>
            <a:ext cx="1797939" cy="482600"/>
          </a:xfrm>
          <a:prstGeom prst="rect">
            <a:avLst/>
          </a:prstGeom>
          <a:solidFill>
            <a:srgbClr val="FFCC00"/>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Arial"/>
                <a:ea typeface="+mn-ea"/>
                <a:cs typeface="+mn-cs"/>
              </a:rPr>
              <a:t>RESERVED</a:t>
            </a:r>
          </a:p>
        </p:txBody>
      </p:sp>
      <p:sp>
        <p:nvSpPr>
          <p:cNvPr id="14" name="Rectangle 13"/>
          <p:cNvSpPr/>
          <p:nvPr/>
        </p:nvSpPr>
        <p:spPr>
          <a:xfrm>
            <a:off x="7956168" y="1779876"/>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15" name="Rectangle 14"/>
          <p:cNvSpPr/>
          <p:nvPr/>
        </p:nvSpPr>
        <p:spPr>
          <a:xfrm>
            <a:off x="6600382" y="1779876"/>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16" name="Rectangle 15"/>
          <p:cNvSpPr/>
          <p:nvPr/>
        </p:nvSpPr>
        <p:spPr>
          <a:xfrm>
            <a:off x="5242752" y="1779876"/>
            <a:ext cx="1338773" cy="482600"/>
          </a:xfrm>
          <a:prstGeom prst="rect">
            <a:avLst/>
          </a:prstGeom>
          <a:solidFill>
            <a:srgbClr val="FFCC66"/>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Arial"/>
                <a:ea typeface="+mn-ea"/>
                <a:cs typeface="+mn-cs"/>
              </a:rPr>
              <a:t>9 bits</a:t>
            </a:r>
          </a:p>
        </p:txBody>
      </p:sp>
      <p:sp>
        <p:nvSpPr>
          <p:cNvPr id="17" name="Rectangle 16"/>
          <p:cNvSpPr/>
          <p:nvPr/>
        </p:nvSpPr>
        <p:spPr>
          <a:xfrm>
            <a:off x="6872355" y="1513708"/>
            <a:ext cx="1066800" cy="338554"/>
          </a:xfrm>
          <a:prstGeom prst="rect">
            <a:avLst/>
          </a:prstGeom>
        </p:spPr>
        <p:txBody>
          <a:bodyPr wrap="square">
            <a:spAutoFit/>
          </a:bodyPr>
          <a:lstStyle/>
          <a:p>
            <a:pPr algn="ctr" defTabSz="457200"/>
            <a:r>
              <a:rPr lang="en-US" sz="1600" b="1" dirty="0">
                <a:solidFill>
                  <a:prstClr val="black"/>
                </a:solidFill>
                <a:latin typeface="Arial"/>
              </a:rPr>
              <a:t>PDPTE</a:t>
            </a:r>
          </a:p>
        </p:txBody>
      </p:sp>
      <p:sp>
        <p:nvSpPr>
          <p:cNvPr id="18" name="Rectangle 17"/>
          <p:cNvSpPr/>
          <p:nvPr/>
        </p:nvSpPr>
        <p:spPr>
          <a:xfrm>
            <a:off x="9589043" y="1517052"/>
            <a:ext cx="1066800" cy="338554"/>
          </a:xfrm>
          <a:prstGeom prst="rect">
            <a:avLst/>
          </a:prstGeom>
        </p:spPr>
        <p:txBody>
          <a:bodyPr wrap="square">
            <a:spAutoFit/>
          </a:bodyPr>
          <a:lstStyle/>
          <a:p>
            <a:pPr algn="ctr" defTabSz="457200"/>
            <a:r>
              <a:rPr lang="en-US" sz="1600" b="1" dirty="0">
                <a:solidFill>
                  <a:prstClr val="black"/>
                </a:solidFill>
                <a:latin typeface="Arial"/>
              </a:rPr>
              <a:t>PTE</a:t>
            </a:r>
          </a:p>
        </p:txBody>
      </p:sp>
      <p:sp>
        <p:nvSpPr>
          <p:cNvPr id="19" name="Rectangle 18"/>
          <p:cNvSpPr/>
          <p:nvPr/>
        </p:nvSpPr>
        <p:spPr>
          <a:xfrm>
            <a:off x="8228141" y="1512875"/>
            <a:ext cx="1066800" cy="338554"/>
          </a:xfrm>
          <a:prstGeom prst="rect">
            <a:avLst/>
          </a:prstGeom>
        </p:spPr>
        <p:txBody>
          <a:bodyPr wrap="square">
            <a:spAutoFit/>
          </a:bodyPr>
          <a:lstStyle/>
          <a:p>
            <a:pPr algn="ctr" defTabSz="457200"/>
            <a:r>
              <a:rPr lang="en-US" sz="1600" b="1" dirty="0">
                <a:solidFill>
                  <a:prstClr val="black"/>
                </a:solidFill>
                <a:latin typeface="Arial"/>
              </a:rPr>
              <a:t>PDE</a:t>
            </a:r>
          </a:p>
        </p:txBody>
      </p:sp>
      <p:sp>
        <p:nvSpPr>
          <p:cNvPr id="20" name="Rectangle 19"/>
          <p:cNvSpPr/>
          <p:nvPr/>
        </p:nvSpPr>
        <p:spPr>
          <a:xfrm>
            <a:off x="5533582" y="1512875"/>
            <a:ext cx="1066800" cy="338554"/>
          </a:xfrm>
          <a:prstGeom prst="rect">
            <a:avLst/>
          </a:prstGeom>
        </p:spPr>
        <p:txBody>
          <a:bodyPr wrap="square">
            <a:spAutoFit/>
          </a:bodyPr>
          <a:lstStyle/>
          <a:p>
            <a:pPr algn="ctr" defTabSz="457200"/>
            <a:r>
              <a:rPr lang="en-US" sz="1600" b="1" dirty="0">
                <a:solidFill>
                  <a:prstClr val="black"/>
                </a:solidFill>
                <a:latin typeface="Arial"/>
              </a:rPr>
              <a:t>PML4E</a:t>
            </a:r>
          </a:p>
        </p:txBody>
      </p:sp>
      <p:cxnSp>
        <p:nvCxnSpPr>
          <p:cNvPr id="21" name="Straight Arrow Connector 20"/>
          <p:cNvCxnSpPr>
            <a:stCxn id="10" idx="0"/>
          </p:cNvCxnSpPr>
          <p:nvPr/>
        </p:nvCxnSpPr>
        <p:spPr>
          <a:xfrm flipV="1">
            <a:off x="3452766" y="1512706"/>
            <a:ext cx="7179413" cy="4346"/>
          </a:xfrm>
          <a:prstGeom prst="straightConnector1">
            <a:avLst/>
          </a:prstGeom>
          <a:ln>
            <a:headEnd type="triangle"/>
            <a:tailEnd type="triangle"/>
          </a:ln>
          <a:effectLst>
            <a:glow rad="101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2953063" y="2923082"/>
            <a:ext cx="959370" cy="674557"/>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398966" y="2825802"/>
            <a:ext cx="638532" cy="771837"/>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002374" y="2855782"/>
            <a:ext cx="35124" cy="741857"/>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037498" y="2855782"/>
            <a:ext cx="474541" cy="741857"/>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037498" y="2855782"/>
            <a:ext cx="991071" cy="741857"/>
          </a:xfrm>
          <a:prstGeom prst="straightConnector1">
            <a:avLst/>
          </a:prstGeom>
          <a:ln w="349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2970553" y="3824984"/>
            <a:ext cx="959370" cy="6745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3416456" y="3727704"/>
            <a:ext cx="638532" cy="77183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019864" y="3757684"/>
            <a:ext cx="35124" cy="7418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4054988" y="3757684"/>
            <a:ext cx="474541" cy="7418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4054988" y="3757684"/>
            <a:ext cx="991071" cy="7418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3525184" y="4754376"/>
            <a:ext cx="959370" cy="674557"/>
          </a:xfrm>
          <a:prstGeom prst="straightConnector1">
            <a:avLst/>
          </a:prstGeom>
          <a:ln w="3492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3971087" y="4657096"/>
            <a:ext cx="638532" cy="771837"/>
          </a:xfrm>
          <a:prstGeom prst="straightConnector1">
            <a:avLst/>
          </a:prstGeom>
          <a:ln w="3492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574495" y="4687076"/>
            <a:ext cx="35124" cy="741857"/>
          </a:xfrm>
          <a:prstGeom prst="straightConnector1">
            <a:avLst/>
          </a:prstGeom>
          <a:ln w="3492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609619" y="4687076"/>
            <a:ext cx="474541" cy="741857"/>
          </a:xfrm>
          <a:prstGeom prst="straightConnector1">
            <a:avLst/>
          </a:prstGeom>
          <a:ln w="3492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609619" y="4687076"/>
            <a:ext cx="991071" cy="741857"/>
          </a:xfrm>
          <a:prstGeom prst="straightConnector1">
            <a:avLst/>
          </a:prstGeom>
          <a:ln w="3492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2940573" y="5653788"/>
            <a:ext cx="959370" cy="674557"/>
          </a:xfrm>
          <a:prstGeom prst="straightConnector1">
            <a:avLst/>
          </a:prstGeom>
          <a:ln w="349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3386476" y="5556508"/>
            <a:ext cx="638532" cy="771837"/>
          </a:xfrm>
          <a:prstGeom prst="straightConnector1">
            <a:avLst/>
          </a:prstGeom>
          <a:ln w="349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3989884" y="5586488"/>
            <a:ext cx="35124" cy="741857"/>
          </a:xfrm>
          <a:prstGeom prst="straightConnector1">
            <a:avLst/>
          </a:prstGeom>
          <a:ln w="349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025008" y="5586488"/>
            <a:ext cx="474541" cy="741857"/>
          </a:xfrm>
          <a:prstGeom prst="straightConnector1">
            <a:avLst/>
          </a:prstGeom>
          <a:ln w="349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4025008" y="5586488"/>
            <a:ext cx="991071" cy="741857"/>
          </a:xfrm>
          <a:prstGeom prst="straightConnector1">
            <a:avLst/>
          </a:prstGeom>
          <a:ln w="3492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900017" y="2728366"/>
            <a:ext cx="239842" cy="254832"/>
          </a:xfrm>
          <a:prstGeom prst="ellipse">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917505" y="3615278"/>
            <a:ext cx="239842" cy="254832"/>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4472136" y="4544670"/>
            <a:ext cx="239842" cy="254832"/>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887525" y="5444082"/>
            <a:ext cx="239842" cy="254832"/>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p:nvPr/>
        </p:nvCxnSpPr>
        <p:spPr>
          <a:xfrm flipH="1">
            <a:off x="3995750" y="2849156"/>
            <a:ext cx="35124" cy="741857"/>
          </a:xfrm>
          <a:prstGeom prst="straightConnector1">
            <a:avLst/>
          </a:prstGeom>
          <a:ln w="34925">
            <a:solidFill>
              <a:schemeClr val="accent2"/>
            </a:solidFill>
            <a:tailEnd type="triangle"/>
          </a:ln>
          <a:effectLst>
            <a:glow rad="1397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028486" y="3751060"/>
            <a:ext cx="474541" cy="741857"/>
          </a:xfrm>
          <a:prstGeom prst="straightConnector1">
            <a:avLst/>
          </a:prstGeom>
          <a:ln w="34925">
            <a:tailEnd type="triangle"/>
          </a:ln>
          <a:effectLst>
            <a:glow rad="228600">
              <a:schemeClr val="accent5">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3964463" y="4670350"/>
            <a:ext cx="638532" cy="771837"/>
          </a:xfrm>
          <a:prstGeom prst="straightConnector1">
            <a:avLst/>
          </a:prstGeom>
          <a:ln w="34925">
            <a:solidFill>
              <a:schemeClr val="accent4"/>
            </a:solidFill>
            <a:tailEnd type="triangle"/>
          </a:ln>
          <a:effectLst>
            <a:glow rad="228600">
              <a:schemeClr val="accent4">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2953827" y="5647164"/>
            <a:ext cx="959370" cy="674557"/>
          </a:xfrm>
          <a:prstGeom prst="straightConnector1">
            <a:avLst/>
          </a:prstGeom>
          <a:ln w="34925">
            <a:solidFill>
              <a:schemeClr val="accent6"/>
            </a:solidFill>
            <a:tailEnd type="triangle"/>
          </a:ln>
          <a:effectLst>
            <a:glow rad="228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9317070" y="2166729"/>
            <a:ext cx="1338773" cy="577416"/>
          </a:xfrm>
          <a:prstGeom prst="rect">
            <a:avLst/>
          </a:prstGeom>
          <a:solidFill>
            <a:schemeClr val="accent6"/>
          </a:solidFill>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958722" y="2302235"/>
            <a:ext cx="1338773" cy="22230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6600375" y="2302235"/>
            <a:ext cx="1338773" cy="22230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5242028" y="2302235"/>
            <a:ext cx="1338773" cy="2223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741754" y="5377822"/>
            <a:ext cx="457200" cy="457200"/>
          </a:xfrm>
          <a:prstGeom prst="ellipse">
            <a:avLst/>
          </a:prstGeom>
          <a:solidFill>
            <a:schemeClr val="accent6"/>
          </a:solidFill>
          <a:ln>
            <a:solidFill>
              <a:schemeClr val="tx1"/>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Elbow Connector 62"/>
          <p:cNvCxnSpPr/>
          <p:nvPr/>
        </p:nvCxnSpPr>
        <p:spPr>
          <a:xfrm rot="10800000" flipV="1">
            <a:off x="2970554" y="2302066"/>
            <a:ext cx="8381612" cy="4333400"/>
          </a:xfrm>
          <a:prstGeom prst="bentConnector3">
            <a:avLst>
              <a:gd name="adj1" fmla="val -279"/>
            </a:avLst>
          </a:prstGeom>
          <a:ln w="349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360807" y="5421756"/>
            <a:ext cx="2883482" cy="369332"/>
          </a:xfrm>
          <a:prstGeom prst="rect">
            <a:avLst/>
          </a:prstGeom>
          <a:noFill/>
          <a:ln w="28575">
            <a:solidFill>
              <a:schemeClr val="tx1"/>
            </a:solidFill>
            <a:prstDash val="lgDash"/>
          </a:ln>
        </p:spPr>
        <p:txBody>
          <a:bodyPr wrap="none" rtlCol="0">
            <a:spAutoFit/>
          </a:bodyPr>
          <a:lstStyle/>
          <a:p>
            <a:r>
              <a:rPr lang="en-US" dirty="0" smtClean="0"/>
              <a:t>PTEs with the PFNs are here!</a:t>
            </a:r>
            <a:endParaRPr lang="en-US" dirty="0"/>
          </a:p>
        </p:txBody>
      </p:sp>
      <p:cxnSp>
        <p:nvCxnSpPr>
          <p:cNvPr id="69" name="Straight Connector 68"/>
          <p:cNvCxnSpPr>
            <a:stCxn id="67" idx="1"/>
          </p:cNvCxnSpPr>
          <p:nvPr/>
        </p:nvCxnSpPr>
        <p:spPr>
          <a:xfrm flipH="1" flipV="1">
            <a:off x="3989885" y="5586488"/>
            <a:ext cx="2370922" cy="1993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rot="19354394">
            <a:off x="2907432" y="5659991"/>
            <a:ext cx="558166" cy="369332"/>
          </a:xfrm>
          <a:prstGeom prst="rect">
            <a:avLst/>
          </a:prstGeom>
          <a:noFill/>
        </p:spPr>
        <p:txBody>
          <a:bodyPr wrap="none" rtlCol="0">
            <a:spAutoFit/>
          </a:bodyPr>
          <a:lstStyle/>
          <a:p>
            <a:r>
              <a:rPr lang="en-US" dirty="0" smtClean="0"/>
              <a:t>PFN</a:t>
            </a:r>
            <a:endParaRPr lang="en-US" dirty="0"/>
          </a:p>
        </p:txBody>
      </p:sp>
      <p:sp>
        <p:nvSpPr>
          <p:cNvPr id="71" name="TextBox 70"/>
          <p:cNvSpPr txBox="1"/>
          <p:nvPr/>
        </p:nvSpPr>
        <p:spPr>
          <a:xfrm>
            <a:off x="7751106" y="6309350"/>
            <a:ext cx="753668" cy="369332"/>
          </a:xfrm>
          <a:prstGeom prst="rect">
            <a:avLst/>
          </a:prstGeom>
          <a:noFill/>
        </p:spPr>
        <p:txBody>
          <a:bodyPr wrap="none" rtlCol="0">
            <a:spAutoFit/>
          </a:bodyPr>
          <a:lstStyle/>
          <a:p>
            <a:r>
              <a:rPr lang="en-US" i="1" dirty="0" smtClean="0"/>
              <a:t>Offset</a:t>
            </a:r>
            <a:endParaRPr lang="en-US" i="1" dirty="0"/>
          </a:p>
        </p:txBody>
      </p:sp>
      <p:sp>
        <p:nvSpPr>
          <p:cNvPr id="75" name="Freeform 74"/>
          <p:cNvSpPr/>
          <p:nvPr/>
        </p:nvSpPr>
        <p:spPr>
          <a:xfrm>
            <a:off x="4075043" y="2643809"/>
            <a:ext cx="1828800" cy="655982"/>
          </a:xfrm>
          <a:custGeom>
            <a:avLst/>
            <a:gdLst>
              <a:gd name="connsiteX0" fmla="*/ 1828800 w 1828800"/>
              <a:gd name="connsiteY0" fmla="*/ 0 h 655982"/>
              <a:gd name="connsiteX1" fmla="*/ 1351722 w 1828800"/>
              <a:gd name="connsiteY1" fmla="*/ 477078 h 655982"/>
              <a:gd name="connsiteX2" fmla="*/ 0 w 1828800"/>
              <a:gd name="connsiteY2" fmla="*/ 655982 h 655982"/>
            </a:gdLst>
            <a:ahLst/>
            <a:cxnLst>
              <a:cxn ang="0">
                <a:pos x="connsiteX0" y="connsiteY0"/>
              </a:cxn>
              <a:cxn ang="0">
                <a:pos x="connsiteX1" y="connsiteY1"/>
              </a:cxn>
              <a:cxn ang="0">
                <a:pos x="connsiteX2" y="connsiteY2"/>
              </a:cxn>
            </a:cxnLst>
            <a:rect l="l" t="t" r="r" b="b"/>
            <a:pathLst>
              <a:path w="1828800" h="655982">
                <a:moveTo>
                  <a:pt x="1828800" y="0"/>
                </a:moveTo>
                <a:cubicBezTo>
                  <a:pt x="1742661" y="183874"/>
                  <a:pt x="1656522" y="367748"/>
                  <a:pt x="1351722" y="477078"/>
                </a:cubicBezTo>
                <a:cubicBezTo>
                  <a:pt x="1046922" y="586408"/>
                  <a:pt x="523461" y="621195"/>
                  <a:pt x="0" y="655982"/>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index</a:t>
            </a:r>
            <a:endParaRPr lang="en-US" dirty="0">
              <a:solidFill>
                <a:schemeClr val="tx1"/>
              </a:solidFill>
            </a:endParaRPr>
          </a:p>
        </p:txBody>
      </p:sp>
      <p:grpSp>
        <p:nvGrpSpPr>
          <p:cNvPr id="86" name="Group 85"/>
          <p:cNvGrpSpPr/>
          <p:nvPr/>
        </p:nvGrpSpPr>
        <p:grpSpPr>
          <a:xfrm>
            <a:off x="4484553" y="2524542"/>
            <a:ext cx="2805087" cy="1761544"/>
            <a:chOff x="4484553" y="2524542"/>
            <a:chExt cx="2805087" cy="1761544"/>
          </a:xfrm>
        </p:grpSpPr>
        <p:sp>
          <p:nvSpPr>
            <p:cNvPr id="76" name="Freeform 75"/>
            <p:cNvSpPr/>
            <p:nvPr/>
          </p:nvSpPr>
          <p:spPr>
            <a:xfrm>
              <a:off x="4484553" y="3630104"/>
              <a:ext cx="2592107" cy="655982"/>
            </a:xfrm>
            <a:custGeom>
              <a:avLst/>
              <a:gdLst>
                <a:gd name="connsiteX0" fmla="*/ 1828800 w 1828800"/>
                <a:gd name="connsiteY0" fmla="*/ 0 h 655982"/>
                <a:gd name="connsiteX1" fmla="*/ 1351722 w 1828800"/>
                <a:gd name="connsiteY1" fmla="*/ 477078 h 655982"/>
                <a:gd name="connsiteX2" fmla="*/ 0 w 1828800"/>
                <a:gd name="connsiteY2" fmla="*/ 655982 h 655982"/>
              </a:gdLst>
              <a:ahLst/>
              <a:cxnLst>
                <a:cxn ang="0">
                  <a:pos x="connsiteX0" y="connsiteY0"/>
                </a:cxn>
                <a:cxn ang="0">
                  <a:pos x="connsiteX1" y="connsiteY1"/>
                </a:cxn>
                <a:cxn ang="0">
                  <a:pos x="connsiteX2" y="connsiteY2"/>
                </a:cxn>
              </a:cxnLst>
              <a:rect l="l" t="t" r="r" b="b"/>
              <a:pathLst>
                <a:path w="1828800" h="655982">
                  <a:moveTo>
                    <a:pt x="1828800" y="0"/>
                  </a:moveTo>
                  <a:cubicBezTo>
                    <a:pt x="1742661" y="183874"/>
                    <a:pt x="1656522" y="367748"/>
                    <a:pt x="1351722" y="477078"/>
                  </a:cubicBezTo>
                  <a:cubicBezTo>
                    <a:pt x="1046922" y="586408"/>
                    <a:pt x="523461" y="621195"/>
                    <a:pt x="0" y="655982"/>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index</a:t>
              </a:r>
              <a:endParaRPr lang="en-US" dirty="0">
                <a:solidFill>
                  <a:schemeClr val="tx1"/>
                </a:solidFill>
              </a:endParaRPr>
            </a:p>
          </p:txBody>
        </p:sp>
        <p:cxnSp>
          <p:nvCxnSpPr>
            <p:cNvPr id="78" name="Straight Connector 77"/>
            <p:cNvCxnSpPr/>
            <p:nvPr/>
          </p:nvCxnSpPr>
          <p:spPr>
            <a:xfrm flipV="1">
              <a:off x="7076661" y="2524542"/>
              <a:ext cx="212979" cy="1090736"/>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87" name="Group 86"/>
          <p:cNvGrpSpPr/>
          <p:nvPr/>
        </p:nvGrpSpPr>
        <p:grpSpPr>
          <a:xfrm>
            <a:off x="4337859" y="2500277"/>
            <a:ext cx="4408018" cy="2617748"/>
            <a:chOff x="4337859" y="2500277"/>
            <a:chExt cx="4408018" cy="2617748"/>
          </a:xfrm>
        </p:grpSpPr>
        <p:sp>
          <p:nvSpPr>
            <p:cNvPr id="79" name="Freeform 78"/>
            <p:cNvSpPr/>
            <p:nvPr/>
          </p:nvSpPr>
          <p:spPr>
            <a:xfrm>
              <a:off x="4337859" y="4462043"/>
              <a:ext cx="3890282" cy="655982"/>
            </a:xfrm>
            <a:custGeom>
              <a:avLst/>
              <a:gdLst>
                <a:gd name="connsiteX0" fmla="*/ 1828800 w 1828800"/>
                <a:gd name="connsiteY0" fmla="*/ 0 h 655982"/>
                <a:gd name="connsiteX1" fmla="*/ 1351722 w 1828800"/>
                <a:gd name="connsiteY1" fmla="*/ 477078 h 655982"/>
                <a:gd name="connsiteX2" fmla="*/ 0 w 1828800"/>
                <a:gd name="connsiteY2" fmla="*/ 655982 h 655982"/>
              </a:gdLst>
              <a:ahLst/>
              <a:cxnLst>
                <a:cxn ang="0">
                  <a:pos x="connsiteX0" y="connsiteY0"/>
                </a:cxn>
                <a:cxn ang="0">
                  <a:pos x="connsiteX1" y="connsiteY1"/>
                </a:cxn>
                <a:cxn ang="0">
                  <a:pos x="connsiteX2" y="connsiteY2"/>
                </a:cxn>
              </a:cxnLst>
              <a:rect l="l" t="t" r="r" b="b"/>
              <a:pathLst>
                <a:path w="1828800" h="655982">
                  <a:moveTo>
                    <a:pt x="1828800" y="0"/>
                  </a:moveTo>
                  <a:cubicBezTo>
                    <a:pt x="1742661" y="183874"/>
                    <a:pt x="1656522" y="367748"/>
                    <a:pt x="1351722" y="477078"/>
                  </a:cubicBezTo>
                  <a:cubicBezTo>
                    <a:pt x="1046922" y="586408"/>
                    <a:pt x="523461" y="621195"/>
                    <a:pt x="0" y="655982"/>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index</a:t>
              </a:r>
              <a:endParaRPr lang="en-US" dirty="0">
                <a:solidFill>
                  <a:schemeClr val="tx1"/>
                </a:solidFill>
              </a:endParaRPr>
            </a:p>
          </p:txBody>
        </p:sp>
        <p:cxnSp>
          <p:nvCxnSpPr>
            <p:cNvPr id="80" name="Straight Connector 79"/>
            <p:cNvCxnSpPr/>
            <p:nvPr/>
          </p:nvCxnSpPr>
          <p:spPr>
            <a:xfrm flipV="1">
              <a:off x="8245966" y="2500277"/>
              <a:ext cx="499911" cy="1961766"/>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3290238" y="2582904"/>
            <a:ext cx="6874900" cy="3562337"/>
            <a:chOff x="3290238" y="2582904"/>
            <a:chExt cx="6874900" cy="3562337"/>
          </a:xfrm>
        </p:grpSpPr>
        <p:cxnSp>
          <p:nvCxnSpPr>
            <p:cNvPr id="83" name="Straight Connector 82"/>
            <p:cNvCxnSpPr>
              <a:stCxn id="84" idx="0"/>
            </p:cNvCxnSpPr>
            <p:nvPr/>
          </p:nvCxnSpPr>
          <p:spPr>
            <a:xfrm flipV="1">
              <a:off x="9700592" y="2582904"/>
              <a:ext cx="464546" cy="290635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4" name="Freeform 83"/>
            <p:cNvSpPr/>
            <p:nvPr/>
          </p:nvSpPr>
          <p:spPr>
            <a:xfrm>
              <a:off x="3290238" y="5489259"/>
              <a:ext cx="6410354" cy="655982"/>
            </a:xfrm>
            <a:custGeom>
              <a:avLst/>
              <a:gdLst>
                <a:gd name="connsiteX0" fmla="*/ 1828800 w 1828800"/>
                <a:gd name="connsiteY0" fmla="*/ 0 h 655982"/>
                <a:gd name="connsiteX1" fmla="*/ 1351722 w 1828800"/>
                <a:gd name="connsiteY1" fmla="*/ 477078 h 655982"/>
                <a:gd name="connsiteX2" fmla="*/ 0 w 1828800"/>
                <a:gd name="connsiteY2" fmla="*/ 655982 h 655982"/>
              </a:gdLst>
              <a:ahLst/>
              <a:cxnLst>
                <a:cxn ang="0">
                  <a:pos x="connsiteX0" y="connsiteY0"/>
                </a:cxn>
                <a:cxn ang="0">
                  <a:pos x="connsiteX1" y="connsiteY1"/>
                </a:cxn>
                <a:cxn ang="0">
                  <a:pos x="connsiteX2" y="connsiteY2"/>
                </a:cxn>
              </a:cxnLst>
              <a:rect l="l" t="t" r="r" b="b"/>
              <a:pathLst>
                <a:path w="1828800" h="655982">
                  <a:moveTo>
                    <a:pt x="1828800" y="0"/>
                  </a:moveTo>
                  <a:cubicBezTo>
                    <a:pt x="1742661" y="183874"/>
                    <a:pt x="1656522" y="367748"/>
                    <a:pt x="1351722" y="477078"/>
                  </a:cubicBezTo>
                  <a:cubicBezTo>
                    <a:pt x="1046922" y="586408"/>
                    <a:pt x="523461" y="621195"/>
                    <a:pt x="0" y="655982"/>
                  </a:cubicBezTo>
                </a:path>
              </a:pathLst>
            </a:custGeom>
            <a:noFill/>
            <a:ln>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smtClean="0">
                  <a:solidFill>
                    <a:schemeClr val="tx1"/>
                  </a:solidFill>
                </a:rPr>
                <a:t>index</a:t>
              </a:r>
              <a:endParaRPr lang="en-US" dirty="0">
                <a:solidFill>
                  <a:schemeClr val="tx1"/>
                </a:solidFill>
              </a:endParaRPr>
            </a:p>
          </p:txBody>
        </p:sp>
      </p:grpSp>
      <p:sp>
        <p:nvSpPr>
          <p:cNvPr id="89" name="Rectangle 88"/>
          <p:cNvSpPr/>
          <p:nvPr/>
        </p:nvSpPr>
        <p:spPr>
          <a:xfrm>
            <a:off x="60740" y="4439105"/>
            <a:ext cx="1168400" cy="1663700"/>
          </a:xfrm>
          <a:prstGeom prst="rect">
            <a:avLst/>
          </a:prstGeom>
          <a:solidFill>
            <a:srgbClr val="39B3E9">
              <a:lumMod val="20000"/>
              <a:lumOff val="80000"/>
            </a:srgbClr>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t"/>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effectLst/>
                <a:uLnTx/>
                <a:uFillTx/>
                <a:latin typeface="Arial"/>
                <a:ea typeface="+mn-ea"/>
                <a:cs typeface="+mn-cs"/>
              </a:rPr>
              <a:t>Frame with</a:t>
            </a:r>
            <a:r>
              <a:rPr kumimoji="0" lang="en-US" sz="1800" b="0" i="0" u="none" strike="noStrike" kern="0" cap="none" spc="0" normalizeH="0" noProof="0" dirty="0" smtClean="0">
                <a:ln>
                  <a:noFill/>
                </a:ln>
                <a:effectLst/>
                <a:uLnTx/>
                <a:uFillTx/>
                <a:latin typeface="Arial"/>
                <a:ea typeface="+mn-ea"/>
                <a:cs typeface="+mn-cs"/>
              </a:rPr>
              <a:t> the physical location</a:t>
            </a:r>
            <a:endParaRPr kumimoji="0" lang="en-US" sz="1800" b="0" i="0" u="none" strike="noStrike" kern="0" cap="none" spc="0" normalizeH="0" baseline="0" noProof="0" dirty="0">
              <a:ln>
                <a:noFill/>
              </a:ln>
              <a:effectLst/>
              <a:uLnTx/>
              <a:uFillTx/>
              <a:latin typeface="Arial"/>
              <a:ea typeface="+mn-ea"/>
              <a:cs typeface="+mn-cs"/>
            </a:endParaRPr>
          </a:p>
        </p:txBody>
      </p:sp>
      <p:grpSp>
        <p:nvGrpSpPr>
          <p:cNvPr id="91" name="Group 90"/>
          <p:cNvGrpSpPr/>
          <p:nvPr/>
        </p:nvGrpSpPr>
        <p:grpSpPr>
          <a:xfrm>
            <a:off x="1252330" y="5428933"/>
            <a:ext cx="1411357" cy="1091137"/>
            <a:chOff x="1252330" y="5428933"/>
            <a:chExt cx="1411357" cy="1091137"/>
          </a:xfrm>
        </p:grpSpPr>
        <p:sp>
          <p:nvSpPr>
            <p:cNvPr id="73" name="TextBox 72"/>
            <p:cNvSpPr txBox="1"/>
            <p:nvPr/>
          </p:nvSpPr>
          <p:spPr>
            <a:xfrm>
              <a:off x="1501963" y="5428933"/>
              <a:ext cx="598241" cy="584775"/>
            </a:xfrm>
            <a:prstGeom prst="rect">
              <a:avLst/>
            </a:prstGeom>
            <a:noFill/>
          </p:spPr>
          <p:txBody>
            <a:bodyPr wrap="none" rtlCol="0">
              <a:spAutoFit/>
            </a:bodyPr>
            <a:lstStyle/>
            <a:p>
              <a:r>
                <a:rPr lang="en-US" sz="3200" dirty="0" smtClean="0"/>
                <a:t>pa</a:t>
              </a:r>
              <a:endParaRPr lang="en-US" sz="3200" dirty="0"/>
            </a:p>
          </p:txBody>
        </p:sp>
        <p:sp>
          <p:nvSpPr>
            <p:cNvPr id="90" name="Freeform 89"/>
            <p:cNvSpPr/>
            <p:nvPr/>
          </p:nvSpPr>
          <p:spPr>
            <a:xfrm>
              <a:off x="1252330" y="5758070"/>
              <a:ext cx="1411357" cy="762000"/>
            </a:xfrm>
            <a:custGeom>
              <a:avLst/>
              <a:gdLst>
                <a:gd name="connsiteX0" fmla="*/ 1411357 w 1411357"/>
                <a:gd name="connsiteY0" fmla="*/ 762000 h 762000"/>
                <a:gd name="connsiteX1" fmla="*/ 874644 w 1411357"/>
                <a:gd name="connsiteY1" fmla="*/ 483704 h 762000"/>
                <a:gd name="connsiteX2" fmla="*/ 795131 w 1411357"/>
                <a:gd name="connsiteY2" fmla="*/ 66260 h 762000"/>
                <a:gd name="connsiteX3" fmla="*/ 0 w 1411357"/>
                <a:gd name="connsiteY3" fmla="*/ 6626 h 762000"/>
              </a:gdLst>
              <a:ahLst/>
              <a:cxnLst>
                <a:cxn ang="0">
                  <a:pos x="connsiteX0" y="connsiteY0"/>
                </a:cxn>
                <a:cxn ang="0">
                  <a:pos x="connsiteX1" y="connsiteY1"/>
                </a:cxn>
                <a:cxn ang="0">
                  <a:pos x="connsiteX2" y="connsiteY2"/>
                </a:cxn>
                <a:cxn ang="0">
                  <a:pos x="connsiteX3" y="connsiteY3"/>
                </a:cxn>
              </a:cxnLst>
              <a:rect l="l" t="t" r="r" b="b"/>
              <a:pathLst>
                <a:path w="1411357" h="762000">
                  <a:moveTo>
                    <a:pt x="1411357" y="762000"/>
                  </a:moveTo>
                  <a:cubicBezTo>
                    <a:pt x="1194352" y="680830"/>
                    <a:pt x="977348" y="599661"/>
                    <a:pt x="874644" y="483704"/>
                  </a:cubicBezTo>
                  <a:cubicBezTo>
                    <a:pt x="771940" y="367747"/>
                    <a:pt x="940905" y="145773"/>
                    <a:pt x="795131" y="66260"/>
                  </a:cubicBezTo>
                  <a:cubicBezTo>
                    <a:pt x="649357" y="-13253"/>
                    <a:pt x="324678" y="-3314"/>
                    <a:pt x="0" y="6626"/>
                  </a:cubicBezTo>
                </a:path>
              </a:pathLst>
            </a:custGeom>
            <a:noFill/>
            <a:ln>
              <a:tailEnd type="arrow"/>
            </a:ln>
            <a:effectLst>
              <a:glow rad="228600">
                <a:schemeClr val="accent5">
                  <a:lumMod val="60000"/>
                  <a:lumOff val="40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Rectangle 91"/>
          <p:cNvSpPr/>
          <p:nvPr/>
        </p:nvSpPr>
        <p:spPr>
          <a:xfrm>
            <a:off x="41578" y="5686920"/>
            <a:ext cx="1193401" cy="170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6684306" y="1116747"/>
            <a:ext cx="1066800" cy="338554"/>
          </a:xfrm>
          <a:prstGeom prst="rect">
            <a:avLst/>
          </a:prstGeom>
        </p:spPr>
        <p:txBody>
          <a:bodyPr wrap="square">
            <a:spAutoFit/>
          </a:bodyPr>
          <a:lstStyle/>
          <a:p>
            <a:pPr algn="ctr" defTabSz="457200"/>
            <a:r>
              <a:rPr lang="en-US" sz="1600" b="1" dirty="0" smtClean="0">
                <a:solidFill>
                  <a:schemeClr val="accent1"/>
                </a:solidFill>
                <a:latin typeface="Arial"/>
              </a:rPr>
              <a:t>VPN</a:t>
            </a:r>
            <a:endParaRPr lang="en-US" sz="1600" b="1" dirty="0">
              <a:solidFill>
                <a:schemeClr val="accent1"/>
              </a:solidFill>
              <a:latin typeface="Arial"/>
            </a:endParaRPr>
          </a:p>
        </p:txBody>
      </p:sp>
      <p:sp>
        <p:nvSpPr>
          <p:cNvPr id="97" name="TextBox 96"/>
          <p:cNvSpPr txBox="1"/>
          <p:nvPr/>
        </p:nvSpPr>
        <p:spPr>
          <a:xfrm>
            <a:off x="2007822" y="1698010"/>
            <a:ext cx="835165" cy="646331"/>
          </a:xfrm>
          <a:prstGeom prst="rect">
            <a:avLst/>
          </a:prstGeom>
          <a:noFill/>
        </p:spPr>
        <p:txBody>
          <a:bodyPr wrap="none" rtlCol="0">
            <a:spAutoFit/>
          </a:bodyPr>
          <a:lstStyle/>
          <a:p>
            <a:r>
              <a:rPr lang="en-US" sz="3600" dirty="0" err="1"/>
              <a:t>v</a:t>
            </a:r>
            <a:r>
              <a:rPr lang="en-US" sz="3600" dirty="0" err="1" smtClean="0"/>
              <a:t>a</a:t>
            </a:r>
            <a:r>
              <a:rPr lang="en-US" sz="3600" dirty="0" smtClean="0"/>
              <a:t> :</a:t>
            </a:r>
            <a:endParaRPr lang="en-US" sz="3600" dirty="0"/>
          </a:p>
        </p:txBody>
      </p:sp>
      <p:sp>
        <p:nvSpPr>
          <p:cNvPr id="98" name="TextBox 97"/>
          <p:cNvSpPr txBox="1"/>
          <p:nvPr/>
        </p:nvSpPr>
        <p:spPr>
          <a:xfrm>
            <a:off x="97992" y="2750055"/>
            <a:ext cx="670376" cy="461665"/>
          </a:xfrm>
          <a:prstGeom prst="rect">
            <a:avLst/>
          </a:prstGeom>
          <a:noFill/>
        </p:spPr>
        <p:txBody>
          <a:bodyPr wrap="none" rtlCol="0">
            <a:spAutoFit/>
          </a:bodyPr>
          <a:lstStyle/>
          <a:p>
            <a:r>
              <a:rPr lang="en-US" sz="2400" dirty="0" smtClean="0"/>
              <a:t>CR3</a:t>
            </a:r>
            <a:endParaRPr lang="en-US" sz="2400" dirty="0"/>
          </a:p>
        </p:txBody>
      </p:sp>
      <p:sp>
        <p:nvSpPr>
          <p:cNvPr id="100" name="Rectangle 99"/>
          <p:cNvSpPr/>
          <p:nvPr/>
        </p:nvSpPr>
        <p:spPr>
          <a:xfrm>
            <a:off x="180899" y="2478352"/>
            <a:ext cx="1026404" cy="279552"/>
          </a:xfrm>
          <a:prstGeom prst="rect">
            <a:avLst/>
          </a:prstGeom>
          <a:solidFill>
            <a:srgbClr val="FF99FF"/>
          </a:solidFill>
          <a:ln w="9525" cap="flat" cmpd="sng" algn="ctr">
            <a:solidFill>
              <a:sysClr val="windowText" lastClr="000000"/>
            </a:solidFill>
            <a:prstDash val="solid"/>
          </a:ln>
          <a:effectLst>
            <a:outerShdw blurRad="40000" dist="23000" dir="5400000" rotWithShape="0">
              <a:srgbClr val="000000">
                <a:alpha val="35000"/>
              </a:srgb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black"/>
              </a:solidFill>
              <a:effectLst/>
              <a:uLnTx/>
              <a:uFillTx/>
              <a:latin typeface="Arial"/>
              <a:ea typeface="+mn-ea"/>
              <a:cs typeface="+mn-cs"/>
            </a:endParaRPr>
          </a:p>
        </p:txBody>
      </p:sp>
      <p:cxnSp>
        <p:nvCxnSpPr>
          <p:cNvPr id="102" name="Straight Arrow Connector 101"/>
          <p:cNvCxnSpPr>
            <a:stCxn id="100" idx="3"/>
            <a:endCxn id="22" idx="1"/>
          </p:cNvCxnSpPr>
          <p:nvPr/>
        </p:nvCxnSpPr>
        <p:spPr>
          <a:xfrm>
            <a:off x="1207303" y="2618128"/>
            <a:ext cx="2727838" cy="147557"/>
          </a:xfrm>
          <a:prstGeom prst="straightConnector1">
            <a:avLst/>
          </a:prstGeom>
          <a:ln w="34925">
            <a:solidFill>
              <a:srgbClr val="F10FD6"/>
            </a:solidFill>
            <a:tailEnd type="triangle"/>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41619" y="4286086"/>
            <a:ext cx="258168" cy="293102"/>
          </a:xfrm>
          <a:prstGeom prst="ellipse">
            <a:avLst/>
          </a:prstGeom>
          <a:solidFill>
            <a:schemeClr val="accent6"/>
          </a:solidFill>
          <a:ln>
            <a:solidFill>
              <a:schemeClr val="tx1"/>
            </a:solidFill>
          </a:ln>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42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
                                        </p:tgtEl>
                                        <p:attrNameLst>
                                          <p:attrName>style.visibility</p:attrName>
                                        </p:attrNameLst>
                                      </p:cBhvr>
                                      <p:to>
                                        <p:strVal val="visible"/>
                                      </p:to>
                                    </p:set>
                                  </p:childTnLst>
                                </p:cTn>
                              </p:par>
                              <p:par>
                                <p:cTn id="25" presetID="1" presetClass="entr" presetSubtype="0" fill="hold" grpId="0" nodeType="withEffect">
                                  <p:stCondLst>
                                    <p:cond delay="150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91"/>
                                        </p:tgtEl>
                                        <p:attrNameLst>
                                          <p:attrName>style.visibility</p:attrName>
                                        </p:attrNameLst>
                                      </p:cBhvr>
                                      <p:to>
                                        <p:strVal val="visible"/>
                                      </p:to>
                                    </p:set>
                                    <p:animEffect transition="in" filter="wipe(right)">
                                      <p:cBhvr>
                                        <p:cTn id="49"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70" grpId="0"/>
      <p:bldP spid="71" grpId="0"/>
      <p:bldP spid="75" grpId="0" animBg="1"/>
      <p:bldP spid="10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 an aside</a:t>
            </a:r>
            <a:endParaRPr lang="en-US" dirty="0"/>
          </a:p>
        </p:txBody>
      </p:sp>
      <p:sp>
        <p:nvSpPr>
          <p:cNvPr id="3" name="Content Placeholder 2"/>
          <p:cNvSpPr>
            <a:spLocks noGrp="1"/>
          </p:cNvSpPr>
          <p:nvPr>
            <p:ph idx="1"/>
          </p:nvPr>
        </p:nvSpPr>
        <p:spPr/>
        <p:txBody>
          <a:bodyPr/>
          <a:lstStyle/>
          <a:p>
            <a:r>
              <a:rPr lang="en-US" dirty="0" smtClean="0"/>
              <a:t>Most modern Intel processors support something called</a:t>
            </a:r>
          </a:p>
          <a:p>
            <a:pPr lvl="1"/>
            <a:r>
              <a:rPr lang="en-US" dirty="0" smtClean="0"/>
              <a:t>Program Context ID (also called address space ID)</a:t>
            </a:r>
          </a:p>
          <a:p>
            <a:r>
              <a:rPr lang="en-US" dirty="0" smtClean="0"/>
              <a:t>This is inside CR3 </a:t>
            </a:r>
          </a:p>
          <a:p>
            <a:pPr lvl="1"/>
            <a:r>
              <a:rPr lang="en-US" dirty="0" smtClean="0"/>
              <a:t>It may be used to allow multiple processes' PTEs to exist in the TLB at the same time.</a:t>
            </a:r>
          </a:p>
          <a:p>
            <a:pPr lvl="1"/>
            <a:r>
              <a:rPr lang="en-US" dirty="0" smtClean="0"/>
              <a:t>Linux uses this to support PTE’s from multiple processes to be in the TLB at the same time. Reduces TLB flushing. </a:t>
            </a:r>
            <a:endParaRPr lang="en-US" dirty="0"/>
          </a:p>
        </p:txBody>
      </p:sp>
    </p:spTree>
    <p:extLst>
      <p:ext uri="{BB962C8B-B14F-4D97-AF65-F5344CB8AC3E}">
        <p14:creationId xmlns:p14="http://schemas.microsoft.com/office/powerpoint/2010/main" val="4513463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 on write – Avoiding “duplicate pages”</a:t>
            </a:r>
            <a:endParaRPr lang="en-US" dirty="0"/>
          </a:p>
        </p:txBody>
      </p:sp>
      <p:sp>
        <p:nvSpPr>
          <p:cNvPr id="3" name="Content Placeholder 2"/>
          <p:cNvSpPr>
            <a:spLocks noGrp="1"/>
          </p:cNvSpPr>
          <p:nvPr>
            <p:ph idx="1"/>
          </p:nvPr>
        </p:nvSpPr>
        <p:spPr/>
        <p:txBody>
          <a:bodyPr/>
          <a:lstStyle/>
          <a:p>
            <a:r>
              <a:rPr lang="en-US" dirty="0" smtClean="0"/>
              <a:t>Some pages like the code for executables, especially libraries, are heavily shared among processes. This saves a lot of duplicate frames.</a:t>
            </a:r>
          </a:p>
          <a:p>
            <a:r>
              <a:rPr lang="en-US" dirty="0" smtClean="0"/>
              <a:t>Further when a process forks, not only the code, but the data pages also initially stay the same</a:t>
            </a:r>
          </a:p>
          <a:p>
            <a:r>
              <a:rPr lang="en-US" dirty="0" smtClean="0"/>
              <a:t>A copy is only made when it is actually written to.</a:t>
            </a:r>
          </a:p>
          <a:p>
            <a:r>
              <a:rPr lang="en-US" dirty="0" smtClean="0"/>
              <a:t>This is called </a:t>
            </a:r>
            <a:r>
              <a:rPr lang="en-US" b="1" dirty="0" smtClean="0"/>
              <a:t>copy on write</a:t>
            </a:r>
            <a:r>
              <a:rPr lang="en-US" dirty="0" smtClean="0"/>
              <a:t> (COW) page usage.</a:t>
            </a:r>
            <a:endParaRPr lang="en-US" dirty="0"/>
          </a:p>
        </p:txBody>
      </p:sp>
    </p:spTree>
    <p:extLst>
      <p:ext uri="{BB962C8B-B14F-4D97-AF65-F5344CB8AC3E}">
        <p14:creationId xmlns:p14="http://schemas.microsoft.com/office/powerpoint/2010/main" val="10725885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 from a contiguous memory pool (part of address space)</a:t>
            </a:r>
            <a:endParaRPr lang="en-US" dirty="0"/>
          </a:p>
        </p:txBody>
      </p:sp>
      <p:sp>
        <p:nvSpPr>
          <p:cNvPr id="3" name="Content Placeholder 2"/>
          <p:cNvSpPr>
            <a:spLocks noGrp="1"/>
          </p:cNvSpPr>
          <p:nvPr>
            <p:ph idx="1"/>
          </p:nvPr>
        </p:nvSpPr>
        <p:spPr/>
        <p:txBody>
          <a:bodyPr/>
          <a:lstStyle/>
          <a:p>
            <a:r>
              <a:rPr lang="en-US" dirty="0" err="1"/>
              <a:t>m</a:t>
            </a:r>
            <a:r>
              <a:rPr lang="en-US" dirty="0" err="1" smtClean="0"/>
              <a:t>alloc</a:t>
            </a:r>
            <a:r>
              <a:rPr lang="en-US" dirty="0" smtClean="0"/>
              <a:t>() … usually gets a chunk of memory from the OS (in pages) and manages itself.</a:t>
            </a:r>
          </a:p>
          <a:p>
            <a:r>
              <a:rPr lang="en-US" dirty="0" smtClean="0"/>
              <a:t>How to track free memory pieces </a:t>
            </a:r>
          </a:p>
          <a:p>
            <a:pPr lvl="1"/>
            <a:r>
              <a:rPr lang="en-US" dirty="0"/>
              <a:t>(a) split (b) coalesce</a:t>
            </a:r>
          </a:p>
          <a:p>
            <a:pPr lvl="1"/>
            <a:r>
              <a:rPr lang="en-US" dirty="0" smtClean="0"/>
              <a:t>Maintain a linked list of free pieces</a:t>
            </a:r>
          </a:p>
          <a:p>
            <a:r>
              <a:rPr lang="en-US" dirty="0" smtClean="0"/>
              <a:t>The buddy method</a:t>
            </a:r>
          </a:p>
          <a:p>
            <a:r>
              <a:rPr lang="en-US" dirty="0" smtClean="0"/>
              <a:t>In the kernel another trick is also used – slab allocation</a:t>
            </a:r>
          </a:p>
          <a:p>
            <a:pPr lvl="1"/>
            <a:r>
              <a:rPr lang="en-US" dirty="0" smtClean="0"/>
              <a:t>Basically pre-create a number of typically used small structures and keep them available for immediate allocation, even pre-initialized.</a:t>
            </a:r>
          </a:p>
          <a:p>
            <a:pPr lvl="1"/>
            <a:r>
              <a:rPr lang="en-US" dirty="0" smtClean="0"/>
              <a:t>See /</a:t>
            </a:r>
            <a:r>
              <a:rPr lang="en-US" dirty="0" err="1" smtClean="0"/>
              <a:t>proc</a:t>
            </a:r>
            <a:r>
              <a:rPr lang="en-US" dirty="0" smtClean="0"/>
              <a:t>/</a:t>
            </a:r>
            <a:r>
              <a:rPr lang="en-US" dirty="0" err="1" smtClean="0"/>
              <a:t>slabinfo</a:t>
            </a:r>
            <a:r>
              <a:rPr lang="en-US" dirty="0" smtClean="0"/>
              <a:t> </a:t>
            </a:r>
          </a:p>
          <a:p>
            <a:endParaRPr lang="en-US" dirty="0"/>
          </a:p>
        </p:txBody>
      </p:sp>
    </p:spTree>
    <p:extLst>
      <p:ext uri="{BB962C8B-B14F-4D97-AF65-F5344CB8AC3E}">
        <p14:creationId xmlns:p14="http://schemas.microsoft.com/office/powerpoint/2010/main" val="39939875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 Memory Management</a:t>
            </a:r>
            <a:endParaRPr lang="en-US" dirty="0"/>
          </a:p>
        </p:txBody>
      </p:sp>
      <p:sp>
        <p:nvSpPr>
          <p:cNvPr id="3" name="Content Placeholder 2"/>
          <p:cNvSpPr>
            <a:spLocks noGrp="1"/>
          </p:cNvSpPr>
          <p:nvPr>
            <p:ph idx="1"/>
          </p:nvPr>
        </p:nvSpPr>
        <p:spPr>
          <a:xfrm>
            <a:off x="314325" y="1590676"/>
            <a:ext cx="11563350" cy="4689475"/>
          </a:xfrm>
        </p:spPr>
        <p:txBody>
          <a:bodyPr>
            <a:normAutofit fontScale="85000" lnSpcReduction="10000"/>
          </a:bodyPr>
          <a:lstStyle/>
          <a:p>
            <a:r>
              <a:rPr lang="en-US" dirty="0" smtClean="0"/>
              <a:t>AIM: Support(TEP) multiple programs to be resident at the same time</a:t>
            </a:r>
          </a:p>
          <a:p>
            <a:r>
              <a:rPr lang="en-US" dirty="0" smtClean="0"/>
              <a:t>Translation is the key</a:t>
            </a:r>
          </a:p>
          <a:p>
            <a:r>
              <a:rPr lang="en-US" dirty="0" smtClean="0"/>
              <a:t>Base and bound is a core idea – with HW Support – MMU</a:t>
            </a:r>
          </a:p>
          <a:p>
            <a:r>
              <a:rPr lang="en-US" dirty="0" smtClean="0"/>
              <a:t>Segmentation provides more protection, more flexibility</a:t>
            </a:r>
          </a:p>
          <a:p>
            <a:r>
              <a:rPr lang="en-US" dirty="0" smtClean="0"/>
              <a:t>Introducing page frames: Paging - removes external fragmentation, Page Tables in RAM</a:t>
            </a:r>
          </a:p>
          <a:p>
            <a:r>
              <a:rPr lang="en-US" dirty="0" smtClean="0"/>
              <a:t>Paging is slow, because it needs too many “PTEs” in the MMU – wont happen.</a:t>
            </a:r>
          </a:p>
          <a:p>
            <a:pPr lvl="1"/>
            <a:r>
              <a:rPr lang="en-US" dirty="0" smtClean="0"/>
              <a:t>TLBs are to our rescue </a:t>
            </a:r>
          </a:p>
          <a:p>
            <a:pPr lvl="1"/>
            <a:r>
              <a:rPr lang="en-US" dirty="0" smtClean="0"/>
              <a:t>Caches a small set of PTEs in the MMU</a:t>
            </a:r>
          </a:p>
          <a:p>
            <a:r>
              <a:rPr lang="en-US" dirty="0" smtClean="0"/>
              <a:t>Dealing with TLB-Miss and Page-fault and the role of swapping</a:t>
            </a:r>
          </a:p>
          <a:p>
            <a:r>
              <a:rPr lang="en-US" dirty="0" smtClean="0"/>
              <a:t>But the PT can become large too</a:t>
            </a:r>
          </a:p>
          <a:p>
            <a:pPr lvl="1"/>
            <a:r>
              <a:rPr lang="en-US" dirty="0" smtClean="0"/>
              <a:t>Hierarchical PTs</a:t>
            </a:r>
          </a:p>
          <a:p>
            <a:r>
              <a:rPr lang="en-US" dirty="0" smtClean="0"/>
              <a:t>We saw a couple of tools along the way to explore how this happens in Linux/x86-64</a:t>
            </a:r>
            <a:endParaRPr lang="en-US" dirty="0"/>
          </a:p>
        </p:txBody>
      </p:sp>
    </p:spTree>
    <p:extLst>
      <p:ext uri="{BB962C8B-B14F-4D97-AF65-F5344CB8AC3E}">
        <p14:creationId xmlns:p14="http://schemas.microsoft.com/office/powerpoint/2010/main" val="41061067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Ends the section on Memory Management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791286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(Process) Address Spaces and </a:t>
            </a:r>
            <a:r>
              <a:rPr lang="en-US" dirty="0"/>
              <a:t>P</a:t>
            </a:r>
            <a:r>
              <a:rPr lang="en-US" dirty="0" smtClean="0"/>
              <a:t>hysical Memory</a:t>
            </a:r>
            <a:endParaRPr lang="en-US" dirty="0"/>
          </a:p>
        </p:txBody>
      </p:sp>
      <p:sp>
        <p:nvSpPr>
          <p:cNvPr id="3" name="Content Placeholder 2"/>
          <p:cNvSpPr>
            <a:spLocks noGrp="1"/>
          </p:cNvSpPr>
          <p:nvPr>
            <p:ph idx="1"/>
          </p:nvPr>
        </p:nvSpPr>
        <p:spPr>
          <a:xfrm>
            <a:off x="838200" y="1825625"/>
            <a:ext cx="4495800" cy="4351338"/>
          </a:xfrm>
        </p:spPr>
        <p:txBody>
          <a:bodyPr>
            <a:normAutofit fontScale="92500" lnSpcReduction="20000"/>
          </a:bodyPr>
          <a:lstStyle/>
          <a:p>
            <a:r>
              <a:rPr lang="en-US" dirty="0" smtClean="0"/>
              <a:t>The physical RAM could be smaller than the virtual address space.</a:t>
            </a:r>
          </a:p>
          <a:p>
            <a:r>
              <a:rPr lang="en-US" dirty="0" smtClean="0"/>
              <a:t>The virtual address space of one process has nothing to do with the virtual address space of  another process.</a:t>
            </a:r>
          </a:p>
          <a:p>
            <a:r>
              <a:rPr lang="en-US" dirty="0" smtClean="0"/>
              <a:t>We need to somehow do a mapping.</a:t>
            </a:r>
          </a:p>
          <a:p>
            <a:r>
              <a:rPr lang="en-US" dirty="0" smtClean="0"/>
              <a:t>We need to account for </a:t>
            </a:r>
            <a:r>
              <a:rPr lang="en-US" dirty="0" err="1" smtClean="0"/>
              <a:t>proc</a:t>
            </a:r>
            <a:r>
              <a:rPr lang="en-US" dirty="0" smtClean="0"/>
              <a:t> address spaces adding up to more than physical memory on the machine.</a:t>
            </a:r>
          </a:p>
          <a:p>
            <a:endParaRPr lang="en-US" dirty="0"/>
          </a:p>
        </p:txBody>
      </p:sp>
      <p:sp>
        <p:nvSpPr>
          <p:cNvPr id="4" name="Rectangle 3"/>
          <p:cNvSpPr/>
          <p:nvPr/>
        </p:nvSpPr>
        <p:spPr>
          <a:xfrm>
            <a:off x="10917070" y="1434524"/>
            <a:ext cx="1163782" cy="4391890"/>
          </a:xfrm>
          <a:prstGeom prst="rect">
            <a:avLst/>
          </a:prstGeom>
          <a:pattFill prst="ltHorz">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7162800" y="1163447"/>
            <a:ext cx="1385545" cy="1694895"/>
            <a:chOff x="7162800" y="1163447"/>
            <a:chExt cx="1385545" cy="1694895"/>
          </a:xfrm>
        </p:grpSpPr>
        <p:sp>
          <p:nvSpPr>
            <p:cNvPr id="5" name="Rectangle 4"/>
            <p:cNvSpPr/>
            <p:nvPr/>
          </p:nvSpPr>
          <p:spPr>
            <a:xfrm>
              <a:off x="7162800" y="1348113"/>
              <a:ext cx="498764" cy="1335881"/>
            </a:xfrm>
            <a:prstGeom prst="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P1</a:t>
              </a:r>
              <a:endParaRPr lang="en-US" b="1" dirty="0">
                <a:solidFill>
                  <a:srgbClr val="7030A0"/>
                </a:solidFill>
              </a:endParaRPr>
            </a:p>
          </p:txBody>
        </p:sp>
        <p:sp>
          <p:nvSpPr>
            <p:cNvPr id="6" name="TextBox 5"/>
            <p:cNvSpPr txBox="1"/>
            <p:nvPr/>
          </p:nvSpPr>
          <p:spPr>
            <a:xfrm>
              <a:off x="7661564" y="1163447"/>
              <a:ext cx="769763" cy="369332"/>
            </a:xfrm>
            <a:prstGeom prst="rect">
              <a:avLst/>
            </a:prstGeom>
            <a:noFill/>
          </p:spPr>
          <p:txBody>
            <a:bodyPr wrap="none" rtlCol="0">
              <a:spAutoFit/>
            </a:bodyPr>
            <a:lstStyle/>
            <a:p>
              <a:r>
                <a:rPr lang="en-US" dirty="0" smtClean="0"/>
                <a:t>00000</a:t>
              </a:r>
              <a:endParaRPr lang="en-US" dirty="0"/>
            </a:p>
          </p:txBody>
        </p:sp>
        <p:sp>
          <p:nvSpPr>
            <p:cNvPr id="7" name="TextBox 6"/>
            <p:cNvSpPr txBox="1"/>
            <p:nvPr/>
          </p:nvSpPr>
          <p:spPr>
            <a:xfrm>
              <a:off x="7661564" y="2489010"/>
              <a:ext cx="886781" cy="369332"/>
            </a:xfrm>
            <a:prstGeom prst="rect">
              <a:avLst/>
            </a:prstGeom>
            <a:noFill/>
          </p:spPr>
          <p:txBody>
            <a:bodyPr wrap="none" rtlCol="0">
              <a:spAutoFit/>
            </a:bodyPr>
            <a:lstStyle/>
            <a:p>
              <a:r>
                <a:rPr lang="en-US" dirty="0" smtClean="0"/>
                <a:t>…FFFFF</a:t>
              </a:r>
              <a:endParaRPr lang="en-US" dirty="0"/>
            </a:p>
          </p:txBody>
        </p:sp>
      </p:grpSp>
      <p:grpSp>
        <p:nvGrpSpPr>
          <p:cNvPr id="9" name="Group 8"/>
          <p:cNvGrpSpPr/>
          <p:nvPr/>
        </p:nvGrpSpPr>
        <p:grpSpPr>
          <a:xfrm>
            <a:off x="7162709" y="3023312"/>
            <a:ext cx="1385545" cy="1694895"/>
            <a:chOff x="7162800" y="1163447"/>
            <a:chExt cx="1385545" cy="1694895"/>
          </a:xfrm>
        </p:grpSpPr>
        <p:sp>
          <p:nvSpPr>
            <p:cNvPr id="10" name="Rectangle 9"/>
            <p:cNvSpPr/>
            <p:nvPr/>
          </p:nvSpPr>
          <p:spPr>
            <a:xfrm>
              <a:off x="7162800" y="1348113"/>
              <a:ext cx="498764" cy="1335881"/>
            </a:xfrm>
            <a:prstGeom prst="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P2</a:t>
              </a:r>
              <a:endParaRPr lang="en-US" b="1" dirty="0">
                <a:solidFill>
                  <a:srgbClr val="7030A0"/>
                </a:solidFill>
              </a:endParaRPr>
            </a:p>
          </p:txBody>
        </p:sp>
        <p:sp>
          <p:nvSpPr>
            <p:cNvPr id="11" name="TextBox 10"/>
            <p:cNvSpPr txBox="1"/>
            <p:nvPr/>
          </p:nvSpPr>
          <p:spPr>
            <a:xfrm>
              <a:off x="7661564" y="1163447"/>
              <a:ext cx="769763" cy="369332"/>
            </a:xfrm>
            <a:prstGeom prst="rect">
              <a:avLst/>
            </a:prstGeom>
            <a:noFill/>
          </p:spPr>
          <p:txBody>
            <a:bodyPr wrap="none" rtlCol="0">
              <a:spAutoFit/>
            </a:bodyPr>
            <a:lstStyle/>
            <a:p>
              <a:r>
                <a:rPr lang="en-US" dirty="0" smtClean="0"/>
                <a:t>00000</a:t>
              </a:r>
              <a:endParaRPr lang="en-US" dirty="0"/>
            </a:p>
          </p:txBody>
        </p:sp>
        <p:sp>
          <p:nvSpPr>
            <p:cNvPr id="12" name="TextBox 11"/>
            <p:cNvSpPr txBox="1"/>
            <p:nvPr/>
          </p:nvSpPr>
          <p:spPr>
            <a:xfrm>
              <a:off x="7661564" y="2489010"/>
              <a:ext cx="886781" cy="369332"/>
            </a:xfrm>
            <a:prstGeom prst="rect">
              <a:avLst/>
            </a:prstGeom>
            <a:noFill/>
          </p:spPr>
          <p:txBody>
            <a:bodyPr wrap="none" rtlCol="0">
              <a:spAutoFit/>
            </a:bodyPr>
            <a:lstStyle/>
            <a:p>
              <a:r>
                <a:rPr lang="en-US" dirty="0" smtClean="0"/>
                <a:t>…FFFFF</a:t>
              </a:r>
              <a:endParaRPr lang="en-US" dirty="0"/>
            </a:p>
          </p:txBody>
        </p:sp>
      </p:grpSp>
      <p:grpSp>
        <p:nvGrpSpPr>
          <p:cNvPr id="13" name="Group 12"/>
          <p:cNvGrpSpPr/>
          <p:nvPr/>
        </p:nvGrpSpPr>
        <p:grpSpPr>
          <a:xfrm>
            <a:off x="7162709" y="4959938"/>
            <a:ext cx="1385545" cy="1694895"/>
            <a:chOff x="7162800" y="1163447"/>
            <a:chExt cx="1385545" cy="1694895"/>
          </a:xfrm>
        </p:grpSpPr>
        <p:sp>
          <p:nvSpPr>
            <p:cNvPr id="14" name="Rectangle 13"/>
            <p:cNvSpPr/>
            <p:nvPr/>
          </p:nvSpPr>
          <p:spPr>
            <a:xfrm>
              <a:off x="7162800" y="1348113"/>
              <a:ext cx="498764" cy="1335881"/>
            </a:xfrm>
            <a:prstGeom prst="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P3</a:t>
              </a:r>
              <a:endParaRPr lang="en-US" b="1" dirty="0">
                <a:solidFill>
                  <a:srgbClr val="7030A0"/>
                </a:solidFill>
              </a:endParaRPr>
            </a:p>
          </p:txBody>
        </p:sp>
        <p:sp>
          <p:nvSpPr>
            <p:cNvPr id="15" name="TextBox 14"/>
            <p:cNvSpPr txBox="1"/>
            <p:nvPr/>
          </p:nvSpPr>
          <p:spPr>
            <a:xfrm>
              <a:off x="7661564" y="1163447"/>
              <a:ext cx="769763" cy="369332"/>
            </a:xfrm>
            <a:prstGeom prst="rect">
              <a:avLst/>
            </a:prstGeom>
            <a:noFill/>
          </p:spPr>
          <p:txBody>
            <a:bodyPr wrap="none" rtlCol="0">
              <a:spAutoFit/>
            </a:bodyPr>
            <a:lstStyle/>
            <a:p>
              <a:r>
                <a:rPr lang="en-US" dirty="0" smtClean="0"/>
                <a:t>00000</a:t>
              </a:r>
              <a:endParaRPr lang="en-US" dirty="0"/>
            </a:p>
          </p:txBody>
        </p:sp>
        <p:sp>
          <p:nvSpPr>
            <p:cNvPr id="16" name="TextBox 15"/>
            <p:cNvSpPr txBox="1"/>
            <p:nvPr/>
          </p:nvSpPr>
          <p:spPr>
            <a:xfrm>
              <a:off x="7661564" y="2489010"/>
              <a:ext cx="886781" cy="369332"/>
            </a:xfrm>
            <a:prstGeom prst="rect">
              <a:avLst/>
            </a:prstGeom>
            <a:noFill/>
          </p:spPr>
          <p:txBody>
            <a:bodyPr wrap="none" rtlCol="0">
              <a:spAutoFit/>
            </a:bodyPr>
            <a:lstStyle/>
            <a:p>
              <a:r>
                <a:rPr lang="en-US" dirty="0" smtClean="0"/>
                <a:t>…FFFFF</a:t>
              </a:r>
              <a:endParaRPr lang="en-US" dirty="0"/>
            </a:p>
          </p:txBody>
        </p:sp>
      </p:grpSp>
      <p:sp>
        <p:nvSpPr>
          <p:cNvPr id="17" name="Right Arrow 16"/>
          <p:cNvSpPr/>
          <p:nvPr/>
        </p:nvSpPr>
        <p:spPr>
          <a:xfrm>
            <a:off x="8931938" y="356299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rot="16200000">
            <a:off x="5833515" y="3468917"/>
            <a:ext cx="1780552" cy="369332"/>
          </a:xfrm>
          <a:prstGeom prst="rect">
            <a:avLst/>
          </a:prstGeom>
          <a:noFill/>
        </p:spPr>
        <p:txBody>
          <a:bodyPr wrap="none" rtlCol="0">
            <a:spAutoFit/>
          </a:bodyPr>
          <a:lstStyle/>
          <a:p>
            <a:r>
              <a:rPr lang="en-US" dirty="0" smtClean="0"/>
              <a:t>ADDRESS SPACES</a:t>
            </a:r>
            <a:endParaRPr lang="en-US" dirty="0"/>
          </a:p>
        </p:txBody>
      </p:sp>
      <p:sp>
        <p:nvSpPr>
          <p:cNvPr id="19" name="TextBox 18"/>
          <p:cNvSpPr txBox="1"/>
          <p:nvPr/>
        </p:nvSpPr>
        <p:spPr>
          <a:xfrm rot="16200000">
            <a:off x="9199245" y="3733645"/>
            <a:ext cx="2983637" cy="369332"/>
          </a:xfrm>
          <a:prstGeom prst="rect">
            <a:avLst/>
          </a:prstGeom>
          <a:noFill/>
        </p:spPr>
        <p:txBody>
          <a:bodyPr wrap="none" rtlCol="0">
            <a:spAutoFit/>
          </a:bodyPr>
          <a:lstStyle/>
          <a:p>
            <a:r>
              <a:rPr lang="en-US" dirty="0" smtClean="0"/>
              <a:t>Physical Memory  -  Hardware</a:t>
            </a:r>
            <a:endParaRPr lang="en-US" dirty="0"/>
          </a:p>
        </p:txBody>
      </p:sp>
      <p:sp>
        <p:nvSpPr>
          <p:cNvPr id="20" name="Right Arrow 19"/>
          <p:cNvSpPr/>
          <p:nvPr/>
        </p:nvSpPr>
        <p:spPr>
          <a:xfrm>
            <a:off x="8931938" y="158330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a:off x="8931938" y="557022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5698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supporting virtual address spaces</a:t>
            </a:r>
            <a:endParaRPr lang="en-US" dirty="0"/>
          </a:p>
        </p:txBody>
      </p:sp>
      <p:sp>
        <p:nvSpPr>
          <p:cNvPr id="3" name="Content Placeholder 2"/>
          <p:cNvSpPr>
            <a:spLocks noGrp="1"/>
          </p:cNvSpPr>
          <p:nvPr>
            <p:ph idx="1"/>
          </p:nvPr>
        </p:nvSpPr>
        <p:spPr/>
        <p:txBody>
          <a:bodyPr/>
          <a:lstStyle/>
          <a:p>
            <a:r>
              <a:rPr lang="en-US" dirty="0" smtClean="0"/>
              <a:t>Transparent (needs no modification to the way the user uses it)</a:t>
            </a:r>
          </a:p>
          <a:p>
            <a:r>
              <a:rPr lang="en-US" dirty="0" smtClean="0"/>
              <a:t>Efficient (should not cause system to slow down significantly)</a:t>
            </a:r>
          </a:p>
          <a:p>
            <a:r>
              <a:rPr lang="en-US" dirty="0" smtClean="0"/>
              <a:t>Protection (should provide protection against wrong access – isolation)</a:t>
            </a:r>
          </a:p>
          <a:p>
            <a:endParaRPr lang="en-US" dirty="0"/>
          </a:p>
          <a:p>
            <a:endParaRPr lang="en-US" dirty="0" smtClean="0"/>
          </a:p>
          <a:p>
            <a:endParaRPr lang="en-US" dirty="0"/>
          </a:p>
          <a:p>
            <a:r>
              <a:rPr lang="en-US" dirty="0" smtClean="0"/>
              <a:t>All these are the goals of </a:t>
            </a:r>
            <a:r>
              <a:rPr lang="en-US" i="1" u="sng" dirty="0" smtClean="0">
                <a:latin typeface="Times New Roman" panose="02020603050405020304" pitchFamily="18" charset="0"/>
                <a:cs typeface="Times New Roman" panose="02020603050405020304" pitchFamily="18" charset="0"/>
              </a:rPr>
              <a:t>Address Translation</a:t>
            </a:r>
            <a:r>
              <a:rPr lang="en-US" dirty="0" smtClean="0"/>
              <a:t>…</a:t>
            </a:r>
            <a:endParaRPr lang="en-US" dirty="0"/>
          </a:p>
        </p:txBody>
      </p:sp>
    </p:spTree>
    <p:extLst>
      <p:ext uri="{BB962C8B-B14F-4D97-AF65-F5344CB8AC3E}">
        <p14:creationId xmlns:p14="http://schemas.microsoft.com/office/powerpoint/2010/main" val="118049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Address translation: Core mechanism for to support virtual address spaces</a:t>
            </a:r>
            <a:endParaRPr lang="en-US" dirty="0"/>
          </a:p>
        </p:txBody>
      </p:sp>
      <p:sp>
        <p:nvSpPr>
          <p:cNvPr id="5" name="Rectangle 4"/>
          <p:cNvSpPr/>
          <p:nvPr/>
        </p:nvSpPr>
        <p:spPr>
          <a:xfrm>
            <a:off x="10474209" y="2220686"/>
            <a:ext cx="1267691" cy="4239491"/>
          </a:xfrm>
          <a:prstGeom prst="rect">
            <a:avLst/>
          </a:prstGeom>
          <a:pattFill prst="ltHorz">
            <a:fgClr>
              <a:schemeClr val="accent1"/>
            </a:fgClr>
            <a:bgClr>
              <a:schemeClr val="bg1"/>
            </a:bgClr>
          </a:patt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8200" y="2094948"/>
            <a:ext cx="1122219" cy="984106"/>
          </a:xfrm>
          <a:prstGeom prst="rect">
            <a:avLst/>
          </a:prstGeom>
          <a:pattFill prst="ltHorz">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P1</a:t>
            </a:r>
            <a:endParaRPr lang="en-US" b="1" dirty="0">
              <a:solidFill>
                <a:srgbClr val="7030A0"/>
              </a:solidFill>
            </a:endParaRPr>
          </a:p>
        </p:txBody>
      </p:sp>
      <p:sp>
        <p:nvSpPr>
          <p:cNvPr id="10" name="TextBox 9"/>
          <p:cNvSpPr txBox="1"/>
          <p:nvPr/>
        </p:nvSpPr>
        <p:spPr>
          <a:xfrm>
            <a:off x="614221" y="3690257"/>
            <a:ext cx="2793007" cy="1477328"/>
          </a:xfrm>
          <a:prstGeom prst="rect">
            <a:avLst/>
          </a:prstGeom>
          <a:noFill/>
          <a:ln>
            <a:solidFill>
              <a:schemeClr val="accent1">
                <a:shade val="50000"/>
              </a:schemeClr>
            </a:solidFill>
            <a:prstDash val="lgDash"/>
          </a:ln>
        </p:spPr>
        <p:txBody>
          <a:bodyPr wrap="square" rtlCol="0">
            <a:spAutoFit/>
          </a:bodyPr>
          <a:lstStyle/>
          <a:p>
            <a:r>
              <a:rPr lang="en-US" dirty="0" smtClean="0"/>
              <a:t>Load ax,</a:t>
            </a:r>
            <a:r>
              <a:rPr lang="en-US" u="sng" dirty="0" smtClean="0"/>
              <a:t> </a:t>
            </a:r>
            <a:r>
              <a:rPr lang="en-US" u="sng" dirty="0" err="1" smtClean="0"/>
              <a:t>varA</a:t>
            </a:r>
            <a:r>
              <a:rPr lang="en-US" u="sng" dirty="0" smtClean="0"/>
              <a:t>     </a:t>
            </a:r>
            <a:r>
              <a:rPr lang="en-US" i="1" dirty="0" smtClean="0">
                <a:latin typeface="Times New Roman" panose="02020603050405020304" pitchFamily="18" charset="0"/>
                <a:cs typeface="Times New Roman" panose="02020603050405020304" pitchFamily="18" charset="0"/>
              </a:rPr>
              <a:t>(0x777a)</a:t>
            </a:r>
          </a:p>
          <a:p>
            <a:r>
              <a:rPr lang="en-US" dirty="0" smtClean="0"/>
              <a:t>Store  </a:t>
            </a:r>
            <a:r>
              <a:rPr lang="en-US" dirty="0" err="1" smtClean="0"/>
              <a:t>varB</a:t>
            </a:r>
            <a:r>
              <a:rPr lang="en-US" dirty="0" smtClean="0"/>
              <a:t>,  ax</a:t>
            </a:r>
          </a:p>
          <a:p>
            <a:r>
              <a:rPr lang="en-US" dirty="0" smtClean="0"/>
              <a:t>.</a:t>
            </a:r>
          </a:p>
          <a:p>
            <a:r>
              <a:rPr lang="en-US" dirty="0" smtClean="0"/>
              <a:t>..</a:t>
            </a:r>
          </a:p>
          <a:p>
            <a:r>
              <a:rPr lang="en-US" dirty="0" smtClean="0"/>
              <a:t>…</a:t>
            </a:r>
            <a:endParaRPr lang="en-US" dirty="0"/>
          </a:p>
        </p:txBody>
      </p:sp>
      <p:cxnSp>
        <p:nvCxnSpPr>
          <p:cNvPr id="12" name="Straight Arrow Connector 11"/>
          <p:cNvCxnSpPr/>
          <p:nvPr/>
        </p:nvCxnSpPr>
        <p:spPr>
          <a:xfrm flipV="1">
            <a:off x="1960419" y="2220686"/>
            <a:ext cx="978724"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82638" y="1794436"/>
            <a:ext cx="5659434" cy="1754326"/>
          </a:xfrm>
          <a:prstGeom prst="rect">
            <a:avLst/>
          </a:prstGeom>
          <a:noFill/>
        </p:spPr>
        <p:txBody>
          <a:bodyPr wrap="none" rtlCol="0">
            <a:spAutoFit/>
          </a:bodyPr>
          <a:lstStyle/>
          <a:p>
            <a:r>
              <a:rPr lang="en-US" b="1" u="sng" dirty="0" smtClean="0">
                <a:solidFill>
                  <a:srgbClr val="7030A0"/>
                </a:solidFill>
              </a:rPr>
              <a:t>CPU</a:t>
            </a:r>
          </a:p>
          <a:p>
            <a:r>
              <a:rPr lang="en-US" dirty="0" smtClean="0"/>
              <a:t>Fetch “Load ax, </a:t>
            </a:r>
            <a:r>
              <a:rPr lang="en-US" dirty="0" err="1" smtClean="0"/>
              <a:t>varA</a:t>
            </a:r>
            <a:r>
              <a:rPr lang="en-US" dirty="0" smtClean="0"/>
              <a:t>”</a:t>
            </a:r>
            <a:br>
              <a:rPr lang="en-US" dirty="0" smtClean="0"/>
            </a:br>
            <a:r>
              <a:rPr lang="en-US" dirty="0" smtClean="0"/>
              <a:t>Decode</a:t>
            </a:r>
            <a:br>
              <a:rPr lang="en-US" dirty="0" smtClean="0"/>
            </a:br>
            <a:r>
              <a:rPr lang="en-US" dirty="0" smtClean="0"/>
              <a:t>Execute</a:t>
            </a:r>
            <a:br>
              <a:rPr lang="en-US" dirty="0" smtClean="0"/>
            </a:br>
            <a:r>
              <a:rPr lang="en-US" dirty="0" smtClean="0"/>
              <a:t>          “address for </a:t>
            </a:r>
            <a:r>
              <a:rPr lang="en-US" dirty="0" err="1" smtClean="0"/>
              <a:t>varA</a:t>
            </a:r>
            <a:r>
              <a:rPr lang="en-US" dirty="0" smtClean="0"/>
              <a:t>(0x777a) should go onto the bus to </a:t>
            </a:r>
            <a:br>
              <a:rPr lang="en-US" dirty="0" smtClean="0"/>
            </a:br>
            <a:r>
              <a:rPr lang="en-US" dirty="0" smtClean="0"/>
              <a:t>           </a:t>
            </a:r>
            <a:r>
              <a:rPr lang="en-US" dirty="0" err="1" smtClean="0"/>
              <a:t>to</a:t>
            </a:r>
            <a:r>
              <a:rPr lang="en-US" dirty="0" smtClean="0"/>
              <a:t> access physical memory”</a:t>
            </a:r>
            <a:endParaRPr lang="en-US" dirty="0"/>
          </a:p>
        </p:txBody>
      </p:sp>
      <p:sp>
        <p:nvSpPr>
          <p:cNvPr id="14" name="Freeform 13"/>
          <p:cNvSpPr/>
          <p:nvPr/>
        </p:nvSpPr>
        <p:spPr>
          <a:xfrm>
            <a:off x="273392" y="2743200"/>
            <a:ext cx="885937" cy="1224643"/>
          </a:xfrm>
          <a:custGeom>
            <a:avLst/>
            <a:gdLst>
              <a:gd name="connsiteX0" fmla="*/ 232794 w 885937"/>
              <a:gd name="connsiteY0" fmla="*/ 1224643 h 1224643"/>
              <a:gd name="connsiteX1" fmla="*/ 36851 w 885937"/>
              <a:gd name="connsiteY1" fmla="*/ 293914 h 1224643"/>
              <a:gd name="connsiteX2" fmla="*/ 885937 w 885937"/>
              <a:gd name="connsiteY2" fmla="*/ 0 h 1224643"/>
            </a:gdLst>
            <a:ahLst/>
            <a:cxnLst>
              <a:cxn ang="0">
                <a:pos x="connsiteX0" y="connsiteY0"/>
              </a:cxn>
              <a:cxn ang="0">
                <a:pos x="connsiteX1" y="connsiteY1"/>
              </a:cxn>
              <a:cxn ang="0">
                <a:pos x="connsiteX2" y="connsiteY2"/>
              </a:cxn>
            </a:cxnLst>
            <a:rect l="l" t="t" r="r" b="b"/>
            <a:pathLst>
              <a:path w="885937" h="1224643">
                <a:moveTo>
                  <a:pt x="232794" y="1224643"/>
                </a:moveTo>
                <a:cubicBezTo>
                  <a:pt x="80394" y="861332"/>
                  <a:pt x="-72006" y="498021"/>
                  <a:pt x="36851" y="293914"/>
                </a:cubicBezTo>
                <a:cubicBezTo>
                  <a:pt x="145708" y="89807"/>
                  <a:pt x="515822" y="44903"/>
                  <a:pt x="885937" y="0"/>
                </a:cubicBezTo>
              </a:path>
            </a:pathLst>
          </a:custGeom>
          <a:noFill/>
          <a:ln>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9621102" y="5014402"/>
            <a:ext cx="2136840" cy="369332"/>
            <a:chOff x="9621102" y="5014402"/>
            <a:chExt cx="2136840" cy="369332"/>
          </a:xfrm>
        </p:grpSpPr>
        <p:sp>
          <p:nvSpPr>
            <p:cNvPr id="15" name="Rectangle 14"/>
            <p:cNvSpPr/>
            <p:nvPr/>
          </p:nvSpPr>
          <p:spPr>
            <a:xfrm>
              <a:off x="10490251" y="5014402"/>
              <a:ext cx="1267691" cy="34136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varA</a:t>
              </a:r>
              <a:endParaRPr lang="en-US" dirty="0">
                <a:solidFill>
                  <a:schemeClr val="tx1"/>
                </a:solidFill>
              </a:endParaRPr>
            </a:p>
          </p:txBody>
        </p:sp>
        <p:sp>
          <p:nvSpPr>
            <p:cNvPr id="16" name="TextBox 15"/>
            <p:cNvSpPr txBox="1"/>
            <p:nvPr/>
          </p:nvSpPr>
          <p:spPr>
            <a:xfrm>
              <a:off x="9621102" y="5014402"/>
              <a:ext cx="869149" cy="369332"/>
            </a:xfrm>
            <a:prstGeom prst="rect">
              <a:avLst/>
            </a:prstGeom>
            <a:noFill/>
          </p:spPr>
          <p:txBody>
            <a:bodyPr wrap="none" rtlCol="0">
              <a:spAutoFit/>
            </a:bodyPr>
            <a:lstStyle/>
            <a:p>
              <a:r>
                <a:rPr lang="en-US" dirty="0" smtClean="0"/>
                <a:t>0x4000</a:t>
              </a:r>
              <a:endParaRPr lang="en-US" dirty="0"/>
            </a:p>
          </p:txBody>
        </p:sp>
      </p:grpSp>
      <p:grpSp>
        <p:nvGrpSpPr>
          <p:cNvPr id="20" name="Group 19"/>
          <p:cNvGrpSpPr/>
          <p:nvPr/>
        </p:nvGrpSpPr>
        <p:grpSpPr>
          <a:xfrm>
            <a:off x="4923915" y="3238285"/>
            <a:ext cx="4697187" cy="2145449"/>
            <a:chOff x="4914034" y="3167743"/>
            <a:chExt cx="4697187" cy="2145449"/>
          </a:xfrm>
        </p:grpSpPr>
        <p:sp>
          <p:nvSpPr>
            <p:cNvPr id="19" name="Freeform 18"/>
            <p:cNvSpPr/>
            <p:nvPr/>
          </p:nvSpPr>
          <p:spPr>
            <a:xfrm>
              <a:off x="5561735" y="3167743"/>
              <a:ext cx="4049486" cy="2145449"/>
            </a:xfrm>
            <a:custGeom>
              <a:avLst/>
              <a:gdLst>
                <a:gd name="connsiteX0" fmla="*/ 0 w 4049486"/>
                <a:gd name="connsiteY0" fmla="*/ 0 h 2145449"/>
                <a:gd name="connsiteX1" fmla="*/ 522514 w 4049486"/>
                <a:gd name="connsiteY1" fmla="*/ 342900 h 2145449"/>
                <a:gd name="connsiteX2" fmla="*/ 408214 w 4049486"/>
                <a:gd name="connsiteY2" fmla="*/ 914400 h 2145449"/>
                <a:gd name="connsiteX3" fmla="*/ 587829 w 4049486"/>
                <a:gd name="connsiteY3" fmla="*/ 1828800 h 2145449"/>
                <a:gd name="connsiteX4" fmla="*/ 1714500 w 4049486"/>
                <a:gd name="connsiteY4" fmla="*/ 2139043 h 2145449"/>
                <a:gd name="connsiteX5" fmla="*/ 4049486 w 4049486"/>
                <a:gd name="connsiteY5" fmla="*/ 2008414 h 2145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49486" h="2145449">
                  <a:moveTo>
                    <a:pt x="0" y="0"/>
                  </a:moveTo>
                  <a:cubicBezTo>
                    <a:pt x="227239" y="95250"/>
                    <a:pt x="454478" y="190500"/>
                    <a:pt x="522514" y="342900"/>
                  </a:cubicBezTo>
                  <a:cubicBezTo>
                    <a:pt x="590550" y="495300"/>
                    <a:pt x="397328" y="666750"/>
                    <a:pt x="408214" y="914400"/>
                  </a:cubicBezTo>
                  <a:cubicBezTo>
                    <a:pt x="419100" y="1162050"/>
                    <a:pt x="370115" y="1624693"/>
                    <a:pt x="587829" y="1828800"/>
                  </a:cubicBezTo>
                  <a:cubicBezTo>
                    <a:pt x="805543" y="2032907"/>
                    <a:pt x="1137557" y="2109107"/>
                    <a:pt x="1714500" y="2139043"/>
                  </a:cubicBezTo>
                  <a:cubicBezTo>
                    <a:pt x="2291443" y="2168979"/>
                    <a:pt x="3170464" y="2088696"/>
                    <a:pt x="4049486" y="2008414"/>
                  </a:cubicBezTo>
                </a:path>
              </a:pathLst>
            </a:custGeom>
            <a:noFill/>
            <a:ln>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i="1" dirty="0" smtClean="0">
                  <a:solidFill>
                    <a:schemeClr val="tx1"/>
                  </a:solidFill>
                  <a:latin typeface="Times New Roman" panose="02020603050405020304" pitchFamily="18" charset="0"/>
                  <a:cs typeface="Times New Roman" panose="02020603050405020304" pitchFamily="18" charset="0"/>
                </a:rPr>
                <a:t>Translate an address</a:t>
              </a:r>
            </a:p>
            <a:p>
              <a:pPr algn="r"/>
              <a:r>
                <a:rPr lang="en-US" i="1" dirty="0" smtClean="0">
                  <a:solidFill>
                    <a:schemeClr val="tx1"/>
                  </a:solidFill>
                  <a:latin typeface="Times New Roman" panose="02020603050405020304" pitchFamily="18" charset="0"/>
                  <a:cs typeface="Times New Roman" panose="02020603050405020304" pitchFamily="18" charset="0"/>
                </a:rPr>
                <a:t> </a:t>
              </a:r>
              <a:r>
                <a:rPr lang="en-US" b="1" i="1" dirty="0" smtClean="0">
                  <a:solidFill>
                    <a:schemeClr val="tx1"/>
                  </a:solidFill>
                  <a:latin typeface="Times New Roman" panose="02020603050405020304" pitchFamily="18" charset="0"/>
                  <a:cs typeface="Times New Roman" panose="02020603050405020304" pitchFamily="18" charset="0"/>
                </a:rPr>
                <a:t>from</a:t>
              </a:r>
              <a:r>
                <a:rPr lang="en-US" i="1" dirty="0" smtClean="0">
                  <a:solidFill>
                    <a:schemeClr val="tx1"/>
                  </a:solidFill>
                  <a:latin typeface="Times New Roman" panose="02020603050405020304" pitchFamily="18" charset="0"/>
                  <a:cs typeface="Times New Roman" panose="02020603050405020304" pitchFamily="18" charset="0"/>
                </a:rPr>
                <a:t> </a:t>
              </a:r>
            </a:p>
            <a:p>
              <a:pPr algn="r"/>
              <a:r>
                <a:rPr lang="en-US" i="1" dirty="0" smtClean="0">
                  <a:solidFill>
                    <a:schemeClr val="tx1"/>
                  </a:solidFill>
                  <a:latin typeface="Times New Roman" panose="02020603050405020304" pitchFamily="18" charset="0"/>
                  <a:cs typeface="Times New Roman" panose="02020603050405020304" pitchFamily="18" charset="0"/>
                </a:rPr>
                <a:t>process address space </a:t>
              </a:r>
            </a:p>
            <a:p>
              <a:pPr algn="r"/>
              <a:r>
                <a:rPr lang="en-US" b="1" i="1" dirty="0" smtClean="0">
                  <a:solidFill>
                    <a:schemeClr val="tx1"/>
                  </a:solidFill>
                  <a:latin typeface="Times New Roman" panose="02020603050405020304" pitchFamily="18" charset="0"/>
                  <a:cs typeface="Times New Roman" panose="02020603050405020304" pitchFamily="18" charset="0"/>
                </a:rPr>
                <a:t>to</a:t>
              </a:r>
              <a:r>
                <a:rPr lang="en-US" i="1" dirty="0" smtClean="0">
                  <a:solidFill>
                    <a:schemeClr val="tx1"/>
                  </a:solidFill>
                  <a:latin typeface="Times New Roman" panose="02020603050405020304" pitchFamily="18" charset="0"/>
                  <a:cs typeface="Times New Roman" panose="02020603050405020304" pitchFamily="18" charset="0"/>
                </a:rPr>
                <a:t> </a:t>
              </a:r>
            </a:p>
            <a:p>
              <a:pPr algn="r"/>
              <a:r>
                <a:rPr lang="en-US" i="1" dirty="0" smtClean="0">
                  <a:solidFill>
                    <a:schemeClr val="tx1"/>
                  </a:solidFill>
                  <a:latin typeface="Times New Roman" panose="02020603050405020304" pitchFamily="18" charset="0"/>
                  <a:cs typeface="Times New Roman" panose="02020603050405020304" pitchFamily="18" charset="0"/>
                </a:rPr>
                <a:t>physical memory</a:t>
              </a: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18" name="Rounded Rectangle 17"/>
            <p:cNvSpPr/>
            <p:nvPr/>
          </p:nvSpPr>
          <p:spPr>
            <a:xfrm>
              <a:off x="4914034" y="4100002"/>
              <a:ext cx="2449287" cy="91440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chemeClr val="bg1"/>
                  </a:solidFill>
                </a:rPr>
                <a:t>Address Translation</a:t>
              </a:r>
              <a:endParaRPr lang="en-US" b="1" dirty="0">
                <a:solidFill>
                  <a:schemeClr val="bg1"/>
                </a:solidFill>
              </a:endParaRPr>
            </a:p>
          </p:txBody>
        </p:sp>
      </p:grpSp>
      <p:sp>
        <p:nvSpPr>
          <p:cNvPr id="21" name="TextBox 20"/>
          <p:cNvSpPr txBox="1"/>
          <p:nvPr/>
        </p:nvSpPr>
        <p:spPr>
          <a:xfrm>
            <a:off x="2184395" y="5337634"/>
            <a:ext cx="7750263" cy="1323439"/>
          </a:xfrm>
          <a:prstGeom prst="rect">
            <a:avLst/>
          </a:prstGeom>
          <a:noFill/>
        </p:spPr>
        <p:txBody>
          <a:bodyPr wrap="none" rtlCol="0">
            <a:spAutoFit/>
          </a:bodyPr>
          <a:lstStyle/>
          <a:p>
            <a:r>
              <a:rPr lang="en-US" sz="2000" b="1" dirty="0" smtClean="0"/>
              <a:t>Hardware supported </a:t>
            </a:r>
            <a:r>
              <a:rPr lang="en-US" sz="2000" dirty="0" smtClean="0"/>
              <a:t>mechanism to translate address from process</a:t>
            </a:r>
            <a:br>
              <a:rPr lang="en-US" sz="2000" dirty="0" smtClean="0"/>
            </a:br>
            <a:r>
              <a:rPr lang="en-US" sz="2000" dirty="0" smtClean="0"/>
              <a:t>space (virtual) to the RAM(physical memory) space for successful access.</a:t>
            </a:r>
            <a:br>
              <a:rPr lang="en-US" sz="2000" dirty="0" smtClean="0"/>
            </a:br>
            <a:r>
              <a:rPr lang="en-US" sz="2000" dirty="0" smtClean="0"/>
              <a:t>Not just hardware  translation - it also need a bunch of other activity</a:t>
            </a:r>
            <a:br>
              <a:rPr lang="en-US" sz="2000" dirty="0" smtClean="0"/>
            </a:br>
            <a:r>
              <a:rPr lang="en-US" sz="2000" dirty="0" smtClean="0"/>
              <a:t> – Memory management</a:t>
            </a:r>
            <a:endParaRPr lang="en-US" sz="2000" dirty="0"/>
          </a:p>
        </p:txBody>
      </p:sp>
    </p:spTree>
    <p:extLst>
      <p:ext uri="{BB962C8B-B14F-4D97-AF65-F5344CB8AC3E}">
        <p14:creationId xmlns:p14="http://schemas.microsoft.com/office/powerpoint/2010/main" val="244523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i="1" dirty="0" smtClean="0"/>
              <a:t>per process</a:t>
            </a:r>
            <a:r>
              <a:rPr lang="en-US" dirty="0" smtClean="0"/>
              <a:t>) Base and Bound method:</a:t>
            </a:r>
            <a:br>
              <a:rPr lang="en-US" dirty="0" smtClean="0"/>
            </a:br>
            <a:r>
              <a:rPr lang="en-US" dirty="0" smtClean="0"/>
              <a:t>Simple address translation hardware support</a:t>
            </a:r>
            <a:endParaRPr lang="en-US" dirty="0"/>
          </a:p>
        </p:txBody>
      </p:sp>
      <p:sp>
        <p:nvSpPr>
          <p:cNvPr id="3" name="Rectangle 2"/>
          <p:cNvSpPr/>
          <p:nvPr/>
        </p:nvSpPr>
        <p:spPr>
          <a:xfrm>
            <a:off x="838200" y="2094948"/>
            <a:ext cx="1122219" cy="984106"/>
          </a:xfrm>
          <a:prstGeom prst="rect">
            <a:avLst/>
          </a:prstGeom>
          <a:pattFill prst="ltHorz">
            <a:fgClr>
              <a:schemeClr val="accent2"/>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7030A0"/>
                </a:solidFill>
              </a:rPr>
              <a:t>P1 (0-64K)</a:t>
            </a:r>
            <a:endParaRPr lang="en-US" b="1" dirty="0">
              <a:solidFill>
                <a:srgbClr val="7030A0"/>
              </a:solidFill>
            </a:endParaRPr>
          </a:p>
        </p:txBody>
      </p:sp>
      <p:sp>
        <p:nvSpPr>
          <p:cNvPr id="4" name="Rounded Rectangle 3"/>
          <p:cNvSpPr/>
          <p:nvPr/>
        </p:nvSpPr>
        <p:spPr>
          <a:xfrm>
            <a:off x="2870666" y="4399472"/>
            <a:ext cx="2449287" cy="914400"/>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smtClean="0">
                <a:solidFill>
                  <a:schemeClr val="bg1"/>
                </a:solidFill>
              </a:rPr>
              <a:t>Address Translation</a:t>
            </a:r>
            <a:endParaRPr lang="en-US" b="1" dirty="0">
              <a:solidFill>
                <a:schemeClr val="bg1"/>
              </a:solidFill>
            </a:endParaRPr>
          </a:p>
        </p:txBody>
      </p:sp>
      <p:grpSp>
        <p:nvGrpSpPr>
          <p:cNvPr id="22" name="Group 21"/>
          <p:cNvGrpSpPr/>
          <p:nvPr/>
        </p:nvGrpSpPr>
        <p:grpSpPr>
          <a:xfrm>
            <a:off x="1939274" y="2587001"/>
            <a:ext cx="2084673" cy="2269671"/>
            <a:chOff x="1939274" y="2587001"/>
            <a:chExt cx="2084673" cy="2269671"/>
          </a:xfrm>
          <a:noFill/>
        </p:grpSpPr>
        <p:cxnSp>
          <p:nvCxnSpPr>
            <p:cNvPr id="6" name="Straight Arrow Connector 5"/>
            <p:cNvCxnSpPr>
              <a:stCxn id="3" idx="3"/>
              <a:endCxn id="4" idx="1"/>
            </p:cNvCxnSpPr>
            <p:nvPr/>
          </p:nvCxnSpPr>
          <p:spPr>
            <a:xfrm>
              <a:off x="1960419" y="2587001"/>
              <a:ext cx="910247" cy="2269671"/>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939274" y="3554596"/>
              <a:ext cx="2084673" cy="369332"/>
            </a:xfrm>
            <a:prstGeom prst="rect">
              <a:avLst/>
            </a:prstGeom>
            <a:grpFill/>
          </p:spPr>
          <p:txBody>
            <a:bodyPr wrap="none" rtlCol="0">
              <a:spAutoFit/>
            </a:bodyPr>
            <a:lstStyle/>
            <a:p>
              <a:r>
                <a:rPr lang="en-US" b="1" dirty="0" err="1"/>
                <a:t>v</a:t>
              </a:r>
              <a:r>
                <a:rPr lang="en-US" b="1" dirty="0" err="1" smtClean="0"/>
                <a:t>a</a:t>
              </a:r>
              <a:r>
                <a:rPr lang="en-US" dirty="0" smtClean="0"/>
                <a:t> always in {0..64K}</a:t>
              </a:r>
              <a:endParaRPr lang="en-US" dirty="0"/>
            </a:p>
          </p:txBody>
        </p:sp>
      </p:grpSp>
      <p:sp>
        <p:nvSpPr>
          <p:cNvPr id="8" name="Rectangle 7"/>
          <p:cNvSpPr/>
          <p:nvPr/>
        </p:nvSpPr>
        <p:spPr>
          <a:xfrm>
            <a:off x="10347003" y="1690689"/>
            <a:ext cx="1267691" cy="1729823"/>
          </a:xfrm>
          <a:prstGeom prst="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775130" y="5466250"/>
            <a:ext cx="1912703" cy="923330"/>
          </a:xfrm>
          <a:prstGeom prst="rect">
            <a:avLst/>
          </a:prstGeom>
          <a:noFill/>
          <a:ln>
            <a:solidFill>
              <a:schemeClr val="accent1">
                <a:shade val="50000"/>
              </a:schemeClr>
            </a:solidFill>
          </a:ln>
        </p:spPr>
        <p:txBody>
          <a:bodyPr wrap="none" rtlCol="0">
            <a:spAutoFit/>
          </a:bodyPr>
          <a:lstStyle/>
          <a:p>
            <a:pPr marL="285750" indent="-285750">
              <a:buFont typeface="Arial" panose="020B0604020202020204" pitchFamily="34" charset="0"/>
              <a:buChar char="•"/>
            </a:pPr>
            <a:r>
              <a:rPr lang="en-US" b="1" dirty="0" smtClean="0">
                <a:latin typeface="Georgia" panose="02040502050405020303" pitchFamily="18" charset="0"/>
              </a:rPr>
              <a:t>Base=10K</a:t>
            </a:r>
          </a:p>
          <a:p>
            <a:pPr marL="285750" indent="-285750">
              <a:buFont typeface="Arial" panose="020B0604020202020204" pitchFamily="34" charset="0"/>
              <a:buChar char="•"/>
            </a:pPr>
            <a:endParaRPr lang="en-US" b="1" dirty="0" smtClean="0">
              <a:latin typeface="Georgia" panose="02040502050405020303" pitchFamily="18" charset="0"/>
            </a:endParaRPr>
          </a:p>
          <a:p>
            <a:pPr marL="285750" indent="-285750">
              <a:buFont typeface="Arial" panose="020B0604020202020204" pitchFamily="34" charset="0"/>
              <a:buChar char="•"/>
            </a:pPr>
            <a:r>
              <a:rPr lang="en-US" b="1" dirty="0" smtClean="0">
                <a:latin typeface="Georgia" panose="02040502050405020303" pitchFamily="18" charset="0"/>
              </a:rPr>
              <a:t>Bound=64K</a:t>
            </a:r>
            <a:endParaRPr lang="en-US" b="1" dirty="0">
              <a:latin typeface="Georgia" panose="02040502050405020303" pitchFamily="18" charset="0"/>
            </a:endParaRPr>
          </a:p>
        </p:txBody>
      </p:sp>
      <p:grpSp>
        <p:nvGrpSpPr>
          <p:cNvPr id="21" name="Group 20"/>
          <p:cNvGrpSpPr/>
          <p:nvPr/>
        </p:nvGrpSpPr>
        <p:grpSpPr>
          <a:xfrm>
            <a:off x="1960418" y="2004649"/>
            <a:ext cx="8391983" cy="1415863"/>
            <a:chOff x="1960418" y="2004649"/>
            <a:chExt cx="8391983" cy="1415863"/>
          </a:xfrm>
        </p:grpSpPr>
        <p:cxnSp>
          <p:nvCxnSpPr>
            <p:cNvPr id="10" name="Straight Arrow Connector 9"/>
            <p:cNvCxnSpPr/>
            <p:nvPr/>
          </p:nvCxnSpPr>
          <p:spPr>
            <a:xfrm>
              <a:off x="1960418" y="3079054"/>
              <a:ext cx="8342911"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960419" y="2094948"/>
              <a:ext cx="838658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813471" y="2004649"/>
              <a:ext cx="538930" cy="369332"/>
            </a:xfrm>
            <a:prstGeom prst="rect">
              <a:avLst/>
            </a:prstGeom>
            <a:noFill/>
          </p:spPr>
          <p:txBody>
            <a:bodyPr wrap="none" rtlCol="0">
              <a:spAutoFit/>
            </a:bodyPr>
            <a:lstStyle/>
            <a:p>
              <a:r>
                <a:rPr lang="en-US" dirty="0" smtClean="0"/>
                <a:t>10K</a:t>
              </a:r>
              <a:endParaRPr lang="en-US" dirty="0"/>
            </a:p>
          </p:txBody>
        </p:sp>
        <p:sp>
          <p:nvSpPr>
            <p:cNvPr id="18" name="TextBox 17"/>
            <p:cNvSpPr txBox="1"/>
            <p:nvPr/>
          </p:nvSpPr>
          <p:spPr>
            <a:xfrm>
              <a:off x="9813471" y="3051180"/>
              <a:ext cx="538930" cy="369332"/>
            </a:xfrm>
            <a:prstGeom prst="rect">
              <a:avLst/>
            </a:prstGeom>
            <a:noFill/>
          </p:spPr>
          <p:txBody>
            <a:bodyPr wrap="none" rtlCol="0">
              <a:spAutoFit/>
            </a:bodyPr>
            <a:lstStyle/>
            <a:p>
              <a:r>
                <a:rPr lang="en-US" dirty="0" smtClean="0"/>
                <a:t>74K</a:t>
              </a:r>
              <a:endParaRPr lang="en-US" dirty="0"/>
            </a:p>
          </p:txBody>
        </p:sp>
      </p:grpSp>
      <p:grpSp>
        <p:nvGrpSpPr>
          <p:cNvPr id="23" name="Group 22"/>
          <p:cNvGrpSpPr/>
          <p:nvPr/>
        </p:nvGrpSpPr>
        <p:grpSpPr>
          <a:xfrm>
            <a:off x="5319953" y="2587001"/>
            <a:ext cx="4983376" cy="2269671"/>
            <a:chOff x="5319953" y="2587001"/>
            <a:chExt cx="4983376" cy="2269671"/>
          </a:xfrm>
        </p:grpSpPr>
        <p:cxnSp>
          <p:nvCxnSpPr>
            <p:cNvPr id="16" name="Straight Arrow Connector 15"/>
            <p:cNvCxnSpPr>
              <a:stCxn id="4" idx="3"/>
            </p:cNvCxnSpPr>
            <p:nvPr/>
          </p:nvCxnSpPr>
          <p:spPr>
            <a:xfrm flipV="1">
              <a:off x="5319953" y="2587001"/>
              <a:ext cx="4983376" cy="2269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796126" y="3871926"/>
              <a:ext cx="2848717" cy="923330"/>
            </a:xfrm>
            <a:prstGeom prst="rect">
              <a:avLst/>
            </a:prstGeom>
            <a:noFill/>
          </p:spPr>
          <p:txBody>
            <a:bodyPr wrap="square" rtlCol="0">
              <a:spAutoFit/>
            </a:bodyPr>
            <a:lstStyle/>
            <a:p>
              <a:r>
                <a:rPr lang="en-US" b="1" dirty="0" smtClean="0"/>
                <a:t>pa=</a:t>
              </a:r>
              <a:r>
                <a:rPr lang="en-US" b="1" dirty="0" err="1" smtClean="0"/>
                <a:t>va+base</a:t>
              </a:r>
              <a:r>
                <a:rPr lang="en-US" b="1" dirty="0" smtClean="0"/>
                <a:t> (relocation)</a:t>
              </a:r>
              <a:br>
                <a:rPr lang="en-US" b="1" dirty="0" smtClean="0"/>
              </a:br>
              <a:r>
                <a:rPr lang="en-US" b="1" dirty="0"/>
                <a:t>p</a:t>
              </a:r>
              <a:r>
                <a:rPr lang="en-US" b="1" dirty="0" smtClean="0"/>
                <a:t>rotection check pa &lt;74K</a:t>
              </a:r>
              <a:br>
                <a:rPr lang="en-US" b="1" dirty="0" smtClean="0"/>
              </a:br>
              <a:endParaRPr lang="en-US" b="1" dirty="0"/>
            </a:p>
          </p:txBody>
        </p:sp>
      </p:grpSp>
      <p:grpSp>
        <p:nvGrpSpPr>
          <p:cNvPr id="31" name="Group 30"/>
          <p:cNvGrpSpPr/>
          <p:nvPr/>
        </p:nvGrpSpPr>
        <p:grpSpPr>
          <a:xfrm>
            <a:off x="4687833" y="4444953"/>
            <a:ext cx="3957010" cy="1808890"/>
            <a:chOff x="4687833" y="4444953"/>
            <a:chExt cx="3957010" cy="1808890"/>
          </a:xfrm>
        </p:grpSpPr>
        <p:sp>
          <p:nvSpPr>
            <p:cNvPr id="25" name="Rectangle 24"/>
            <p:cNvSpPr/>
            <p:nvPr/>
          </p:nvSpPr>
          <p:spPr>
            <a:xfrm>
              <a:off x="5796126" y="5069692"/>
              <a:ext cx="2848717" cy="118415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smtClean="0">
                  <a:solidFill>
                    <a:schemeClr val="tx1"/>
                  </a:solidFill>
                </a:rPr>
                <a:t>CPU</a:t>
              </a:r>
              <a:endParaRPr lang="en-US" b="1" dirty="0">
                <a:solidFill>
                  <a:schemeClr val="tx1"/>
                </a:solidFill>
              </a:endParaRPr>
            </a:p>
          </p:txBody>
        </p:sp>
        <p:sp>
          <p:nvSpPr>
            <p:cNvPr id="24" name="Rectangle 23"/>
            <p:cNvSpPr/>
            <p:nvPr/>
          </p:nvSpPr>
          <p:spPr>
            <a:xfrm>
              <a:off x="5858928" y="5139571"/>
              <a:ext cx="833526" cy="419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MMU</a:t>
              </a:r>
              <a:endParaRPr lang="en-US" dirty="0"/>
            </a:p>
          </p:txBody>
        </p:sp>
        <p:cxnSp>
          <p:nvCxnSpPr>
            <p:cNvPr id="27" name="Straight Arrow Connector 26"/>
            <p:cNvCxnSpPr>
              <a:stCxn id="14" idx="3"/>
            </p:cNvCxnSpPr>
            <p:nvPr/>
          </p:nvCxnSpPr>
          <p:spPr>
            <a:xfrm flipV="1">
              <a:off x="4687833" y="5422316"/>
              <a:ext cx="1287655" cy="5055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6400800" y="4444953"/>
              <a:ext cx="146957" cy="825847"/>
            </a:xfrm>
            <a:prstGeom prst="straightConnector1">
              <a:avLst/>
            </a:prstGeom>
            <a:ln w="22225">
              <a:solidFill>
                <a:srgbClr val="00206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10347002" y="3619576"/>
            <a:ext cx="1267691" cy="825378"/>
          </a:xfrm>
          <a:prstGeom prst="rect">
            <a:avLst/>
          </a:prstGeom>
          <a:pattFill prst="ltHorz">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p:nvPr/>
        </p:nvCxnSpPr>
        <p:spPr>
          <a:xfrm>
            <a:off x="10346637" y="3323498"/>
            <a:ext cx="0" cy="8315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614693" y="3456162"/>
            <a:ext cx="0" cy="83152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0016957" y="4473403"/>
            <a:ext cx="1782091" cy="369332"/>
          </a:xfrm>
          <a:prstGeom prst="rect">
            <a:avLst/>
          </a:prstGeom>
          <a:noFill/>
        </p:spPr>
        <p:txBody>
          <a:bodyPr wrap="none" rtlCol="0">
            <a:spAutoFit/>
          </a:bodyPr>
          <a:lstStyle/>
          <a:p>
            <a:r>
              <a:rPr lang="en-US" dirty="0" smtClean="0"/>
              <a:t>Physical Memory</a:t>
            </a:r>
            <a:endParaRPr lang="en-US" dirty="0"/>
          </a:p>
        </p:txBody>
      </p:sp>
      <p:sp>
        <p:nvSpPr>
          <p:cNvPr id="28" name="TextBox 27"/>
          <p:cNvSpPr txBox="1"/>
          <p:nvPr/>
        </p:nvSpPr>
        <p:spPr>
          <a:xfrm>
            <a:off x="80729" y="3105835"/>
            <a:ext cx="2358531" cy="369332"/>
          </a:xfrm>
          <a:prstGeom prst="rect">
            <a:avLst/>
          </a:prstGeom>
          <a:noFill/>
        </p:spPr>
        <p:txBody>
          <a:bodyPr wrap="none" rtlCol="0">
            <a:spAutoFit/>
          </a:bodyPr>
          <a:lstStyle/>
          <a:p>
            <a:r>
              <a:rPr lang="en-US" dirty="0" smtClean="0"/>
              <a:t>(Virtual) Address Space</a:t>
            </a:r>
            <a:endParaRPr lang="en-US" dirty="0"/>
          </a:p>
        </p:txBody>
      </p:sp>
      <p:sp>
        <p:nvSpPr>
          <p:cNvPr id="9" name="TextBox 8"/>
          <p:cNvSpPr txBox="1"/>
          <p:nvPr/>
        </p:nvSpPr>
        <p:spPr>
          <a:xfrm>
            <a:off x="9813471" y="6112581"/>
            <a:ext cx="2055243" cy="646331"/>
          </a:xfrm>
          <a:prstGeom prst="rect">
            <a:avLst/>
          </a:prstGeom>
          <a:noFill/>
          <a:ln>
            <a:solidFill>
              <a:srgbClr val="FF0000"/>
            </a:solidFill>
          </a:ln>
        </p:spPr>
        <p:txBody>
          <a:bodyPr wrap="none" rtlCol="0">
            <a:spAutoFit/>
          </a:bodyPr>
          <a:lstStyle/>
          <a:p>
            <a:r>
              <a:rPr lang="en-US" b="1" dirty="0" err="1"/>
              <a:t>v</a:t>
            </a:r>
            <a:r>
              <a:rPr lang="en-US" b="1" dirty="0" err="1" smtClean="0"/>
              <a:t>a</a:t>
            </a:r>
            <a:r>
              <a:rPr lang="en-US" dirty="0" smtClean="0"/>
              <a:t>: virtual address</a:t>
            </a:r>
            <a:br>
              <a:rPr lang="en-US" dirty="0" smtClean="0"/>
            </a:br>
            <a:r>
              <a:rPr lang="en-US" b="1" dirty="0" smtClean="0"/>
              <a:t>pa</a:t>
            </a:r>
            <a:r>
              <a:rPr lang="en-US" dirty="0" smtClean="0"/>
              <a:t>: physical address</a:t>
            </a:r>
            <a:endParaRPr lang="en-US" dirty="0"/>
          </a:p>
        </p:txBody>
      </p:sp>
      <p:sp>
        <p:nvSpPr>
          <p:cNvPr id="13" name="Oval 12"/>
          <p:cNvSpPr/>
          <p:nvPr/>
        </p:nvSpPr>
        <p:spPr>
          <a:xfrm>
            <a:off x="1966570" y="3554596"/>
            <a:ext cx="326254" cy="3693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826009" y="3871926"/>
            <a:ext cx="326254" cy="3693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580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28" grpId="0"/>
      <p:bldP spid="13" grpId="0" animBg="1"/>
      <p:bldP spid="3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37438</TotalTime>
  <Words>4687</Words>
  <Application>Microsoft Office PowerPoint</Application>
  <PresentationFormat>Widescreen</PresentationFormat>
  <Paragraphs>860</Paragraphs>
  <Slides>58</Slides>
  <Notes>1</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vt:lpstr>
      <vt:lpstr>Calibri</vt:lpstr>
      <vt:lpstr>Calibri Light</vt:lpstr>
      <vt:lpstr>Cambria Math</vt:lpstr>
      <vt:lpstr>Courier New</vt:lpstr>
      <vt:lpstr>Georgia</vt:lpstr>
      <vt:lpstr>Lucida Console</vt:lpstr>
      <vt:lpstr>Times New Roman</vt:lpstr>
      <vt:lpstr>Wingdings</vt:lpstr>
      <vt:lpstr>Office Theme</vt:lpstr>
      <vt:lpstr>Memory Management</vt:lpstr>
      <vt:lpstr>Everything needs memory-RAM</vt:lpstr>
      <vt:lpstr>Allocating memory to the process-Flat</vt:lpstr>
      <vt:lpstr>Allocating memory to the process: Partitioning the physical memory available</vt:lpstr>
      <vt:lpstr>Core concept: Separation of Process address space and physical memory</vt:lpstr>
      <vt:lpstr>Virtual (Process) Address Spaces and Physical Memory</vt:lpstr>
      <vt:lpstr>Goals of supporting virtual address spaces</vt:lpstr>
      <vt:lpstr>Address translation: Core mechanism for to support virtual address spaces</vt:lpstr>
      <vt:lpstr>The (per process) Base and Bound method: Simple address translation hardware support</vt:lpstr>
      <vt:lpstr>Support needed</vt:lpstr>
      <vt:lpstr>Contiguous Memory allocation strategies for base and bound translation scheme</vt:lpstr>
      <vt:lpstr>A Commentary on the simple solution</vt:lpstr>
      <vt:lpstr>Concept: Segmenting the process address space (1/2)</vt:lpstr>
      <vt:lpstr>Concept: Segmenting the process address space (2/2)</vt:lpstr>
      <vt:lpstr>Virtual address space and pmap on linux x86-64</vt:lpstr>
      <vt:lpstr>OS Memory management for segments</vt:lpstr>
      <vt:lpstr>Dealing with external fragmentation in segmentation</vt:lpstr>
      <vt:lpstr>Paging: Solving the external fragmentation problem</vt:lpstr>
      <vt:lpstr>Concept: “page frames” in the RAM</vt:lpstr>
      <vt:lpstr>Concept: “Pages” in the address space</vt:lpstr>
      <vt:lpstr>Mapping pages in address space to RAM page frames</vt:lpstr>
      <vt:lpstr>Address translation with frames</vt:lpstr>
      <vt:lpstr>An example translation – VPN and PFN</vt:lpstr>
      <vt:lpstr>Sample view of frames allocated to processes</vt:lpstr>
      <vt:lpstr>PowerPoint Presentation</vt:lpstr>
      <vt:lpstr>Page table – where ? What does it contain?</vt:lpstr>
      <vt:lpstr>Invalid pages</vt:lpstr>
      <vt:lpstr>Translation with paging can be slow</vt:lpstr>
      <vt:lpstr>TLB’s to the rescue</vt:lpstr>
      <vt:lpstr>An example translation – VPN and PFN from TLB</vt:lpstr>
      <vt:lpstr>What does a TLB entry look like?</vt:lpstr>
      <vt:lpstr>TLB Misses are costly!</vt:lpstr>
      <vt:lpstr>Simple TLB operation</vt:lpstr>
      <vt:lpstr>Demand paging</vt:lpstr>
      <vt:lpstr>PowerPoint Presentation</vt:lpstr>
      <vt:lpstr>Page Table</vt:lpstr>
      <vt:lpstr>Combined TLB-Miss and Page-Fault operations</vt:lpstr>
      <vt:lpstr>Page Table</vt:lpstr>
      <vt:lpstr>Finding a frame in the RAM</vt:lpstr>
      <vt:lpstr>1/3 Find a frame for a accessed page</vt:lpstr>
      <vt:lpstr>Laszlo Belady’s anomaly </vt:lpstr>
      <vt:lpstr>1.1/3 Swap-out the “victim page”</vt:lpstr>
      <vt:lpstr>2+3/3 Swap in the accessed page from the disk</vt:lpstr>
      <vt:lpstr>The PTE and frames information on Linux:</vt:lpstr>
      <vt:lpstr>Reducing the Swap-out time – “Dirty bit”</vt:lpstr>
      <vt:lpstr>Dealing with large Page Tables in RAM</vt:lpstr>
      <vt:lpstr>How to deal with large page tables - Directory</vt:lpstr>
      <vt:lpstr>How to deal with large page tables - Directory</vt:lpstr>
      <vt:lpstr>Towards Page Table Hierarchy on x86-64</vt:lpstr>
      <vt:lpstr>Towards Page Table Hierarchy on x86-64</vt:lpstr>
      <vt:lpstr>Page Table Hierarchy on x86-64</vt:lpstr>
      <vt:lpstr>Page Table Hierarchy on x86-64</vt:lpstr>
      <vt:lpstr>Page Table Hierarchy on x86-64 – another visualization</vt:lpstr>
      <vt:lpstr>As an aside</vt:lpstr>
      <vt:lpstr>Copy on write – Avoiding “duplicate pages”</vt:lpstr>
      <vt:lpstr>Memory allocation from a contiguous memory pool (part of address space)</vt:lpstr>
      <vt:lpstr>Summary – Memory Management</vt:lpstr>
      <vt:lpstr>Ends the section on Memory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Mangement</dc:title>
  <dc:creator>Badrinath R</dc:creator>
  <cp:lastModifiedBy>Badrinath R</cp:lastModifiedBy>
  <cp:revision>223</cp:revision>
  <dcterms:created xsi:type="dcterms:W3CDTF">2022-03-17T09:02:55Z</dcterms:created>
  <dcterms:modified xsi:type="dcterms:W3CDTF">2025-03-19T16:49:35Z</dcterms:modified>
</cp:coreProperties>
</file>