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7"/>
  </p:notesMasterIdLst>
  <p:handoutMasterIdLst>
    <p:handoutMasterId r:id="rId78"/>
  </p:handoutMasterIdLst>
  <p:sldIdLst>
    <p:sldId id="469" r:id="rId3"/>
    <p:sldId id="396" r:id="rId4"/>
    <p:sldId id="470" r:id="rId5"/>
    <p:sldId id="286" r:id="rId6"/>
    <p:sldId id="328" r:id="rId7"/>
    <p:sldId id="337" r:id="rId8"/>
    <p:sldId id="351" r:id="rId9"/>
    <p:sldId id="343" r:id="rId10"/>
    <p:sldId id="344" r:id="rId11"/>
    <p:sldId id="345" r:id="rId12"/>
    <p:sldId id="346" r:id="rId13"/>
    <p:sldId id="347" r:id="rId14"/>
    <p:sldId id="349" r:id="rId15"/>
    <p:sldId id="357" r:id="rId16"/>
    <p:sldId id="358" r:id="rId17"/>
    <p:sldId id="471" r:id="rId18"/>
    <p:sldId id="304" r:id="rId19"/>
    <p:sldId id="379" r:id="rId20"/>
    <p:sldId id="380" r:id="rId21"/>
    <p:sldId id="381" r:id="rId22"/>
    <p:sldId id="382" r:id="rId23"/>
    <p:sldId id="383" r:id="rId24"/>
    <p:sldId id="366" r:id="rId25"/>
    <p:sldId id="374" r:id="rId26"/>
    <p:sldId id="375" r:id="rId27"/>
    <p:sldId id="472" r:id="rId28"/>
    <p:sldId id="400" r:id="rId29"/>
    <p:sldId id="401" r:id="rId30"/>
    <p:sldId id="402" r:id="rId31"/>
    <p:sldId id="403" r:id="rId32"/>
    <p:sldId id="404" r:id="rId33"/>
    <p:sldId id="406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73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9" r:id="rId74"/>
    <p:sldId id="451" r:id="rId75"/>
    <p:sldId id="46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CCECFF"/>
    <a:srgbClr val="CCFFFF"/>
    <a:srgbClr val="FFFFCC"/>
    <a:srgbClr val="66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767" autoAdjust="0"/>
  </p:normalViewPr>
  <p:slideViewPr>
    <p:cSldViewPr snapToGrid="0">
      <p:cViewPr varScale="1">
        <p:scale>
          <a:sx n="77" d="100"/>
          <a:sy n="77" d="100"/>
        </p:scale>
        <p:origin x="6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DDEB1-1E92-46BB-9480-0977ABFACFC3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612D-6BD2-46D0-B624-4325EE67A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9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2C666-3C14-4154-8F4C-1BE592D2077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3BE2D-DDD7-4DB0-9D6D-2B573F3C6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BE2D-DDD7-4DB0-9D6D-2B573F3C6BB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0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BE2D-DDD7-4DB0-9D6D-2B573F3C6BBD}" type="slidenum">
              <a:rPr lang="en-IN" smtClean="0"/>
              <a:t>50</a:t>
            </a:fld>
            <a:endParaRPr lang="en-IN"/>
          </a:p>
        </p:txBody>
      </p:sp>
      <p:pic>
        <p:nvPicPr>
          <p:cNvPr id="5" name="Picture 2" descr="7 Layers of the OSI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844" y="4800304"/>
            <a:ext cx="2432775" cy="28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112559" y="1545997"/>
            <a:ext cx="4775400" cy="1905826"/>
          </a:xfr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b="1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2559" y="3742863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24" y="4191115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55055" y="1828798"/>
            <a:ext cx="18854" cy="2710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2928" y="2341679"/>
            <a:ext cx="2121412" cy="1978156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384410" y="6608190"/>
            <a:ext cx="3402130" cy="23519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u="none" dirty="0">
                <a:solidFill>
                  <a:schemeClr val="tx1"/>
                </a:solidFill>
              </a:rPr>
              <a:t>© 2016 Open Source Technology Learning Center  |  www.ostlc.com</a:t>
            </a:r>
          </a:p>
        </p:txBody>
      </p:sp>
    </p:spTree>
    <p:extLst>
      <p:ext uri="{BB962C8B-B14F-4D97-AF65-F5344CB8AC3E}">
        <p14:creationId xmlns:p14="http://schemas.microsoft.com/office/powerpoint/2010/main" val="23030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1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9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35" y="2612800"/>
            <a:ext cx="10960099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6535" y="3290677"/>
            <a:ext cx="10960099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4932" y="36639"/>
            <a:ext cx="1590241" cy="11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3835" y="145140"/>
            <a:ext cx="109728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490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3211"/>
            <a:ext cx="109728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02319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6063614" y="1767649"/>
            <a:ext cx="560473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6063614" y="2552751"/>
            <a:ext cx="5544589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6063614" y="3537677"/>
            <a:ext cx="5544589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211000" y="2780994"/>
            <a:ext cx="2754000" cy="2117"/>
          </a:xfrm>
          <a:prstGeom prst="line">
            <a:avLst/>
          </a:prstGeom>
          <a:ln w="19050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6071742" y="3034335"/>
            <a:ext cx="5544589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4188" y="1918715"/>
            <a:ext cx="2121412" cy="19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03" y="44615"/>
            <a:ext cx="11783504" cy="75666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0065" y="6428263"/>
            <a:ext cx="2743200" cy="365125"/>
          </a:xfrm>
        </p:spPr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933254"/>
            <a:ext cx="12192000" cy="47134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iiitb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85" y="53190"/>
            <a:ext cx="881880" cy="7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1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2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1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BDA0-AD74-41D1-B067-250B5C005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9154"/>
            <a:ext cx="1097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4964"/>
            <a:ext cx="10972800" cy="51482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48000" y="6673208"/>
            <a:ext cx="6096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tx1"/>
                </a:solidFill>
              </a:rPr>
              <a:t>© 2016 Open Source Technology Learning Center  |</a:t>
            </a:r>
            <a:r>
              <a:rPr lang="en-US" sz="800" b="0" u="none" baseline="0" dirty="0">
                <a:solidFill>
                  <a:schemeClr val="tx1"/>
                </a:solidFill>
              </a:rPr>
              <a:t> www.ostlc.com</a:t>
            </a:r>
            <a:r>
              <a:rPr lang="en-US" sz="800" b="0" u="non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4512" y="6647352"/>
            <a:ext cx="48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760413"/>
            <a:ext cx="12194117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199673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03510" y="304569"/>
            <a:ext cx="9198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 smtClean="0"/>
          </a:p>
          <a:p>
            <a:pPr algn="ctr"/>
            <a:r>
              <a:rPr lang="en-US" sz="4400" b="1" dirty="0" smtClean="0"/>
              <a:t>EGC </a:t>
            </a:r>
            <a:r>
              <a:rPr lang="en-US" sz="4400" b="1" dirty="0" smtClean="0"/>
              <a:t>301P </a:t>
            </a:r>
            <a:r>
              <a:rPr lang="en-US" sz="4400" b="1" dirty="0"/>
              <a:t>Operating </a:t>
            </a:r>
            <a:r>
              <a:rPr lang="en-US" sz="4400" b="1" dirty="0" smtClean="0"/>
              <a:t>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14" y="1889672"/>
            <a:ext cx="7214562" cy="4809708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2017" y="1112367"/>
            <a:ext cx="6833555" cy="1835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creat</a:t>
            </a:r>
            <a:r>
              <a:rPr lang="en-US" altLang="en-US" sz="2400" b="1" dirty="0"/>
              <a:t> (char *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mode_t</a:t>
            </a:r>
            <a:r>
              <a:rPr lang="en-US" altLang="en-US" sz="2400" b="1" dirty="0"/>
              <a:t> mode)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open(char *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flags);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open (char *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flags,mode_t</a:t>
            </a:r>
            <a:r>
              <a:rPr lang="en-US" altLang="en-US" sz="2400" b="1" dirty="0"/>
              <a:t> mode);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Ex: </a:t>
            </a:r>
            <a:r>
              <a:rPr lang="en-US" altLang="en-US" sz="1800" b="1" dirty="0" err="1"/>
              <a:t>fd</a:t>
            </a:r>
            <a:r>
              <a:rPr lang="en-US" altLang="en-US" sz="1800" b="1" dirty="0"/>
              <a:t> = open(“temp”, O_RDWR|O_CREAT, 0744);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2017" y="3066704"/>
            <a:ext cx="7290754" cy="1909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dup or dup2 copies the </a:t>
            </a:r>
            <a:r>
              <a:rPr lang="en-US" altLang="en-US" sz="2400" b="1" dirty="0" err="1"/>
              <a:t>oldfd</a:t>
            </a:r>
            <a:r>
              <a:rPr lang="en-US" altLang="en-US" sz="2400" b="1" dirty="0"/>
              <a:t> into the </a:t>
            </a:r>
            <a:r>
              <a:rPr lang="en-US" altLang="en-US" sz="2400" b="1" dirty="0" err="1"/>
              <a:t>newfd</a:t>
            </a:r>
            <a:r>
              <a:rPr lang="en-US" altLang="en-US" sz="2400" b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new_fd</a:t>
            </a:r>
            <a:r>
              <a:rPr lang="en-US" altLang="en-US" sz="2400" b="1" dirty="0"/>
              <a:t> =  dup (</a:t>
            </a:r>
            <a:r>
              <a:rPr lang="en-US" altLang="en-US" sz="2400" b="1" dirty="0" err="1"/>
              <a:t>old_fd</a:t>
            </a:r>
            <a:r>
              <a:rPr lang="en-US" altLang="en-US" sz="2400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dup2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new_fd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old_fd</a:t>
            </a:r>
            <a:r>
              <a:rPr lang="en-US" altLang="en-US" sz="2400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new_fd</a:t>
            </a:r>
            <a:r>
              <a:rPr lang="en-US" altLang="en-US" sz="2400" b="1" dirty="0"/>
              <a:t> and </a:t>
            </a:r>
            <a:r>
              <a:rPr lang="en-US" altLang="en-US" sz="2400" b="1" dirty="0" err="1"/>
              <a:t>old_fd</a:t>
            </a:r>
            <a:r>
              <a:rPr lang="en-US" altLang="en-US" sz="2400" b="1" dirty="0"/>
              <a:t> shares: locks, file position and flags.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3265" y="5213500"/>
            <a:ext cx="11541642" cy="1333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write (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const</a:t>
            </a:r>
            <a:r>
              <a:rPr lang="en-US" altLang="en-US" sz="2400" b="1" dirty="0"/>
              <a:t> void *</a:t>
            </a:r>
            <a:r>
              <a:rPr lang="en-US" altLang="en-US" sz="2400" b="1" dirty="0" err="1"/>
              <a:t>buf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count);  it writes count bytes to the file from the </a:t>
            </a:r>
            <a:r>
              <a:rPr lang="en-US" altLang="en-US" sz="2400" b="1" dirty="0" err="1"/>
              <a:t>buf</a:t>
            </a:r>
            <a:r>
              <a:rPr lang="en-US" altLang="en-US" sz="2400" b="1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On success return with: </a:t>
            </a:r>
            <a:r>
              <a:rPr lang="en-US" altLang="en-US" b="1" dirty="0"/>
              <a:t>Number of bytes written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 dirty="0"/>
              <a:t>0 - indicates nothing was written or -1 on error. </a:t>
            </a:r>
          </a:p>
        </p:txBody>
      </p:sp>
    </p:spTree>
    <p:extLst>
      <p:ext uri="{BB962C8B-B14F-4D97-AF65-F5344CB8AC3E}">
        <p14:creationId xmlns:p14="http://schemas.microsoft.com/office/powerpoint/2010/main" val="26306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6944" y="1051899"/>
            <a:ext cx="6452833" cy="1724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write (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const</a:t>
            </a:r>
            <a:r>
              <a:rPr lang="en-US" altLang="en-US" sz="2400" b="1" dirty="0"/>
              <a:t> void *</a:t>
            </a:r>
            <a:r>
              <a:rPr lang="en-US" altLang="en-US" sz="2400" b="1" dirty="0" err="1"/>
              <a:t>buf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count);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it writes count bytes to the file from the </a:t>
            </a:r>
            <a:r>
              <a:rPr lang="en-US" altLang="en-US" sz="2400" b="1" dirty="0" err="1"/>
              <a:t>buf</a:t>
            </a:r>
            <a:r>
              <a:rPr lang="en-US" altLang="en-US" sz="2400" b="1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On success return with: Number of bytes written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b="1" dirty="0"/>
              <a:t>0 - indicates nothing was written or -1 on error.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944" y="3040946"/>
            <a:ext cx="8366693" cy="16644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read (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void *</a:t>
            </a:r>
            <a:r>
              <a:rPr lang="en-US" altLang="en-US" sz="2400" b="1" dirty="0" err="1"/>
              <a:t>buf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count);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It reads count bytes from the file and store the data into the </a:t>
            </a:r>
            <a:r>
              <a:rPr lang="en-US" altLang="en-US" sz="2400" b="1" dirty="0" err="1"/>
              <a:t>buf</a:t>
            </a:r>
            <a:r>
              <a:rPr lang="en-US" altLang="en-US" sz="2400" b="1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On success return with: Number of bytes read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b="1" dirty="0"/>
              <a:t>0 - indicates end of the file or -1 on error.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4970430"/>
            <a:ext cx="9510823" cy="155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lseek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long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offset,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whence);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whence: SEEK_SET, SEEK_CUR or SEEK_END – from the end of file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On success the system call returns with any one of the following value: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Offset value or 0 or -1</a:t>
            </a:r>
          </a:p>
        </p:txBody>
      </p:sp>
    </p:spTree>
    <p:extLst>
      <p:ext uri="{BB962C8B-B14F-4D97-AF65-F5344CB8AC3E}">
        <p14:creationId xmlns:p14="http://schemas.microsoft.com/office/powerpoint/2010/main" val="6829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12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1"/>
            <a:ext cx="4944140" cy="133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stat (“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”,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stat *);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fstat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stat *);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lstat</a:t>
            </a:r>
            <a:r>
              <a:rPr lang="en-US" altLang="en-US" sz="2400" b="1" dirty="0"/>
              <a:t> (“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”,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stat *);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5814" y="2918188"/>
            <a:ext cx="11659093" cy="1334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i="1" dirty="0"/>
              <a:t>Select </a:t>
            </a:r>
            <a:r>
              <a:rPr lang="en-US" altLang="en-US" sz="2400" b="1" dirty="0"/>
              <a:t>is a system call used to handle more than one file descriptor in an efficient manner.</a:t>
            </a:r>
          </a:p>
          <a:p>
            <a:r>
              <a:rPr lang="en-US" altLang="en-US" sz="2400" b="1" dirty="0" err="1"/>
              <a:t>int</a:t>
            </a:r>
            <a:r>
              <a:rPr lang="en-US" altLang="en-US" sz="2400" b="1" dirty="0"/>
              <a:t> select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n,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readfds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writefds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exceptfds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timeval</a:t>
            </a:r>
            <a:r>
              <a:rPr lang="en-US" altLang="en-US" sz="2400" b="1" dirty="0"/>
              <a:t> *timeout);</a:t>
            </a:r>
          </a:p>
          <a:p>
            <a:endParaRPr lang="en-US" altLang="en-US" sz="24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4961190"/>
            <a:ext cx="10122196" cy="148413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err="1"/>
              <a:t>fd_set</a:t>
            </a:r>
            <a:r>
              <a:rPr lang="en-US" altLang="en-US" sz="2400" b="1" dirty="0"/>
              <a:t> is the file descriptor set, which is an arrays of file descriptors. </a:t>
            </a:r>
          </a:p>
          <a:p>
            <a:r>
              <a:rPr lang="en-US" altLang="en-US" sz="2400" b="1" dirty="0"/>
              <a:t>FD_CLR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  FD_ISSET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</a:t>
            </a:r>
          </a:p>
          <a:p>
            <a:r>
              <a:rPr lang="en-US" altLang="en-US" sz="2400" b="1" dirty="0"/>
              <a:t>FD_SET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  FD_ZERO (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34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Types of 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644503"/>
            <a:ext cx="7772400" cy="351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/>
              <a:t>Two Types</a:t>
            </a:r>
          </a:p>
          <a:p>
            <a:pPr lvl="1"/>
            <a:r>
              <a:rPr lang="en-US" altLang="en-US" sz="2800" b="1" dirty="0"/>
              <a:t>Mandatory locking</a:t>
            </a:r>
          </a:p>
          <a:p>
            <a:pPr lvl="2"/>
            <a:r>
              <a:rPr lang="en-US" altLang="en-US" sz="2400" b="1" dirty="0"/>
              <a:t>Lock an entire file</a:t>
            </a:r>
          </a:p>
          <a:p>
            <a:pPr lvl="2"/>
            <a:endParaRPr lang="en-US" altLang="en-US" sz="2400" b="1" dirty="0"/>
          </a:p>
          <a:p>
            <a:pPr lvl="1"/>
            <a:r>
              <a:rPr lang="en-US" altLang="en-US" sz="2800" b="1" dirty="0"/>
              <a:t>Advisory (or ) Record locking</a:t>
            </a:r>
          </a:p>
          <a:p>
            <a:pPr lvl="2"/>
            <a:r>
              <a:rPr lang="en-US" altLang="en-US" sz="2400" b="1" dirty="0"/>
              <a:t>Lock to specific byte range</a:t>
            </a:r>
          </a:p>
          <a:p>
            <a:pPr lvl="2"/>
            <a:r>
              <a:rPr lang="en-US" altLang="en-US" sz="2400" b="1" dirty="0"/>
              <a:t>Granularity</a:t>
            </a:r>
          </a:p>
          <a:p>
            <a:pPr lvl="2"/>
            <a:r>
              <a:rPr lang="en-US" altLang="en-US" sz="2400" b="1" dirty="0"/>
              <a:t>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93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Mandatory Vs Record 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0065" y="6428263"/>
            <a:ext cx="2743200" cy="365125"/>
          </a:xfrm>
        </p:spPr>
        <p:txBody>
          <a:bodyPr/>
          <a:lstStyle/>
          <a:p>
            <a:fld id="{1DEFBDA0-AD74-41D1-B067-250B5C005FA0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23460" y="2388782"/>
            <a:ext cx="10668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latin typeface="+mn-lt"/>
              </a:rPr>
              <a:t>FILE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228060" y="1245782"/>
            <a:ext cx="838200" cy="76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latin typeface="+mn-lt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9860" y="2541182"/>
            <a:ext cx="838200" cy="76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+mn-lt"/>
              </a:rPr>
              <a:t>p2</a:t>
            </a:r>
            <a:endParaRPr lang="en-US" altLang="en-US" sz="2800" b="1">
              <a:latin typeface="+mn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4260" y="3988982"/>
            <a:ext cx="838200" cy="76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+mn-lt"/>
              </a:rPr>
              <a:t>p3</a:t>
            </a:r>
            <a:endParaRPr lang="en-US" altLang="en-US" sz="2800" b="1">
              <a:latin typeface="+mn-lt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504660" y="1398182"/>
            <a:ext cx="838200" cy="762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+mn-lt"/>
              </a:rPr>
              <a:t>p4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352260" y="3303182"/>
            <a:ext cx="838200" cy="762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bg1"/>
                </a:solidFill>
                <a:latin typeface="+mn-lt"/>
              </a:rPr>
              <a:t>p5</a:t>
            </a:r>
            <a:endParaRPr lang="en-US" altLang="en-US" sz="2800" b="1"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13860" y="1931582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228060" y="2998382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066260" y="3684182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3590260" y="2007782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3590260" y="3607982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 b="1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40785" y="1287057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+mn-lt"/>
              </a:rPr>
              <a:t>p1</a:t>
            </a:r>
            <a:endParaRPr lang="en-US" altLang="en-US" sz="2800" b="1">
              <a:latin typeface="+mn-lt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28060" y="2464982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READ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742660" y="2922182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WRITE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04260" y="3531782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READ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142460" y="1702982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READ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514060" y="1779182"/>
            <a:ext cx="6735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WRITE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752060" y="2693582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 b="1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37660" y="2236382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61460" y="3074582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142460" y="3988982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818860" y="3836582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971260" y="2236382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888585" y="4838295"/>
            <a:ext cx="24876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+mn-lt"/>
              </a:rPr>
              <a:t>Total Time = 1 + 1 +1= 3 sec</a:t>
            </a:r>
            <a:endParaRPr lang="en-US" altLang="en-US" sz="2800" b="1">
              <a:latin typeface="+mn-lt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752690" y="2504669"/>
            <a:ext cx="10668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 b="1" dirty="0">
              <a:latin typeface="+mn-lt"/>
            </a:endParaRP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7457290" y="1361669"/>
            <a:ext cx="838200" cy="76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 b="1">
              <a:latin typeface="+mn-lt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619090" y="2657069"/>
            <a:ext cx="838200" cy="76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+mn-lt"/>
              </a:rPr>
              <a:t>p2</a:t>
            </a:r>
            <a:endParaRPr lang="en-US" altLang="en-US" sz="2400" b="1">
              <a:latin typeface="+mn-lt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33490" y="4104869"/>
            <a:ext cx="838200" cy="76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+mn-lt"/>
              </a:rPr>
              <a:t>p3</a:t>
            </a:r>
            <a:endParaRPr lang="en-US" altLang="en-US" sz="2400" b="1">
              <a:latin typeface="+mn-lt"/>
            </a:endParaRP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733890" y="1514069"/>
            <a:ext cx="838200" cy="762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+mn-lt"/>
              </a:rPr>
              <a:t>p4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10581490" y="3419069"/>
            <a:ext cx="838200" cy="762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+mn-lt"/>
              </a:rPr>
              <a:t>p5</a:t>
            </a:r>
            <a:endParaRPr lang="en-US" altLang="en-US" sz="2400" b="1">
              <a:latin typeface="+mn-lt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8143090" y="2047469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7457290" y="3114269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8295490" y="3800069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9819490" y="2123669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9819490" y="3723869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670015" y="1402944"/>
            <a:ext cx="502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bg1"/>
                </a:solidFill>
                <a:latin typeface="+mn-lt"/>
              </a:rPr>
              <a:t>p1</a:t>
            </a:r>
            <a:endParaRPr lang="en-US" altLang="en-US" sz="2400" b="1">
              <a:latin typeface="+mn-lt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7457290" y="2580869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>
                <a:latin typeface="+mn-lt"/>
              </a:rPr>
              <a:t>READ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9971890" y="3038069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WRITE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7533490" y="3647669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READ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8371690" y="1818869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+mn-lt"/>
              </a:rPr>
              <a:t>READ</a:t>
            </a: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9743290" y="1895069"/>
            <a:ext cx="6735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WRITE</a:t>
            </a:r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8981290" y="2809469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8066890" y="2352269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990690" y="3190469"/>
            <a:ext cx="5191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latin typeface="+mn-lt"/>
              </a:rPr>
              <a:t>1 Sec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371690" y="4104869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10048090" y="3952469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0200490" y="2352269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+mn-lt"/>
              </a:rPr>
              <a:t>1 Sec</a:t>
            </a: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9117815" y="4954182"/>
            <a:ext cx="16813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+mn-lt"/>
              </a:rPr>
              <a:t>Total Time = 1 sec</a:t>
            </a:r>
            <a:endParaRPr lang="en-US" altLang="en-US" sz="2800" b="1">
              <a:latin typeface="+mn-lt"/>
            </a:endParaRP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8828890" y="2839891"/>
            <a:ext cx="10659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+mn-lt"/>
              </a:rPr>
              <a:t>Processes</a:t>
            </a:r>
          </a:p>
          <a:p>
            <a:pPr eaLnBrk="1" hangingPunct="1"/>
            <a:r>
              <a:rPr lang="en-US" altLang="en-US" sz="1400" b="1" dirty="0">
                <a:latin typeface="+mn-lt"/>
              </a:rPr>
              <a:t>Operating </a:t>
            </a:r>
          </a:p>
          <a:p>
            <a:pPr eaLnBrk="1" hangingPunct="1"/>
            <a:r>
              <a:rPr lang="en-US" altLang="en-US" sz="1400" b="1" dirty="0">
                <a:latin typeface="+mn-lt"/>
              </a:rPr>
              <a:t>on different</a:t>
            </a:r>
          </a:p>
          <a:p>
            <a:pPr eaLnBrk="1" hangingPunct="1"/>
            <a:r>
              <a:rPr lang="en-US" altLang="en-US" sz="1400" b="1" dirty="0">
                <a:latin typeface="+mn-lt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4001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flock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8092" y="1764114"/>
            <a:ext cx="6429154" cy="4642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struct</a:t>
            </a:r>
            <a:r>
              <a:rPr lang="en-US" altLang="en-US" sz="2400" b="1" dirty="0"/>
              <a:t> flock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	short 	</a:t>
            </a:r>
            <a:r>
              <a:rPr lang="en-US" altLang="en-US" sz="2400" b="1" dirty="0" err="1"/>
              <a:t>l_type</a:t>
            </a:r>
            <a:r>
              <a:rPr lang="en-US" altLang="en-US" sz="2400" b="1" dirty="0"/>
              <a:t>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   /* lock type: read, write or unlock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	short 	</a:t>
            </a:r>
            <a:r>
              <a:rPr lang="en-US" altLang="en-US" sz="2400" b="1" dirty="0" err="1"/>
              <a:t>l_whence</a:t>
            </a:r>
            <a:r>
              <a:rPr lang="en-US" altLang="en-US" sz="2400" b="1" dirty="0"/>
              <a:t>;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off_t</a:t>
            </a:r>
            <a:r>
              <a:rPr lang="en-US" altLang="en-US" sz="2400" b="1" dirty="0"/>
              <a:t> 		</a:t>
            </a:r>
            <a:r>
              <a:rPr lang="en-US" altLang="en-US" sz="2400" b="1" dirty="0" err="1"/>
              <a:t>l_start</a:t>
            </a:r>
            <a:r>
              <a:rPr lang="en-US" altLang="en-US" sz="2400" b="1" dirty="0"/>
              <a:t>;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off_t</a:t>
            </a:r>
            <a:r>
              <a:rPr lang="en-US" altLang="en-US" sz="2400" b="1" dirty="0"/>
              <a:t> 		</a:t>
            </a:r>
            <a:r>
              <a:rPr lang="en-US" altLang="en-US" sz="2400" b="1" dirty="0" err="1"/>
              <a:t>l_len</a:t>
            </a:r>
            <a:r>
              <a:rPr lang="en-US" altLang="en-US" sz="2400" b="1" dirty="0"/>
              <a:t>;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pid_t</a:t>
            </a:r>
            <a:r>
              <a:rPr lang="en-US" altLang="en-US" sz="2400" b="1" dirty="0"/>
              <a:t> 	</a:t>
            </a:r>
            <a:r>
              <a:rPr lang="en-US" altLang="en-US" sz="2400" b="1" dirty="0" err="1"/>
              <a:t>l_pid</a:t>
            </a:r>
            <a:r>
              <a:rPr lang="en-US" altLang="en-US" sz="2400" b="1" dirty="0"/>
              <a:t>;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Read lock: allows many readers but not a single writer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Write lock: allows only one writer but not a single reader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10130" y="1764114"/>
            <a:ext cx="4414777" cy="4260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Lock or unlock is performed by </a:t>
            </a:r>
            <a:r>
              <a:rPr lang="en-US" altLang="en-US" sz="2400" b="1" dirty="0" err="1"/>
              <a:t>fcntl</a:t>
            </a:r>
            <a:r>
              <a:rPr lang="en-US" altLang="en-US" sz="2400" b="1" dirty="0"/>
              <a:t> function.</a:t>
            </a:r>
          </a:p>
          <a:p>
            <a:endParaRPr lang="en-US" altLang="en-US" sz="2400" b="1" dirty="0"/>
          </a:p>
          <a:p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fcntl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cmd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flock &amp;);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 may be:</a:t>
            </a:r>
          </a:p>
          <a:p>
            <a:pPr lvl="1"/>
            <a:r>
              <a:rPr lang="en-US" altLang="en-US" b="1" dirty="0"/>
              <a:t>F_SETLKW</a:t>
            </a:r>
          </a:p>
          <a:p>
            <a:pPr lvl="1"/>
            <a:r>
              <a:rPr lang="en-US" altLang="en-US" b="1" dirty="0"/>
              <a:t>F_SETLK</a:t>
            </a:r>
          </a:p>
          <a:p>
            <a:pPr lvl="1"/>
            <a:r>
              <a:rPr lang="en-US" altLang="en-US" b="1" dirty="0"/>
              <a:t>F_GETLK</a:t>
            </a:r>
          </a:p>
        </p:txBody>
      </p:sp>
    </p:spTree>
    <p:extLst>
      <p:ext uri="{BB962C8B-B14F-4D97-AF65-F5344CB8AC3E}">
        <p14:creationId xmlns:p14="http://schemas.microsoft.com/office/powerpoint/2010/main" val="31057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18048" y="2491273"/>
            <a:ext cx="8276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Process Management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4933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Process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17</a:t>
            </a:fld>
            <a:endParaRPr lang="en-IN"/>
          </a:p>
        </p:txBody>
      </p:sp>
      <p:grpSp>
        <p:nvGrpSpPr>
          <p:cNvPr id="37" name="Content Placeholder 200705"/>
          <p:cNvGrpSpPr>
            <a:grpSpLocks/>
          </p:cNvGrpSpPr>
          <p:nvPr/>
        </p:nvGrpSpPr>
        <p:grpSpPr bwMode="auto">
          <a:xfrm>
            <a:off x="5098313" y="1203800"/>
            <a:ext cx="5224463" cy="5224463"/>
            <a:chOff x="1538" y="481"/>
            <a:chExt cx="3291" cy="3291"/>
          </a:xfrm>
        </p:grpSpPr>
        <p:sp>
          <p:nvSpPr>
            <p:cNvPr id="38" name="_s3076"/>
            <p:cNvSpPr>
              <a:spLocks noChangeShapeType="1"/>
            </p:cNvSpPr>
            <p:nvPr/>
          </p:nvSpPr>
          <p:spPr bwMode="auto">
            <a:xfrm flipV="1">
              <a:off x="3183" y="1343"/>
              <a:ext cx="0" cy="393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_s3077"/>
            <p:cNvSpPr>
              <a:spLocks noChangeArrowheads="1"/>
            </p:cNvSpPr>
            <p:nvPr/>
          </p:nvSpPr>
          <p:spPr bwMode="auto">
            <a:xfrm>
              <a:off x="2793" y="563"/>
              <a:ext cx="781" cy="781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Running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(User Mode)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0" name="_s3078"/>
            <p:cNvSpPr>
              <a:spLocks noChangeShapeType="1"/>
            </p:cNvSpPr>
            <p:nvPr/>
          </p:nvSpPr>
          <p:spPr bwMode="auto">
            <a:xfrm>
              <a:off x="3573" y="2126"/>
              <a:ext cx="393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1" name="_s3079"/>
            <p:cNvSpPr>
              <a:spLocks noChangeArrowheads="1"/>
            </p:cNvSpPr>
            <p:nvPr/>
          </p:nvSpPr>
          <p:spPr bwMode="auto">
            <a:xfrm>
              <a:off x="3966" y="1736"/>
              <a:ext cx="781" cy="78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pitchFamily="34" charset="0"/>
                </a:rPr>
                <a:t>Zombie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42" name="_s3080"/>
            <p:cNvSpPr>
              <a:spLocks noChangeShapeType="1"/>
            </p:cNvSpPr>
            <p:nvPr/>
          </p:nvSpPr>
          <p:spPr bwMode="auto">
            <a:xfrm>
              <a:off x="3183" y="2516"/>
              <a:ext cx="0" cy="393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_s3081"/>
            <p:cNvSpPr>
              <a:spLocks noChangeArrowheads="1"/>
            </p:cNvSpPr>
            <p:nvPr/>
          </p:nvSpPr>
          <p:spPr bwMode="auto">
            <a:xfrm>
              <a:off x="2793" y="2909"/>
              <a:ext cx="781" cy="78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Sleeping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or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Stopped</a:t>
              </a:r>
            </a:p>
          </p:txBody>
        </p:sp>
        <p:sp>
          <p:nvSpPr>
            <p:cNvPr id="44" name="_s3082"/>
            <p:cNvSpPr>
              <a:spLocks noChangeShapeType="1"/>
            </p:cNvSpPr>
            <p:nvPr/>
          </p:nvSpPr>
          <p:spPr bwMode="auto">
            <a:xfrm flipH="1">
              <a:off x="2400" y="2126"/>
              <a:ext cx="393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_s3083"/>
            <p:cNvSpPr>
              <a:spLocks noChangeArrowheads="1"/>
            </p:cNvSpPr>
            <p:nvPr/>
          </p:nvSpPr>
          <p:spPr bwMode="auto">
            <a:xfrm>
              <a:off x="1620" y="1736"/>
              <a:ext cx="781" cy="781"/>
            </a:xfrm>
            <a:prstGeom prst="ellipse">
              <a:avLst/>
            </a:prstGeom>
            <a:solidFill>
              <a:srgbClr val="0066CC">
                <a:alpha val="3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Run Queue</a:t>
              </a:r>
            </a:p>
          </p:txBody>
        </p:sp>
        <p:sp>
          <p:nvSpPr>
            <p:cNvPr id="46" name="_s3084"/>
            <p:cNvSpPr>
              <a:spLocks noChangeArrowheads="1"/>
            </p:cNvSpPr>
            <p:nvPr/>
          </p:nvSpPr>
          <p:spPr bwMode="auto">
            <a:xfrm>
              <a:off x="2793" y="1736"/>
              <a:ext cx="781" cy="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</a:rPr>
                <a:t>Running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</a:rPr>
                <a:t>(Kernel)</a:t>
              </a:r>
            </a:p>
          </p:txBody>
        </p:sp>
      </p:grpSp>
      <p:sp>
        <p:nvSpPr>
          <p:cNvPr id="47" name="Line 13"/>
          <p:cNvSpPr>
            <a:spLocks noChangeShapeType="1"/>
          </p:cNvSpPr>
          <p:nvPr/>
        </p:nvSpPr>
        <p:spPr bwMode="auto">
          <a:xfrm flipH="1" flipV="1">
            <a:off x="6165112" y="4327999"/>
            <a:ext cx="990600" cy="990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 rot="2602069">
            <a:off x="5855550" y="4905849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kern="0">
                <a:solidFill>
                  <a:sysClr val="windowText" lastClr="000000"/>
                </a:solidFill>
                <a:latin typeface="Tahoma" pitchFamily="34" charset="0"/>
              </a:rPr>
              <a:t>Wake up </a:t>
            </a: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10203712" y="3794599"/>
            <a:ext cx="1295400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1422912" y="3565999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kern="0">
                <a:solidFill>
                  <a:sysClr val="windowText" lastClr="000000"/>
                </a:solidFill>
                <a:latin typeface="Tahoma" pitchFamily="34" charset="0"/>
              </a:rPr>
              <a:t>exit</a:t>
            </a: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3726712" y="3794599"/>
            <a:ext cx="1447800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802912" y="3413599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kern="0">
                <a:solidFill>
                  <a:sysClr val="windowText" lastClr="000000"/>
                </a:solidFill>
                <a:latin typeface="Tahoma" pitchFamily="34" charset="0"/>
              </a:rPr>
              <a:t>fork ( )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68126" y="4039551"/>
            <a:ext cx="3717351" cy="2349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TASK_RUNNING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TASK_INTERRUPTIBLE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TASK_UNINTERRUPTIBLE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TASK_STOPPED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TASK_ZOMBIE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1403" y="1173707"/>
            <a:ext cx="50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ls</a:t>
            </a:r>
            <a:r>
              <a:rPr lang="en-US" dirty="0" smtClean="0"/>
              <a:t> -&gt; fork() -&gt; child process-&gt; exec(“</a:t>
            </a:r>
            <a:r>
              <a:rPr lang="en-US" dirty="0" err="1" smtClean="0"/>
              <a:t>ls</a:t>
            </a:r>
            <a:r>
              <a:rPr lang="en-US" dirty="0" smtClean="0"/>
              <a:t>”)-&gt; ret. Parent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Linux Scheduling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18</a:t>
            </a:fld>
            <a:endParaRPr lang="en-IN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676400" y="1447800"/>
            <a:ext cx="8839200" cy="4953000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6600">
                  <a:alpha val="75999"/>
                </a:srgbClr>
              </a:gs>
              <a:gs pos="50000">
                <a:srgbClr val="FF6600">
                  <a:gamma/>
                  <a:shade val="46275"/>
                  <a:invGamma/>
                </a:srgbClr>
              </a:gs>
              <a:gs pos="100000">
                <a:srgbClr val="FF6600">
                  <a:alpha val="75999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2590800" y="2057400"/>
            <a:ext cx="6934200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590800" y="1676400"/>
            <a:ext cx="0" cy="7620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239000" y="1676400"/>
            <a:ext cx="0" cy="7620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525000" y="1676400"/>
            <a:ext cx="0" cy="7620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438400" y="2438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296400" y="2514601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139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010400" y="25146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99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86200" y="1676401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rgbClr val="660033"/>
                </a:solidFill>
                <a:latin typeface="Arial"/>
              </a:rPr>
              <a:t>Real Time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543800" y="1676401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Non - Real Time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90800" y="2133601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 dirty="0">
                <a:solidFill>
                  <a:srgbClr val="800000"/>
                </a:solidFill>
                <a:latin typeface="Arial"/>
              </a:rPr>
              <a:t>SCHED_FIFO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81600" y="2133601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rgbClr val="0000CC"/>
                </a:solidFill>
                <a:latin typeface="Arial"/>
              </a:rPr>
              <a:t>SCHED_RR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467600" y="2133601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rgbClr val="000066"/>
                </a:solidFill>
                <a:latin typeface="Arial"/>
              </a:rPr>
              <a:t>SCHED_OTHER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743200" y="4343400"/>
            <a:ext cx="6553200" cy="0"/>
          </a:xfrm>
          <a:prstGeom prst="line">
            <a:avLst/>
          </a:prstGeom>
          <a:noFill/>
          <a:ln w="57150">
            <a:solidFill>
              <a:srgbClr val="CC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43200" y="3962400"/>
            <a:ext cx="0" cy="762000"/>
          </a:xfrm>
          <a:prstGeom prst="line">
            <a:avLst/>
          </a:prstGeom>
          <a:noFill/>
          <a:ln w="57150">
            <a:solidFill>
              <a:srgbClr val="CC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9296400" y="3962400"/>
            <a:ext cx="0" cy="762000"/>
          </a:xfrm>
          <a:prstGeom prst="line">
            <a:avLst/>
          </a:prstGeom>
          <a:noFill/>
          <a:ln w="57150">
            <a:solidFill>
              <a:srgbClr val="CC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943600" y="4343400"/>
            <a:ext cx="0" cy="381000"/>
          </a:xfrm>
          <a:prstGeom prst="line">
            <a:avLst/>
          </a:prstGeom>
          <a:noFill/>
          <a:ln w="57150">
            <a:solidFill>
              <a:srgbClr val="CC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791200" y="4724401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38400" y="4724401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-20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067800" y="480060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+19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067800" y="5486401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10 ms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638800" y="54864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150 ms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286000" y="5486401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ysClr val="windowText" lastClr="000000"/>
                </a:solidFill>
                <a:latin typeface="Arial"/>
              </a:rPr>
              <a:t>300 ms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743200" y="5334000"/>
            <a:ext cx="6629400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257800" y="6019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kern="0">
                <a:solidFill>
                  <a:srgbClr val="006600"/>
                </a:solidFill>
                <a:latin typeface="Arial"/>
              </a:rPr>
              <a:t>Time Slice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676400" y="47244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kern="0">
                <a:solidFill>
                  <a:srgbClr val="FFFF00"/>
                </a:solidFill>
                <a:latin typeface="Arial"/>
              </a:rPr>
              <a:t>Priority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9525000" y="48006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kern="0">
                <a:solidFill>
                  <a:srgbClr val="FFFF00"/>
                </a:solidFill>
                <a:latin typeface="Arial"/>
              </a:rPr>
              <a:t>Priority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572000" y="3886201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kern="0">
                <a:solidFill>
                  <a:srgbClr val="FFFF00"/>
                </a:solidFill>
                <a:latin typeface="Arial"/>
              </a:rPr>
              <a:t>Non - Real Time Process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267200" y="27432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FIXED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848600" y="27432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6181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/>
      <p:bldP spid="32" grpId="1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Linux Scheduling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19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11400" y="2006600"/>
            <a:ext cx="7518400" cy="762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Connector 5"/>
          <p:cNvCxnSpPr/>
          <p:nvPr/>
        </p:nvCxnSpPr>
        <p:spPr>
          <a:xfrm>
            <a:off x="2324100" y="18415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6"/>
          <p:cNvCxnSpPr/>
          <p:nvPr/>
        </p:nvCxnSpPr>
        <p:spPr>
          <a:xfrm>
            <a:off x="2641600" y="18415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7"/>
          <p:cNvCxnSpPr/>
          <p:nvPr/>
        </p:nvCxnSpPr>
        <p:spPr>
          <a:xfrm>
            <a:off x="7467600" y="18034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Connector 8"/>
          <p:cNvCxnSpPr/>
          <p:nvPr/>
        </p:nvCxnSpPr>
        <p:spPr>
          <a:xfrm>
            <a:off x="5803900" y="178435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Connector 9"/>
          <p:cNvCxnSpPr/>
          <p:nvPr/>
        </p:nvCxnSpPr>
        <p:spPr>
          <a:xfrm>
            <a:off x="3721100" y="18415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0"/>
          <p:cNvCxnSpPr/>
          <p:nvPr/>
        </p:nvCxnSpPr>
        <p:spPr>
          <a:xfrm>
            <a:off x="8178800" y="18034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/>
          <p:cNvCxnSpPr/>
          <p:nvPr/>
        </p:nvCxnSpPr>
        <p:spPr>
          <a:xfrm>
            <a:off x="4775200" y="18034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Connector 12"/>
          <p:cNvCxnSpPr/>
          <p:nvPr/>
        </p:nvCxnSpPr>
        <p:spPr>
          <a:xfrm>
            <a:off x="6832600" y="180975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Connector 13"/>
          <p:cNvCxnSpPr/>
          <p:nvPr/>
        </p:nvCxnSpPr>
        <p:spPr>
          <a:xfrm>
            <a:off x="9448800" y="17653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14"/>
          <p:cNvCxnSpPr/>
          <p:nvPr/>
        </p:nvCxnSpPr>
        <p:spPr>
          <a:xfrm>
            <a:off x="9829800" y="17526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9556750" y="1485900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139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5750" y="1485900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138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5750" y="15473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139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550" y="15346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3050" y="15473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98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1650" y="15346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88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65650" y="15473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70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8850" y="15727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82850" y="1572796"/>
            <a:ext cx="27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5350" y="1585496"/>
            <a:ext cx="27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324100" y="3162300"/>
            <a:ext cx="5143500" cy="254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/>
          <p:cNvCxnSpPr/>
          <p:nvPr/>
        </p:nvCxnSpPr>
        <p:spPr>
          <a:xfrm>
            <a:off x="2336800" y="29718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Connector 27"/>
          <p:cNvCxnSpPr/>
          <p:nvPr/>
        </p:nvCxnSpPr>
        <p:spPr>
          <a:xfrm>
            <a:off x="7461250" y="29210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28"/>
          <p:cNvCxnSpPr/>
          <p:nvPr/>
        </p:nvCxnSpPr>
        <p:spPr>
          <a:xfrm>
            <a:off x="2641600" y="29718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Connector 29"/>
          <p:cNvCxnSpPr/>
          <p:nvPr/>
        </p:nvCxnSpPr>
        <p:spPr>
          <a:xfrm>
            <a:off x="6896100" y="29337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2136775" y="2715796"/>
            <a:ext cx="44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99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1575" y="2722315"/>
            <a:ext cx="44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98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2025" y="2658815"/>
            <a:ext cx="27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34175" y="2677696"/>
            <a:ext cx="27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585076" y="4025900"/>
            <a:ext cx="2244725" cy="127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>
            <a:off x="7588250" y="37973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36"/>
          <p:cNvCxnSpPr/>
          <p:nvPr/>
        </p:nvCxnSpPr>
        <p:spPr>
          <a:xfrm>
            <a:off x="9817100" y="377825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Connector 37"/>
          <p:cNvCxnSpPr/>
          <p:nvPr/>
        </p:nvCxnSpPr>
        <p:spPr>
          <a:xfrm>
            <a:off x="8694737" y="379095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8540750" y="3515896"/>
            <a:ext cx="44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46950" y="3528596"/>
            <a:ext cx="56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-20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66275" y="3499019"/>
            <a:ext cx="43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19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68550" y="5384800"/>
            <a:ext cx="7518400" cy="762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/>
          <p:cNvCxnSpPr/>
          <p:nvPr/>
        </p:nvCxnSpPr>
        <p:spPr>
          <a:xfrm>
            <a:off x="2381250" y="52197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/>
          <p:cNvCxnSpPr/>
          <p:nvPr/>
        </p:nvCxnSpPr>
        <p:spPr>
          <a:xfrm>
            <a:off x="7524750" y="51816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/>
          <p:cNvCxnSpPr/>
          <p:nvPr/>
        </p:nvCxnSpPr>
        <p:spPr>
          <a:xfrm>
            <a:off x="3778250" y="52197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45"/>
          <p:cNvCxnSpPr/>
          <p:nvPr/>
        </p:nvCxnSpPr>
        <p:spPr>
          <a:xfrm>
            <a:off x="4832350" y="51816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Connector 46"/>
          <p:cNvCxnSpPr/>
          <p:nvPr/>
        </p:nvCxnSpPr>
        <p:spPr>
          <a:xfrm>
            <a:off x="6889750" y="518795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Straight Connector 47"/>
          <p:cNvCxnSpPr/>
          <p:nvPr/>
        </p:nvCxnSpPr>
        <p:spPr>
          <a:xfrm>
            <a:off x="9505950" y="51435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Connector 48"/>
          <p:cNvCxnSpPr/>
          <p:nvPr/>
        </p:nvCxnSpPr>
        <p:spPr>
          <a:xfrm>
            <a:off x="9886950" y="51308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TextBox 49"/>
          <p:cNvSpPr txBox="1"/>
          <p:nvPr/>
        </p:nvSpPr>
        <p:spPr>
          <a:xfrm>
            <a:off x="9613900" y="4864100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39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32900" y="4864100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38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78700" y="49128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80200" y="4925596"/>
            <a:ext cx="54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-5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57400" y="4963696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0125" y="4957346"/>
            <a:ext cx="61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-80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94225" y="4906546"/>
            <a:ext cx="51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-55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2638425" y="5219700"/>
            <a:ext cx="0" cy="241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TextBox 57"/>
          <p:cNvSpPr txBox="1"/>
          <p:nvPr/>
        </p:nvSpPr>
        <p:spPr>
          <a:xfrm>
            <a:off x="2381250" y="4957346"/>
            <a:ext cx="60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Arial"/>
              </a:rPr>
              <a:t>-98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6775" y="110490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</a:rPr>
              <a:t>HIGER PRIORITY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1775" y="113613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</a:rPr>
              <a:t>LOWER PRIORITY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3151" y="209653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</a:rPr>
              <a:t>SYSTEM PRIORITY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03612" y="3214132"/>
            <a:ext cx="28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</a:rPr>
              <a:t>REAL TIME PRIORITY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86700" y="4039632"/>
            <a:ext cx="16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</a:rPr>
              <a:t>NICE LEVEL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97426" y="554990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</a:rPr>
              <a:t>$top OUTPUT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581275" y="5919232"/>
            <a:ext cx="73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Marks Distribution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93828"/>
              </p:ext>
            </p:extLst>
          </p:nvPr>
        </p:nvGraphicFramePr>
        <p:xfrm>
          <a:off x="2029200" y="1549609"/>
          <a:ext cx="8212973" cy="1935055"/>
        </p:xfrm>
        <a:graphic>
          <a:graphicData uri="http://schemas.openxmlformats.org/drawingml/2006/table">
            <a:tbl>
              <a:tblPr/>
              <a:tblGrid>
                <a:gridCol w="219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Submission Date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Lab Evaluation (1 credit)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Marks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 2024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Hands-on List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(1-30 lab exercises)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Hands-on List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(31-64 lab exercises)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2024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 Project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O(1)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2" descr="http://faculty.kfupm.edu.sa/ics/salah/091/ics531/slides/rlove/index.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986029"/>
            <a:ext cx="8686800" cy="56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935" y="6360593"/>
            <a:ext cx="48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Ref: Linux Kernel Development by Robert Love</a:t>
            </a:r>
          </a:p>
        </p:txBody>
      </p:sp>
    </p:spTree>
    <p:extLst>
      <p:ext uri="{BB962C8B-B14F-4D97-AF65-F5344CB8AC3E}">
        <p14:creationId xmlns:p14="http://schemas.microsoft.com/office/powerpoint/2010/main" val="6256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+mn-lt"/>
              </a:rPr>
              <a:t>nice</a:t>
            </a:r>
            <a:r>
              <a:rPr lang="en-IN" dirty="0">
                <a:latin typeface="+mn-lt"/>
              </a:rPr>
              <a:t> and </a:t>
            </a:r>
            <a:r>
              <a:rPr lang="en-IN" i="1" dirty="0" err="1">
                <a:latin typeface="+mn-lt"/>
              </a:rPr>
              <a:t>chrt</a:t>
            </a:r>
            <a:r>
              <a:rPr lang="en-IN" dirty="0">
                <a:latin typeface="+mn-lt"/>
              </a:rPr>
              <a:t> –Manipulate Scheduling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21</a:t>
            </a:fld>
            <a:endParaRPr lang="en-IN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288024" y="1178083"/>
            <a:ext cx="5708904" cy="5250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  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Command 		 Priority			nice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-1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&lt; NOT VALID COMMEND&gt;	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0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     20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1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-2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5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     -6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50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  -51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90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  -91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98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  -99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99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    RT			  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-r –p 100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  &lt; NOT VALID COMMEND&gt;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0144" y="1078992"/>
            <a:ext cx="5334000" cy="5573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      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Command 			</a:t>
            </a:r>
            <a:r>
              <a:rPr kumimoji="0" lang="en-IN" sz="18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Priority	nice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nice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-19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./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a.out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 	 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		   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39	 	 19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$nice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-10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./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a.out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	 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			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 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		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10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IN" sz="1800" dirty="0">
              <a:solidFill>
                <a:sysClr val="windowText" lastClr="000000"/>
              </a:solidFill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1800" dirty="0" smtClean="0">
                <a:solidFill>
                  <a:sysClr val="windowText" lastClr="000000"/>
                </a:solidFill>
                <a:latin typeface="+mn-lt"/>
              </a:rPr>
              <a:t>$nice -20 ./</a:t>
            </a:r>
            <a:r>
              <a:rPr lang="en-IN" sz="1800" dirty="0" err="1" smtClean="0">
                <a:solidFill>
                  <a:sysClr val="windowText" lastClr="000000"/>
                </a:solidFill>
                <a:latin typeface="+mn-lt"/>
              </a:rPr>
              <a:t>a.out</a:t>
            </a:r>
            <a:r>
              <a:rPr lang="en-IN" sz="1800" dirty="0" smtClean="0">
                <a:solidFill>
                  <a:sysClr val="windowText" lastClr="000000"/>
                </a:solidFill>
                <a:latin typeface="+mn-lt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$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renice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–n 5 –p &lt;</a:t>
            </a:r>
            <a:r>
              <a:rPr kumimoji="0" lang="en-IN" sz="1800" b="0" i="0" u="none" strike="noStrike" kern="120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pid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1800" dirty="0">
                <a:solidFill>
                  <a:sysClr val="windowText" lastClr="000000"/>
                </a:solidFill>
                <a:latin typeface="+mn-lt"/>
              </a:rPr>
              <a:t>x</a:t>
            </a:r>
            <a:r>
              <a:rPr lang="en-IN" sz="1800" baseline="0" dirty="0" smtClean="0">
                <a:solidFill>
                  <a:sysClr val="windowText" lastClr="000000"/>
                </a:solidFill>
                <a:latin typeface="+mn-lt"/>
              </a:rPr>
              <a:t>yz (process ID) old priority 19, new priority 5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1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1800" baseline="0" dirty="0" smtClean="0">
                <a:solidFill>
                  <a:sysClr val="windowText" lastClr="000000"/>
                </a:solidFill>
                <a:latin typeface="+mn-lt"/>
              </a:rPr>
              <a:t>$</a:t>
            </a:r>
            <a:r>
              <a:rPr lang="en-IN" sz="1800" baseline="0" dirty="0" err="1" smtClean="0">
                <a:solidFill>
                  <a:sysClr val="windowText" lastClr="000000"/>
                </a:solidFill>
                <a:latin typeface="+mn-lt"/>
              </a:rPr>
              <a:t>renice</a:t>
            </a:r>
            <a:r>
              <a:rPr lang="en-IN" sz="1800" baseline="0" dirty="0" smtClean="0">
                <a:solidFill>
                  <a:sysClr val="windowText" lastClr="000000"/>
                </a:solidFill>
                <a:latin typeface="+mn-lt"/>
              </a:rPr>
              <a:t> –n -20 –p &lt;</a:t>
            </a:r>
            <a:r>
              <a:rPr lang="en-IN" sz="1800" baseline="0" dirty="0" err="1" smtClean="0">
                <a:solidFill>
                  <a:sysClr val="windowText" lastClr="000000"/>
                </a:solidFill>
                <a:latin typeface="+mn-lt"/>
              </a:rPr>
              <a:t>pid</a:t>
            </a:r>
            <a:r>
              <a:rPr lang="en-IN" sz="1800" baseline="0" dirty="0" smtClean="0">
                <a:solidFill>
                  <a:sysClr val="windowText" lastClr="000000"/>
                </a:solidFill>
                <a:latin typeface="+mn-lt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Old priority 5, new priority -20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1800" baseline="0" dirty="0" smtClean="0">
                <a:solidFill>
                  <a:sysClr val="windowText" lastClr="000000"/>
                </a:solidFill>
                <a:latin typeface="+mn-lt"/>
              </a:rPr>
              <a:t>In top</a:t>
            </a:r>
            <a:r>
              <a:rPr lang="en-IN" sz="1800" dirty="0" smtClean="0">
                <a:solidFill>
                  <a:sysClr val="windowText" lastClr="000000"/>
                </a:solidFill>
                <a:latin typeface="+mn-lt"/>
              </a:rPr>
              <a:t> command: PR – 0; NI = -20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1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Process Scheduling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22</a:t>
            </a:fld>
            <a:endParaRPr lang="en-IN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37744" y="1114044"/>
            <a:ext cx="6062472" cy="5250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$nice -</a:t>
            </a:r>
            <a:r>
              <a:rPr kumimoji="0" lang="en-IN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19 </a:t>
            </a:r>
            <a:r>
              <a:rPr kumimoji="0" lang="en-IN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./test.sh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;  top ; 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r -&gt;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pid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to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renice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; 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renice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value: 10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$man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chrt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(1)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chrt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–m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Show minimum and maximum valid priorities.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chrt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-p &lt;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pid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&gt;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To display scheduling attributes of an existing task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chrt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-r -p 99 &lt;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pid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&gt;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Set scheduling policy to SCHED_RR</a:t>
            </a:r>
          </a:p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409944" y="1287780"/>
            <a:ext cx="5605272" cy="3201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 top -p &lt;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pid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&gt;  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chrt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-f -p 99 &lt;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pid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&gt;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Set scheduling policy to SCHED_FIFO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$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chrt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-o -p 0 &lt;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pid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&gt;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Set scheduling policy to SCHED_OTHER</a:t>
            </a: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man 2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sched_setscheduler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31775" marR="0" lvl="0" indent="-231775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9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System Calls for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23</a:t>
            </a:fld>
            <a:endParaRPr lang="en-I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427989"/>
            <a:ext cx="9144000" cy="43735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b="1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nice()</a:t>
            </a:r>
            <a:r>
              <a:rPr lang="en-US" altLang="en-US" b="1"/>
              <a:t>  Set a process's nice value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sched_setscheduler()</a:t>
            </a:r>
            <a:r>
              <a:rPr lang="en-US" altLang="en-US" b="1"/>
              <a:t> </a:t>
            </a:r>
            <a:r>
              <a:rPr lang="en-US" altLang="en-US" sz="2000" b="1"/>
              <a:t>Set a process's scheduling policy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sched_getscheduler()</a:t>
            </a:r>
            <a:r>
              <a:rPr lang="en-US" altLang="en-US" b="1"/>
              <a:t>  </a:t>
            </a:r>
            <a:r>
              <a:rPr lang="en-US" altLang="en-US" sz="2000" b="1"/>
              <a:t>Get a process's scheduling policy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sched_setparam()</a:t>
            </a:r>
            <a:r>
              <a:rPr lang="en-US" altLang="en-US" b="1"/>
              <a:t> Set a process's real-time priority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sched_getparam()</a:t>
            </a:r>
            <a:r>
              <a:rPr lang="en-US" altLang="en-US" b="1"/>
              <a:t> Get a process's real-time priority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sched_get_priority_max()</a:t>
            </a:r>
            <a:r>
              <a:rPr lang="en-US" altLang="en-US" b="1"/>
              <a:t> </a:t>
            </a:r>
            <a:r>
              <a:rPr lang="en-US" altLang="en-US" sz="1800" b="1"/>
              <a:t>Get the maximum real-time priority 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sched_get_priority_min()</a:t>
            </a:r>
            <a:r>
              <a:rPr lang="en-US" altLang="en-US" b="1"/>
              <a:t> </a:t>
            </a:r>
            <a:r>
              <a:rPr lang="en-US" altLang="en-US" sz="2000" b="1"/>
              <a:t>Get the minimum real-time priority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CC3300"/>
                </a:solidFill>
              </a:rPr>
              <a:t>sched_rr_get_interval()</a:t>
            </a:r>
            <a:r>
              <a:rPr lang="en-US" altLang="en-US" b="1"/>
              <a:t> </a:t>
            </a:r>
            <a:r>
              <a:rPr lang="en-US" altLang="en-US" sz="2000" b="1"/>
              <a:t>Get a process's timeslice value</a:t>
            </a:r>
          </a:p>
          <a:p>
            <a:pPr>
              <a:lnSpc>
                <a:spcPct val="80000"/>
              </a:lnSpc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63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Daemon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24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0999" y="1066800"/>
            <a:ext cx="6179289" cy="541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altLang="en-US" sz="2400" b="1" dirty="0"/>
              <a:t>Daemon process starts during system startup </a:t>
            </a:r>
          </a:p>
          <a:p>
            <a:pPr algn="just">
              <a:lnSpc>
                <a:spcPct val="130000"/>
              </a:lnSpc>
            </a:pPr>
            <a:r>
              <a:rPr lang="en-US" altLang="en-US" sz="2400" b="1" dirty="0"/>
              <a:t>They frequently spawn other process to handle services requests</a:t>
            </a:r>
          </a:p>
          <a:p>
            <a:pPr lvl="2" algn="just">
              <a:lnSpc>
                <a:spcPct val="160000"/>
              </a:lnSpc>
            </a:pPr>
            <a:r>
              <a:rPr lang="en-US" altLang="en-US" sz="1800" b="1" dirty="0"/>
              <a:t>Mostly started by initialization script /</a:t>
            </a:r>
            <a:r>
              <a:rPr lang="en-US" altLang="en-US" sz="1800" b="1" dirty="0" err="1"/>
              <a:t>etc</a:t>
            </a:r>
            <a:r>
              <a:rPr lang="en-US" altLang="en-US" sz="1800" b="1" dirty="0"/>
              <a:t>/</a:t>
            </a:r>
            <a:r>
              <a:rPr lang="en-US" altLang="en-US" sz="1800" b="1" dirty="0" err="1"/>
              <a:t>rc</a:t>
            </a:r>
            <a:endParaRPr lang="en-US" altLang="en-US" sz="1800" b="1" dirty="0"/>
          </a:p>
          <a:p>
            <a:pPr algn="just">
              <a:lnSpc>
                <a:spcPct val="170000"/>
              </a:lnSpc>
            </a:pPr>
            <a:r>
              <a:rPr lang="en-US" altLang="en-US" sz="2400" b="1" dirty="0"/>
              <a:t>Waits for an event to occur</a:t>
            </a:r>
          </a:p>
          <a:p>
            <a:pPr algn="just">
              <a:lnSpc>
                <a:spcPct val="170000"/>
              </a:lnSpc>
            </a:pPr>
            <a:r>
              <a:rPr lang="en-US" altLang="en-US" sz="2400" b="1" dirty="0"/>
              <a:t>perform some specified task on periodic basis (</a:t>
            </a:r>
            <a:r>
              <a:rPr lang="en-US" altLang="en-US" sz="2400" b="1" dirty="0" err="1"/>
              <a:t>cron</a:t>
            </a:r>
            <a:r>
              <a:rPr lang="en-US" altLang="en-US" sz="2400" b="1" dirty="0"/>
              <a:t> job)</a:t>
            </a:r>
          </a:p>
          <a:p>
            <a:pPr algn="just">
              <a:lnSpc>
                <a:spcPct val="130000"/>
              </a:lnSpc>
            </a:pPr>
            <a:r>
              <a:rPr lang="en-US" altLang="en-US" sz="2400" b="1" dirty="0"/>
              <a:t>perform the requested service and wait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000" b="1" dirty="0"/>
              <a:t>Example print server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07548" y="1066800"/>
            <a:ext cx="4865033" cy="502920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b="1" dirty="0"/>
              <a:t>executed as the background process</a:t>
            </a:r>
          </a:p>
          <a:p>
            <a:pPr>
              <a:lnSpc>
                <a:spcPct val="170000"/>
              </a:lnSpc>
            </a:pPr>
            <a:r>
              <a:rPr lang="en-US" altLang="en-US" b="1" dirty="0"/>
              <a:t>Orphan process</a:t>
            </a:r>
          </a:p>
          <a:p>
            <a:pPr>
              <a:lnSpc>
                <a:spcPct val="170000"/>
              </a:lnSpc>
            </a:pPr>
            <a:r>
              <a:rPr lang="en-US" altLang="en-US" b="1" dirty="0"/>
              <a:t>No controlling terminal</a:t>
            </a:r>
          </a:p>
          <a:p>
            <a:pPr>
              <a:lnSpc>
                <a:spcPct val="170000"/>
              </a:lnSpc>
            </a:pPr>
            <a:r>
              <a:rPr lang="en-US" altLang="en-US" b="1" dirty="0"/>
              <a:t>run with super user privileges  </a:t>
            </a:r>
          </a:p>
          <a:p>
            <a:pPr>
              <a:lnSpc>
                <a:spcPct val="170000"/>
              </a:lnSpc>
            </a:pPr>
            <a:r>
              <a:rPr lang="en-US" altLang="en-US" b="1" dirty="0"/>
              <a:t>process group leaders</a:t>
            </a:r>
          </a:p>
          <a:p>
            <a:pPr>
              <a:lnSpc>
                <a:spcPct val="170000"/>
              </a:lnSpc>
            </a:pPr>
            <a:r>
              <a:rPr lang="en-US" altLang="en-US" b="1" dirty="0"/>
              <a:t>session leaders</a:t>
            </a:r>
          </a:p>
        </p:txBody>
      </p:sp>
    </p:spTree>
    <p:extLst>
      <p:ext uri="{BB962C8B-B14F-4D97-AF65-F5344CB8AC3E}">
        <p14:creationId xmlns:p14="http://schemas.microsoft.com/office/powerpoint/2010/main" val="23068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Daemon Process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95400"/>
            <a:ext cx="3744433" cy="5020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 </a:t>
            </a:r>
            <a:r>
              <a:rPr lang="en-US" altLang="en-US" sz="2400" b="1" dirty="0" err="1">
                <a:solidFill>
                  <a:srgbClr val="000066"/>
                </a:solidFill>
              </a:rPr>
              <a:t>init_daemon</a:t>
            </a:r>
            <a:r>
              <a:rPr lang="en-US" altLang="en-US" sz="2400" b="1" dirty="0"/>
              <a:t> ( void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800000"/>
                </a:solidFill>
              </a:rPr>
              <a:t>if</a:t>
            </a:r>
            <a:r>
              <a:rPr lang="en-US" altLang="en-US" sz="2400" b="1" dirty="0"/>
              <a:t> ( ! fork ( ) ) {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err="1"/>
              <a:t>setsid</a:t>
            </a:r>
            <a:r>
              <a:rPr lang="en-US" altLang="en-US" sz="2400" b="1" dirty="0"/>
              <a:t> ( )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err="1"/>
              <a:t>chdir</a:t>
            </a:r>
            <a:r>
              <a:rPr lang="en-US" altLang="en-US" sz="2400" b="1" dirty="0"/>
              <a:t> ( " / " )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err="1"/>
              <a:t>umask</a:t>
            </a:r>
            <a:r>
              <a:rPr lang="en-US" altLang="en-US" sz="2400" b="1" dirty="0"/>
              <a:t> ( 0 )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        /* Specify Your Job 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return ( 0 );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800000"/>
                </a:solidFill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exit ( 0 );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6791" y="1114647"/>
            <a:ext cx="2647507" cy="2000548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IN" sz="2800" b="1" dirty="0"/>
              <a:t>Process Types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Parent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Child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Orphan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Daemon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51405" y="3531758"/>
            <a:ext cx="3912781" cy="267765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800" b="1" dirty="0"/>
              <a:t>Process States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Running (R)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Stopped (T)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Sleep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200" b="1" dirty="0"/>
              <a:t>Interruptible (S)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200" b="1" dirty="0"/>
              <a:t>Uninterruptible (D)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Zombie (Z)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908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50099" y="2827175"/>
            <a:ext cx="836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System V IPC Mechanisms </a:t>
            </a:r>
            <a:endParaRPr lang="en-IN" sz="23900" b="1" dirty="0"/>
          </a:p>
        </p:txBody>
      </p:sp>
    </p:spTree>
    <p:extLst>
      <p:ext uri="{BB962C8B-B14F-4D97-AF65-F5344CB8AC3E}">
        <p14:creationId xmlns:p14="http://schemas.microsoft.com/office/powerpoint/2010/main" val="8394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ipe (or unnamed pipe “|”)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27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5791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On command line pipe is represented as “|”</a:t>
            </a:r>
          </a:p>
          <a:p>
            <a:endParaRPr lang="en-US" altLang="en-US" sz="1800" b="1" dirty="0"/>
          </a:p>
          <a:p>
            <a:r>
              <a:rPr lang="en-US" altLang="en-US" b="1" dirty="0"/>
              <a:t>It can be used in the shell to link two or more commands </a:t>
            </a:r>
          </a:p>
          <a:p>
            <a:pPr lvl="2"/>
            <a:r>
              <a:rPr lang="en-US" altLang="en-US" b="1" dirty="0"/>
              <a:t>For example ls –</a:t>
            </a:r>
            <a:r>
              <a:rPr lang="en-US" altLang="en-US" b="1" dirty="0" err="1"/>
              <a:t>Rl</a:t>
            </a:r>
            <a:r>
              <a:rPr lang="en-US" altLang="en-US" b="1" dirty="0"/>
              <a:t> | </a:t>
            </a:r>
            <a:r>
              <a:rPr lang="en-US" altLang="en-US" b="1" dirty="0" err="1"/>
              <a:t>wc</a:t>
            </a:r>
            <a:endParaRPr lang="en-US" altLang="en-US" b="1" dirty="0"/>
          </a:p>
          <a:p>
            <a:endParaRPr lang="en-US" altLang="en-US" sz="2000" b="1" dirty="0"/>
          </a:p>
          <a:p>
            <a:r>
              <a:rPr lang="en-US" altLang="en-US" b="1" dirty="0"/>
              <a:t>Two ends of a pipe is represented as a set of two descriptors. </a:t>
            </a:r>
          </a:p>
          <a:p>
            <a:endParaRPr lang="en-US" altLang="en-US" sz="2000" b="1" dirty="0"/>
          </a:p>
          <a:p>
            <a:r>
              <a:rPr lang="en-US" altLang="en-US" b="1" dirty="0"/>
              <a:t>A pipe is used to communicate between related processes. </a:t>
            </a:r>
            <a:endParaRPr lang="en-US" altLang="en-US" b="1" dirty="0">
              <a:solidFill>
                <a:srgbClr val="00009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00800" y="1170463"/>
            <a:ext cx="4774323" cy="525780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dirty="0"/>
              <a:t>Half duplex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Data is passed in order.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Pipe uses circular buffer and it has zero buffering capacity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The read and write system calls are blocking calls.    </a:t>
            </a:r>
          </a:p>
          <a:p>
            <a:pPr algn="just"/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393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Pipe – </a:t>
            </a: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alf duplex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28</a:t>
            </a:fld>
            <a:endParaRPr lang="en-IN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85595" y="1612137"/>
            <a:ext cx="609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395" y="1612137"/>
            <a:ext cx="411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90395" y="2831337"/>
            <a:ext cx="4038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00395" y="1612137"/>
            <a:ext cx="533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552195" y="1535937"/>
            <a:ext cx="685800" cy="838200"/>
          </a:xfrm>
          <a:prstGeom prst="curvedRightArrow">
            <a:avLst>
              <a:gd name="adj1" fmla="val 24444"/>
              <a:gd name="adj2" fmla="val 48889"/>
              <a:gd name="adj3" fmla="val 3333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6200000" flipH="1">
            <a:off x="7809995" y="1840737"/>
            <a:ext cx="495300" cy="1333500"/>
          </a:xfrm>
          <a:prstGeom prst="curvedLeftArrow">
            <a:avLst>
              <a:gd name="adj1" fmla="val 53846"/>
              <a:gd name="adj2" fmla="val 107692"/>
              <a:gd name="adj3" fmla="val 33333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23595" y="2602737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err="1">
                <a:latin typeface="Tahoma" panose="020B0604030504040204" pitchFamily="34" charset="0"/>
              </a:rPr>
              <a:t>fd</a:t>
            </a:r>
            <a:r>
              <a:rPr lang="en-US" altLang="en-US" sz="2400" dirty="0">
                <a:latin typeface="Tahoma" panose="020B0604030504040204" pitchFamily="34" charset="0"/>
              </a:rPr>
              <a:t>[1]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886195" y="1688337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fd[0]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37795" y="1969487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3300"/>
                </a:solidFill>
              </a:rPr>
              <a:t>write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508495" y="1472437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993300"/>
                </a:solidFill>
              </a:rPr>
              <a:t>read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17" y="3326474"/>
            <a:ext cx="4441107" cy="3191193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fd</a:t>
            </a:r>
            <a:r>
              <a:rPr lang="en-US" altLang="en-US" b="1" dirty="0"/>
              <a:t>[2];</a:t>
            </a:r>
          </a:p>
          <a:p>
            <a:pPr marL="0" indent="0">
              <a:buNone/>
            </a:pPr>
            <a:r>
              <a:rPr lang="en-US" altLang="en-US" b="1" dirty="0"/>
              <a:t>pipe(</a:t>
            </a:r>
            <a:r>
              <a:rPr lang="en-US" altLang="en-US" b="1" dirty="0" err="1"/>
              <a:t>fd</a:t>
            </a:r>
            <a:r>
              <a:rPr lang="en-US" altLang="en-US" b="1" dirty="0"/>
              <a:t>);</a:t>
            </a:r>
          </a:p>
          <a:p>
            <a:pPr marL="0" indent="0">
              <a:buNone/>
            </a:pPr>
            <a:r>
              <a:rPr lang="en-US" altLang="en-US" b="1" dirty="0"/>
              <a:t>    -returns with </a:t>
            </a:r>
            <a:r>
              <a:rPr lang="en-US" altLang="en-US" b="1" dirty="0" err="1"/>
              <a:t>fd</a:t>
            </a:r>
            <a:r>
              <a:rPr lang="en-US" altLang="en-US" b="1" dirty="0"/>
              <a:t>[0], </a:t>
            </a:r>
            <a:r>
              <a:rPr lang="en-US" altLang="en-US" b="1" dirty="0" err="1"/>
              <a:t>fd</a:t>
            </a:r>
            <a:r>
              <a:rPr lang="en-US" altLang="en-US" b="1" dirty="0"/>
              <a:t>[1];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write(</a:t>
            </a:r>
            <a:r>
              <a:rPr lang="en-US" altLang="en-US" b="1" dirty="0" err="1"/>
              <a:t>fd</a:t>
            </a:r>
            <a:r>
              <a:rPr lang="en-US" altLang="en-US" b="1" dirty="0"/>
              <a:t>[1], …………);</a:t>
            </a:r>
          </a:p>
          <a:p>
            <a:pPr marL="0" indent="0">
              <a:buNone/>
            </a:pPr>
            <a:r>
              <a:rPr lang="en-US" altLang="en-US" b="1" dirty="0"/>
              <a:t>read(</a:t>
            </a:r>
            <a:r>
              <a:rPr lang="en-US" altLang="en-US" b="1" dirty="0" err="1"/>
              <a:t>fd</a:t>
            </a:r>
            <a:r>
              <a:rPr lang="en-US" altLang="en-US" b="1" dirty="0"/>
              <a:t>[0], ……….);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516479" y="3665308"/>
            <a:ext cx="5317532" cy="2852359"/>
          </a:xfrm>
          <a:prstGeom prst="rect">
            <a:avLst/>
          </a:prstGeom>
          <a:solidFill>
            <a:srgbClr val="FFCC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b="1" dirty="0"/>
              <a:t>Create a pipe.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b="1" dirty="0"/>
              <a:t>Call fork.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b="1" dirty="0"/>
              <a:t>Parent can send data and child can read the data or vice versa.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b="1" dirty="0"/>
              <a:t>Unused ends (descriptors) should be closed. </a:t>
            </a:r>
          </a:p>
          <a:p>
            <a:pPr>
              <a:buClr>
                <a:srgbClr val="000099"/>
              </a:buClr>
              <a:buFontTx/>
              <a:buChar char="•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312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One way data transfer from related process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29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14145" y="194567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 err="1"/>
              <a:t>fd</a:t>
            </a:r>
            <a:r>
              <a:rPr lang="en-US" altLang="en-US" sz="2200" b="1" dirty="0"/>
              <a:t>[0]                                                                                        </a:t>
            </a:r>
            <a:r>
              <a:rPr lang="en-US" altLang="en-US" sz="2200" b="1" dirty="0" err="1"/>
              <a:t>fd</a:t>
            </a:r>
            <a:r>
              <a:rPr lang="en-US" altLang="en-US" sz="2200" b="1" dirty="0"/>
              <a:t>[0]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042745" y="2707673"/>
            <a:ext cx="1066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890345" y="2707673"/>
            <a:ext cx="2286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042745" y="3164873"/>
            <a:ext cx="533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576145" y="3164873"/>
            <a:ext cx="0" cy="1981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118945" y="5146073"/>
            <a:ext cx="45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118945" y="5603273"/>
            <a:ext cx="990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66545" y="5146073"/>
            <a:ext cx="228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109545" y="4307873"/>
            <a:ext cx="0" cy="1295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109545" y="2707673"/>
            <a:ext cx="0" cy="1066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109545" y="3774473"/>
            <a:ext cx="3886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109545" y="4307873"/>
            <a:ext cx="3886200" cy="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8986345" y="2707673"/>
            <a:ext cx="228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995745" y="2707673"/>
            <a:ext cx="0" cy="106680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995745" y="2707673"/>
            <a:ext cx="1066800" cy="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8529145" y="3164873"/>
            <a:ext cx="533400" cy="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529145" y="3164873"/>
            <a:ext cx="0" cy="198120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995745" y="4307873"/>
            <a:ext cx="0" cy="129540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8529145" y="5146073"/>
            <a:ext cx="533400" cy="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7995745" y="5603273"/>
            <a:ext cx="1066800" cy="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8986345" y="5146073"/>
            <a:ext cx="2286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795345" y="2707673"/>
            <a:ext cx="0" cy="266700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309945" y="2631473"/>
            <a:ext cx="0" cy="266700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755408" y="5603273"/>
            <a:ext cx="12017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+mn-lt"/>
              </a:rPr>
              <a:t>fd[1]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605345" y="5679473"/>
            <a:ext cx="12017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>
                <a:latin typeface="+mn-lt"/>
              </a:rPr>
              <a:t>fd[1]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8605345" y="3926873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 Parent </a:t>
            </a:r>
          </a:p>
          <a:p>
            <a:pPr eaLnBrk="1" hangingPunct="1"/>
            <a:r>
              <a:rPr lang="en-US" altLang="en-US" b="1"/>
              <a:t>process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823545" y="392687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       Child </a:t>
            </a:r>
          </a:p>
          <a:p>
            <a:pPr eaLnBrk="1" hangingPunct="1"/>
            <a:r>
              <a:rPr lang="en-US" altLang="en-US" b="1"/>
              <a:t>      process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709745" y="385067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r>
              <a:rPr lang="en-US" altLang="en-US" b="1"/>
              <a:t>pipe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488326" y="1232747"/>
            <a:ext cx="6980694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One-way communication from parent to child</a:t>
            </a: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8986345" y="2677510"/>
            <a:ext cx="304800" cy="533400"/>
          </a:xfrm>
          <a:prstGeom prst="flowChartSummingJunction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2966545" y="5115910"/>
            <a:ext cx="304800" cy="533400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9062545" y="5344510"/>
            <a:ext cx="990600" cy="0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9386395" y="4947635"/>
            <a:ext cx="8015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+mn-lt"/>
              </a:rPr>
              <a:t>write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2280745" y="2906110"/>
            <a:ext cx="685800" cy="0"/>
          </a:xfrm>
          <a:prstGeom prst="line">
            <a:avLst/>
          </a:prstGeom>
          <a:noFill/>
          <a:ln w="28575">
            <a:solidFill>
              <a:schemeClr val="accent4">
                <a:lumMod val="5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052145" y="2509235"/>
            <a:ext cx="7153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+mn-lt"/>
              </a:rPr>
              <a:t>read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9538794" y="2677510"/>
            <a:ext cx="20383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+mn-lt"/>
              </a:rPr>
              <a:t>Close read end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018191" y="5146073"/>
            <a:ext cx="20573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+mn-lt"/>
              </a:rPr>
              <a:t>Close write end</a:t>
            </a:r>
          </a:p>
        </p:txBody>
      </p:sp>
    </p:spTree>
    <p:extLst>
      <p:ext uri="{BB962C8B-B14F-4D97-AF65-F5344CB8AC3E}">
        <p14:creationId xmlns:p14="http://schemas.microsoft.com/office/powerpoint/2010/main" val="26123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80522" y="2416628"/>
            <a:ext cx="6839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File Management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880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Two Way Communication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30</a:t>
            </a:fld>
            <a:endParaRPr lang="en-I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44760" y="5005553"/>
            <a:ext cx="5638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68560" y="6224753"/>
            <a:ext cx="5791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854960" y="5005553"/>
            <a:ext cx="533400" cy="12192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39960" y="5005553"/>
            <a:ext cx="533400" cy="12192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44760" y="3329153"/>
            <a:ext cx="5638800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444760" y="4548353"/>
            <a:ext cx="5638800" cy="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854960" y="3329153"/>
            <a:ext cx="533400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139960" y="3329153"/>
            <a:ext cx="533400" cy="1219200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4360" y="3069021"/>
            <a:ext cx="76200" cy="343689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9083560" y="3786353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377960" y="3786353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9007360" y="5462753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377960" y="5386553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388360" y="3252953"/>
            <a:ext cx="1143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>
                <a:latin typeface="+mn-lt"/>
              </a:rPr>
              <a:t>fd1[0]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312160" y="5996153"/>
            <a:ext cx="1295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>
                <a:latin typeface="+mn-lt"/>
              </a:rPr>
              <a:t>fd2[1]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3248" y="3329153"/>
            <a:ext cx="1143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 dirty="0">
                <a:latin typeface="+mn-lt"/>
              </a:rPr>
              <a:t>fd1[1]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050848" y="5996153"/>
            <a:ext cx="1219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 dirty="0">
                <a:latin typeface="+mn-lt"/>
              </a:rPr>
              <a:t>fd2[0]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425960" y="378635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  <a:latin typeface="Tahoma" panose="020B0604030504040204" pitchFamily="34" charset="0"/>
              </a:rPr>
              <a:t>pipe1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425960" y="538655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CC3300"/>
                </a:solidFill>
                <a:latin typeface="Tahoma" panose="020B0604030504040204" pitchFamily="34" charset="0"/>
              </a:rPr>
              <a:t>pipe2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326798" y="3042748"/>
            <a:ext cx="76200" cy="34368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38368" y="2955881"/>
            <a:ext cx="877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Child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10752" y="2948153"/>
            <a:ext cx="118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Parent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238595" y="1093040"/>
            <a:ext cx="9481957" cy="176032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b="1" dirty="0"/>
              <a:t>Create two pipes say fd1, fd2.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b="1" dirty="0"/>
              <a:t>Four descriptors for each process (fd1[0], fd1[1], fd2[0], fd2[1]).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b="1" dirty="0"/>
              <a:t>Parent closes read end of fd1 and write end of fd2 close(fd1[0], fd2[1]);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b="1" dirty="0"/>
              <a:t>child closes read end of fd2 and write end of fd1 close(fd2[0], fd1[1]);</a:t>
            </a:r>
          </a:p>
          <a:p>
            <a:pPr>
              <a:buClr>
                <a:schemeClr val="tx1"/>
              </a:buClr>
              <a:buFontTx/>
              <a:buChar char="•"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3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28381" y="4253081"/>
            <a:ext cx="7153625" cy="278624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b="1" dirty="0"/>
              <a:t>Pipe advantages:</a:t>
            </a:r>
          </a:p>
          <a:p>
            <a:pPr algn="just"/>
            <a:r>
              <a:rPr lang="en-US" altLang="en-US" sz="2000" b="1" dirty="0"/>
              <a:t>Simplest form of IPC</a:t>
            </a:r>
          </a:p>
          <a:p>
            <a:pPr algn="just"/>
            <a:r>
              <a:rPr lang="en-US" altLang="en-US" sz="2000" b="1" dirty="0"/>
              <a:t>Persistence in process level</a:t>
            </a:r>
          </a:p>
          <a:p>
            <a:pPr algn="just"/>
            <a:r>
              <a:rPr lang="en-US" altLang="en-US" sz="2000" b="1" dirty="0"/>
              <a:t>Can be used in shell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b="1" dirty="0"/>
              <a:t>Disadvantages:</a:t>
            </a:r>
          </a:p>
          <a:p>
            <a:pPr algn="just"/>
            <a:r>
              <a:rPr lang="en-US" altLang="en-US" sz="2000" b="1" dirty="0"/>
              <a:t>Cannot be used to communicate between unrelated processes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Execution of command:  </a:t>
            </a:r>
            <a:r>
              <a:rPr lang="en-US" altLang="en-US" sz="3600" dirty="0">
                <a:solidFill>
                  <a:srgbClr val="000099"/>
                </a:solidFill>
                <a:latin typeface="+mn-lt"/>
              </a:rPr>
              <a:t>$ </a:t>
            </a:r>
            <a:r>
              <a:rPr lang="en-US" altLang="en-US" sz="3600" dirty="0" err="1">
                <a:solidFill>
                  <a:srgbClr val="CC3300"/>
                </a:solidFill>
                <a:latin typeface="+mn-lt"/>
              </a:rPr>
              <a:t>ls</a:t>
            </a:r>
            <a:r>
              <a:rPr lang="en-US" altLang="en-US" sz="3600" dirty="0">
                <a:solidFill>
                  <a:srgbClr val="CC3300"/>
                </a:solidFill>
                <a:latin typeface="+mn-lt"/>
              </a:rPr>
              <a:t> –</a:t>
            </a:r>
            <a:r>
              <a:rPr lang="en-US" altLang="en-US" sz="3600" dirty="0" err="1">
                <a:solidFill>
                  <a:srgbClr val="CC3300"/>
                </a:solidFill>
                <a:latin typeface="+mn-lt"/>
              </a:rPr>
              <a:t>Rl</a:t>
            </a:r>
            <a:r>
              <a:rPr lang="en-US" altLang="en-US" sz="3600" dirty="0">
                <a:solidFill>
                  <a:srgbClr val="000099"/>
                </a:solidFill>
                <a:latin typeface="+mn-lt"/>
              </a:rPr>
              <a:t> | </a:t>
            </a:r>
            <a:r>
              <a:rPr lang="en-US" altLang="en-US" sz="3600" dirty="0" err="1">
                <a:solidFill>
                  <a:srgbClr val="CC3300"/>
                </a:solidFill>
                <a:latin typeface="+mn-lt"/>
              </a:rPr>
              <a:t>grep</a:t>
            </a:r>
            <a:r>
              <a:rPr lang="en-US" altLang="en-US" sz="3600" dirty="0">
                <a:solidFill>
                  <a:srgbClr val="CC3300"/>
                </a:solidFill>
                <a:latin typeface="+mn-lt"/>
              </a:rPr>
              <a:t> ^d</a:t>
            </a:r>
            <a:r>
              <a:rPr lang="en-US" altLang="en-US" sz="3600" dirty="0">
                <a:solidFill>
                  <a:srgbClr val="000099"/>
                </a:solidFill>
                <a:latin typeface="+mn-lt"/>
              </a:rPr>
              <a:t> | </a:t>
            </a:r>
            <a:r>
              <a:rPr lang="en-US" altLang="en-US" sz="3600" dirty="0" err="1">
                <a:solidFill>
                  <a:srgbClr val="CC3300"/>
                </a:solidFill>
                <a:latin typeface="+mn-lt"/>
              </a:rPr>
              <a:t>wc</a:t>
            </a:r>
            <a:r>
              <a:rPr lang="en-US" altLang="en-US" sz="3600" dirty="0">
                <a:solidFill>
                  <a:srgbClr val="CC3300"/>
                </a:solidFill>
                <a:latin typeface="+mn-lt"/>
              </a:rPr>
              <a:t> -l</a:t>
            </a:r>
            <a:endParaRPr lang="en-US" sz="3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31</a:t>
            </a:fld>
            <a:endParaRPr lang="en-I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74166" y="1449800"/>
            <a:ext cx="8051984" cy="4271273"/>
            <a:chOff x="1296" y="1065"/>
            <a:chExt cx="10250" cy="454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96" y="1065"/>
              <a:ext cx="10080" cy="3975"/>
              <a:chOff x="1296" y="1065"/>
              <a:chExt cx="10080" cy="3975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1296" y="1440"/>
                <a:ext cx="10080" cy="3600"/>
                <a:chOff x="1296" y="1440"/>
                <a:chExt cx="10080" cy="3600"/>
              </a:xfrm>
            </p:grpSpPr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2160" cy="12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IN" altLang="en-US" sz="1200" b="1" dirty="0">
                    <a:latin typeface="+mn-lt"/>
                  </a:endParaRPr>
                </a:p>
              </p:txBody>
            </p:sp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5184" y="1440"/>
                  <a:ext cx="2160" cy="12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IN" altLang="en-US" sz="1200" b="1">
                    <a:latin typeface="+mn-lt"/>
                  </a:endParaRPr>
                </a:p>
              </p:txBody>
            </p:sp>
            <p:sp>
              <p:nvSpPr>
                <p:cNvPr id="23" name="Rectangle 9"/>
                <p:cNvSpPr>
                  <a:spLocks noChangeArrowheads="1"/>
                </p:cNvSpPr>
                <p:nvPr/>
              </p:nvSpPr>
              <p:spPr bwMode="auto">
                <a:xfrm>
                  <a:off x="8658" y="1440"/>
                  <a:ext cx="2160" cy="12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IN" altLang="en-US" sz="1200" b="1">
                    <a:latin typeface="+mn-lt"/>
                  </a:endParaRPr>
                </a:p>
              </p:txBody>
            </p:sp>
            <p:sp>
              <p:nvSpPr>
                <p:cNvPr id="24" name="Rectangle 10"/>
                <p:cNvSpPr>
                  <a:spLocks noChangeArrowheads="1"/>
                </p:cNvSpPr>
                <p:nvPr/>
              </p:nvSpPr>
              <p:spPr bwMode="auto">
                <a:xfrm>
                  <a:off x="3312" y="4464"/>
                  <a:ext cx="2016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C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IN" altLang="en-US" sz="1200" b="1">
                    <a:latin typeface="+mn-lt"/>
                  </a:endParaRPr>
                </a:p>
              </p:txBody>
            </p:sp>
            <p:sp>
              <p:nvSpPr>
                <p:cNvPr id="25" name="Rectangle 11"/>
                <p:cNvSpPr>
                  <a:spLocks noChangeArrowheads="1"/>
                </p:cNvSpPr>
                <p:nvPr/>
              </p:nvSpPr>
              <p:spPr bwMode="auto">
                <a:xfrm>
                  <a:off x="6792" y="4464"/>
                  <a:ext cx="2016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4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IN" altLang="en-US" sz="1200" b="1" dirty="0">
                    <a:latin typeface="+mn-lt"/>
                  </a:endParaRPr>
                </a:p>
              </p:txBody>
            </p:sp>
            <p:grpSp>
              <p:nvGrpSpPr>
                <p:cNvPr id="26" name="Group 12"/>
                <p:cNvGrpSpPr>
                  <a:grpSpLocks/>
                </p:cNvGrpSpPr>
                <p:nvPr/>
              </p:nvGrpSpPr>
              <p:grpSpPr bwMode="auto">
                <a:xfrm>
                  <a:off x="2256" y="2448"/>
                  <a:ext cx="2448" cy="2160"/>
                  <a:chOff x="2256" y="2448"/>
                  <a:chExt cx="2448" cy="2160"/>
                </a:xfrm>
              </p:grpSpPr>
              <p:sp>
                <p:nvSpPr>
                  <p:cNvPr id="37" name="Freeform 13"/>
                  <p:cNvSpPr>
                    <a:spLocks/>
                  </p:cNvSpPr>
                  <p:nvPr/>
                </p:nvSpPr>
                <p:spPr bwMode="auto">
                  <a:xfrm>
                    <a:off x="2256" y="2448"/>
                    <a:ext cx="2448" cy="2160"/>
                  </a:xfrm>
                  <a:custGeom>
                    <a:avLst/>
                    <a:gdLst>
                      <a:gd name="T0" fmla="*/ 1632 w 2448"/>
                      <a:gd name="T1" fmla="*/ 0 h 2160"/>
                      <a:gd name="T2" fmla="*/ 2208 w 2448"/>
                      <a:gd name="T3" fmla="*/ 288 h 2160"/>
                      <a:gd name="T4" fmla="*/ 192 w 2448"/>
                      <a:gd name="T5" fmla="*/ 1584 h 2160"/>
                      <a:gd name="T6" fmla="*/ 1056 w 2448"/>
                      <a:gd name="T7" fmla="*/ 2160 h 21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448" h="2160">
                        <a:moveTo>
                          <a:pt x="1632" y="0"/>
                        </a:moveTo>
                        <a:cubicBezTo>
                          <a:pt x="2040" y="12"/>
                          <a:pt x="2448" y="24"/>
                          <a:pt x="2208" y="288"/>
                        </a:cubicBezTo>
                        <a:cubicBezTo>
                          <a:pt x="1968" y="552"/>
                          <a:pt x="384" y="1272"/>
                          <a:pt x="192" y="1584"/>
                        </a:cubicBezTo>
                        <a:cubicBezTo>
                          <a:pt x="0" y="1896"/>
                          <a:pt x="912" y="2064"/>
                          <a:pt x="1056" y="2160"/>
                        </a:cubicBezTo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  <p:sp>
                <p:nvSpPr>
                  <p:cNvPr id="3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4548"/>
                    <a:ext cx="144" cy="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</p:grpSp>
            <p:grpSp>
              <p:nvGrpSpPr>
                <p:cNvPr id="27" name="Group 15"/>
                <p:cNvGrpSpPr>
                  <a:grpSpLocks/>
                </p:cNvGrpSpPr>
                <p:nvPr/>
              </p:nvGrpSpPr>
              <p:grpSpPr bwMode="auto">
                <a:xfrm>
                  <a:off x="5733" y="2448"/>
                  <a:ext cx="2448" cy="2160"/>
                  <a:chOff x="2256" y="2448"/>
                  <a:chExt cx="2448" cy="2160"/>
                </a:xfrm>
              </p:grpSpPr>
              <p:sp>
                <p:nvSpPr>
                  <p:cNvPr id="35" name="Freeform 16"/>
                  <p:cNvSpPr>
                    <a:spLocks/>
                  </p:cNvSpPr>
                  <p:nvPr/>
                </p:nvSpPr>
                <p:spPr bwMode="auto">
                  <a:xfrm>
                    <a:off x="2256" y="2448"/>
                    <a:ext cx="2448" cy="2160"/>
                  </a:xfrm>
                  <a:custGeom>
                    <a:avLst/>
                    <a:gdLst>
                      <a:gd name="T0" fmla="*/ 1632 w 2448"/>
                      <a:gd name="T1" fmla="*/ 0 h 2160"/>
                      <a:gd name="T2" fmla="*/ 2208 w 2448"/>
                      <a:gd name="T3" fmla="*/ 288 h 2160"/>
                      <a:gd name="T4" fmla="*/ 192 w 2448"/>
                      <a:gd name="T5" fmla="*/ 1584 h 2160"/>
                      <a:gd name="T6" fmla="*/ 1056 w 2448"/>
                      <a:gd name="T7" fmla="*/ 2160 h 21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448" h="2160">
                        <a:moveTo>
                          <a:pt x="1632" y="0"/>
                        </a:moveTo>
                        <a:cubicBezTo>
                          <a:pt x="2040" y="12"/>
                          <a:pt x="2448" y="24"/>
                          <a:pt x="2208" y="288"/>
                        </a:cubicBezTo>
                        <a:cubicBezTo>
                          <a:pt x="1968" y="552"/>
                          <a:pt x="384" y="1272"/>
                          <a:pt x="192" y="1584"/>
                        </a:cubicBezTo>
                        <a:cubicBezTo>
                          <a:pt x="0" y="1896"/>
                          <a:pt x="912" y="2064"/>
                          <a:pt x="1056" y="216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accent4">
                        <a:lumMod val="5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  <p:sp>
                <p:nvSpPr>
                  <p:cNvPr id="3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4548"/>
                    <a:ext cx="144" cy="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</p:grpSp>
            <p:grpSp>
              <p:nvGrpSpPr>
                <p:cNvPr id="28" name="Group 18"/>
                <p:cNvGrpSpPr>
                  <a:grpSpLocks/>
                </p:cNvGrpSpPr>
                <p:nvPr/>
              </p:nvGrpSpPr>
              <p:grpSpPr bwMode="auto">
                <a:xfrm>
                  <a:off x="4632" y="2304"/>
                  <a:ext cx="1368" cy="2664"/>
                  <a:chOff x="4632" y="2304"/>
                  <a:chExt cx="1368" cy="2664"/>
                </a:xfrm>
              </p:grpSpPr>
              <p:sp>
                <p:nvSpPr>
                  <p:cNvPr id="33" name="Freeform 19"/>
                  <p:cNvSpPr>
                    <a:spLocks/>
                  </p:cNvSpPr>
                  <p:nvPr/>
                </p:nvSpPr>
                <p:spPr bwMode="auto">
                  <a:xfrm>
                    <a:off x="4632" y="2304"/>
                    <a:ext cx="1368" cy="2664"/>
                  </a:xfrm>
                  <a:custGeom>
                    <a:avLst/>
                    <a:gdLst>
                      <a:gd name="T0" fmla="*/ 552 w 1368"/>
                      <a:gd name="T1" fmla="*/ 0 h 2664"/>
                      <a:gd name="T2" fmla="*/ 120 w 1368"/>
                      <a:gd name="T3" fmla="*/ 432 h 2664"/>
                      <a:gd name="T4" fmla="*/ 1272 w 1368"/>
                      <a:gd name="T5" fmla="*/ 2304 h 2664"/>
                      <a:gd name="T6" fmla="*/ 696 w 1368"/>
                      <a:gd name="T7" fmla="*/ 2592 h 26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68" h="2664">
                        <a:moveTo>
                          <a:pt x="552" y="0"/>
                        </a:moveTo>
                        <a:cubicBezTo>
                          <a:pt x="276" y="24"/>
                          <a:pt x="0" y="48"/>
                          <a:pt x="120" y="432"/>
                        </a:cubicBezTo>
                        <a:cubicBezTo>
                          <a:pt x="240" y="816"/>
                          <a:pt x="1176" y="1944"/>
                          <a:pt x="1272" y="2304"/>
                        </a:cubicBezTo>
                        <a:cubicBezTo>
                          <a:pt x="1368" y="2664"/>
                          <a:pt x="792" y="2544"/>
                          <a:pt x="696" y="2592"/>
                        </a:cubicBezTo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  <p:sp>
                <p:nvSpPr>
                  <p:cNvPr id="3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304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</p:grpSp>
            <p:grpSp>
              <p:nvGrpSpPr>
                <p:cNvPr id="29" name="Group 21"/>
                <p:cNvGrpSpPr>
                  <a:grpSpLocks/>
                </p:cNvGrpSpPr>
                <p:nvPr/>
              </p:nvGrpSpPr>
              <p:grpSpPr bwMode="auto">
                <a:xfrm>
                  <a:off x="8109" y="2160"/>
                  <a:ext cx="1368" cy="2664"/>
                  <a:chOff x="4632" y="2304"/>
                  <a:chExt cx="1368" cy="2664"/>
                </a:xfrm>
              </p:grpSpPr>
              <p:sp>
                <p:nvSpPr>
                  <p:cNvPr id="31" name="Freeform 22"/>
                  <p:cNvSpPr>
                    <a:spLocks/>
                  </p:cNvSpPr>
                  <p:nvPr/>
                </p:nvSpPr>
                <p:spPr bwMode="auto">
                  <a:xfrm>
                    <a:off x="4632" y="2304"/>
                    <a:ext cx="1368" cy="2664"/>
                  </a:xfrm>
                  <a:custGeom>
                    <a:avLst/>
                    <a:gdLst>
                      <a:gd name="T0" fmla="*/ 552 w 1368"/>
                      <a:gd name="T1" fmla="*/ 0 h 2664"/>
                      <a:gd name="T2" fmla="*/ 120 w 1368"/>
                      <a:gd name="T3" fmla="*/ 432 h 2664"/>
                      <a:gd name="T4" fmla="*/ 1272 w 1368"/>
                      <a:gd name="T5" fmla="*/ 2304 h 2664"/>
                      <a:gd name="T6" fmla="*/ 696 w 1368"/>
                      <a:gd name="T7" fmla="*/ 2592 h 26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68" h="2664">
                        <a:moveTo>
                          <a:pt x="552" y="0"/>
                        </a:moveTo>
                        <a:cubicBezTo>
                          <a:pt x="276" y="24"/>
                          <a:pt x="0" y="48"/>
                          <a:pt x="120" y="432"/>
                        </a:cubicBezTo>
                        <a:cubicBezTo>
                          <a:pt x="240" y="816"/>
                          <a:pt x="1176" y="1944"/>
                          <a:pt x="1272" y="2304"/>
                        </a:cubicBezTo>
                        <a:cubicBezTo>
                          <a:pt x="1368" y="2664"/>
                          <a:pt x="792" y="2544"/>
                          <a:pt x="696" y="2592"/>
                        </a:cubicBezTo>
                      </a:path>
                    </a:pathLst>
                  </a:custGeom>
                  <a:noFill/>
                  <a:ln w="9525">
                    <a:solidFill>
                      <a:schemeClr val="accent4">
                        <a:lumMod val="5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  <p:sp>
                <p:nvSpPr>
                  <p:cNvPr id="3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304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200" b="1"/>
                  </a:p>
                </p:txBody>
              </p:sp>
            </p:grp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1296" y="3744"/>
                  <a:ext cx="10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200" b="1"/>
                </a:p>
              </p:txBody>
            </p:sp>
          </p:grp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2121" y="1065"/>
                <a:ext cx="15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latin typeface="+mn-lt"/>
                  </a:rPr>
                  <a:t>Ls –Rl  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562" y="1077"/>
                <a:ext cx="15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latin typeface="+mn-lt"/>
                  </a:rPr>
                  <a:t>grep ^d</a:t>
                </a: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9228" y="1077"/>
                <a:ext cx="15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latin typeface="+mn-lt"/>
                  </a:rPr>
                  <a:t>wc -l</a:t>
                </a:r>
              </a:p>
            </p:txBody>
          </p:sp>
        </p:grp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3114" y="2256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+mn-lt"/>
                </a:rPr>
                <a:t>Stdout</a:t>
              </a: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6567" y="2244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+mn-lt"/>
                </a:rPr>
                <a:t>Stdout</a:t>
              </a: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5133" y="2121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+mn-lt"/>
                </a:rPr>
                <a:t>Stdin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8574" y="1971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+mn-lt"/>
                </a:rPr>
                <a:t>Stdin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3939" y="4569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+mn-lt"/>
                </a:rPr>
                <a:t>Pipe1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7449" y="4554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latin typeface="+mn-lt"/>
                </a:rPr>
                <a:t>Pipe2</a:t>
              </a: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3864" y="5104"/>
              <a:ext cx="1788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>
                  <a:latin typeface="+mn-lt"/>
                </a:rPr>
                <a:t>Flow of data</a:t>
              </a:r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10106" y="3426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>
                  <a:latin typeface="+mn-lt"/>
                </a:rPr>
                <a:t>Process</a:t>
              </a:r>
            </a:p>
            <a:p>
              <a:pPr eaLnBrk="1" hangingPunct="1"/>
              <a:endParaRPr lang="en-US" altLang="en-US" sz="1200" b="1" dirty="0">
                <a:latin typeface="+mn-lt"/>
              </a:endParaRPr>
            </a:p>
            <a:p>
              <a:pPr eaLnBrk="1" hangingPunct="1"/>
              <a:r>
                <a:rPr lang="en-US" altLang="en-US" sz="1200" b="1" dirty="0">
                  <a:latin typeface="+mn-lt"/>
                </a:rPr>
                <a:t>kernel</a:t>
              </a: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3312" y="525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b="1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5182" y="5233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b="1"/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7178" y="5100"/>
              <a:ext cx="1788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 dirty="0">
                  <a:latin typeface="+mn-lt"/>
                </a:rPr>
                <a:t>Flow of data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6687" y="524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b="1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8407" y="5229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3646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FIFO -Introduction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66" y="1032807"/>
            <a:ext cx="7896225" cy="193357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9621" y="3289556"/>
            <a:ext cx="5047593" cy="332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b="1" dirty="0"/>
              <a:t>FIFO works much like a pipe</a:t>
            </a:r>
          </a:p>
          <a:p>
            <a:pPr lvl="1" algn="just"/>
            <a:r>
              <a:rPr lang="en-US" altLang="en-US" sz="1800" b="1" dirty="0"/>
              <a:t>Half duplex, data passed in FIFO order, circular buffer and zero buffering capacity.</a:t>
            </a:r>
          </a:p>
          <a:p>
            <a:pPr algn="just"/>
            <a:r>
              <a:rPr lang="en-US" altLang="en-US" sz="2000" b="1" dirty="0"/>
              <a:t>FIFO is created on a file system as a device special file</a:t>
            </a:r>
          </a:p>
          <a:p>
            <a:pPr algn="just"/>
            <a:r>
              <a:rPr lang="en-US" altLang="en-US" sz="2000" b="1" dirty="0"/>
              <a:t>It can be used to communicate between unrelated processes</a:t>
            </a:r>
          </a:p>
          <a:p>
            <a:pPr algn="just"/>
            <a:r>
              <a:rPr lang="en-US" altLang="en-US" sz="2000" b="1" dirty="0"/>
              <a:t>It can be reused. </a:t>
            </a:r>
          </a:p>
          <a:p>
            <a:pPr algn="just"/>
            <a:r>
              <a:rPr lang="en-US" altLang="en-US" sz="2000" b="1" dirty="0"/>
              <a:t>Persist till the file is deleted.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95696" y="3079056"/>
            <a:ext cx="5787569" cy="3454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b="1" dirty="0"/>
              <a:t>FIFO can be created in a shell by using </a:t>
            </a:r>
            <a:r>
              <a:rPr lang="en-US" altLang="en-US" sz="2000" b="1" dirty="0" err="1"/>
              <a:t>mknod</a:t>
            </a:r>
            <a:r>
              <a:rPr lang="en-US" altLang="en-US" sz="2000" b="1" dirty="0"/>
              <a:t> or </a:t>
            </a:r>
            <a:r>
              <a:rPr lang="en-US" altLang="en-US" sz="2000" b="1" dirty="0" err="1"/>
              <a:t>mkfifo</a:t>
            </a:r>
            <a:r>
              <a:rPr lang="en-US" altLang="en-US" sz="2000" b="1" dirty="0"/>
              <a:t> command. </a:t>
            </a:r>
          </a:p>
          <a:p>
            <a:pPr lvl="1" algn="just"/>
            <a:r>
              <a:rPr lang="en-US" altLang="en-US" sz="2000" b="1" dirty="0" err="1"/>
              <a:t>mknod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myfifo</a:t>
            </a:r>
            <a:r>
              <a:rPr lang="en-US" altLang="en-US" sz="2000" b="1" dirty="0"/>
              <a:t> p</a:t>
            </a:r>
          </a:p>
          <a:p>
            <a:pPr lvl="1" algn="just"/>
            <a:r>
              <a:rPr lang="en-US" altLang="en-US" sz="2000" b="1" dirty="0" err="1"/>
              <a:t>mkfifo</a:t>
            </a:r>
            <a:r>
              <a:rPr lang="en-US" altLang="en-US" sz="2000" b="1" dirty="0"/>
              <a:t> a=</a:t>
            </a:r>
            <a:r>
              <a:rPr lang="en-US" altLang="en-US" sz="2000" b="1" dirty="0" err="1"/>
              <a:t>rw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myfifo</a:t>
            </a:r>
            <a:endParaRPr lang="en-US" altLang="en-US" sz="2000" b="1" dirty="0"/>
          </a:p>
          <a:p>
            <a:pPr algn="just"/>
            <a:r>
              <a:rPr lang="en-US" altLang="en-US" sz="2000" b="1" dirty="0"/>
              <a:t>In a C program </a:t>
            </a:r>
            <a:r>
              <a:rPr lang="en-US" altLang="en-US" sz="2000" b="1" dirty="0" err="1"/>
              <a:t>mknod</a:t>
            </a:r>
            <a:r>
              <a:rPr lang="en-US" altLang="en-US" sz="2000" b="1" dirty="0"/>
              <a:t> system call or </a:t>
            </a:r>
            <a:r>
              <a:rPr lang="en-US" altLang="en-US" sz="2000" b="1" dirty="0" err="1"/>
              <a:t>mkfifo</a:t>
            </a:r>
            <a:r>
              <a:rPr lang="en-US" altLang="en-US" sz="2000" b="1" dirty="0"/>
              <a:t> library function can be used. </a:t>
            </a:r>
          </a:p>
          <a:p>
            <a:pPr algn="just"/>
            <a:endParaRPr lang="en-US" altLang="en-US" sz="400" b="1" dirty="0"/>
          </a:p>
          <a:p>
            <a:pPr lvl="1" algn="just"/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mkfifo</a:t>
            </a:r>
            <a:r>
              <a:rPr lang="en-US" altLang="en-US" sz="2000" b="1" dirty="0"/>
              <a:t> ( char *</a:t>
            </a:r>
            <a:r>
              <a:rPr lang="en-US" altLang="en-US" sz="2000" b="1" dirty="0" err="1"/>
              <a:t>file_name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mode_t</a:t>
            </a:r>
            <a:r>
              <a:rPr lang="en-US" altLang="en-US" sz="2000" b="1" dirty="0"/>
              <a:t> mode);</a:t>
            </a:r>
          </a:p>
          <a:p>
            <a:pPr lvl="1" algn="just"/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mknod</a:t>
            </a:r>
            <a:r>
              <a:rPr lang="en-US" altLang="en-US" sz="2000" b="1" dirty="0"/>
              <a:t> (char *</a:t>
            </a:r>
            <a:r>
              <a:rPr lang="en-US" altLang="en-US" sz="2000" b="1" dirty="0" err="1"/>
              <a:t>file_name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mode_t</a:t>
            </a:r>
            <a:r>
              <a:rPr lang="en-US" altLang="en-US" sz="2000" b="1" dirty="0"/>
              <a:t> mode, </a:t>
            </a:r>
            <a:r>
              <a:rPr lang="en-US" altLang="en-US" sz="2000" b="1" dirty="0" err="1"/>
              <a:t>dev_t</a:t>
            </a:r>
            <a:r>
              <a:rPr lang="en-US" altLang="en-US" sz="2000" b="1" dirty="0"/>
              <a:t> dev);</a:t>
            </a:r>
            <a:endParaRPr lang="en-US" altLang="en-US" b="1" dirty="0"/>
          </a:p>
          <a:p>
            <a:pPr lvl="2" algn="just"/>
            <a:r>
              <a:rPr lang="en-US" altLang="en-US" sz="1800" b="1" dirty="0" err="1"/>
              <a:t>mknod</a:t>
            </a:r>
            <a:r>
              <a:rPr lang="en-US" altLang="en-US" sz="1800" b="1" dirty="0"/>
              <a:t>(“./MYFIFO", S_IFIFO|0666, 0);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143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V IPC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2" y="1028189"/>
            <a:ext cx="10983310" cy="377643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1359" y="4950190"/>
            <a:ext cx="10891345" cy="1660635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Pipe and FIFO do not satisfy many requirements of many applications.</a:t>
            </a:r>
          </a:p>
          <a:p>
            <a:pPr algn="just"/>
            <a:r>
              <a:rPr lang="en-US" altLang="en-US" sz="2400" b="1" dirty="0"/>
              <a:t>Sys V IPC is implemented as a single unit </a:t>
            </a:r>
          </a:p>
          <a:p>
            <a:pPr algn="just"/>
            <a:r>
              <a:rPr lang="en-US" altLang="en-US" sz="2400" b="1" dirty="0"/>
              <a:t>System V IPC Provides three mechanisms namely : MQ, SHM and SEM</a:t>
            </a:r>
          </a:p>
          <a:p>
            <a:pPr algn="just"/>
            <a:r>
              <a:rPr lang="en-US" altLang="en-US" sz="2400" b="1" dirty="0"/>
              <a:t>Persist till explicitly delete or reboot the system</a:t>
            </a:r>
          </a:p>
        </p:txBody>
      </p:sp>
    </p:spTree>
    <p:extLst>
      <p:ext uri="{BB962C8B-B14F-4D97-AF65-F5344CB8AC3E}">
        <p14:creationId xmlns:p14="http://schemas.microsoft.com/office/powerpoint/2010/main" val="14723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Attributes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34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4590" y="1219200"/>
            <a:ext cx="6716112" cy="5257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Each IPC objects has the following attributes.</a:t>
            </a:r>
          </a:p>
          <a:p>
            <a:pPr lvl="1"/>
            <a:r>
              <a:rPr lang="en-US" altLang="en-US" b="1" dirty="0"/>
              <a:t>key</a:t>
            </a:r>
          </a:p>
          <a:p>
            <a:pPr lvl="1"/>
            <a:r>
              <a:rPr lang="en-US" altLang="en-US" b="1" dirty="0"/>
              <a:t>id </a:t>
            </a:r>
          </a:p>
          <a:p>
            <a:pPr lvl="1"/>
            <a:r>
              <a:rPr lang="en-US" altLang="en-US" b="1" dirty="0"/>
              <a:t>Owner</a:t>
            </a:r>
          </a:p>
          <a:p>
            <a:pPr lvl="1"/>
            <a:r>
              <a:rPr lang="en-US" altLang="en-US" b="1" dirty="0"/>
              <a:t>Permission</a:t>
            </a:r>
          </a:p>
          <a:p>
            <a:pPr lvl="1"/>
            <a:r>
              <a:rPr lang="en-US" altLang="en-US" b="1" dirty="0"/>
              <a:t>Size </a:t>
            </a:r>
          </a:p>
          <a:p>
            <a:pPr lvl="2"/>
            <a:r>
              <a:rPr lang="en-US" altLang="en-US" b="1" dirty="0"/>
              <a:t>Message queue – used-bytes, number of messages</a:t>
            </a:r>
          </a:p>
          <a:p>
            <a:pPr lvl="2"/>
            <a:r>
              <a:rPr lang="en-US" altLang="en-US" b="1" dirty="0"/>
              <a:t>Shared memory – size, number of attach, status</a:t>
            </a:r>
          </a:p>
          <a:p>
            <a:pPr lvl="2"/>
            <a:r>
              <a:rPr lang="en-US" altLang="en-US" b="1" dirty="0"/>
              <a:t>Semaphore – number of semaphores in a set</a:t>
            </a:r>
          </a:p>
          <a:p>
            <a:r>
              <a:rPr lang="en-US" altLang="en-US" b="1" dirty="0"/>
              <a:t>The </a:t>
            </a:r>
            <a:r>
              <a:rPr lang="en-US" altLang="en-US" b="1" dirty="0" err="1"/>
              <a:t>ipc_perm</a:t>
            </a:r>
            <a:r>
              <a:rPr lang="en-US" altLang="en-US" b="1" dirty="0"/>
              <a:t> structure holds the common attributes of the resources.</a:t>
            </a:r>
          </a:p>
          <a:p>
            <a:pPr lvl="1"/>
            <a:endParaRPr lang="en-US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10703" y="1219200"/>
            <a:ext cx="5272561" cy="5257800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b="1" dirty="0" smtClean="0"/>
              <a:t>Key: </a:t>
            </a:r>
          </a:p>
          <a:p>
            <a:pPr algn="just"/>
            <a:r>
              <a:rPr lang="en-US" altLang="en-US" b="1" dirty="0" smtClean="0"/>
              <a:t>the </a:t>
            </a:r>
            <a:r>
              <a:rPr lang="en-US" altLang="en-US" b="1" dirty="0"/>
              <a:t>first step is to create a shared unique identifier. </a:t>
            </a:r>
          </a:p>
          <a:p>
            <a:pPr algn="just"/>
            <a:r>
              <a:rPr lang="en-US" altLang="en-US" b="1" dirty="0"/>
              <a:t>The simplest form of the identifier is a </a:t>
            </a:r>
            <a:r>
              <a:rPr lang="en-US" altLang="en-US" b="1" dirty="0" smtClean="0"/>
              <a:t>number</a:t>
            </a:r>
          </a:p>
          <a:p>
            <a:pPr algn="just"/>
            <a:r>
              <a:rPr lang="en-US" altLang="en-US" b="1" dirty="0" smtClean="0"/>
              <a:t>the </a:t>
            </a:r>
            <a:r>
              <a:rPr lang="en-US" altLang="en-US" b="1" dirty="0"/>
              <a:t>system generates this number dynamically </a:t>
            </a:r>
            <a:r>
              <a:rPr lang="en-US" altLang="en-US" b="1" dirty="0" smtClean="0"/>
              <a:t>by </a:t>
            </a:r>
            <a:r>
              <a:rPr lang="en-US" altLang="en-US" b="1" dirty="0"/>
              <a:t>using the </a:t>
            </a:r>
            <a:r>
              <a:rPr lang="en-US" altLang="en-US" b="1" i="1" dirty="0" err="1"/>
              <a:t>ftok</a:t>
            </a:r>
            <a:r>
              <a:rPr lang="en-US" altLang="en-US" b="1" i="1" dirty="0"/>
              <a:t> </a:t>
            </a:r>
            <a:r>
              <a:rPr lang="en-US" altLang="en-US" b="1" dirty="0"/>
              <a:t>library function.</a:t>
            </a:r>
          </a:p>
          <a:p>
            <a:pPr algn="just"/>
            <a:r>
              <a:rPr lang="en-US" altLang="en-US" b="1" dirty="0" smtClean="0"/>
              <a:t>Syntax</a:t>
            </a:r>
            <a:r>
              <a:rPr lang="en-US" altLang="en-US" b="1" dirty="0"/>
              <a:t>: </a:t>
            </a:r>
            <a:r>
              <a:rPr lang="en-US" altLang="en-US" b="1" dirty="0" err="1"/>
              <a:t>key_t</a:t>
            </a:r>
            <a:r>
              <a:rPr lang="en-US" altLang="en-US" b="1" dirty="0"/>
              <a:t> </a:t>
            </a:r>
            <a:r>
              <a:rPr lang="en-US" altLang="en-US" b="1" dirty="0" err="1"/>
              <a:t>ftok</a:t>
            </a:r>
            <a:r>
              <a:rPr lang="en-US" altLang="en-US" b="1" dirty="0"/>
              <a:t> (</a:t>
            </a:r>
            <a:r>
              <a:rPr lang="en-US" altLang="en-US" b="1" dirty="0" err="1"/>
              <a:t>const</a:t>
            </a:r>
            <a:r>
              <a:rPr lang="en-US" altLang="en-US" b="1" dirty="0"/>
              <a:t> char *filename, </a:t>
            </a:r>
            <a:r>
              <a:rPr lang="en-US" altLang="en-US" b="1" dirty="0" err="1"/>
              <a:t>int</a:t>
            </a:r>
            <a:r>
              <a:rPr lang="en-US" altLang="en-US" b="1" dirty="0"/>
              <a:t> id);</a:t>
            </a:r>
          </a:p>
        </p:txBody>
      </p:sp>
    </p:spTree>
    <p:extLst>
      <p:ext uri="{BB962C8B-B14F-4D97-AF65-F5344CB8AC3E}">
        <p14:creationId xmlns:p14="http://schemas.microsoft.com/office/powerpoint/2010/main" val="2568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ID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362" y="1246663"/>
            <a:ext cx="5885793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dirty="0"/>
              <a:t>The syntax for a </a:t>
            </a:r>
            <a:r>
              <a:rPr lang="en-US" altLang="en-US" b="1" i="1" dirty="0"/>
              <a:t>get </a:t>
            </a:r>
            <a:r>
              <a:rPr lang="en-US" altLang="en-US" b="1" dirty="0"/>
              <a:t>function is: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xxxget</a:t>
            </a:r>
            <a:r>
              <a:rPr lang="en-US" altLang="en-US" b="1" dirty="0"/>
              <a:t> (</a:t>
            </a:r>
            <a:r>
              <a:rPr lang="en-US" altLang="en-US" b="1" dirty="0" err="1"/>
              <a:t>key_t</a:t>
            </a:r>
            <a:r>
              <a:rPr lang="en-US" altLang="en-US" b="1" dirty="0"/>
              <a:t> key,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xxxflg</a:t>
            </a:r>
            <a:r>
              <a:rPr lang="en-US" altLang="en-US" b="1" dirty="0"/>
              <a:t>);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/>
              <a:t>(xxx may be </a:t>
            </a:r>
            <a:r>
              <a:rPr lang="en-US" altLang="en-US" b="1" dirty="0" err="1"/>
              <a:t>msg</a:t>
            </a:r>
            <a:r>
              <a:rPr lang="en-US" altLang="en-US" b="1" dirty="0"/>
              <a:t> or </a:t>
            </a:r>
            <a:r>
              <a:rPr lang="en-US" altLang="en-US" b="1" dirty="0" err="1"/>
              <a:t>shm</a:t>
            </a:r>
            <a:r>
              <a:rPr lang="en-US" altLang="en-US" b="1" dirty="0"/>
              <a:t> or </a:t>
            </a:r>
            <a:r>
              <a:rPr lang="en-US" altLang="en-US" b="1" dirty="0" err="1"/>
              <a:t>sem</a:t>
            </a:r>
            <a:r>
              <a:rPr lang="en-US" altLang="en-US" b="1" dirty="0"/>
              <a:t>)</a:t>
            </a:r>
          </a:p>
          <a:p>
            <a:pPr algn="just"/>
            <a:r>
              <a:rPr lang="en-US" altLang="ja-JP" b="1" dirty="0">
                <a:ea typeface="ＭＳ Ｐゴシック" panose="020B0600070205080204" pitchFamily="34" charset="-128"/>
              </a:rPr>
              <a:t>If successful, returns to an identifier; otherwise -1 for error.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b="1" dirty="0"/>
              <a:t>The key can be generated in three different ways</a:t>
            </a:r>
          </a:p>
          <a:p>
            <a:pPr lvl="1" algn="just"/>
            <a:r>
              <a:rPr lang="en-US" altLang="en-US" b="1" dirty="0"/>
              <a:t>from the </a:t>
            </a:r>
            <a:r>
              <a:rPr lang="en-US" altLang="en-US" b="1" i="1" dirty="0" err="1"/>
              <a:t>ftok</a:t>
            </a:r>
            <a:r>
              <a:rPr lang="en-US" altLang="en-US" b="1" i="1" dirty="0"/>
              <a:t> </a:t>
            </a:r>
            <a:r>
              <a:rPr lang="en-US" altLang="en-US" b="1" dirty="0"/>
              <a:t>library function</a:t>
            </a:r>
          </a:p>
          <a:p>
            <a:pPr lvl="1" algn="just"/>
            <a:r>
              <a:rPr lang="en-US" altLang="en-US" b="1" dirty="0"/>
              <a:t>by choosing some static positive integer value </a:t>
            </a:r>
          </a:p>
          <a:p>
            <a:pPr lvl="1" algn="just"/>
            <a:r>
              <a:rPr lang="en-US" altLang="en-US" b="1" dirty="0"/>
              <a:t>by using the IPC_PRIVATE macro</a:t>
            </a:r>
          </a:p>
          <a:p>
            <a:pPr algn="just"/>
            <a:r>
              <a:rPr lang="en-US" altLang="ja-JP" b="1" dirty="0">
                <a:ea typeface="ＭＳ Ｐゴシック" panose="020B0600070205080204" pitchFamily="34" charset="-128"/>
              </a:rPr>
              <a:t>flags commonly used with this function are IPC_CREAT and IPC_EXCL. </a:t>
            </a:r>
            <a:r>
              <a:rPr lang="en-US" altLang="en-US" b="1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0174" y="1495106"/>
            <a:ext cx="5464733" cy="46847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/>
              <a:t>The syntax for the </a:t>
            </a:r>
            <a:r>
              <a:rPr lang="en-US" altLang="en-US" b="1" i="1"/>
              <a:t>control </a:t>
            </a:r>
            <a:r>
              <a:rPr lang="en-US" altLang="en-US" b="1"/>
              <a:t>function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int xxxctl (int xxxid, int cmd, struct xxxid_ds *buffer); (xxx may be msg or shm or sem);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/>
          </a:p>
          <a:p>
            <a:r>
              <a:rPr lang="en-US" altLang="en-US" b="1"/>
              <a:t>If successful, the </a:t>
            </a:r>
            <a:r>
              <a:rPr lang="en-US" altLang="en-US" b="1" i="1"/>
              <a:t>xxxctl </a:t>
            </a:r>
            <a:r>
              <a:rPr lang="en-US" altLang="en-US" b="1"/>
              <a:t>function returns zero, otherwise it returns -1.</a:t>
            </a:r>
          </a:p>
          <a:p>
            <a:r>
              <a:rPr lang="en-US" altLang="ja-JP" b="1">
                <a:ea typeface="ＭＳ Ｐゴシック" panose="020B0600070205080204" pitchFamily="34" charset="-128"/>
              </a:rPr>
              <a:t>The command argument may be </a:t>
            </a:r>
          </a:p>
          <a:p>
            <a:pPr lvl="1"/>
            <a:r>
              <a:rPr lang="en-US" altLang="ja-JP" sz="2800" b="1">
                <a:ea typeface="ＭＳ Ｐゴシック" panose="020B0600070205080204" pitchFamily="34" charset="-128"/>
              </a:rPr>
              <a:t>IPC_STAT </a:t>
            </a:r>
          </a:p>
          <a:p>
            <a:pPr lvl="1"/>
            <a:r>
              <a:rPr lang="en-US" altLang="ja-JP" sz="2800" b="1">
                <a:ea typeface="ＭＳ Ｐゴシック" panose="020B0600070205080204" pitchFamily="34" charset="-128"/>
              </a:rPr>
              <a:t>IPC_SET </a:t>
            </a:r>
          </a:p>
          <a:p>
            <a:pPr lvl="1"/>
            <a:r>
              <a:rPr lang="en-US" altLang="ja-JP" sz="2800" b="1">
                <a:ea typeface="ＭＳ Ｐゴシック" panose="020B0600070205080204" pitchFamily="34" charset="-128"/>
              </a:rPr>
              <a:t>IPC_RMID </a:t>
            </a:r>
            <a:endParaRPr lang="en-US" altLang="en-US" sz="2800" b="1"/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9050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Message Q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36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143000"/>
            <a:ext cx="12002814" cy="2398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200" b="1" dirty="0"/>
              <a:t>Message queue overcomes FIFO limitation like storing data and setting message  boundaries. </a:t>
            </a:r>
          </a:p>
          <a:p>
            <a:pPr algn="just"/>
            <a:r>
              <a:rPr lang="en-US" altLang="en-US" sz="3200" b="1" dirty="0"/>
              <a:t>Create a message queue</a:t>
            </a:r>
          </a:p>
          <a:p>
            <a:pPr algn="just"/>
            <a:r>
              <a:rPr lang="en-US" altLang="en-US" sz="3200" b="1" dirty="0"/>
              <a:t>Send message (s) to the queue</a:t>
            </a:r>
          </a:p>
          <a:p>
            <a:pPr algn="just"/>
            <a:r>
              <a:rPr lang="en-US" altLang="en-US" sz="3200" b="1" dirty="0"/>
              <a:t>Any process who has permission to access the queue can retrieve message (s). </a:t>
            </a:r>
          </a:p>
          <a:p>
            <a:pPr algn="just"/>
            <a:r>
              <a:rPr lang="en-US" altLang="en-US" sz="3200" b="1" dirty="0"/>
              <a:t>remove the message queue.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65326" y="5696603"/>
            <a:ext cx="11430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46526" y="5696603"/>
            <a:ext cx="11430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27726" y="5696603"/>
            <a:ext cx="1219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908326" y="584900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889526" y="577280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6889526" y="607760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4908326" y="607760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9404126" y="5087003"/>
            <a:ext cx="5334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9404126" y="6077603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9023126" y="584900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023126" y="607760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670326" y="4248803"/>
            <a:ext cx="13716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3003326" y="5087003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927126" y="6077603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374926" y="4629803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041926" y="4553603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2622326" y="4629803"/>
            <a:ext cx="457200" cy="457200"/>
          </a:xfrm>
          <a:prstGeom prst="flowChartAlternateProcess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0318526" y="6306203"/>
            <a:ext cx="457200" cy="457200"/>
          </a:xfrm>
          <a:prstGeom prst="flowChartAlternateProcess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469926" y="6306203"/>
            <a:ext cx="457200" cy="457200"/>
          </a:xfrm>
          <a:prstGeom prst="flowChartAlternateProcess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0013726" y="4706003"/>
            <a:ext cx="457200" cy="457200"/>
          </a:xfrm>
          <a:prstGeom prst="flowChartAlternateProcess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682651" y="478220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698526" y="455360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546126" y="63062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013726" y="462980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0394726" y="623000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993926" y="569660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msg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822726" y="569660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msg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880126" y="569660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msg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317526" y="5391803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Message read from head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9708926" y="5468003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New Messages added at tail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746526" y="4325003"/>
            <a:ext cx="1447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Stuct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msgqid_ds</a:t>
            </a:r>
          </a:p>
        </p:txBody>
      </p:sp>
    </p:spTree>
    <p:extLst>
      <p:ext uri="{BB962C8B-B14F-4D97-AF65-F5344CB8AC3E}">
        <p14:creationId xmlns:p14="http://schemas.microsoft.com/office/powerpoint/2010/main" val="31713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Message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37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18780" y="2461419"/>
            <a:ext cx="29718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852280" y="2430463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474820" y="33917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474820" y="39251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474820" y="44585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474820" y="49919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474820" y="54348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474820" y="293455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490080" y="204946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642480" y="2049463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  <a:latin typeface="Albertus Extra Bold" pitchFamily="34" charset="0"/>
              </a:rPr>
              <a:t>msqid</a:t>
            </a:r>
            <a:r>
              <a:rPr lang="en-US" altLang="en-US" sz="2000" b="1">
                <a:solidFill>
                  <a:srgbClr val="CC3300"/>
                </a:solidFill>
                <a:latin typeface="Albertus Extra Bold" pitchFamily="34" charset="0"/>
              </a:rPr>
              <a:t> xxx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33080" y="24830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latin typeface="Albertus Extra Bold" pitchFamily="34" charset="0"/>
              </a:rPr>
              <a:t>mtype</a:t>
            </a:r>
            <a:r>
              <a:rPr lang="en-US" altLang="en-US" b="1" dirty="0">
                <a:latin typeface="Albertus Extra Bold" pitchFamily="34" charset="0"/>
              </a:rPr>
              <a:t>  x</a:t>
            </a:r>
            <a:r>
              <a:rPr lang="en-US" altLang="en-US" b="1" baseline="-25000" dirty="0">
                <a:latin typeface="Albertus Extra Bold" pitchFamily="34" charset="0"/>
              </a:rPr>
              <a:t>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633080" y="29113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latin typeface="Albertus Extra Bold" pitchFamily="34" charset="0"/>
              </a:rPr>
              <a:t>mtype</a:t>
            </a:r>
            <a:r>
              <a:rPr lang="en-US" altLang="en-US" b="1" dirty="0">
                <a:latin typeface="Albertus Extra Bold" pitchFamily="34" charset="0"/>
              </a:rPr>
              <a:t>  x</a:t>
            </a:r>
            <a:r>
              <a:rPr lang="en-US" altLang="en-US" b="1" baseline="-25000" dirty="0">
                <a:latin typeface="Albertus Extra Bold" pitchFamily="34" charset="0"/>
              </a:rPr>
              <a:t>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633080" y="342369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lbertus Extra Bold" pitchFamily="34" charset="0"/>
              </a:rPr>
              <a:t>mtype  x</a:t>
            </a:r>
            <a:r>
              <a:rPr lang="en-US" altLang="en-US" b="1" baseline="-25000">
                <a:latin typeface="Albertus Extra Bold" pitchFamily="34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33080" y="395446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lbertus Extra Bold" pitchFamily="34" charset="0"/>
              </a:rPr>
              <a:t>mtype  x</a:t>
            </a:r>
            <a:r>
              <a:rPr lang="en-US" altLang="en-US" b="1" baseline="-25000">
                <a:latin typeface="Albertus Extra Bold" pitchFamily="34" charset="0"/>
              </a:rPr>
              <a:t>4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633080" y="448786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lbertus Extra Bold" pitchFamily="34" charset="0"/>
              </a:rPr>
              <a:t>mtype  x</a:t>
            </a:r>
            <a:r>
              <a:rPr lang="en-US" altLang="en-US" b="1" baseline="-25000">
                <a:latin typeface="Albertus Extra Bold" pitchFamily="34" charset="0"/>
              </a:rPr>
              <a:t>5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633080" y="5389124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latin typeface="Albertus Extra Bold" pitchFamily="34" charset="0"/>
              </a:rPr>
              <a:t>mtype</a:t>
            </a:r>
            <a:r>
              <a:rPr lang="en-US" altLang="en-US" b="1" dirty="0">
                <a:latin typeface="Albertus Extra Bold" pitchFamily="34" charset="0"/>
              </a:rPr>
              <a:t>  </a:t>
            </a:r>
            <a:r>
              <a:rPr lang="en-US" altLang="en-US" b="1" dirty="0" err="1">
                <a:latin typeface="Albertus Extra Bold" pitchFamily="34" charset="0"/>
              </a:rPr>
              <a:t>x</a:t>
            </a:r>
            <a:r>
              <a:rPr lang="en-US" altLang="en-US" b="1" baseline="-25000" dirty="0" err="1">
                <a:latin typeface="Albertus Extra Bold" pitchFamily="34" charset="0"/>
              </a:rPr>
              <a:t>n</a:t>
            </a:r>
            <a:endParaRPr lang="en-US" altLang="en-US" b="1" baseline="-25000" dirty="0">
              <a:latin typeface="Albertus Extra Bold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556880" y="502126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3300"/>
                </a:solidFill>
                <a:latin typeface="Albertus Extra Bold" pitchFamily="34" charset="0"/>
              </a:rPr>
              <a:t>   ---------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928480" y="25066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006600"/>
                </a:solidFill>
                <a:latin typeface="Albertus Extra Bold" pitchFamily="34" charset="0"/>
              </a:rPr>
              <a:t>msg</a:t>
            </a:r>
            <a:r>
              <a:rPr lang="en-US" altLang="en-US" sz="2000" b="1" dirty="0">
                <a:solidFill>
                  <a:srgbClr val="006600"/>
                </a:solidFill>
                <a:latin typeface="Albertus Extra Bold" pitchFamily="34" charset="0"/>
              </a:rPr>
              <a:t> text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928480" y="28876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  <a:latin typeface="Albertus Extra Bold" pitchFamily="34" charset="0"/>
              </a:rPr>
              <a:t>msg text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928480" y="34210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  <a:latin typeface="Albertus Extra Bold" pitchFamily="34" charset="0"/>
              </a:rPr>
              <a:t>msg text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928480" y="39544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  <a:latin typeface="Albertus Extra Bold" pitchFamily="34" charset="0"/>
              </a:rPr>
              <a:t>msg text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928480" y="44878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00"/>
                </a:solidFill>
                <a:latin typeface="Albertus Extra Bold" pitchFamily="34" charset="0"/>
              </a:rPr>
              <a:t>msg text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8928480" y="537861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006600"/>
                </a:solidFill>
                <a:latin typeface="Albertus Extra Bold" pitchFamily="34" charset="0"/>
              </a:rPr>
              <a:t>msg</a:t>
            </a:r>
            <a:r>
              <a:rPr lang="en-US" altLang="en-US" sz="2000" b="1" dirty="0">
                <a:solidFill>
                  <a:srgbClr val="006600"/>
                </a:solidFill>
                <a:latin typeface="Albertus Extra Bold" pitchFamily="34" charset="0"/>
              </a:rPr>
              <a:t> text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849817" y="990600"/>
            <a:ext cx="4495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latin typeface="+mn-lt"/>
              </a:rPr>
              <a:t>struct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msgbuf</a:t>
            </a:r>
            <a:r>
              <a:rPr lang="en-US" altLang="en-US" sz="2400" b="1" dirty="0">
                <a:latin typeface="+mn-lt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                       long </a:t>
            </a:r>
            <a:r>
              <a:rPr lang="en-US" altLang="en-US" sz="2400" b="1" dirty="0" err="1">
                <a:latin typeface="+mn-lt"/>
              </a:rPr>
              <a:t>mtype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		    char </a:t>
            </a:r>
            <a:r>
              <a:rPr lang="en-US" altLang="en-US" sz="2400" b="1" dirty="0" err="1">
                <a:latin typeface="+mn-lt"/>
              </a:rPr>
              <a:t>mtext</a:t>
            </a:r>
            <a:r>
              <a:rPr lang="en-US" altLang="en-US" sz="2400" b="1" dirty="0">
                <a:latin typeface="+mn-lt"/>
              </a:rPr>
              <a:t> [1];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}; Standard structure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849817" y="3886200"/>
            <a:ext cx="5715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latin typeface="+mn-lt"/>
              </a:rPr>
              <a:t>struct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My_msgQ</a:t>
            </a:r>
            <a:r>
              <a:rPr lang="en-US" altLang="en-US" sz="2400" b="1" dirty="0">
                <a:latin typeface="+mn-lt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                       long </a:t>
            </a:r>
            <a:r>
              <a:rPr lang="en-US" altLang="en-US" sz="2400" b="1" dirty="0" err="1">
                <a:latin typeface="+mn-lt"/>
              </a:rPr>
              <a:t>mtype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		    char </a:t>
            </a:r>
            <a:r>
              <a:rPr lang="en-US" altLang="en-US" sz="2400" b="1" dirty="0" err="1">
                <a:latin typeface="+mn-lt"/>
              </a:rPr>
              <a:t>mtext</a:t>
            </a:r>
            <a:r>
              <a:rPr lang="en-US" altLang="en-US" sz="2400" b="1" dirty="0">
                <a:latin typeface="+mn-lt"/>
              </a:rPr>
              <a:t> [1024];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		    void *   </a:t>
            </a:r>
            <a:r>
              <a:rPr lang="en-US" altLang="en-US" sz="2400" b="1" dirty="0" err="1">
                <a:latin typeface="+mn-lt"/>
              </a:rPr>
              <a:t>xyz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}; Our own structure 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849817" y="38100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MQ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38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4290" y="1066800"/>
            <a:ext cx="11630616" cy="2527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b="1" dirty="0" err="1">
                <a:ea typeface="ＭＳ Ｐゴシック" panose="020B0600070205080204" pitchFamily="34" charset="-128"/>
              </a:rPr>
              <a:t>int</a:t>
            </a:r>
            <a:r>
              <a:rPr lang="en-US" altLang="ja-JP" b="1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msgget</a:t>
            </a:r>
            <a:r>
              <a:rPr lang="en-US" altLang="ja-JP" b="1" dirty="0">
                <a:ea typeface="ＭＳ Ｐゴシック" panose="020B0600070205080204" pitchFamily="34" charset="-128"/>
              </a:rPr>
              <a:t> (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key_t</a:t>
            </a:r>
            <a:r>
              <a:rPr lang="en-US" altLang="ja-JP" b="1" dirty="0">
                <a:ea typeface="ＭＳ Ｐゴシック" panose="020B0600070205080204" pitchFamily="34" charset="-128"/>
              </a:rPr>
              <a:t> key,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int</a:t>
            </a:r>
            <a:r>
              <a:rPr lang="en-US" altLang="ja-JP" b="1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msgflg</a:t>
            </a:r>
            <a:r>
              <a:rPr lang="en-US" altLang="ja-JP" b="1" dirty="0">
                <a:ea typeface="ＭＳ Ｐゴシック" panose="020B0600070205080204" pitchFamily="34" charset="-128"/>
              </a:rPr>
              <a:t>); </a:t>
            </a:r>
          </a:p>
          <a:p>
            <a:pPr algn="just"/>
            <a:r>
              <a:rPr lang="en-US" altLang="en-US" b="1" dirty="0"/>
              <a:t>The first argument key can be passed from the return value of the </a:t>
            </a:r>
            <a:r>
              <a:rPr lang="en-US" altLang="en-US" b="1" dirty="0" err="1"/>
              <a:t>ftok</a:t>
            </a:r>
            <a:r>
              <a:rPr lang="en-US" altLang="en-US" b="1" dirty="0"/>
              <a:t> function or made IPC_PRIVATE.</a:t>
            </a:r>
          </a:p>
          <a:p>
            <a:pPr algn="just"/>
            <a:r>
              <a:rPr lang="en-US" altLang="en-US" b="1" dirty="0"/>
              <a:t>To create a message queue, IPC_CREAT </a:t>
            </a:r>
            <a:r>
              <a:rPr lang="en-US" altLang="en-US" b="1" dirty="0" err="1"/>
              <a:t>ORed</a:t>
            </a:r>
            <a:r>
              <a:rPr lang="en-US" altLang="en-US" b="1" dirty="0"/>
              <a:t> with access p</a:t>
            </a:r>
            <a:r>
              <a:rPr lang="en-US" altLang="ja-JP" b="1" dirty="0">
                <a:ea typeface="ＭＳ Ｐゴシック" panose="020B0600070205080204" pitchFamily="34" charset="-128"/>
              </a:rPr>
              <a:t>ermission is set for the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msgflg</a:t>
            </a:r>
            <a:r>
              <a:rPr lang="en-US" altLang="ja-JP" b="1" dirty="0">
                <a:ea typeface="ＭＳ Ｐゴシック" panose="020B0600070205080204" pitchFamily="34" charset="-128"/>
              </a:rPr>
              <a:t> argument. </a:t>
            </a:r>
          </a:p>
          <a:p>
            <a:pPr algn="just"/>
            <a:r>
              <a:rPr lang="en-US" altLang="ja-JP" b="1" dirty="0">
                <a:ea typeface="ＭＳ Ｐゴシック" panose="020B0600070205080204" pitchFamily="34" charset="-128"/>
              </a:rPr>
              <a:t>Ex: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msgid</a:t>
            </a:r>
            <a:r>
              <a:rPr lang="en-US" altLang="ja-JP" b="1" dirty="0">
                <a:ea typeface="ＭＳ Ｐゴシック" panose="020B0600070205080204" pitchFamily="34" charset="-128"/>
              </a:rPr>
              <a:t> =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msgget</a:t>
            </a:r>
            <a:r>
              <a:rPr lang="en-US" altLang="ja-JP" b="1" dirty="0">
                <a:ea typeface="ＭＳ Ｐゴシック" panose="020B0600070205080204" pitchFamily="34" charset="-128"/>
              </a:rPr>
              <a:t> (key, IPC_CREAT | 0744);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ja-JP" b="1" dirty="0">
                <a:ea typeface="ＭＳ Ｐゴシック" panose="020B0600070205080204" pitchFamily="34" charset="-128"/>
              </a:rPr>
              <a:t>        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msgid</a:t>
            </a:r>
            <a:r>
              <a:rPr lang="en-US" altLang="ja-JP" b="1" dirty="0">
                <a:ea typeface="ＭＳ Ｐゴシック" panose="020B0600070205080204" pitchFamily="34" charset="-128"/>
              </a:rPr>
              <a:t> =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msgget</a:t>
            </a:r>
            <a:r>
              <a:rPr lang="en-US" altLang="ja-JP" b="1" dirty="0">
                <a:ea typeface="ＭＳ Ｐゴシック" panose="020B0600070205080204" pitchFamily="34" charset="-128"/>
              </a:rPr>
              <a:t> (key, 0);</a:t>
            </a:r>
            <a:endParaRPr lang="en-US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403" y="3783724"/>
            <a:ext cx="5580993" cy="2644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The syntax of the function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msgsnd</a:t>
            </a:r>
            <a:r>
              <a:rPr lang="en-US" altLang="en-US" b="1" dirty="0"/>
              <a:t>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msqid</a:t>
            </a:r>
            <a:r>
              <a:rPr lang="en-US" altLang="en-US" b="1" dirty="0"/>
              <a:t>, </a:t>
            </a:r>
            <a:r>
              <a:rPr lang="en-US" altLang="en-US" b="1" dirty="0" err="1"/>
              <a:t>structu</a:t>
            </a:r>
            <a:r>
              <a:rPr lang="en-US" altLang="en-US" b="1" dirty="0"/>
              <a:t> </a:t>
            </a:r>
            <a:r>
              <a:rPr lang="en-US" altLang="en-US" b="1" dirty="0" err="1"/>
              <a:t>msgbuf</a:t>
            </a:r>
            <a:r>
              <a:rPr lang="en-US" altLang="en-US" b="1" dirty="0"/>
              <a:t> *</a:t>
            </a:r>
            <a:r>
              <a:rPr lang="en-US" altLang="en-US" b="1" dirty="0" err="1"/>
              <a:t>msgp</a:t>
            </a:r>
            <a:r>
              <a:rPr lang="en-US" altLang="en-US" b="1" dirty="0"/>
              <a:t>, </a:t>
            </a:r>
            <a:r>
              <a:rPr lang="en-US" altLang="en-US" b="1" dirty="0" err="1"/>
              <a:t>size_t</a:t>
            </a:r>
            <a:r>
              <a:rPr lang="en-US" altLang="en-US" b="1" dirty="0"/>
              <a:t> </a:t>
            </a:r>
            <a:r>
              <a:rPr lang="en-US" altLang="en-US" b="1" dirty="0" err="1"/>
              <a:t>msgsz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msgflg</a:t>
            </a:r>
            <a:r>
              <a:rPr lang="en-US" altLang="en-US" b="1" dirty="0"/>
              <a:t>);</a:t>
            </a:r>
          </a:p>
          <a:p>
            <a:r>
              <a:rPr lang="en-US" altLang="en-US" b="1" dirty="0"/>
              <a:t>Arguments: </a:t>
            </a:r>
          </a:p>
          <a:p>
            <a:pPr lvl="1"/>
            <a:r>
              <a:rPr lang="en-US" altLang="en-US" sz="2800" b="1" dirty="0"/>
              <a:t>message queue ID, address of the structure. </a:t>
            </a:r>
          </a:p>
          <a:p>
            <a:pPr lvl="1"/>
            <a:r>
              <a:rPr lang="en-US" altLang="en-US" sz="2800" b="1" dirty="0"/>
              <a:t>size of the message text </a:t>
            </a:r>
          </a:p>
          <a:p>
            <a:pPr lvl="1"/>
            <a:r>
              <a:rPr lang="en-US" altLang="en-US" sz="2800" b="1" dirty="0"/>
              <a:t>message flag = </a:t>
            </a:r>
            <a:r>
              <a:rPr lang="en-US" altLang="ja-JP" sz="2800" b="1" dirty="0">
                <a:ea typeface="ＭＳ Ｐゴシック" panose="020B0600070205080204" pitchFamily="34" charset="-128"/>
              </a:rPr>
              <a:t>0 or IPC_NOWAIT</a:t>
            </a:r>
            <a:endParaRPr lang="en-US" altLang="en-US" sz="2800" b="1" dirty="0"/>
          </a:p>
          <a:p>
            <a:endParaRPr lang="en-US" altLang="en-US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60869" y="2942897"/>
            <a:ext cx="5722396" cy="3367016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syntax of the function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/>
              <a:t>ssize_t</a:t>
            </a:r>
            <a:r>
              <a:rPr lang="en-US" altLang="en-US" b="1" dirty="0"/>
              <a:t> </a:t>
            </a:r>
            <a:r>
              <a:rPr lang="en-US" altLang="en-US" b="1" dirty="0" err="1"/>
              <a:t>msgrcv</a:t>
            </a:r>
            <a:r>
              <a:rPr lang="en-US" altLang="en-US" b="1" dirty="0"/>
              <a:t>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msqid</a:t>
            </a:r>
            <a:r>
              <a:rPr lang="en-US" altLang="en-US" b="1" dirty="0"/>
              <a:t>,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msgbuf</a:t>
            </a:r>
            <a:r>
              <a:rPr lang="en-US" altLang="en-US" b="1" dirty="0"/>
              <a:t> *</a:t>
            </a:r>
            <a:r>
              <a:rPr lang="en-US" altLang="en-US" b="1" dirty="0" err="1"/>
              <a:t>msgp</a:t>
            </a:r>
            <a:r>
              <a:rPr lang="en-US" altLang="en-US" b="1" dirty="0"/>
              <a:t>, </a:t>
            </a:r>
            <a:r>
              <a:rPr lang="en-US" altLang="en-US" b="1" dirty="0" err="1"/>
              <a:t>size_t</a:t>
            </a:r>
            <a:r>
              <a:rPr lang="en-US" altLang="en-US" b="1" dirty="0"/>
              <a:t> </a:t>
            </a:r>
            <a:r>
              <a:rPr lang="en-US" altLang="en-US" b="1" dirty="0" err="1"/>
              <a:t>msgsz</a:t>
            </a:r>
            <a:r>
              <a:rPr lang="en-US" altLang="en-US" b="1" dirty="0"/>
              <a:t>, long </a:t>
            </a:r>
            <a:r>
              <a:rPr lang="en-US" altLang="en-US" b="1" dirty="0" err="1"/>
              <a:t>msgtype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msgflg</a:t>
            </a:r>
            <a:r>
              <a:rPr lang="en-US" altLang="en-US" b="1" dirty="0"/>
              <a:t>);</a:t>
            </a:r>
          </a:p>
          <a:p>
            <a:r>
              <a:rPr lang="en-US" altLang="en-US" b="1" dirty="0" err="1"/>
              <a:t>msgtype</a:t>
            </a:r>
            <a:r>
              <a:rPr lang="en-US" altLang="en-US" b="1" dirty="0"/>
              <a:t> argument is used to retrieve a particular message.</a:t>
            </a:r>
          </a:p>
          <a:p>
            <a:pPr lvl="1"/>
            <a:r>
              <a:rPr lang="en-US" altLang="en-US" b="1" dirty="0"/>
              <a:t>0      -retrieve in FIFO order</a:t>
            </a:r>
          </a:p>
          <a:p>
            <a:pPr lvl="1"/>
            <a:r>
              <a:rPr lang="en-US" altLang="en-US" b="1" dirty="0"/>
              <a:t>+</a:t>
            </a:r>
            <a:r>
              <a:rPr lang="en-US" altLang="en-US" b="1" dirty="0" err="1"/>
              <a:t>ve</a:t>
            </a:r>
            <a:r>
              <a:rPr lang="en-US" altLang="en-US" b="1" dirty="0"/>
              <a:t>  - retrieve the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the</a:t>
            </a:r>
            <a:r>
              <a:rPr lang="en-US" altLang="ja-JP" b="1" dirty="0">
                <a:ea typeface="ＭＳ Ｐゴシック" panose="020B0600070205080204" pitchFamily="34" charset="-128"/>
              </a:rPr>
              <a:t> exact value of the message type </a:t>
            </a:r>
            <a:endParaRPr lang="en-US" altLang="en-US" b="1" dirty="0"/>
          </a:p>
          <a:p>
            <a:pPr lvl="1"/>
            <a:r>
              <a:rPr lang="en-US" altLang="en-US" b="1" dirty="0"/>
              <a:t>–</a:t>
            </a:r>
            <a:r>
              <a:rPr lang="en-US" altLang="en-US" b="1" dirty="0" err="1"/>
              <a:t>ve</a:t>
            </a:r>
            <a:r>
              <a:rPr lang="en-US" altLang="en-US" b="1" dirty="0"/>
              <a:t>   - first message or &lt;= </a:t>
            </a:r>
            <a:r>
              <a:rPr lang="en-US" altLang="ja-JP" b="1" dirty="0">
                <a:ea typeface="ＭＳ Ｐゴシック" panose="020B0600070205080204" pitchFamily="34" charset="-128"/>
              </a:rPr>
              <a:t>to the absolute value. </a:t>
            </a:r>
            <a:endParaRPr lang="en-US" altLang="en-US" b="1" dirty="0"/>
          </a:p>
          <a:p>
            <a:r>
              <a:rPr lang="en-US" altLang="en-US" b="1" dirty="0"/>
              <a:t>on success, </a:t>
            </a:r>
            <a:r>
              <a:rPr lang="en-US" altLang="en-US" b="1" dirty="0" err="1"/>
              <a:t>msgrcv</a:t>
            </a:r>
            <a:r>
              <a:rPr lang="en-US" altLang="en-US" b="1" dirty="0"/>
              <a:t> returns with the number of bytes actually copied into the message text</a:t>
            </a:r>
          </a:p>
        </p:txBody>
      </p:sp>
    </p:spTree>
    <p:extLst>
      <p:ext uri="{BB962C8B-B14F-4D97-AF65-F5344CB8AC3E}">
        <p14:creationId xmlns:p14="http://schemas.microsoft.com/office/powerpoint/2010/main" val="17373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MQ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39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140191"/>
            <a:ext cx="11941861" cy="27983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syntax of the function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ssize_t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msgrcv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msqid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msgbuf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msgp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size_t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msgsz</a:t>
            </a:r>
            <a:r>
              <a:rPr lang="en-US" altLang="en-US" sz="2400" b="1" dirty="0"/>
              <a:t>, long </a:t>
            </a:r>
            <a:r>
              <a:rPr lang="en-US" altLang="en-US" sz="2400" b="1" dirty="0" err="1"/>
              <a:t>msgtype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msgflg</a:t>
            </a:r>
            <a:r>
              <a:rPr lang="en-US" altLang="en-US" sz="2400" b="1" dirty="0"/>
              <a:t>);</a:t>
            </a:r>
          </a:p>
          <a:p>
            <a:r>
              <a:rPr lang="en-US" altLang="en-US" sz="2400" b="1" dirty="0" err="1"/>
              <a:t>msgtype</a:t>
            </a:r>
            <a:r>
              <a:rPr lang="en-US" altLang="en-US" sz="2400" b="1" dirty="0"/>
              <a:t> argument is used to retrieve a particular message.</a:t>
            </a:r>
          </a:p>
          <a:p>
            <a:pPr lvl="1"/>
            <a:r>
              <a:rPr lang="en-US" altLang="en-US" sz="2000" b="1" dirty="0"/>
              <a:t>0      -retrieve in FIFO order</a:t>
            </a:r>
          </a:p>
          <a:p>
            <a:pPr lvl="1"/>
            <a:r>
              <a:rPr lang="en-US" altLang="en-US" sz="2000" b="1" dirty="0"/>
              <a:t>+</a:t>
            </a:r>
            <a:r>
              <a:rPr lang="en-US" altLang="en-US" sz="2000" b="1" dirty="0" err="1"/>
              <a:t>ve</a:t>
            </a:r>
            <a:r>
              <a:rPr lang="en-US" altLang="en-US" sz="2000" b="1" dirty="0"/>
              <a:t>  - retrieve the </a:t>
            </a:r>
            <a:r>
              <a:rPr lang="en-US" altLang="ja-JP" sz="2000" b="1" dirty="0" err="1">
                <a:ea typeface="ＭＳ Ｐゴシック" panose="020B0600070205080204" pitchFamily="34" charset="-128"/>
              </a:rPr>
              <a:t>the</a:t>
            </a:r>
            <a:r>
              <a:rPr lang="en-US" altLang="ja-JP" sz="2000" b="1" dirty="0">
                <a:ea typeface="ＭＳ Ｐゴシック" panose="020B0600070205080204" pitchFamily="34" charset="-128"/>
              </a:rPr>
              <a:t> exact value of the message type 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–</a:t>
            </a:r>
            <a:r>
              <a:rPr lang="en-US" altLang="en-US" sz="2000" b="1" dirty="0" err="1"/>
              <a:t>ve</a:t>
            </a:r>
            <a:r>
              <a:rPr lang="en-US" altLang="en-US" sz="2000" b="1" dirty="0"/>
              <a:t>   - first message or &lt;= </a:t>
            </a:r>
            <a:r>
              <a:rPr lang="en-US" altLang="ja-JP" sz="2000" b="1" dirty="0">
                <a:ea typeface="ＭＳ Ｐゴシック" panose="020B0600070205080204" pitchFamily="34" charset="-128"/>
              </a:rPr>
              <a:t>to the absolute value. </a:t>
            </a:r>
            <a:endParaRPr lang="en-US" altLang="en-US" sz="2000" b="1" dirty="0"/>
          </a:p>
          <a:p>
            <a:r>
              <a:rPr lang="en-US" altLang="en-US" sz="2400" b="1" dirty="0"/>
              <a:t>on success, </a:t>
            </a:r>
            <a:r>
              <a:rPr lang="en-US" altLang="en-US" sz="2400" b="1" dirty="0" err="1"/>
              <a:t>msgrcv</a:t>
            </a:r>
            <a:r>
              <a:rPr lang="en-US" altLang="en-US" sz="2400" b="1" dirty="0"/>
              <a:t> returns with the number of bytes actually copied into the message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76171" y="4146055"/>
            <a:ext cx="7303554" cy="2439860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key = </a:t>
            </a:r>
            <a:r>
              <a:rPr lang="en-US" altLang="en-US" b="1" dirty="0" err="1"/>
              <a:t>ftok</a:t>
            </a:r>
            <a:r>
              <a:rPr lang="en-US" altLang="en-US" b="1" dirty="0"/>
              <a:t> (“.“, ‘a‘);</a:t>
            </a:r>
          </a:p>
          <a:p>
            <a:r>
              <a:rPr lang="en-US" altLang="en-US" b="1" dirty="0" err="1"/>
              <a:t>msqid</a:t>
            </a:r>
            <a:r>
              <a:rPr lang="en-US" altLang="en-US" b="1" dirty="0"/>
              <a:t> = </a:t>
            </a:r>
            <a:r>
              <a:rPr lang="en-US" altLang="en-US" b="1" dirty="0" err="1"/>
              <a:t>msgget</a:t>
            </a:r>
            <a:r>
              <a:rPr lang="en-US" altLang="en-US" b="1" dirty="0"/>
              <a:t> (key, IPC_CREAT|0666);</a:t>
            </a:r>
          </a:p>
          <a:p>
            <a:r>
              <a:rPr lang="en-US" altLang="en-US" b="1" dirty="0" err="1"/>
              <a:t>msgsnd</a:t>
            </a:r>
            <a:r>
              <a:rPr lang="en-US" altLang="en-US" b="1" dirty="0"/>
              <a:t> (</a:t>
            </a:r>
            <a:r>
              <a:rPr lang="en-US" altLang="en-US" b="1" dirty="0" err="1"/>
              <a:t>msqid</a:t>
            </a:r>
            <a:r>
              <a:rPr lang="en-US" altLang="en-US" b="1" dirty="0"/>
              <a:t>, &amp;</a:t>
            </a:r>
            <a:r>
              <a:rPr lang="en-US" altLang="en-US" b="1" dirty="0" err="1"/>
              <a:t>struct</a:t>
            </a:r>
            <a:r>
              <a:rPr lang="en-US" altLang="en-US" b="1" dirty="0"/>
              <a:t>, </a:t>
            </a:r>
            <a:r>
              <a:rPr lang="en-US" altLang="en-US" b="1" dirty="0" err="1"/>
              <a:t>sizeof</a:t>
            </a:r>
            <a:r>
              <a:rPr lang="en-US" altLang="en-US" b="1" dirty="0"/>
              <a:t> (</a:t>
            </a:r>
            <a:r>
              <a:rPr lang="en-US" altLang="en-US" b="1" dirty="0" err="1"/>
              <a:t>struct</a:t>
            </a:r>
            <a:r>
              <a:rPr lang="en-US" altLang="en-US" b="1" dirty="0"/>
              <a:t>), 0);</a:t>
            </a:r>
          </a:p>
          <a:p>
            <a:r>
              <a:rPr lang="en-US" altLang="en-US" b="1" dirty="0" err="1"/>
              <a:t>msgrcv</a:t>
            </a:r>
            <a:r>
              <a:rPr lang="en-US" altLang="en-US" b="1" dirty="0"/>
              <a:t> (</a:t>
            </a:r>
            <a:r>
              <a:rPr lang="en-US" altLang="en-US" b="1" dirty="0" err="1"/>
              <a:t>msqid</a:t>
            </a:r>
            <a:r>
              <a:rPr lang="en-US" altLang="en-US" b="1" dirty="0"/>
              <a:t>, &amp;</a:t>
            </a:r>
            <a:r>
              <a:rPr lang="en-US" altLang="en-US" b="1" dirty="0" err="1"/>
              <a:t>struct</a:t>
            </a:r>
            <a:r>
              <a:rPr lang="en-US" altLang="en-US" b="1" dirty="0"/>
              <a:t>, </a:t>
            </a:r>
            <a:r>
              <a:rPr lang="en-US" altLang="en-US" b="1" dirty="0" err="1"/>
              <a:t>sizeof</a:t>
            </a:r>
            <a:r>
              <a:rPr lang="en-US" altLang="en-US" b="1" dirty="0"/>
              <a:t> (</a:t>
            </a:r>
            <a:r>
              <a:rPr lang="en-US" altLang="en-US" b="1" dirty="0" err="1"/>
              <a:t>struct</a:t>
            </a:r>
            <a:r>
              <a:rPr lang="en-US" altLang="en-US" b="1" dirty="0"/>
              <a:t>), </a:t>
            </a:r>
            <a:r>
              <a:rPr lang="en-US" altLang="en-US" b="1" dirty="0" err="1"/>
              <a:t>mtype</a:t>
            </a:r>
            <a:r>
              <a:rPr lang="en-US" altLang="en-US" b="1" dirty="0"/>
              <a:t>, 0);</a:t>
            </a:r>
          </a:p>
          <a:p>
            <a:r>
              <a:rPr lang="en-US" altLang="en-US" b="1" dirty="0" err="1"/>
              <a:t>msgctl</a:t>
            </a:r>
            <a:r>
              <a:rPr lang="en-US" altLang="en-US" b="1" dirty="0"/>
              <a:t> (</a:t>
            </a:r>
            <a:r>
              <a:rPr lang="en-US" altLang="en-US" b="1" dirty="0" err="1"/>
              <a:t>msqid</a:t>
            </a:r>
            <a:r>
              <a:rPr lang="en-US" altLang="en-US" b="1" dirty="0"/>
              <a:t>, IPC_RMID, NULL);</a:t>
            </a:r>
          </a:p>
          <a:p>
            <a:r>
              <a:rPr lang="en-US" altLang="en-US" b="1" dirty="0"/>
              <a:t>$</a:t>
            </a:r>
            <a:r>
              <a:rPr lang="en-US" altLang="en-US" b="1" dirty="0" err="1"/>
              <a:t>ipcrm</a:t>
            </a:r>
            <a:r>
              <a:rPr lang="en-US" altLang="en-US" b="1" dirty="0"/>
              <a:t> </a:t>
            </a:r>
            <a:r>
              <a:rPr lang="en-US" altLang="en-US" b="1" dirty="0" err="1"/>
              <a:t>msg</a:t>
            </a:r>
            <a:r>
              <a:rPr lang="en-US" altLang="en-US" b="1" dirty="0"/>
              <a:t> </a:t>
            </a:r>
            <a:r>
              <a:rPr lang="en-US" altLang="en-US" b="1" dirty="0" err="1"/>
              <a:t>msqid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770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File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86066" y="6410006"/>
            <a:ext cx="3651199" cy="401638"/>
          </a:xfrm>
        </p:spPr>
        <p:txBody>
          <a:bodyPr/>
          <a:lstStyle/>
          <a:p>
            <a:fld id="{1DEFBDA0-AD74-41D1-B067-250B5C005FA0}" type="slidenum">
              <a:rPr lang="en-IN" sz="2400" b="1" smtClean="0">
                <a:solidFill>
                  <a:schemeClr val="tx1"/>
                </a:solidFill>
              </a:rPr>
              <a:t>4</a:t>
            </a:fld>
            <a:endParaRPr lang="en-IN" sz="2400" b="1">
              <a:solidFill>
                <a:schemeClr val="tx1"/>
              </a:solidFill>
            </a:endParaRPr>
          </a:p>
        </p:txBody>
      </p:sp>
      <p:grpSp>
        <p:nvGrpSpPr>
          <p:cNvPr id="5" name="Content Placeholder 3"/>
          <p:cNvGrpSpPr>
            <a:grpSpLocks/>
          </p:cNvGrpSpPr>
          <p:nvPr/>
        </p:nvGrpSpPr>
        <p:grpSpPr bwMode="auto">
          <a:xfrm>
            <a:off x="619201" y="1014123"/>
            <a:ext cx="10953598" cy="5532120"/>
            <a:chOff x="96" y="1298"/>
            <a:chExt cx="4464" cy="2016"/>
          </a:xfrm>
        </p:grpSpPr>
        <p:cxnSp>
          <p:nvCxnSpPr>
            <p:cNvPr id="6" name="_s2052"/>
            <p:cNvCxnSpPr>
              <a:cxnSpLocks noChangeShapeType="1"/>
              <a:stCxn id="28" idx="0"/>
              <a:endCxn id="21" idx="2"/>
            </p:cNvCxnSpPr>
            <p:nvPr/>
          </p:nvCxnSpPr>
          <p:spPr bwMode="auto">
            <a:xfrm flipV="1">
              <a:off x="960" y="2450"/>
              <a:ext cx="144" cy="720"/>
            </a:xfrm>
            <a:prstGeom prst="bentConnector2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_s2053"/>
            <p:cNvCxnSpPr>
              <a:cxnSpLocks noChangeShapeType="1"/>
              <a:stCxn id="27" idx="0"/>
              <a:endCxn id="21" idx="2"/>
            </p:cNvCxnSpPr>
            <p:nvPr/>
          </p:nvCxnSpPr>
          <p:spPr bwMode="auto">
            <a:xfrm flipV="1">
              <a:off x="960" y="2450"/>
              <a:ext cx="144" cy="288"/>
            </a:xfrm>
            <a:prstGeom prst="bentConnector2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_s2054"/>
            <p:cNvCxnSpPr>
              <a:cxnSpLocks noChangeShapeType="1"/>
              <a:stCxn id="26" idx="4"/>
              <a:endCxn id="22" idx="2"/>
            </p:cNvCxnSpPr>
            <p:nvPr/>
          </p:nvCxnSpPr>
          <p:spPr bwMode="auto">
            <a:xfrm rot="10800000">
              <a:off x="2112" y="2450"/>
              <a:ext cx="144" cy="720"/>
            </a:xfrm>
            <a:prstGeom prst="bentConnector2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_s2055"/>
            <p:cNvCxnSpPr>
              <a:cxnSpLocks noChangeShapeType="1"/>
              <a:stCxn id="25" idx="4"/>
              <a:endCxn id="22" idx="2"/>
            </p:cNvCxnSpPr>
            <p:nvPr/>
          </p:nvCxnSpPr>
          <p:spPr bwMode="auto">
            <a:xfrm rot="10800000">
              <a:off x="2112" y="2450"/>
              <a:ext cx="144" cy="288"/>
            </a:xfrm>
            <a:prstGeom prst="bentConnector2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_s2056"/>
            <p:cNvCxnSpPr>
              <a:cxnSpLocks noChangeShapeType="1"/>
              <a:stCxn id="24" idx="6"/>
              <a:endCxn id="20" idx="2"/>
            </p:cNvCxnSpPr>
            <p:nvPr/>
          </p:nvCxnSpPr>
          <p:spPr bwMode="auto">
            <a:xfrm rot="5400000" flipH="1">
              <a:off x="3300" y="1334"/>
              <a:ext cx="144" cy="1512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_s2057"/>
            <p:cNvCxnSpPr>
              <a:cxnSpLocks noChangeShapeType="1"/>
              <a:stCxn id="23" idx="6"/>
              <a:endCxn id="20" idx="2"/>
            </p:cNvCxnSpPr>
            <p:nvPr/>
          </p:nvCxnSpPr>
          <p:spPr bwMode="auto">
            <a:xfrm rot="5400000" flipH="1">
              <a:off x="2796" y="1838"/>
              <a:ext cx="144" cy="504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_s2058"/>
            <p:cNvCxnSpPr>
              <a:cxnSpLocks noChangeShapeType="1"/>
              <a:stCxn id="22" idx="6"/>
              <a:endCxn id="20" idx="2"/>
            </p:cNvCxnSpPr>
            <p:nvPr/>
          </p:nvCxnSpPr>
          <p:spPr bwMode="auto">
            <a:xfrm rot="16200000">
              <a:off x="2292" y="1838"/>
              <a:ext cx="144" cy="504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_s2059"/>
            <p:cNvCxnSpPr>
              <a:cxnSpLocks noChangeShapeType="1"/>
              <a:stCxn id="21" idx="6"/>
              <a:endCxn id="20" idx="2"/>
            </p:cNvCxnSpPr>
            <p:nvPr/>
          </p:nvCxnSpPr>
          <p:spPr bwMode="auto">
            <a:xfrm rot="16200000">
              <a:off x="1788" y="1334"/>
              <a:ext cx="144" cy="1512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_s2060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 rot="5400000" flipH="1">
              <a:off x="2022" y="1136"/>
              <a:ext cx="144" cy="1044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_s2061"/>
            <p:cNvCxnSpPr>
              <a:cxnSpLocks noChangeShapeType="1"/>
              <a:stCxn id="19" idx="6"/>
              <a:endCxn id="17" idx="2"/>
            </p:cNvCxnSpPr>
            <p:nvPr/>
          </p:nvCxnSpPr>
          <p:spPr bwMode="auto">
            <a:xfrm rot="16200000">
              <a:off x="1483" y="1640"/>
              <a:ext cx="144" cy="35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_s2062"/>
            <p:cNvCxnSpPr>
              <a:cxnSpLocks noChangeShapeType="1"/>
              <a:stCxn id="18" idx="6"/>
              <a:endCxn id="17" idx="2"/>
            </p:cNvCxnSpPr>
            <p:nvPr/>
          </p:nvCxnSpPr>
          <p:spPr bwMode="auto">
            <a:xfrm rot="16200000">
              <a:off x="978" y="1136"/>
              <a:ext cx="144" cy="1044"/>
            </a:xfrm>
            <a:prstGeom prst="bentConnector3">
              <a:avLst>
                <a:gd name="adj1" fmla="val 30000"/>
              </a:avLst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_s2063"/>
            <p:cNvSpPr>
              <a:spLocks noChangeArrowheads="1"/>
            </p:cNvSpPr>
            <p:nvPr/>
          </p:nvSpPr>
          <p:spPr bwMode="auto">
            <a:xfrm>
              <a:off x="1107" y="1298"/>
              <a:ext cx="930" cy="288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00B0F0"/>
                </a:gs>
                <a:gs pos="50000">
                  <a:sysClr val="window" lastClr="FFFFFF"/>
                </a:gs>
                <a:gs pos="100000">
                  <a:srgbClr val="00B0F0"/>
                </a:gs>
              </a:gsLst>
              <a:lin ang="18900000" scaled="1"/>
            </a:gradFill>
            <a:ln w="3175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File Types</a:t>
              </a:r>
            </a:p>
          </p:txBody>
        </p:sp>
        <p:sp>
          <p:nvSpPr>
            <p:cNvPr id="18" name="_s2064"/>
            <p:cNvSpPr>
              <a:spLocks noChangeArrowheads="1"/>
            </p:cNvSpPr>
            <p:nvPr/>
          </p:nvSpPr>
          <p:spPr bwMode="auto">
            <a:xfrm>
              <a:off x="96" y="1730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rgbClr val="39B3E9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regular</a:t>
              </a:r>
            </a:p>
          </p:txBody>
        </p:sp>
        <p:sp>
          <p:nvSpPr>
            <p:cNvPr id="19" name="_s2065"/>
            <p:cNvSpPr>
              <a:spLocks noChangeArrowheads="1"/>
            </p:cNvSpPr>
            <p:nvPr/>
          </p:nvSpPr>
          <p:spPr bwMode="auto">
            <a:xfrm>
              <a:off x="1104" y="1730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rgbClr val="39B3E9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Directory</a:t>
              </a:r>
            </a:p>
          </p:txBody>
        </p:sp>
        <p:sp>
          <p:nvSpPr>
            <p:cNvPr id="20" name="_s2066"/>
            <p:cNvSpPr>
              <a:spLocks noChangeArrowheads="1"/>
            </p:cNvSpPr>
            <p:nvPr/>
          </p:nvSpPr>
          <p:spPr bwMode="auto">
            <a:xfrm>
              <a:off x="2184" y="1730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bg2"/>
            </a:solidFill>
            <a:ln w="3175">
              <a:solidFill>
                <a:srgbClr val="39B3E9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Special</a:t>
              </a:r>
            </a:p>
          </p:txBody>
        </p:sp>
        <p:sp>
          <p:nvSpPr>
            <p:cNvPr id="21" name="_s2067"/>
            <p:cNvSpPr>
              <a:spLocks noChangeArrowheads="1"/>
            </p:cNvSpPr>
            <p:nvPr/>
          </p:nvSpPr>
          <p:spPr bwMode="auto">
            <a:xfrm>
              <a:off x="672" y="2162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Device</a:t>
              </a:r>
            </a:p>
          </p:txBody>
        </p:sp>
        <p:sp>
          <p:nvSpPr>
            <p:cNvPr id="22" name="_s2068"/>
            <p:cNvSpPr>
              <a:spLocks noChangeArrowheads="1"/>
            </p:cNvSpPr>
            <p:nvPr/>
          </p:nvSpPr>
          <p:spPr bwMode="auto">
            <a:xfrm>
              <a:off x="1680" y="2162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Link </a:t>
              </a:r>
            </a:p>
          </p:txBody>
        </p:sp>
        <p:sp>
          <p:nvSpPr>
            <p:cNvPr id="23" name="_s2069"/>
            <p:cNvSpPr>
              <a:spLocks noChangeArrowheads="1"/>
            </p:cNvSpPr>
            <p:nvPr/>
          </p:nvSpPr>
          <p:spPr bwMode="auto">
            <a:xfrm>
              <a:off x="2688" y="2162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Socket</a:t>
              </a:r>
            </a:p>
          </p:txBody>
        </p:sp>
        <p:sp>
          <p:nvSpPr>
            <p:cNvPr id="24" name="_s2070"/>
            <p:cNvSpPr>
              <a:spLocks noChangeArrowheads="1"/>
            </p:cNvSpPr>
            <p:nvPr/>
          </p:nvSpPr>
          <p:spPr bwMode="auto">
            <a:xfrm>
              <a:off x="3696" y="2162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FIFO</a:t>
              </a:r>
            </a:p>
          </p:txBody>
        </p:sp>
        <p:sp>
          <p:nvSpPr>
            <p:cNvPr id="25" name="_s2071"/>
            <p:cNvSpPr>
              <a:spLocks noChangeArrowheads="1"/>
            </p:cNvSpPr>
            <p:nvPr/>
          </p:nvSpPr>
          <p:spPr bwMode="auto">
            <a:xfrm>
              <a:off x="2256" y="2594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Soft</a:t>
              </a:r>
            </a:p>
          </p:txBody>
        </p:sp>
        <p:sp>
          <p:nvSpPr>
            <p:cNvPr id="26" name="_s2072"/>
            <p:cNvSpPr>
              <a:spLocks noChangeArrowheads="1"/>
            </p:cNvSpPr>
            <p:nvPr/>
          </p:nvSpPr>
          <p:spPr bwMode="auto">
            <a:xfrm>
              <a:off x="2256" y="3026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Hard</a:t>
              </a:r>
            </a:p>
          </p:txBody>
        </p:sp>
        <p:sp>
          <p:nvSpPr>
            <p:cNvPr id="27" name="_s2073"/>
            <p:cNvSpPr>
              <a:spLocks noChangeArrowheads="1"/>
            </p:cNvSpPr>
            <p:nvPr/>
          </p:nvSpPr>
          <p:spPr bwMode="auto">
            <a:xfrm>
              <a:off x="96" y="2594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Character</a:t>
              </a:r>
            </a:p>
          </p:txBody>
        </p:sp>
        <p:sp>
          <p:nvSpPr>
            <p:cNvPr id="28" name="_s2074"/>
            <p:cNvSpPr>
              <a:spLocks noChangeArrowheads="1"/>
            </p:cNvSpPr>
            <p:nvPr/>
          </p:nvSpPr>
          <p:spPr bwMode="auto">
            <a:xfrm>
              <a:off x="96" y="3026"/>
              <a:ext cx="864" cy="288"/>
            </a:xfrm>
            <a:prstGeom prst="bevel">
              <a:avLst>
                <a:gd name="adj" fmla="val 125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rgbClr val="6A6468"/>
              </a:solidFill>
              <a:miter lim="800000"/>
              <a:headEnd/>
              <a:tailEnd/>
            </a:ln>
          </p:spPr>
          <p:txBody>
            <a:bodyPr vert="horz" wrap="none" lIns="60671" tIns="30336" rIns="60671" bIns="3033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Block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95766" y="1276935"/>
            <a:ext cx="422138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kern="0" dirty="0"/>
              <a:t>$</a:t>
            </a:r>
            <a:r>
              <a:rPr lang="en-US" sz="2400" b="1" i="1" kern="0" dirty="0" err="1"/>
              <a:t>lsof</a:t>
            </a:r>
            <a:r>
              <a:rPr lang="en-US" sz="2400" b="1" i="1" kern="0"/>
              <a:t> </a:t>
            </a:r>
            <a:r>
              <a:rPr lang="en-US" sz="2400" b="1" i="1" kern="0" smtClean="0"/>
              <a:t> </a:t>
            </a:r>
            <a:r>
              <a:rPr lang="en-US" sz="2400" b="1" i="1" kern="0" dirty="0"/>
              <a:t>- </a:t>
            </a:r>
            <a:r>
              <a:rPr lang="en-US" sz="2400" b="1" kern="0" dirty="0"/>
              <a:t>List open files</a:t>
            </a:r>
          </a:p>
        </p:txBody>
      </p:sp>
    </p:spTree>
    <p:extLst>
      <p:ext uri="{BB962C8B-B14F-4D97-AF65-F5344CB8AC3E}">
        <p14:creationId xmlns:p14="http://schemas.microsoft.com/office/powerpoint/2010/main" val="3508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MQ Limitations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40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321" y="1126915"/>
            <a:ext cx="11273265" cy="2753711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Message queues are effective if a small amount of data is transferred. </a:t>
            </a:r>
          </a:p>
          <a:p>
            <a:pPr algn="just"/>
            <a:r>
              <a:rPr lang="en-US" altLang="en-US" sz="2400" b="1" dirty="0"/>
              <a:t>Very expensive  for large transfers.  </a:t>
            </a:r>
          </a:p>
          <a:p>
            <a:pPr algn="just"/>
            <a:r>
              <a:rPr lang="en-US" altLang="en-US" sz="2400" b="1" dirty="0"/>
              <a:t>During message sending and receiving, the message is copied from user buffer into kernel buffer and vice versa</a:t>
            </a:r>
          </a:p>
          <a:p>
            <a:pPr algn="just"/>
            <a:r>
              <a:rPr lang="en-US" altLang="en-US" sz="2400" b="1" dirty="0"/>
              <a:t>So each  message transfer involves two data copy operations, which results in poor performance of a system.</a:t>
            </a:r>
          </a:p>
          <a:p>
            <a:pPr algn="just"/>
            <a:r>
              <a:rPr lang="en-US" altLang="en-US" sz="2400" b="1" dirty="0"/>
              <a:t>A message in a queue can not be reused</a:t>
            </a:r>
          </a:p>
          <a:p>
            <a:pPr algn="just"/>
            <a:endParaRPr lang="en-US" alt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4086700"/>
            <a:ext cx="10972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Shared Memory - Introduction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611506" y="2362200"/>
            <a:ext cx="1905000" cy="396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11506" y="1454227"/>
            <a:ext cx="1905000" cy="90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219200"/>
            <a:ext cx="4603531" cy="4614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Very flexible and ease of use.</a:t>
            </a:r>
          </a:p>
          <a:p>
            <a:r>
              <a:rPr lang="en-US" altLang="en-US" sz="2400" b="1" dirty="0"/>
              <a:t>Fastest IPC mechanisms</a:t>
            </a:r>
          </a:p>
          <a:p>
            <a:r>
              <a:rPr lang="en-US" altLang="en-US" sz="2400" b="1" dirty="0"/>
              <a:t> shared memory is used to provide access to </a:t>
            </a:r>
          </a:p>
          <a:p>
            <a:pPr lvl="1"/>
            <a:r>
              <a:rPr lang="en-US" altLang="en-US" sz="2200" b="1" dirty="0"/>
              <a:t>Global variable</a:t>
            </a:r>
          </a:p>
          <a:p>
            <a:pPr lvl="1"/>
            <a:r>
              <a:rPr lang="en-US" altLang="en-US" sz="2200" b="1" dirty="0"/>
              <a:t>Shared libraries</a:t>
            </a:r>
          </a:p>
          <a:p>
            <a:pPr lvl="1"/>
            <a:r>
              <a:rPr lang="en-US" altLang="en-US" sz="2200" b="1" dirty="0"/>
              <a:t>Word processors</a:t>
            </a:r>
          </a:p>
          <a:p>
            <a:pPr lvl="1"/>
            <a:r>
              <a:rPr lang="en-US" altLang="en-US" sz="2200" b="1" dirty="0"/>
              <a:t>Multi-player gaming environment</a:t>
            </a:r>
          </a:p>
          <a:p>
            <a:pPr lvl="1"/>
            <a:r>
              <a:rPr lang="en-US" altLang="en-US" sz="2200" b="1" dirty="0"/>
              <a:t>Http daemons</a:t>
            </a:r>
          </a:p>
          <a:p>
            <a:pPr lvl="1"/>
            <a:r>
              <a:rPr lang="en-US" altLang="en-US" sz="2200" b="1" dirty="0"/>
              <a:t>Other programs written in languages like Perl, C etc.,</a:t>
            </a:r>
          </a:p>
          <a:p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611506" y="1447800"/>
            <a:ext cx="1905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611506" y="236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687706" y="1678238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 dirty="0" smtClean="0">
                <a:latin typeface="Albertus Extra Bold" pitchFamily="34" charset="0"/>
              </a:rPr>
              <a:t>Kernel</a:t>
            </a:r>
            <a:endParaRPr lang="en-US" altLang="en-US" sz="2000" b="1" dirty="0">
              <a:latin typeface="Albertus Extra Bold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611506" y="3886200"/>
            <a:ext cx="19050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897029" y="4200227"/>
            <a:ext cx="12630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solidFill>
                  <a:srgbClr val="080808"/>
                </a:solidFill>
                <a:latin typeface="Albertus Extra Bold" pitchFamily="34" charset="0"/>
              </a:rPr>
              <a:t>Shm</a:t>
            </a:r>
            <a:r>
              <a:rPr lang="en-US" altLang="en-US" b="1" dirty="0">
                <a:solidFill>
                  <a:srgbClr val="080808"/>
                </a:solidFill>
                <a:latin typeface="Albertus Extra Bold" pitchFamily="34" charset="0"/>
              </a:rPr>
              <a:t> size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611506" y="349326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CC3300"/>
                </a:solidFill>
                <a:latin typeface="Albertus Extra Bold" pitchFamily="34" charset="0"/>
              </a:rPr>
              <a:t>shmid</a:t>
            </a:r>
            <a:endParaRPr lang="en-US" altLang="en-US" sz="2000" b="1" dirty="0">
              <a:solidFill>
                <a:srgbClr val="CC3300"/>
              </a:solidFill>
              <a:latin typeface="Albertus Extra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316106" y="3657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80808"/>
                </a:solidFill>
                <a:latin typeface="Albertus Extra Bold" pitchFamily="34" charset="0"/>
              </a:rPr>
              <a:t>pointer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9306706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 rot="5400000">
            <a:off x="10080778" y="4378418"/>
            <a:ext cx="3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80808"/>
                </a:solidFill>
                <a:latin typeface="Albertus Extra Bold" pitchFamily="34" charset="0"/>
              </a:rPr>
              <a:t>Physical Memory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993165" y="4018984"/>
            <a:ext cx="1966522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IN" altLang="en-US" b="1" dirty="0">
              <a:latin typeface="+mn-lt"/>
            </a:endParaRPr>
          </a:p>
          <a:p>
            <a:pPr algn="ctr" eaLnBrk="1" hangingPunct="1"/>
            <a:r>
              <a:rPr lang="en-IN" altLang="en-US" b="1" dirty="0">
                <a:latin typeface="+mn-lt"/>
              </a:rPr>
              <a:t>Shared Memory Size</a:t>
            </a:r>
          </a:p>
          <a:p>
            <a:pPr algn="ctr" eaLnBrk="1" hangingPunct="1"/>
            <a:endParaRPr lang="en-IN" altLang="en-US" b="1" dirty="0">
              <a:latin typeface="+mn-l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184365" y="367320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CC3300"/>
                </a:solidFill>
                <a:latin typeface="Albertus Extra Bold" pitchFamily="34" charset="0"/>
              </a:rPr>
              <a:t>shmid</a:t>
            </a:r>
            <a:endParaRPr lang="en-US" altLang="en-US" sz="2000" b="1" dirty="0">
              <a:solidFill>
                <a:srgbClr val="CC3300"/>
              </a:solidFill>
              <a:latin typeface="Albertus Extra Bold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265132" y="5213541"/>
            <a:ext cx="1788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080808"/>
                </a:solidFill>
                <a:latin typeface="Albertus Extra Bold" pitchFamily="34" charset="0"/>
              </a:rPr>
              <a:t>shmget</a:t>
            </a:r>
            <a:r>
              <a:rPr lang="en-US" altLang="en-US" sz="2000" b="1" dirty="0">
                <a:solidFill>
                  <a:srgbClr val="080808"/>
                </a:solidFill>
                <a:latin typeface="Albertus Extra Bold" pitchFamily="34" charset="0"/>
              </a:rPr>
              <a:t>( )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57900" y="6296057"/>
            <a:ext cx="1355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solidFill>
                  <a:srgbClr val="080808"/>
                </a:solidFill>
                <a:latin typeface="Albertus Extra Bold" pitchFamily="34" charset="0"/>
              </a:rPr>
              <a:t>shmat</a:t>
            </a:r>
            <a:r>
              <a:rPr lang="en-US" altLang="en-US" sz="2000" b="1" dirty="0">
                <a:solidFill>
                  <a:srgbClr val="080808"/>
                </a:solidFill>
                <a:latin typeface="Albertus Extra Bold" pitchFamily="34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8504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Shared Memory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42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0"/>
            <a:ext cx="5469875" cy="5257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200" b="1" dirty="0"/>
              <a:t>Shared memory is a much faster method of communication than either semaphores or message queues.</a:t>
            </a:r>
          </a:p>
          <a:p>
            <a:pPr algn="just"/>
            <a:r>
              <a:rPr lang="en-US" altLang="en-US" sz="3200" b="1" dirty="0"/>
              <a:t> Does not require an intermediate kernel buffer</a:t>
            </a:r>
          </a:p>
          <a:p>
            <a:pPr algn="just"/>
            <a:r>
              <a:rPr lang="en-US" altLang="en-US" sz="3200" b="1" dirty="0"/>
              <a:t>Using shared memory is quite easy. After a shared memory segment is set up, it is manipulated exactly like any other memory area.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5884" y="1214471"/>
            <a:ext cx="5300949" cy="4073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/>
              <a:t>The steps involved are</a:t>
            </a:r>
          </a:p>
          <a:p>
            <a:pPr lvl="1"/>
            <a:r>
              <a:rPr lang="en-US" altLang="en-US" sz="2800" b="1"/>
              <a:t>Creating shared memory</a:t>
            </a:r>
          </a:p>
          <a:p>
            <a:pPr lvl="1"/>
            <a:r>
              <a:rPr lang="en-US" altLang="en-US" sz="2800" b="1"/>
              <a:t>Connecting to the memory &amp; obtaining a pointer to the memory</a:t>
            </a:r>
          </a:p>
          <a:p>
            <a:pPr lvl="1"/>
            <a:r>
              <a:rPr lang="en-US" altLang="en-US" sz="2800" b="1"/>
              <a:t>Reading/Writing &amp; changing access mode to the memory</a:t>
            </a:r>
          </a:p>
          <a:p>
            <a:pPr lvl="1"/>
            <a:r>
              <a:rPr lang="en-US" altLang="en-US" sz="2800" b="1"/>
              <a:t>Detaching from memory</a:t>
            </a:r>
          </a:p>
          <a:p>
            <a:pPr lvl="1"/>
            <a:r>
              <a:rPr lang="en-US" altLang="en-US" sz="2800" b="1"/>
              <a:t>Deleting the shared segment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</a:t>
            </a:r>
            <a:r>
              <a:rPr lang="en-US" dirty="0" err="1" smtClean="0">
                <a:latin typeface="+mn-lt"/>
              </a:rPr>
              <a:t>hm</a:t>
            </a:r>
            <a:r>
              <a:rPr lang="en-US" dirty="0" smtClean="0">
                <a:latin typeface="+mn-lt"/>
              </a:rPr>
              <a:t> –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43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1" y="1098331"/>
            <a:ext cx="11330152" cy="2695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 b="1" dirty="0" err="1"/>
              <a:t>shmget</a:t>
            </a:r>
            <a:r>
              <a:rPr lang="en-US" altLang="en-US" sz="2400" b="1" dirty="0"/>
              <a:t> system call is used to create a shared memory segment.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/>
              <a:t>The syntax: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  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shmget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key_t</a:t>
            </a:r>
            <a:r>
              <a:rPr lang="en-US" altLang="en-US" sz="2400" b="1" dirty="0"/>
              <a:t> key,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size,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shmflg</a:t>
            </a:r>
            <a:r>
              <a:rPr lang="en-US" altLang="en-US" sz="2400" b="1" dirty="0"/>
              <a:t>);</a:t>
            </a:r>
          </a:p>
          <a:p>
            <a:pPr lvl="2" algn="just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chemeClr val="folHlink"/>
                </a:solidFill>
              </a:rPr>
              <a:t>key</a:t>
            </a:r>
            <a:r>
              <a:rPr lang="en-US" altLang="en-US" b="1" dirty="0"/>
              <a:t>: the return value of </a:t>
            </a:r>
            <a:r>
              <a:rPr lang="en-US" altLang="en-US" b="1" dirty="0" err="1"/>
              <a:t>ftok</a:t>
            </a:r>
            <a:r>
              <a:rPr lang="en-US" altLang="en-US" b="1" dirty="0"/>
              <a:t> function.</a:t>
            </a:r>
          </a:p>
          <a:p>
            <a:pPr lvl="2" algn="just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chemeClr val="folHlink"/>
                </a:solidFill>
              </a:rPr>
              <a:t>size</a:t>
            </a:r>
            <a:r>
              <a:rPr lang="en-US" altLang="en-US" b="1" dirty="0"/>
              <a:t>: size of the shared memory.</a:t>
            </a:r>
          </a:p>
          <a:p>
            <a:pPr lvl="2" algn="just">
              <a:lnSpc>
                <a:spcPct val="80000"/>
              </a:lnSpc>
              <a:buFontTx/>
              <a:buNone/>
            </a:pPr>
            <a:r>
              <a:rPr lang="en-US" altLang="en-US" b="1" dirty="0" err="1">
                <a:solidFill>
                  <a:schemeClr val="folHlink"/>
                </a:solidFill>
              </a:rPr>
              <a:t>shmflg</a:t>
            </a:r>
            <a:r>
              <a:rPr lang="en-US" altLang="en-US" b="1" dirty="0"/>
              <a:t>: IPC_CREAT|0744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/>
              <a:t>On success the </a:t>
            </a:r>
            <a:r>
              <a:rPr lang="en-US" altLang="en-US" sz="2400" b="1" dirty="0" err="1"/>
              <a:t>shmget</a:t>
            </a:r>
            <a:r>
              <a:rPr lang="en-US" altLang="en-US" sz="2400" b="1" dirty="0"/>
              <a:t> returns the shared memory ID or else it returns -1.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4091286"/>
            <a:ext cx="11330152" cy="21745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used to attach the created shared memory segment onto a process address space.  </a:t>
            </a:r>
          </a:p>
          <a:p>
            <a:pPr algn="just"/>
            <a:r>
              <a:rPr lang="en-US" altLang="en-US" sz="2400" b="1" dirty="0"/>
              <a:t>void *</a:t>
            </a:r>
            <a:r>
              <a:rPr lang="en-US" altLang="en-US" sz="2400" b="1" dirty="0" err="1"/>
              <a:t>shmat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shmid,void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shmaddr,int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shmflg</a:t>
            </a:r>
            <a:r>
              <a:rPr lang="en-US" altLang="en-US" sz="2400" b="1" dirty="0"/>
              <a:t>)</a:t>
            </a:r>
          </a:p>
          <a:p>
            <a:r>
              <a:rPr lang="en-US" altLang="en-US" sz="2400" b="1" dirty="0"/>
              <a:t>Example: data=</a:t>
            </a:r>
            <a:r>
              <a:rPr lang="en-US" altLang="en-US" sz="2400" b="1" dirty="0" err="1"/>
              <a:t>shmat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shmid</a:t>
            </a:r>
            <a:r>
              <a:rPr lang="en-US" altLang="en-US" sz="2400" b="1" dirty="0"/>
              <a:t>,(void *)0,0);</a:t>
            </a:r>
          </a:p>
          <a:p>
            <a:pPr algn="just"/>
            <a:r>
              <a:rPr lang="en-US" altLang="en-US" sz="2400" b="1" dirty="0"/>
              <a:t>A pointer is returned on the successful execution of the system call and the process can read or write to the segment using the pointer. </a:t>
            </a:r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457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shm</a:t>
            </a:r>
            <a:r>
              <a:rPr lang="en-US" dirty="0" smtClean="0">
                <a:latin typeface="+mn-lt"/>
              </a:rPr>
              <a:t> –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44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6842" y="1605456"/>
            <a:ext cx="5402318" cy="4311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Reading or writing to a shared memory is the easiest part.</a:t>
            </a:r>
          </a:p>
          <a:p>
            <a:r>
              <a:rPr lang="en-US" altLang="en-US" sz="2400" b="1" dirty="0"/>
              <a:t>The data is written on to the shared memory as we do it with normal memory using the pointers </a:t>
            </a:r>
          </a:p>
          <a:p>
            <a:pPr marL="0" indent="0">
              <a:buNone/>
            </a:pPr>
            <a:r>
              <a:rPr lang="en-US" altLang="en-US" sz="2400" b="1" dirty="0"/>
              <a:t>Example - </a:t>
            </a:r>
          </a:p>
          <a:p>
            <a:r>
              <a:rPr lang="en-US" altLang="en-US" sz="2400" b="1" dirty="0"/>
              <a:t>Read:</a:t>
            </a:r>
          </a:p>
          <a:p>
            <a:pPr lvl="1"/>
            <a:r>
              <a:rPr lang="en-US" altLang="en-US" sz="2000" b="1" dirty="0" err="1"/>
              <a:t>p</a:t>
            </a:r>
            <a:r>
              <a:rPr lang="en-US" altLang="en-US" sz="2000" b="1" dirty="0" err="1" smtClean="0"/>
              <a:t>rintf</a:t>
            </a:r>
            <a:r>
              <a:rPr lang="en-US" altLang="en-US" sz="2000" b="1" dirty="0" smtClean="0"/>
              <a:t> (“</a:t>
            </a:r>
            <a:r>
              <a:rPr lang="en-US" altLang="en-US" sz="2000" b="1" dirty="0"/>
              <a:t>SHM contents : %s \n”, data);</a:t>
            </a:r>
          </a:p>
          <a:p>
            <a:r>
              <a:rPr lang="en-US" altLang="en-US" sz="2400" b="1" dirty="0"/>
              <a:t>Write:</a:t>
            </a:r>
          </a:p>
          <a:p>
            <a:pPr lvl="1"/>
            <a:r>
              <a:rPr lang="en-US" altLang="en-US" sz="2000" b="1" dirty="0" err="1" smtClean="0"/>
              <a:t>printf</a:t>
            </a:r>
            <a:r>
              <a:rPr lang="en-US" altLang="en-US" sz="2000" b="1" dirty="0" smtClean="0"/>
              <a:t> (“”</a:t>
            </a:r>
            <a:r>
              <a:rPr lang="en-US" altLang="en-US" sz="2000" b="1" dirty="0"/>
              <a:t>Enter a String : ”);</a:t>
            </a:r>
          </a:p>
          <a:p>
            <a:pPr lvl="1"/>
            <a:r>
              <a:rPr lang="en-US" altLang="en-US" sz="2000" b="1" dirty="0" err="1"/>
              <a:t>s</a:t>
            </a:r>
            <a:r>
              <a:rPr lang="en-US" altLang="en-US" sz="2000" b="1" dirty="0" err="1" smtClean="0"/>
              <a:t>canf</a:t>
            </a:r>
            <a:r>
              <a:rPr lang="en-US" altLang="en-US" sz="2000" b="1" dirty="0" smtClean="0"/>
              <a:t> (“ </a:t>
            </a:r>
            <a:r>
              <a:rPr lang="en-US" altLang="en-US" sz="2000" b="1" dirty="0"/>
              <a:t>%[^\n]”,data);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00797" y="1605456"/>
            <a:ext cx="5255447" cy="431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The detachment of an attached shared memory segment is done by </a:t>
            </a:r>
            <a:r>
              <a:rPr lang="en-US" altLang="en-US" sz="2400" b="1" dirty="0" err="1"/>
              <a:t>shmdt</a:t>
            </a:r>
            <a:r>
              <a:rPr lang="en-US" altLang="en-US" sz="2400" b="1" dirty="0"/>
              <a:t> to pass the address of the pointer as an argument.  </a:t>
            </a:r>
          </a:p>
          <a:p>
            <a:pPr algn="just"/>
            <a:endParaRPr lang="en-US" altLang="en-US" sz="1000" b="1" dirty="0"/>
          </a:p>
          <a:p>
            <a:pPr algn="just"/>
            <a:r>
              <a:rPr lang="en-US" altLang="en-US" sz="2400" b="1" dirty="0"/>
              <a:t>Syntax: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 smtClean="0"/>
              <a:t>shmdt</a:t>
            </a:r>
            <a:r>
              <a:rPr lang="en-US" altLang="en-US" sz="2400" b="1" dirty="0" smtClean="0"/>
              <a:t> (</a:t>
            </a:r>
            <a:r>
              <a:rPr lang="en-US" altLang="en-US" sz="2400" b="1" dirty="0"/>
              <a:t>void *</a:t>
            </a:r>
            <a:r>
              <a:rPr lang="en-US" altLang="en-US" sz="2400" b="1" dirty="0" err="1"/>
              <a:t>shmaddr</a:t>
            </a:r>
            <a:r>
              <a:rPr lang="en-US" altLang="en-US" sz="2400" b="1" dirty="0"/>
              <a:t>);</a:t>
            </a:r>
          </a:p>
          <a:p>
            <a:pPr algn="just"/>
            <a:endParaRPr lang="en-US" altLang="en-US" sz="300" b="1" dirty="0"/>
          </a:p>
          <a:p>
            <a:pPr algn="just"/>
            <a:r>
              <a:rPr lang="en-US" altLang="en-US" sz="2400" b="1" dirty="0"/>
              <a:t>To remove shared memory call: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b="1" dirty="0"/>
              <a:t> 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 smtClean="0"/>
              <a:t>shmctl</a:t>
            </a:r>
            <a:r>
              <a:rPr lang="en-US" altLang="en-US" sz="2400" b="1" dirty="0" smtClean="0"/>
              <a:t> (</a:t>
            </a:r>
            <a:r>
              <a:rPr lang="en-US" altLang="en-US" sz="2400" b="1" dirty="0" err="1"/>
              <a:t>shmid,IPC_RMID,NULL</a:t>
            </a:r>
            <a:r>
              <a:rPr lang="en-US" altLang="en-US" sz="2400" b="1" dirty="0"/>
              <a:t>);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600" b="1" dirty="0"/>
          </a:p>
          <a:p>
            <a:pPr algn="just"/>
            <a:r>
              <a:rPr lang="en-US" altLang="en-US" sz="2400" b="1" dirty="0"/>
              <a:t>These functions return –1 on error and 0 on successful  execution.</a:t>
            </a:r>
          </a:p>
        </p:txBody>
      </p:sp>
    </p:spTree>
    <p:extLst>
      <p:ext uri="{BB962C8B-B14F-4D97-AF65-F5344CB8AC3E}">
        <p14:creationId xmlns:p14="http://schemas.microsoft.com/office/powerpoint/2010/main" val="41156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</a:t>
            </a:r>
            <a:r>
              <a:rPr lang="en-US" dirty="0" err="1" smtClean="0">
                <a:latin typeface="+mn-lt"/>
              </a:rPr>
              <a:t>hm</a:t>
            </a:r>
            <a:r>
              <a:rPr lang="en-US" dirty="0" smtClean="0">
                <a:latin typeface="+mn-lt"/>
              </a:rPr>
              <a:t> –system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0999" y="1371600"/>
            <a:ext cx="11543908" cy="2403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err="1"/>
              <a:t>shmid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shmget</a:t>
            </a:r>
            <a:r>
              <a:rPr lang="en-US" altLang="en-US" sz="2400" b="1" dirty="0"/>
              <a:t> (key, 1024, IPC_CREAT|0744);</a:t>
            </a:r>
          </a:p>
          <a:p>
            <a:r>
              <a:rPr lang="en-US" altLang="en-US" sz="2400" b="1" dirty="0" smtClean="0"/>
              <a:t>void </a:t>
            </a:r>
            <a:r>
              <a:rPr lang="en-US" altLang="en-US" sz="2400" b="1" dirty="0"/>
              <a:t>*</a:t>
            </a:r>
            <a:r>
              <a:rPr lang="en-US" altLang="en-US" sz="2400" b="1" dirty="0" err="1"/>
              <a:t>shmat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shmid</a:t>
            </a:r>
            <a:r>
              <a:rPr lang="en-US" altLang="en-US" sz="2400" b="1" dirty="0"/>
              <a:t>, void *</a:t>
            </a:r>
            <a:r>
              <a:rPr lang="en-US" altLang="en-US" sz="2400" b="1" dirty="0" err="1"/>
              <a:t>shmaddr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shmflg</a:t>
            </a:r>
            <a:r>
              <a:rPr lang="en-US" altLang="en-US" sz="2400" b="1" dirty="0" smtClean="0"/>
              <a:t>);  </a:t>
            </a:r>
            <a:r>
              <a:rPr lang="en-US" altLang="en-US" sz="1600" b="1" dirty="0" smtClean="0"/>
              <a:t>if </a:t>
            </a:r>
            <a:r>
              <a:rPr lang="en-US" altLang="en-US" sz="1600" b="1" dirty="0"/>
              <a:t>the </a:t>
            </a:r>
            <a:r>
              <a:rPr lang="en-US" altLang="en-US" sz="1600" b="1" dirty="0" err="1"/>
              <a:t>shm</a:t>
            </a:r>
            <a:r>
              <a:rPr lang="en-US" altLang="en-US" sz="1600" b="1" dirty="0"/>
              <a:t> is read only pass SHM_RDONLY else 0</a:t>
            </a:r>
            <a:endParaRPr lang="en-US" altLang="en-US" sz="2400" b="1" dirty="0"/>
          </a:p>
          <a:p>
            <a:r>
              <a:rPr lang="en-US" altLang="en-US" sz="2400" b="1" dirty="0" smtClean="0"/>
              <a:t>(</a:t>
            </a:r>
            <a:r>
              <a:rPr lang="en-US" altLang="en-US" sz="2400" b="1" dirty="0"/>
              <a:t>void *)data = </a:t>
            </a:r>
            <a:r>
              <a:rPr lang="en-US" altLang="en-US" sz="2400" b="1" dirty="0" err="1"/>
              <a:t>shmat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shmid</a:t>
            </a:r>
            <a:r>
              <a:rPr lang="en-US" altLang="en-US" sz="2400" b="1" dirty="0"/>
              <a:t>, (void *)0, 0);</a:t>
            </a:r>
          </a:p>
          <a:p>
            <a:r>
              <a:rPr lang="en-US" altLang="en-US" sz="2400" b="1" dirty="0" err="1" smtClean="0"/>
              <a:t>int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/>
              <a:t>shmdt</a:t>
            </a:r>
            <a:r>
              <a:rPr lang="en-US" altLang="en-US" sz="2400" b="1" dirty="0"/>
              <a:t> (void *</a:t>
            </a:r>
            <a:r>
              <a:rPr lang="en-US" altLang="en-US" sz="2400" b="1" dirty="0" err="1"/>
              <a:t>shmaddr</a:t>
            </a:r>
            <a:r>
              <a:rPr lang="en-US" altLang="en-US" sz="2400" b="1" dirty="0"/>
              <a:t>);</a:t>
            </a:r>
          </a:p>
          <a:p>
            <a:r>
              <a:rPr lang="en-US" altLang="en-US" sz="2400" b="1" dirty="0" err="1" smtClean="0"/>
              <a:t>int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/>
              <a:t>shmctl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shmid</a:t>
            </a:r>
            <a:r>
              <a:rPr lang="en-US" altLang="en-US" sz="2400" b="1" dirty="0"/>
              <a:t>, IPC_RMID, NULL);</a:t>
            </a:r>
          </a:p>
          <a:p>
            <a:endParaRPr lang="en-US" altLang="en-US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8358" y="4137514"/>
            <a:ext cx="11924907" cy="22907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b="1" dirty="0"/>
              <a:t>Data can either be read or written only. Append </a:t>
            </a:r>
            <a:r>
              <a:rPr lang="en-US" altLang="en-US" sz="2400" b="1" dirty="0" smtClean="0"/>
              <a:t>?</a:t>
            </a:r>
            <a:endParaRPr lang="en-US" altLang="en-US" sz="2400" b="1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400" b="1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b="1" dirty="0"/>
              <a:t>Race condition</a:t>
            </a:r>
          </a:p>
          <a:p>
            <a:pPr lvl="1" algn="just"/>
            <a:r>
              <a:rPr lang="en-US" altLang="en-US" sz="2000" b="1" dirty="0"/>
              <a:t>Since many processes can access the shared memory, any modification done by one process in the address space is visible to all other processes. </a:t>
            </a:r>
          </a:p>
          <a:p>
            <a:pPr lvl="1" algn="just"/>
            <a:r>
              <a:rPr lang="en-US" altLang="en-US" sz="2000" b="1" dirty="0"/>
              <a:t>Since the address space is a shared resource, the developer should implement a proper locking mechanism to prevent the race condition in the shared memory</a:t>
            </a:r>
            <a:r>
              <a:rPr lang="en-US" altLang="en-US" sz="2000" b="1" dirty="0" smtClean="0"/>
              <a:t>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14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Semaphore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46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302977"/>
            <a:ext cx="5087089" cy="4699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88"/>
              </a:spcBef>
              <a:buClr>
                <a:srgbClr val="000000"/>
              </a:buClr>
            </a:pPr>
            <a:r>
              <a:rPr lang="en-GB" altLang="en-US" b="1" dirty="0"/>
              <a:t> Synchronization Tool</a:t>
            </a:r>
          </a:p>
          <a:p>
            <a:pPr>
              <a:spcBef>
                <a:spcPts val="238"/>
              </a:spcBef>
              <a:buClr>
                <a:srgbClr val="000000"/>
              </a:buClr>
              <a:buSzPct val="35000"/>
            </a:pPr>
            <a:r>
              <a:rPr lang="en-GB" altLang="en-US" b="1" dirty="0"/>
              <a:t> An Integer Number</a:t>
            </a:r>
          </a:p>
          <a:p>
            <a:pPr>
              <a:spcBef>
                <a:spcPts val="113"/>
              </a:spcBef>
              <a:buClr>
                <a:srgbClr val="0D2FC1"/>
              </a:buClr>
            </a:pPr>
            <a:r>
              <a:rPr lang="en-GB" altLang="en-US" b="1" dirty="0"/>
              <a:t> P ( ) And V ( ) Operators</a:t>
            </a:r>
          </a:p>
          <a:p>
            <a:pPr>
              <a:spcBef>
                <a:spcPts val="113"/>
              </a:spcBef>
              <a:buClr>
                <a:srgbClr val="000000"/>
              </a:buClr>
            </a:pPr>
            <a:r>
              <a:rPr lang="en-GB" altLang="en-US" b="1" dirty="0"/>
              <a:t> Avoid Busy Waiting</a:t>
            </a:r>
          </a:p>
          <a:p>
            <a:pPr>
              <a:spcBef>
                <a:spcPts val="688"/>
              </a:spcBef>
              <a:buClr>
                <a:srgbClr val="000000"/>
              </a:buClr>
            </a:pPr>
            <a:r>
              <a:rPr lang="en-GB" altLang="en-US" b="1" dirty="0"/>
              <a:t> Types of Semaphore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/>
              <a:t>Used in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/>
              <a:t>shared memory segment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/>
              <a:t>message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/>
              <a:t>file 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en-US" altLang="en-US" b="1" dirty="0"/>
          </a:p>
        </p:txBody>
      </p:sp>
      <p:pic>
        <p:nvPicPr>
          <p:cNvPr id="1026" name="Picture 2" descr="Image result for Red and Green 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0" y="1302977"/>
            <a:ext cx="4111833" cy="46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Types of Semaphore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64924" y="1614958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Semaphore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08076" y="2847195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Level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33648" y="2842424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9814" y="3818017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Read Semaphore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323695" y="3807254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Write Semaphore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364406" y="5365374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Binary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386423" y="5365374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Counting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38834" y="3905313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POSIX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995682" y="3894550"/>
            <a:ext cx="253848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 V</a:t>
            </a:r>
          </a:p>
          <a:p>
            <a:pPr algn="ctr"/>
            <a:r>
              <a:rPr lang="en-US" sz="1200" b="1" dirty="0" smtClean="0"/>
              <a:t>Semaphore Set/array of semaphore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38834" y="5124929"/>
            <a:ext cx="92122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Named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742362" y="5124929"/>
            <a:ext cx="92122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Unnamed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3047998" y="5172890"/>
            <a:ext cx="92122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Binary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551526" y="5172890"/>
            <a:ext cx="92122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Counting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238834" y="6064766"/>
            <a:ext cx="92122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Binary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1742362" y="6064766"/>
            <a:ext cx="921226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Counting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 flipH="1">
            <a:off x="2777318" y="2174516"/>
            <a:ext cx="2756848" cy="6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>
            <a:off x="5534166" y="2174516"/>
            <a:ext cx="3368724" cy="6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2" idx="0"/>
          </p:cNvCxnSpPr>
          <p:nvPr/>
        </p:nvCxnSpPr>
        <p:spPr>
          <a:xfrm flipH="1">
            <a:off x="1508076" y="3406753"/>
            <a:ext cx="1269242" cy="49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13" idx="0"/>
          </p:cNvCxnSpPr>
          <p:nvPr/>
        </p:nvCxnSpPr>
        <p:spPr>
          <a:xfrm>
            <a:off x="2777318" y="3406753"/>
            <a:ext cx="1487606" cy="48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4" idx="0"/>
          </p:cNvCxnSpPr>
          <p:nvPr/>
        </p:nvCxnSpPr>
        <p:spPr>
          <a:xfrm flipH="1">
            <a:off x="699447" y="4464871"/>
            <a:ext cx="808629" cy="6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6" idx="0"/>
          </p:cNvCxnSpPr>
          <p:nvPr/>
        </p:nvCxnSpPr>
        <p:spPr>
          <a:xfrm>
            <a:off x="1508076" y="4464871"/>
            <a:ext cx="694899" cy="6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20" idx="0"/>
          </p:cNvCxnSpPr>
          <p:nvPr/>
        </p:nvCxnSpPr>
        <p:spPr>
          <a:xfrm flipH="1">
            <a:off x="3508611" y="4454108"/>
            <a:ext cx="756313" cy="7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21" idx="0"/>
          </p:cNvCxnSpPr>
          <p:nvPr/>
        </p:nvCxnSpPr>
        <p:spPr>
          <a:xfrm>
            <a:off x="4264924" y="4454108"/>
            <a:ext cx="747215" cy="7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</p:cNvCxnSpPr>
          <p:nvPr/>
        </p:nvCxnSpPr>
        <p:spPr>
          <a:xfrm flipH="1">
            <a:off x="7633648" y="3401982"/>
            <a:ext cx="1269242" cy="40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9" idx="0"/>
          </p:cNvCxnSpPr>
          <p:nvPr/>
        </p:nvCxnSpPr>
        <p:spPr>
          <a:xfrm>
            <a:off x="8902890" y="3401982"/>
            <a:ext cx="1690047" cy="40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</p:cNvCxnSpPr>
          <p:nvPr/>
        </p:nvCxnSpPr>
        <p:spPr>
          <a:xfrm flipH="1">
            <a:off x="8093122" y="4366812"/>
            <a:ext cx="2499815" cy="97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2"/>
          </p:cNvCxnSpPr>
          <p:nvPr/>
        </p:nvCxnSpPr>
        <p:spPr>
          <a:xfrm>
            <a:off x="10592937" y="4366812"/>
            <a:ext cx="939421" cy="97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</p:cNvCxnSpPr>
          <p:nvPr/>
        </p:nvCxnSpPr>
        <p:spPr>
          <a:xfrm flipH="1">
            <a:off x="395785" y="5684487"/>
            <a:ext cx="303662" cy="38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3" idx="1"/>
          </p:cNvCxnSpPr>
          <p:nvPr/>
        </p:nvCxnSpPr>
        <p:spPr>
          <a:xfrm>
            <a:off x="699447" y="5684487"/>
            <a:ext cx="1042915" cy="6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2"/>
            <a:endCxn id="22" idx="0"/>
          </p:cNvCxnSpPr>
          <p:nvPr/>
        </p:nvCxnSpPr>
        <p:spPr>
          <a:xfrm flipH="1">
            <a:off x="699447" y="5684487"/>
            <a:ext cx="1503528" cy="38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2"/>
            <a:endCxn id="23" idx="0"/>
          </p:cNvCxnSpPr>
          <p:nvPr/>
        </p:nvCxnSpPr>
        <p:spPr>
          <a:xfrm>
            <a:off x="2202975" y="5684487"/>
            <a:ext cx="0" cy="38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 and v operations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64108" y="1237103"/>
            <a:ext cx="348927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Incrementing Operations: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v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</a:t>
            </a:r>
            <a:r>
              <a:rPr lang="en-US" sz="2000" b="1" dirty="0"/>
              <a:t> = </a:t>
            </a:r>
            <a:r>
              <a:rPr lang="en-US" sz="2000" b="1" dirty="0" err="1"/>
              <a:t>i</a:t>
            </a:r>
            <a:r>
              <a:rPr lang="en-US" sz="2000" b="1" dirty="0"/>
              <a:t> + 1; (unlock)</a:t>
            </a:r>
          </a:p>
          <a:p>
            <a:r>
              <a:rPr lang="en-US" sz="2000" b="1" dirty="0"/>
              <a:t>    return </a:t>
            </a:r>
            <a:r>
              <a:rPr lang="en-US" sz="2000" b="1" dirty="0" err="1"/>
              <a:t>i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}</a:t>
            </a:r>
          </a:p>
          <a:p>
            <a:endParaRPr lang="en-US" sz="20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89862" y="1219200"/>
            <a:ext cx="7812951" cy="25014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b="1" dirty="0"/>
              <a:t>If a process wants to use the shared object, it will “lock” it by asking the semaphore to decrement the counter</a:t>
            </a:r>
          </a:p>
          <a:p>
            <a:pPr algn="just"/>
            <a:r>
              <a:rPr lang="en-US" altLang="en-US" sz="2000" b="1" dirty="0">
                <a:solidFill>
                  <a:srgbClr val="A50021"/>
                </a:solidFill>
              </a:rPr>
              <a:t>Depending upon the current value of the counter, the semaphore will either be able to carry out this operation, or will have to wait until the operation becomes possible</a:t>
            </a:r>
          </a:p>
          <a:p>
            <a:pPr algn="just"/>
            <a:r>
              <a:rPr lang="en-US" altLang="en-US" sz="2000" b="1" dirty="0">
                <a:solidFill>
                  <a:srgbClr val="000066"/>
                </a:solidFill>
              </a:rPr>
              <a:t>The current value of counter is &gt;0, the decrement operation will be possible. Otherwise, the process will have to wait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63652" y="4138583"/>
            <a:ext cx="7761255" cy="2060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b="1" dirty="0"/>
              <a:t>System V semaphore provides a semaphore set - that can include a number of semaphores. It is up to user to decide the number of semaphores in the set</a:t>
            </a:r>
          </a:p>
          <a:p>
            <a:pPr algn="just"/>
            <a:r>
              <a:rPr lang="en-US" altLang="en-US" sz="2000" b="1" dirty="0">
                <a:solidFill>
                  <a:srgbClr val="000066"/>
                </a:solidFill>
              </a:rPr>
              <a:t>Each semaphore in the set can be a binary or a counting semaphore. Each semaphore can be used to control access to one resource - by changing the value of semaphore 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107" y="3919264"/>
            <a:ext cx="348927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Decrementing Operations: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p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/>
              <a:t>{</a:t>
            </a:r>
          </a:p>
          <a:p>
            <a:r>
              <a:rPr lang="en-US" sz="2000" b="1" dirty="0"/>
              <a:t>   if (</a:t>
            </a:r>
            <a:r>
              <a:rPr lang="en-US" sz="2000" b="1" dirty="0" err="1"/>
              <a:t>i</a:t>
            </a:r>
            <a:r>
              <a:rPr lang="en-US" sz="2000" b="1" dirty="0"/>
              <a:t> &gt; 0)</a:t>
            </a:r>
          </a:p>
          <a:p>
            <a:r>
              <a:rPr lang="en-US" sz="2000" b="1" dirty="0"/>
              <a:t>    then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i</a:t>
            </a:r>
            <a:r>
              <a:rPr lang="en-US" sz="2000" b="1" dirty="0"/>
              <a:t>--; (lock)</a:t>
            </a:r>
          </a:p>
          <a:p>
            <a:r>
              <a:rPr lang="en-US" sz="2000" b="1" dirty="0"/>
              <a:t>    else</a:t>
            </a:r>
          </a:p>
          <a:p>
            <a:r>
              <a:rPr lang="en-US" sz="2000" b="1" dirty="0"/>
              <a:t>      wait till </a:t>
            </a:r>
            <a:r>
              <a:rPr lang="en-US" sz="2000" b="1" dirty="0" err="1"/>
              <a:t>i</a:t>
            </a:r>
            <a:r>
              <a:rPr lang="en-US" sz="2000" b="1" dirty="0"/>
              <a:t> &gt; 0;</a:t>
            </a:r>
          </a:p>
          <a:p>
            <a:r>
              <a:rPr lang="en-US" sz="2000" b="1" dirty="0"/>
              <a:t>    return </a:t>
            </a:r>
            <a:r>
              <a:rPr lang="en-US" sz="2000" b="1" dirty="0" err="1"/>
              <a:t>i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466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Semaphore Implementation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49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173087"/>
            <a:ext cx="5344510" cy="52551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union </a:t>
            </a:r>
            <a:r>
              <a:rPr lang="en-US" altLang="en-US" b="1" dirty="0" err="1">
                <a:solidFill>
                  <a:srgbClr val="800000"/>
                </a:solidFill>
              </a:rPr>
              <a:t>semun</a:t>
            </a:r>
            <a:r>
              <a:rPr lang="en-US" altLang="en-US" b="1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003366"/>
                </a:solidFill>
              </a:rPr>
              <a:t>val</a:t>
            </a:r>
            <a:r>
              <a:rPr lang="en-US" altLang="en-US" b="1" dirty="0"/>
              <a:t>;      </a:t>
            </a:r>
            <a:r>
              <a:rPr lang="en-US" altLang="en-US" sz="2200" b="1" dirty="0"/>
              <a:t>// value for SETVAL 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800000"/>
                </a:solidFill>
              </a:rPr>
              <a:t>semid_ds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3366"/>
                </a:solidFill>
              </a:rPr>
              <a:t>*</a:t>
            </a:r>
            <a:r>
              <a:rPr lang="en-US" altLang="en-US" b="1" dirty="0" err="1">
                <a:solidFill>
                  <a:srgbClr val="003366"/>
                </a:solidFill>
              </a:rPr>
              <a:t>buf</a:t>
            </a:r>
            <a:r>
              <a:rPr lang="en-US" altLang="en-US" b="1" dirty="0"/>
              <a:t>;  </a:t>
            </a:r>
            <a:r>
              <a:rPr lang="en-US" altLang="en-US" sz="1900" b="1" dirty="0"/>
              <a:t>// buffer for IPC_STAT, IPC_SET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unsigned short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3366"/>
                </a:solidFill>
              </a:rPr>
              <a:t>*array</a:t>
            </a:r>
            <a:r>
              <a:rPr lang="en-US" altLang="en-US" b="1" dirty="0"/>
              <a:t>;  </a:t>
            </a:r>
            <a:r>
              <a:rPr lang="en-US" altLang="en-US" sz="1900" b="1" dirty="0"/>
              <a:t>// array for GETALL, SETALL   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3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union </a:t>
            </a:r>
            <a:r>
              <a:rPr lang="en-US" altLang="en-US" b="1" dirty="0" err="1">
                <a:solidFill>
                  <a:srgbClr val="800000"/>
                </a:solidFill>
              </a:rPr>
              <a:t>semun</a:t>
            </a:r>
            <a:r>
              <a:rPr lang="en-US" altLang="en-US" b="1" dirty="0"/>
              <a:t> </a:t>
            </a:r>
            <a:r>
              <a:rPr lang="en-US" altLang="en-US" b="1" dirty="0" err="1"/>
              <a:t>arg</a:t>
            </a:r>
            <a:r>
              <a:rPr lang="en-US" altLang="en-US" b="1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 err="1"/>
              <a:t>semid</a:t>
            </a:r>
            <a:r>
              <a:rPr lang="en-US" altLang="en-US" sz="2200" b="1" dirty="0"/>
              <a:t> = </a:t>
            </a:r>
            <a:r>
              <a:rPr lang="en-US" altLang="en-US" sz="2200" b="1" dirty="0" err="1">
                <a:solidFill>
                  <a:srgbClr val="800000"/>
                </a:solidFill>
              </a:rPr>
              <a:t>semget</a:t>
            </a:r>
            <a:r>
              <a:rPr lang="en-US" altLang="en-US" sz="2200" b="1" dirty="0"/>
              <a:t> (</a:t>
            </a:r>
            <a:r>
              <a:rPr lang="en-US" altLang="en-US" sz="2200" b="1" dirty="0">
                <a:solidFill>
                  <a:srgbClr val="003366"/>
                </a:solidFill>
              </a:rPr>
              <a:t>key</a:t>
            </a:r>
            <a:r>
              <a:rPr lang="en-US" altLang="en-US" sz="2200" b="1" dirty="0"/>
              <a:t>, </a:t>
            </a:r>
            <a:r>
              <a:rPr lang="en-US" altLang="en-US" sz="2200" b="1" dirty="0">
                <a:solidFill>
                  <a:srgbClr val="003366"/>
                </a:solidFill>
              </a:rPr>
              <a:t>1</a:t>
            </a:r>
            <a:r>
              <a:rPr lang="en-US" altLang="en-US" sz="2200" b="1" dirty="0"/>
              <a:t>, </a:t>
            </a:r>
            <a:r>
              <a:rPr lang="en-US" altLang="en-US" sz="2200" b="1" dirty="0">
                <a:solidFill>
                  <a:srgbClr val="003366"/>
                </a:solidFill>
              </a:rPr>
              <a:t>IPC_CREAT </a:t>
            </a:r>
            <a:r>
              <a:rPr lang="en-US" altLang="en-US" sz="2200" b="1" dirty="0"/>
              <a:t>| </a:t>
            </a:r>
            <a:r>
              <a:rPr lang="en-US" altLang="en-US" sz="2200" b="1" dirty="0">
                <a:solidFill>
                  <a:srgbClr val="003366"/>
                </a:solidFill>
              </a:rPr>
              <a:t>0644</a:t>
            </a:r>
            <a:r>
              <a:rPr lang="en-US" altLang="en-US" sz="2200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003366"/>
                </a:solidFill>
              </a:rPr>
              <a:t>arg.val</a:t>
            </a:r>
            <a:r>
              <a:rPr lang="en-US" altLang="en-US" b="1" dirty="0"/>
              <a:t> = 1;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/* 1 for binary else &gt; 1 for Counting Semaphore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800000"/>
                </a:solidFill>
              </a:rPr>
              <a:t>semctl</a:t>
            </a:r>
            <a:r>
              <a:rPr lang="en-US" altLang="en-US" b="1" dirty="0"/>
              <a:t> (</a:t>
            </a:r>
            <a:r>
              <a:rPr lang="en-US" altLang="en-US" b="1" dirty="0" err="1">
                <a:solidFill>
                  <a:srgbClr val="003366"/>
                </a:solidFill>
              </a:rPr>
              <a:t>semid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66"/>
                </a:solidFill>
              </a:rPr>
              <a:t>0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66"/>
                </a:solidFill>
              </a:rPr>
              <a:t>SETVAL</a:t>
            </a:r>
            <a:r>
              <a:rPr lang="en-US" altLang="en-US" b="1" dirty="0"/>
              <a:t>, </a:t>
            </a:r>
            <a:r>
              <a:rPr lang="en-US" altLang="en-US" b="1" dirty="0" err="1">
                <a:solidFill>
                  <a:srgbClr val="003366"/>
                </a:solidFill>
              </a:rPr>
              <a:t>arg</a:t>
            </a:r>
            <a:r>
              <a:rPr lang="en-US" altLang="en-US" b="1" dirty="0"/>
              <a:t>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44055" y="1173087"/>
            <a:ext cx="6439210" cy="5248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800000"/>
                </a:solidFill>
              </a:rPr>
              <a:t>sembuf</a:t>
            </a:r>
            <a:r>
              <a:rPr lang="en-US" altLang="en-US" b="1" dirty="0">
                <a:solidFill>
                  <a:srgbClr val="800000"/>
                </a:solidFill>
              </a:rPr>
              <a:t> </a:t>
            </a:r>
            <a:r>
              <a:rPr lang="en-US" altLang="en-US" b="1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short </a:t>
            </a:r>
            <a:r>
              <a:rPr lang="en-US" altLang="en-US" b="1" dirty="0" err="1">
                <a:solidFill>
                  <a:srgbClr val="003366"/>
                </a:solidFill>
              </a:rPr>
              <a:t>sem_num</a:t>
            </a:r>
            <a:r>
              <a:rPr lang="en-US" altLang="en-US" b="1" dirty="0"/>
              <a:t>;  </a:t>
            </a:r>
            <a:r>
              <a:rPr lang="en-US" altLang="en-US" sz="1700" b="1" dirty="0">
                <a:solidFill>
                  <a:srgbClr val="FF0000"/>
                </a:solidFill>
              </a:rPr>
              <a:t>/* semaphore number: 0 means first */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short </a:t>
            </a:r>
            <a:r>
              <a:rPr lang="en-US" altLang="en-US" b="1" dirty="0" err="1">
                <a:solidFill>
                  <a:srgbClr val="003366"/>
                </a:solidFill>
              </a:rPr>
              <a:t>sem_op</a:t>
            </a:r>
            <a:r>
              <a:rPr lang="en-US" altLang="en-US" b="1" dirty="0"/>
              <a:t>;   </a:t>
            </a:r>
            <a:r>
              <a:rPr lang="en-US" altLang="en-US" sz="1700" b="1" dirty="0">
                <a:solidFill>
                  <a:srgbClr val="FF0000"/>
                </a:solidFill>
              </a:rPr>
              <a:t>/* semaphore operation: lock or unlock */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short </a:t>
            </a:r>
            <a:r>
              <a:rPr lang="en-US" altLang="en-US" b="1" dirty="0" err="1">
                <a:solidFill>
                  <a:srgbClr val="003366"/>
                </a:solidFill>
              </a:rPr>
              <a:t>sem_flg</a:t>
            </a:r>
            <a:r>
              <a:rPr lang="en-US" altLang="en-US" b="1" dirty="0"/>
              <a:t>;   </a:t>
            </a:r>
            <a:r>
              <a:rPr lang="en-US" altLang="en-US" sz="1500" b="1" dirty="0">
                <a:solidFill>
                  <a:srgbClr val="FF0000"/>
                </a:solidFill>
              </a:rPr>
              <a:t>/* operation flags : 0, SEM_UNDO, IPC_NOWAIT */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800000"/>
                </a:solidFill>
              </a:rPr>
              <a:t>sembuf</a:t>
            </a:r>
            <a:r>
              <a:rPr lang="en-US" altLang="en-US" b="1" dirty="0"/>
              <a:t> </a:t>
            </a:r>
            <a:r>
              <a:rPr lang="en-US" altLang="en-US" b="1" dirty="0" err="1">
                <a:solidFill>
                  <a:srgbClr val="003366"/>
                </a:solidFill>
              </a:rPr>
              <a:t>buf</a:t>
            </a:r>
            <a:r>
              <a:rPr lang="en-US" altLang="en-US" b="1" dirty="0"/>
              <a:t> = {0, -1, 0};  </a:t>
            </a:r>
            <a:r>
              <a:rPr lang="en-US" altLang="en-US" sz="1500" b="1" dirty="0">
                <a:solidFill>
                  <a:srgbClr val="FF0000"/>
                </a:solidFill>
              </a:rPr>
              <a:t>/* (-1 + previous value) */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/>
              <a:t>semid</a:t>
            </a:r>
            <a:r>
              <a:rPr lang="en-US" altLang="en-US" b="1" dirty="0"/>
              <a:t> = </a:t>
            </a:r>
            <a:r>
              <a:rPr lang="en-US" altLang="en-US" b="1" dirty="0" err="1">
                <a:solidFill>
                  <a:srgbClr val="800000"/>
                </a:solidFill>
              </a:rPr>
              <a:t>semget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003366"/>
                </a:solidFill>
              </a:rPr>
              <a:t>key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66"/>
                </a:solidFill>
              </a:rPr>
              <a:t>1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66"/>
                </a:solidFill>
              </a:rPr>
              <a:t>0</a:t>
            </a:r>
            <a:r>
              <a:rPr lang="en-US" altLang="en-US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6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800000"/>
                </a:solidFill>
              </a:rPr>
              <a:t>semop</a:t>
            </a:r>
            <a:r>
              <a:rPr lang="en-US" altLang="en-US" b="1" dirty="0"/>
              <a:t> (</a:t>
            </a:r>
            <a:r>
              <a:rPr lang="en-US" altLang="en-US" b="1" dirty="0" err="1">
                <a:solidFill>
                  <a:srgbClr val="003366"/>
                </a:solidFill>
              </a:rPr>
              <a:t>semid</a:t>
            </a:r>
            <a:r>
              <a:rPr lang="en-US" altLang="en-US" b="1" dirty="0"/>
              <a:t>, &amp;</a:t>
            </a:r>
            <a:r>
              <a:rPr lang="en-US" altLang="en-US" b="1" dirty="0" err="1">
                <a:solidFill>
                  <a:srgbClr val="003366"/>
                </a:solidFill>
              </a:rPr>
              <a:t>buf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66"/>
                </a:solidFill>
              </a:rPr>
              <a:t>1</a:t>
            </a:r>
            <a:r>
              <a:rPr lang="en-US" altLang="en-US" b="1" dirty="0"/>
              <a:t>); </a:t>
            </a:r>
            <a:r>
              <a:rPr lang="en-US" altLang="en-US" b="1" dirty="0">
                <a:solidFill>
                  <a:srgbClr val="FF0000"/>
                </a:solidFill>
              </a:rPr>
              <a:t>/* locked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-----Critical section--------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003366"/>
                </a:solidFill>
              </a:rPr>
              <a:t>buf.sem_op</a:t>
            </a:r>
            <a:r>
              <a:rPr lang="en-US" altLang="en-US" b="1" dirty="0"/>
              <a:t> = </a:t>
            </a:r>
            <a:r>
              <a:rPr lang="en-US" altLang="en-US" b="1" dirty="0">
                <a:solidFill>
                  <a:srgbClr val="003366"/>
                </a:solidFill>
              </a:rPr>
              <a:t>1</a:t>
            </a:r>
            <a:r>
              <a:rPr lang="en-US" altLang="en-US" b="1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800000"/>
                </a:solidFill>
              </a:rPr>
              <a:t>semop</a:t>
            </a:r>
            <a:r>
              <a:rPr lang="en-US" altLang="en-US" b="1" dirty="0"/>
              <a:t> (</a:t>
            </a:r>
            <a:r>
              <a:rPr lang="en-US" altLang="en-US" b="1" dirty="0" err="1">
                <a:solidFill>
                  <a:srgbClr val="003366"/>
                </a:solidFill>
              </a:rPr>
              <a:t>semid</a:t>
            </a:r>
            <a:r>
              <a:rPr lang="en-US" altLang="en-US" b="1" dirty="0"/>
              <a:t>, &amp;</a:t>
            </a:r>
            <a:r>
              <a:rPr lang="en-US" altLang="en-US" b="1" dirty="0" err="1">
                <a:solidFill>
                  <a:srgbClr val="003366"/>
                </a:solidFill>
              </a:rPr>
              <a:t>buf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3366"/>
                </a:solidFill>
              </a:rPr>
              <a:t>1</a:t>
            </a:r>
            <a:r>
              <a:rPr lang="en-US" altLang="en-US" b="1" dirty="0"/>
              <a:t>); </a:t>
            </a:r>
            <a:r>
              <a:rPr lang="en-US" altLang="en-US" b="1" dirty="0">
                <a:solidFill>
                  <a:srgbClr val="FF0000"/>
                </a:solidFill>
              </a:rPr>
              <a:t>/* unlocked */</a:t>
            </a:r>
          </a:p>
        </p:txBody>
      </p:sp>
    </p:spTree>
    <p:extLst>
      <p:ext uri="{BB962C8B-B14F-4D97-AF65-F5344CB8AC3E}">
        <p14:creationId xmlns:p14="http://schemas.microsoft.com/office/powerpoint/2010/main" val="33125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$ ls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5115339" cy="4482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3200" b="1" dirty="0"/>
          </a:p>
          <a:p>
            <a:r>
              <a:rPr lang="en-US" altLang="en-US" sz="3200" b="1" dirty="0"/>
              <a:t>Identification of File types</a:t>
            </a:r>
          </a:p>
          <a:p>
            <a:pPr lvl="1"/>
            <a:r>
              <a:rPr lang="en-US" altLang="en-US" sz="3200" b="1" dirty="0"/>
              <a:t>? r w - r- - r- -    </a:t>
            </a:r>
          </a:p>
          <a:p>
            <a:pPr lvl="1"/>
            <a:r>
              <a:rPr lang="en-US" altLang="en-US" sz="3200" b="1" dirty="0"/>
              <a:t>?-specifies a type of a file</a:t>
            </a:r>
          </a:p>
          <a:p>
            <a:r>
              <a:rPr lang="en-US" altLang="en-US" sz="3200" b="1" dirty="0"/>
              <a:t>Regular (-)</a:t>
            </a:r>
          </a:p>
          <a:p>
            <a:r>
              <a:rPr lang="en-US" altLang="en-US" sz="3200" b="1" dirty="0"/>
              <a:t>Directory (d)</a:t>
            </a:r>
          </a:p>
          <a:p>
            <a:r>
              <a:rPr lang="en-US" altLang="en-US" sz="3200" b="1" dirty="0"/>
              <a:t>Special Files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55365" y="1023731"/>
            <a:ext cx="5913783" cy="496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/>
              <a:t>Special Files</a:t>
            </a:r>
          </a:p>
          <a:p>
            <a:pPr lvl="1"/>
            <a:r>
              <a:rPr lang="en-US" altLang="en-US" sz="2800" b="1" dirty="0"/>
              <a:t>FIFO (p)</a:t>
            </a:r>
          </a:p>
          <a:p>
            <a:pPr lvl="1"/>
            <a:r>
              <a:rPr lang="en-US" altLang="en-US" sz="2800" b="1" dirty="0"/>
              <a:t>Socket (S)</a:t>
            </a:r>
          </a:p>
          <a:p>
            <a:pPr lvl="1"/>
            <a:r>
              <a:rPr lang="en-US" altLang="en-US" sz="2800" b="1" dirty="0"/>
              <a:t>Link File</a:t>
            </a:r>
          </a:p>
          <a:p>
            <a:pPr lvl="2"/>
            <a:r>
              <a:rPr lang="en-US" altLang="en-US" sz="2400" b="1" dirty="0"/>
              <a:t>Soft Link (l)</a:t>
            </a:r>
          </a:p>
          <a:p>
            <a:pPr lvl="2"/>
            <a:r>
              <a:rPr lang="en-US" altLang="en-US" sz="2400" b="1" dirty="0"/>
              <a:t>Hard Link (inode numbers are same)</a:t>
            </a:r>
          </a:p>
          <a:p>
            <a:pPr lvl="1"/>
            <a:r>
              <a:rPr lang="en-US" altLang="en-US" sz="2800" b="1" dirty="0"/>
              <a:t>Device File </a:t>
            </a:r>
          </a:p>
          <a:p>
            <a:pPr lvl="2"/>
            <a:r>
              <a:rPr lang="en-US" altLang="en-US" sz="2400" b="1" dirty="0"/>
              <a:t>Character (c)</a:t>
            </a:r>
          </a:p>
          <a:p>
            <a:pPr lvl="3"/>
            <a:r>
              <a:rPr lang="en-US" altLang="en-US" sz="2000" b="1" dirty="0"/>
              <a:t>Example: Monitor, Keyboard, Mouse, Tape</a:t>
            </a:r>
          </a:p>
          <a:p>
            <a:pPr lvl="2"/>
            <a:r>
              <a:rPr lang="en-US" altLang="en-US" sz="2400" b="1" dirty="0"/>
              <a:t>Block (b)</a:t>
            </a:r>
          </a:p>
          <a:p>
            <a:pPr lvl="3"/>
            <a:r>
              <a:rPr lang="en-US" altLang="en-US" sz="2000" b="1" dirty="0"/>
              <a:t>Example: Hard disk, CDROM, Floppy</a:t>
            </a:r>
          </a:p>
          <a:p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26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Programming </a:t>
            </a:r>
            <a:r>
              <a:rPr lang="en-IN" sz="2400" dirty="0" smtClean="0">
                <a:latin typeface="+mn-lt"/>
              </a:rPr>
              <a:t>- TCP/IP </a:t>
            </a:r>
            <a:r>
              <a:rPr lang="en-IN" sz="2400" dirty="0">
                <a:latin typeface="+mn-lt"/>
              </a:rPr>
              <a:t>Protocol Stack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50</a:t>
            </a:fld>
            <a:endParaRPr lang="en-IN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73269" y="1019503"/>
            <a:ext cx="112942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en-US" sz="2800" b="1" dirty="0">
                <a:latin typeface="+mn-lt"/>
              </a:rPr>
              <a:t>A socket is used to communicate between different machines (different IP addresses). Socket of type SOCK_STREAM is  full-duplex byte streams. 	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7245" y="2432725"/>
            <a:ext cx="3200400" cy="4136236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990600" y="4992399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90600" y="3773199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75764" y="568228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133600" y="3773199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971800" y="3773199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114800" y="3773199"/>
            <a:ext cx="1295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343400" y="3335049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Sockets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096000" y="3773199"/>
            <a:ext cx="25908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934200" y="2858799"/>
            <a:ext cx="0" cy="1752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163645" y="2630199"/>
            <a:ext cx="19229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User process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943600" y="4306599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Kernel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023741" y="5678199"/>
            <a:ext cx="38021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</a:rPr>
              <a:t>Communication details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7767455" y="2432725"/>
            <a:ext cx="2585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Application details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rot="16200000">
            <a:off x="1943894" y="4039105"/>
            <a:ext cx="1295400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924800" y="2858799"/>
            <a:ext cx="0" cy="28194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712309" y="2443780"/>
            <a:ext cx="18077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Application (telnet/ftp)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179402" y="4145154"/>
            <a:ext cx="862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+mn-lt"/>
              </a:rPr>
              <a:t>TCP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252568" y="4164379"/>
            <a:ext cx="862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+mn-lt"/>
              </a:rPr>
              <a:t>UDP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375145" y="5157265"/>
            <a:ext cx="898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+mn-lt"/>
              </a:rPr>
              <a:t>IP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1123101" y="5700325"/>
            <a:ext cx="29353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latin typeface="+mn-lt"/>
              </a:rPr>
              <a:t>Device Driver and Hardware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553" y="3857202"/>
            <a:ext cx="11942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Transport Layer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39005" y="5241984"/>
            <a:ext cx="12164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Network Layer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782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 autoUpdateAnimBg="0"/>
      <p:bldP spid="13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Programming </a:t>
            </a:r>
            <a:r>
              <a:rPr lang="en-US" sz="3200" dirty="0" smtClean="0">
                <a:latin typeface="+mn-lt"/>
              </a:rPr>
              <a:t>– Client Server Model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51</a:t>
            </a:fld>
            <a:endParaRPr lang="en-IN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584438" y="4038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b="1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117838" y="34290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800000"/>
                </a:solidFill>
                <a:latin typeface="+mn-lt"/>
              </a:rPr>
              <a:t>Socket Program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1508238" y="25146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b="1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1584438" y="42672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b="1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50938" y="4787352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+mn-lt"/>
              </a:rPr>
              <a:t>Server</a:t>
            </a:r>
            <a:endParaRPr lang="en-US" altLang="en-US" sz="2000" b="1" dirty="0">
              <a:latin typeface="+mn-lt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08663" y="1585669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66"/>
                </a:solidFill>
                <a:latin typeface="+mn-lt"/>
              </a:rPr>
              <a:t>Client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370317" y="3840162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66"/>
                </a:solidFill>
                <a:latin typeface="+mn-lt"/>
              </a:rPr>
              <a:t>Client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5101432" y="6204191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66"/>
                </a:solidFill>
                <a:latin typeface="+mn-lt"/>
              </a:rPr>
              <a:t>Client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y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31940" y="2628901"/>
            <a:ext cx="26050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+mn-lt"/>
              </a:rPr>
              <a:t>Concurrent Server</a:t>
            </a:r>
          </a:p>
        </p:txBody>
      </p:sp>
      <p:pic>
        <p:nvPicPr>
          <p:cNvPr id="28" name="Picture 2" descr="http://images.clipartpanda.com/computer-clipart-desktop-computer-clipar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" y="3596970"/>
            <a:ext cx="1633996" cy="13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Laptop, Computer, Notebook, Pc, Portable, Bl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238" y="1890469"/>
            <a:ext cx="1716496" cy="12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aptop, Computer, Notebook, Pc, Portable, Bl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90" y="3469715"/>
            <a:ext cx="1716496" cy="12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Laptop, Computer, Notebook, Pc, Portable, Bl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42" y="5048962"/>
            <a:ext cx="1716496" cy="12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7333577" y="2628901"/>
            <a:ext cx="4591330" cy="3492184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A socket is a communication endpoint and represents abstract object that a process may use to send or receive messages.</a:t>
            </a:r>
          </a:p>
          <a:p>
            <a:pPr algn="just"/>
            <a:endParaRPr lang="en-US" altLang="en-US" sz="2400" b="1" dirty="0"/>
          </a:p>
          <a:p>
            <a:pPr algn="just"/>
            <a:r>
              <a:rPr lang="en-US" altLang="en-US" sz="2400" b="1" dirty="0" smtClean="0"/>
              <a:t>The </a:t>
            </a:r>
            <a:r>
              <a:rPr lang="en-US" altLang="en-US" sz="2400" b="1" dirty="0"/>
              <a:t>two most prevalent communication APIs for Unix Systems are Berkeley Sockets and System V Transport Layer Interface(TLI)</a:t>
            </a:r>
          </a:p>
        </p:txBody>
      </p:sp>
    </p:spTree>
    <p:extLst>
      <p:ext uri="{BB962C8B-B14F-4D97-AF65-F5344CB8AC3E}">
        <p14:creationId xmlns:p14="http://schemas.microsoft.com/office/powerpoint/2010/main" val="80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+mn-lt"/>
              </a:rPr>
              <a:t>socket ( ) </a:t>
            </a:r>
            <a:r>
              <a:rPr lang="en-US" dirty="0" smtClean="0">
                <a:latin typeface="+mn-lt"/>
              </a:rPr>
              <a:t>system call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52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143000"/>
            <a:ext cx="4619783" cy="5650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The typical client -server relationship is not symmetrical</a:t>
            </a:r>
          </a:p>
          <a:p>
            <a:pPr algn="just"/>
            <a:r>
              <a:rPr lang="en-US" altLang="en-US" sz="2400" b="1" dirty="0"/>
              <a:t>Network Connection can be connection-oriented or connectionless</a:t>
            </a:r>
          </a:p>
          <a:p>
            <a:pPr algn="just"/>
            <a:r>
              <a:rPr lang="en-US" altLang="en-US" sz="2400" b="1" dirty="0"/>
              <a:t>More parameters must be specified for network connection, than for file I/O</a:t>
            </a:r>
          </a:p>
          <a:p>
            <a:pPr algn="just"/>
            <a:r>
              <a:rPr lang="en-US" altLang="en-US" sz="2400" b="1" dirty="0"/>
              <a:t>The </a:t>
            </a:r>
            <a:r>
              <a:rPr lang="en-US" altLang="en-US" sz="2400" b="1" dirty="0" smtClean="0"/>
              <a:t>Unix </a:t>
            </a:r>
            <a:r>
              <a:rPr lang="en-US" altLang="en-US" sz="2400" b="1" dirty="0"/>
              <a:t>I/O system is stream oriented</a:t>
            </a:r>
          </a:p>
          <a:p>
            <a:pPr algn="just"/>
            <a:r>
              <a:rPr lang="en-US" altLang="en-US" sz="2400" b="1" dirty="0"/>
              <a:t>The network interface should support multiple communication  protocol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44662" y="1200625"/>
            <a:ext cx="6680245" cy="5410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b="1" dirty="0" err="1"/>
              <a:t>int</a:t>
            </a:r>
            <a:r>
              <a:rPr lang="en-US" altLang="en-US" b="1" dirty="0"/>
              <a:t> socket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domain,int</a:t>
            </a:r>
            <a:r>
              <a:rPr lang="en-US" altLang="en-US" b="1" dirty="0"/>
              <a:t> </a:t>
            </a:r>
            <a:r>
              <a:rPr lang="en-US" altLang="en-US" b="1" dirty="0" err="1"/>
              <a:t>type,int</a:t>
            </a:r>
            <a:r>
              <a:rPr lang="en-US" altLang="en-US" b="1" dirty="0"/>
              <a:t> protocol);</a:t>
            </a:r>
            <a:endParaRPr lang="en-US" altLang="en-US" b="1" i="1" dirty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Domain </a:t>
            </a:r>
            <a:r>
              <a:rPr lang="en-US" altLang="en-US" sz="1900" b="1" dirty="0" smtClean="0"/>
              <a:t>(AF – Address Family)</a:t>
            </a:r>
            <a:endParaRPr lang="en-US" altLang="en-US" sz="1900" b="1" dirty="0"/>
          </a:p>
          <a:p>
            <a:pPr lvl="1">
              <a:lnSpc>
                <a:spcPct val="80000"/>
              </a:lnSpc>
            </a:pPr>
            <a:r>
              <a:rPr lang="en-US" altLang="en-US" b="1" dirty="0"/>
              <a:t>AF_UNIX      for UNIX domain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AF_INET      for Internet domain</a:t>
            </a:r>
          </a:p>
          <a:p>
            <a:pPr lvl="1">
              <a:lnSpc>
                <a:spcPct val="80000"/>
              </a:lnSpc>
            </a:pPr>
            <a:endParaRPr lang="en-US" altLang="en-US" sz="1200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Socket type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SOCK_STREAM  	for TCP (Connection Oriented)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SOCK_DGRAM  	for UDP (Connectionless)</a:t>
            </a:r>
          </a:p>
          <a:p>
            <a:pPr lvl="1">
              <a:lnSpc>
                <a:spcPct val="80000"/>
              </a:lnSpc>
            </a:pPr>
            <a:endParaRPr lang="en-US" altLang="en-US" sz="1200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Protocol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Protocol number is used to identify an application. List of the protocol number and the corresponding applications can be seen at /</a:t>
            </a:r>
            <a:r>
              <a:rPr lang="en-US" altLang="en-US" b="1" dirty="0" err="1"/>
              <a:t>etc</a:t>
            </a:r>
            <a:r>
              <a:rPr lang="en-US" altLang="en-US" b="1" dirty="0"/>
              <a:t>/protocols. 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The socket system call returns a socket descriptor  on success and -1 for failure.</a:t>
            </a:r>
          </a:p>
          <a:p>
            <a:pPr>
              <a:lnSpc>
                <a:spcPct val="80000"/>
              </a:lnSpc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5589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024" y="1201003"/>
            <a:ext cx="10699845" cy="5349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53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83924"/>
            <a:ext cx="11783504" cy="75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+mn-lt"/>
              </a:rPr>
              <a:t>Socket Functions</a:t>
            </a:r>
            <a:endParaRPr lang="en-IN" dirty="0">
              <a:latin typeface="+mn-lt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34381" y="33918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34381" y="39252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34381" y="44586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534381" y="49920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391381" y="3544299"/>
            <a:ext cx="2438400" cy="381000"/>
          </a:xfrm>
          <a:prstGeom prst="flowChartInputOutpu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connect( )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391381" y="4077699"/>
            <a:ext cx="2438400" cy="381000"/>
          </a:xfrm>
          <a:prstGeom prst="flowChartInputOutpu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write( )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391381" y="4611099"/>
            <a:ext cx="2438400" cy="381000"/>
          </a:xfrm>
          <a:prstGeom prst="flowChartInputOutpu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read( )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391381" y="5144499"/>
            <a:ext cx="2438400" cy="381000"/>
          </a:xfrm>
          <a:prstGeom prst="flowChartInputOutpu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close( )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391381" y="3010899"/>
            <a:ext cx="2438400" cy="381000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socket( )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6039581" y="5754099"/>
            <a:ext cx="2438400" cy="381000"/>
          </a:xfrm>
          <a:prstGeom prst="flowChartInputOutpu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close( )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039581" y="5220699"/>
            <a:ext cx="2438400" cy="381000"/>
          </a:xfrm>
          <a:prstGeom prst="flowChartInputOutpu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read( )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039581" y="4687299"/>
            <a:ext cx="2438400" cy="381000"/>
          </a:xfrm>
          <a:prstGeom prst="flowChartInputOutpu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write( )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115781" y="4153899"/>
            <a:ext cx="2438400" cy="381000"/>
          </a:xfrm>
          <a:prstGeom prst="flowChartInputOutpu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read( )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191981" y="3163299"/>
            <a:ext cx="2438400" cy="381000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accept( )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191981" y="2629899"/>
            <a:ext cx="2438400" cy="381000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listen( )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191981" y="2096499"/>
            <a:ext cx="2438400" cy="381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bind( 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268181" y="1563099"/>
            <a:ext cx="2438400" cy="381000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socket( )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182581" y="45348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182581" y="50682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7182581" y="56016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8781" y="30108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258781" y="24774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258781" y="194409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3448781" y="3849097"/>
            <a:ext cx="38100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258781" y="3586745"/>
            <a:ext cx="0" cy="567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24981" y="4306299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3524981" y="4839699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524981" y="5373099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710764" y="3532310"/>
            <a:ext cx="24050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Connection establishment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210781" y="3849099"/>
            <a:ext cx="2057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3 way hand shake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439381" y="4306299"/>
            <a:ext cx="10953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Request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39381" y="4839699"/>
            <a:ext cx="946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Reply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905981" y="5373099"/>
            <a:ext cx="2133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End of file notification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972781" y="1613899"/>
            <a:ext cx="1203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+mn-lt"/>
              </a:rPr>
              <a:t>TCP Server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29285" y="3679459"/>
            <a:ext cx="31298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2"/>
                </a:solidFill>
                <a:latin typeface="+mn-lt"/>
              </a:rPr>
              <a:t>Blocks until connection from client</a:t>
            </a:r>
            <a:endParaRPr lang="en-US" alt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5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859483" y="3835398"/>
            <a:ext cx="6264191" cy="1590677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59483" y="1399422"/>
            <a:ext cx="6264191" cy="176685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+mn-lt"/>
              </a:rPr>
              <a:t>sock</a:t>
            </a:r>
            <a:r>
              <a:rPr lang="en-US" dirty="0" smtClean="0">
                <a:latin typeface="+mn-lt"/>
              </a:rPr>
              <a:t> structure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54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817" y="1087912"/>
            <a:ext cx="5507421" cy="5522913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sockaddr_in</a:t>
            </a:r>
            <a:r>
              <a:rPr lang="en-US" altLang="en-US" b="1" dirty="0"/>
              <a:t> {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  short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sin_family</a:t>
            </a:r>
            <a:r>
              <a:rPr lang="en-US" altLang="en-US" b="1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  unsigned short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sin_port</a:t>
            </a:r>
            <a:r>
              <a:rPr lang="en-US" altLang="en-US" b="1" dirty="0"/>
              <a:t>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	 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in_addr</a:t>
            </a:r>
            <a:r>
              <a:rPr lang="en-US" altLang="en-US" b="1" dirty="0"/>
              <a:t> </a:t>
            </a:r>
            <a:r>
              <a:rPr lang="en-US" altLang="en-US" b="1" dirty="0" err="1"/>
              <a:t>sin_addr</a:t>
            </a:r>
            <a:r>
              <a:rPr lang="en-US" altLang="en-US" b="1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/>
              <a:t>sin_family</a:t>
            </a:r>
            <a:r>
              <a:rPr lang="en-US" altLang="en-US" b="1" dirty="0"/>
              <a:t> - address family 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/>
              <a:t>sin_port</a:t>
            </a:r>
            <a:r>
              <a:rPr lang="en-US" altLang="en-US" b="1" dirty="0"/>
              <a:t>    - port number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/>
              <a:t>sin_addr</a:t>
            </a:r>
            <a:r>
              <a:rPr lang="en-US" altLang="en-US" b="1" dirty="0"/>
              <a:t>   - internet address (IP </a:t>
            </a:r>
            <a:r>
              <a:rPr lang="en-US" altLang="en-US" b="1" dirty="0" err="1"/>
              <a:t>addr</a:t>
            </a:r>
            <a:r>
              <a:rPr lang="en-US" altLang="en-US" b="1" dirty="0"/>
              <a:t>)</a:t>
            </a:r>
          </a:p>
          <a:p>
            <a:pPr>
              <a:lnSpc>
                <a:spcPct val="80000"/>
              </a:lnSpc>
            </a:pP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The </a:t>
            </a:r>
            <a:r>
              <a:rPr lang="en-US" altLang="en-US" b="1" dirty="0" err="1"/>
              <a:t>in_addr</a:t>
            </a:r>
            <a:r>
              <a:rPr lang="en-US" altLang="en-US" b="1" dirty="0"/>
              <a:t> structure used to define </a:t>
            </a:r>
            <a:r>
              <a:rPr lang="en-US" altLang="en-US" b="1" dirty="0" err="1"/>
              <a:t>sin_addr</a:t>
            </a:r>
            <a:r>
              <a:rPr lang="en-US" altLang="en-US" b="1" dirty="0"/>
              <a:t> is as under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in_addr</a:t>
            </a:r>
            <a:r>
              <a:rPr lang="en-US" altLang="en-US" b="1" dirty="0"/>
              <a:t> {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   unsigned long </a:t>
            </a:r>
            <a:r>
              <a:rPr lang="en-US" altLang="en-US" b="1" dirty="0" err="1"/>
              <a:t>s_addr</a:t>
            </a:r>
            <a:r>
              <a:rPr lang="en-US" altLang="en-US" b="1" dirty="0"/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/* refers to the four byte IP address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85028" y="1905000"/>
            <a:ext cx="5486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+mn-lt"/>
              </a:rPr>
              <a:t>High order byte			low order byte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9527617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17326" y="1399422"/>
            <a:ext cx="6117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+mn-lt"/>
              </a:rPr>
              <a:t>Little endian byte order</a:t>
            </a:r>
            <a:r>
              <a:rPr lang="en-US" altLang="en-US" sz="2400" b="1" dirty="0">
                <a:latin typeface="+mn-lt"/>
              </a:rPr>
              <a:t> : example: Intel series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7622617" y="274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851217" y="26670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+mn-lt"/>
              </a:rPr>
              <a:t>Increasing memory address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4417" y="2362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+mn-lt"/>
              </a:rPr>
              <a:t>Address A+1</a:t>
            </a:r>
            <a:endParaRPr lang="en-US" altLang="en-US" sz="2400" b="1">
              <a:latin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975417" y="2362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+mn-lt"/>
              </a:rPr>
              <a:t>Address A</a:t>
            </a:r>
            <a:endParaRPr lang="en-US" altLang="en-US" sz="2400" b="1">
              <a:latin typeface="+mn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59483" y="3835398"/>
            <a:ext cx="62641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66"/>
                </a:solidFill>
                <a:latin typeface="+mn-lt"/>
              </a:rPr>
              <a:t>Big endian byte order</a:t>
            </a:r>
            <a:r>
              <a:rPr lang="en-US" altLang="en-US" sz="2200" b="1" dirty="0">
                <a:latin typeface="+mn-lt"/>
              </a:rPr>
              <a:t> : example: IBM 370, Motorola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50871" y="4267200"/>
            <a:ext cx="5486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+mn-lt"/>
              </a:rPr>
              <a:t>High order byte			low order byte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9451417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7546417" y="5105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775017" y="50292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+mn-lt"/>
              </a:rPr>
              <a:t>Increasing memory address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708217" y="4724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+mn-lt"/>
              </a:rPr>
              <a:t>Address A+1</a:t>
            </a:r>
            <a:endParaRPr lang="en-US" altLang="en-US" sz="2400" b="1">
              <a:latin typeface="+mn-lt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0899217" y="4724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+mn-lt"/>
              </a:rPr>
              <a:t>Address A</a:t>
            </a:r>
            <a:endParaRPr lang="en-US" altLang="en-US" sz="2400" b="1">
              <a:latin typeface="+mn-lt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8003617" y="2362200"/>
            <a:ext cx="297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00     01     64      C1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 dirty="0">
              <a:solidFill>
                <a:srgbClr val="CC3300"/>
              </a:solidFill>
              <a:latin typeface="+mn-lt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927417" y="4648200"/>
            <a:ext cx="304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+mn-lt"/>
              </a:rPr>
              <a:t>  </a:t>
            </a:r>
            <a:r>
              <a:rPr lang="en-US" altLang="en-US" sz="2400" b="1">
                <a:solidFill>
                  <a:srgbClr val="FF0000"/>
                </a:solidFill>
                <a:latin typeface="+mn-lt"/>
              </a:rPr>
              <a:t>C1    64    01    00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20048" y="5708313"/>
            <a:ext cx="4817369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 ordering ex: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91,329 hex: 00 01 64 C1</a:t>
            </a:r>
          </a:p>
        </p:txBody>
      </p:sp>
    </p:spTree>
    <p:extLst>
      <p:ext uri="{BB962C8B-B14F-4D97-AF65-F5344CB8AC3E}">
        <p14:creationId xmlns:p14="http://schemas.microsoft.com/office/powerpoint/2010/main" val="28248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295400"/>
            <a:ext cx="6232634" cy="4600903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dirty="0"/>
              <a:t>Internet protocols use big endian byte ordering called network byte order</a:t>
            </a:r>
          </a:p>
          <a:p>
            <a:pPr algn="just"/>
            <a:r>
              <a:rPr lang="en-US" altLang="en-US" b="1" dirty="0"/>
              <a:t>The following functions allow conversions between the formats.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/>
              <a:t>#include &lt;</a:t>
            </a:r>
            <a:r>
              <a:rPr lang="en-US" altLang="en-US" b="1" dirty="0" err="1"/>
              <a:t>netinet</a:t>
            </a:r>
            <a:r>
              <a:rPr lang="en-US" altLang="en-US" b="1" dirty="0"/>
              <a:t>/</a:t>
            </a:r>
            <a:r>
              <a:rPr lang="en-US" altLang="en-US" b="1" dirty="0" err="1"/>
              <a:t>in.h</a:t>
            </a:r>
            <a:r>
              <a:rPr lang="en-US" altLang="en-US" b="1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 err="1"/>
              <a:t>htons</a:t>
            </a:r>
            <a:r>
              <a:rPr lang="en-US" altLang="en-US" b="1" dirty="0"/>
              <a:t>() – "Host to Network Short"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 err="1"/>
              <a:t>htonl</a:t>
            </a:r>
            <a:r>
              <a:rPr lang="en-US" altLang="en-US" b="1" dirty="0"/>
              <a:t>() – "Host to Network Long"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 err="1"/>
              <a:t>ntohs</a:t>
            </a:r>
            <a:r>
              <a:rPr lang="en-US" altLang="en-US" b="1" dirty="0"/>
              <a:t>() – "Network to Host Short"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b="1" dirty="0" err="1"/>
              <a:t>ntohl</a:t>
            </a:r>
            <a:r>
              <a:rPr lang="en-US" altLang="en-US" b="1" dirty="0"/>
              <a:t>() – "Network to Host Long"</a:t>
            </a:r>
          </a:p>
          <a:p>
            <a:pPr algn="just"/>
            <a:r>
              <a:rPr lang="en-US" altLang="en-US" b="1" dirty="0"/>
              <a:t>h stands for host        n stands for network </a:t>
            </a:r>
          </a:p>
          <a:p>
            <a:pPr algn="just"/>
            <a:r>
              <a:rPr lang="en-US" altLang="en-US" b="1" dirty="0"/>
              <a:t>s stands for short       l  stands for long</a:t>
            </a:r>
          </a:p>
          <a:p>
            <a:pPr algn="just"/>
            <a:endParaRPr lang="en-US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42538" y="1295400"/>
            <a:ext cx="5392298" cy="4913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smtClean="0"/>
              <a:t>bind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sockfd</a:t>
            </a:r>
            <a:r>
              <a:rPr lang="en-US" altLang="en-US" b="1" dirty="0"/>
              <a:t>,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</a:t>
            </a:r>
            <a:r>
              <a:rPr lang="en-US" altLang="en-US" b="1" dirty="0"/>
              <a:t> *</a:t>
            </a:r>
            <a:r>
              <a:rPr lang="en-US" altLang="en-US" b="1" dirty="0" err="1" smtClean="0"/>
              <a:t>my_addr,int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addrlen</a:t>
            </a:r>
            <a:r>
              <a:rPr lang="en-US" altLang="en-US" b="1" dirty="0" smtClean="0"/>
              <a:t>);</a:t>
            </a:r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 err="1"/>
              <a:t>sockfd</a:t>
            </a:r>
            <a:r>
              <a:rPr lang="en-US" altLang="en-US" b="1" dirty="0"/>
              <a:t> - the socket file descriptor returned by socket().</a:t>
            </a:r>
          </a:p>
          <a:p>
            <a:endParaRPr lang="en-US" altLang="en-US" b="1" dirty="0"/>
          </a:p>
          <a:p>
            <a:r>
              <a:rPr lang="en-US" altLang="en-US" b="1" dirty="0" err="1"/>
              <a:t>my_addr</a:t>
            </a:r>
            <a:r>
              <a:rPr lang="en-US" altLang="en-US" b="1" dirty="0"/>
              <a:t> - a pointer to a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</a:t>
            </a:r>
            <a:r>
              <a:rPr lang="en-US" altLang="en-US" b="1" dirty="0"/>
              <a:t> that contains information about IP address and port number.</a:t>
            </a:r>
          </a:p>
          <a:p>
            <a:endParaRPr lang="en-US" altLang="en-US" b="1" dirty="0"/>
          </a:p>
          <a:p>
            <a:r>
              <a:rPr lang="en-US" altLang="en-US" b="1" dirty="0" err="1"/>
              <a:t>addrlen</a:t>
            </a:r>
            <a:r>
              <a:rPr lang="en-US" altLang="en-US" b="1" dirty="0"/>
              <a:t> - set to </a:t>
            </a:r>
            <a:r>
              <a:rPr lang="en-US" altLang="en-US" b="1" dirty="0" err="1"/>
              <a:t>sizeof</a:t>
            </a:r>
            <a:r>
              <a:rPr lang="en-US" altLang="en-US" b="1" dirty="0"/>
              <a:t> (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</a:t>
            </a:r>
            <a:r>
              <a:rPr lang="en-US" alt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56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77310"/>
            <a:ext cx="11696307" cy="2238767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 err="1"/>
              <a:t>int</a:t>
            </a:r>
            <a:r>
              <a:rPr lang="en-US" altLang="en-US" b="1" dirty="0"/>
              <a:t> connect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sockfd</a:t>
            </a:r>
            <a:r>
              <a:rPr lang="en-US" altLang="en-US" b="1" dirty="0"/>
              <a:t>,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</a:t>
            </a:r>
            <a:r>
              <a:rPr lang="en-US" altLang="en-US" b="1" dirty="0"/>
              <a:t> *</a:t>
            </a:r>
            <a:r>
              <a:rPr lang="en-US" altLang="en-US" b="1" dirty="0" err="1"/>
              <a:t>serv_addr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addrlen</a:t>
            </a:r>
            <a:r>
              <a:rPr lang="en-US" altLang="en-US" b="1" dirty="0"/>
              <a:t>);</a:t>
            </a:r>
          </a:p>
          <a:p>
            <a:r>
              <a:rPr lang="en-US" altLang="en-US" b="1" dirty="0" err="1"/>
              <a:t>sockfd</a:t>
            </a:r>
            <a:r>
              <a:rPr lang="en-US" altLang="en-US" b="1" dirty="0"/>
              <a:t> - the socket file descriptor returned by socket().</a:t>
            </a:r>
          </a:p>
          <a:p>
            <a:r>
              <a:rPr lang="en-US" altLang="en-US" b="1" dirty="0" err="1"/>
              <a:t>serv_addr</a:t>
            </a:r>
            <a:r>
              <a:rPr lang="en-US" altLang="en-US" b="1" dirty="0"/>
              <a:t> - is a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</a:t>
            </a:r>
            <a:r>
              <a:rPr lang="en-US" altLang="en-US" b="1" dirty="0"/>
              <a:t> containing the destination port and IP address.</a:t>
            </a:r>
          </a:p>
          <a:p>
            <a:r>
              <a:rPr lang="en-US" altLang="en-US" b="1" dirty="0" err="1"/>
              <a:t>addrlen</a:t>
            </a:r>
            <a:r>
              <a:rPr lang="en-US" altLang="en-US" b="1" dirty="0"/>
              <a:t> - set to </a:t>
            </a:r>
            <a:r>
              <a:rPr lang="en-US" altLang="en-US" b="1" dirty="0" err="1"/>
              <a:t>sizeof</a:t>
            </a:r>
            <a:r>
              <a:rPr lang="en-US" altLang="en-US" b="1" dirty="0"/>
              <a:t> (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sockaddr</a:t>
            </a:r>
            <a:r>
              <a:rPr lang="en-US" altLang="en-US" b="1" dirty="0"/>
              <a:t>).</a:t>
            </a:r>
          </a:p>
          <a:p>
            <a:endParaRPr lang="en-US" alt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5002" y="3492347"/>
            <a:ext cx="11696306" cy="30626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listen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sockfd,int</a:t>
            </a:r>
            <a:r>
              <a:rPr lang="en-US" altLang="en-US" sz="2400" b="1" dirty="0"/>
              <a:t> backlog);</a:t>
            </a:r>
          </a:p>
          <a:p>
            <a:pPr algn="just"/>
            <a:r>
              <a:rPr lang="en-US" altLang="en-US" sz="2200" b="1" dirty="0" err="1"/>
              <a:t>sockfd</a:t>
            </a:r>
            <a:r>
              <a:rPr lang="en-US" altLang="en-US" sz="2200" b="1" dirty="0"/>
              <a:t> - the socket file descriptor returned by socket().</a:t>
            </a:r>
          </a:p>
          <a:p>
            <a:pPr algn="just"/>
            <a:r>
              <a:rPr lang="en-US" altLang="en-US" sz="2200" b="1" dirty="0"/>
              <a:t>backlog - the number of connections allowed on the incoming queue.</a:t>
            </a:r>
          </a:p>
          <a:p>
            <a:pPr algn="just"/>
            <a:r>
              <a:rPr lang="en-US" altLang="en-US" sz="2200" b="1" dirty="0"/>
              <a:t>Backlog should never be zero as servers always expect connection from  client. </a:t>
            </a:r>
          </a:p>
          <a:p>
            <a:pPr algn="just">
              <a:spcBef>
                <a:spcPct val="50000"/>
              </a:spcBef>
            </a:pPr>
            <a:r>
              <a:rPr lang="en-US" altLang="en-US" sz="2200" b="1" dirty="0"/>
              <a:t>The listen function converts an unconnected socket into a passive socket,</a:t>
            </a:r>
          </a:p>
          <a:p>
            <a:pPr algn="just">
              <a:spcBef>
                <a:spcPct val="50000"/>
              </a:spcBef>
            </a:pPr>
            <a:r>
              <a:rPr lang="en-US" altLang="en-US" sz="2200" b="1" dirty="0"/>
              <a:t> On successful execution of listen is indicating that the kernel should accept incoming connection requests directed to this socket.</a:t>
            </a:r>
          </a:p>
        </p:txBody>
      </p:sp>
    </p:spTree>
    <p:extLst>
      <p:ext uri="{BB962C8B-B14F-4D97-AF65-F5344CB8AC3E}">
        <p14:creationId xmlns:p14="http://schemas.microsoft.com/office/powerpoint/2010/main" val="25806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57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74214"/>
            <a:ext cx="11696307" cy="3529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 err="1"/>
              <a:t>int</a:t>
            </a:r>
            <a:r>
              <a:rPr lang="en-US" altLang="en-US" sz="2400" b="1" dirty="0"/>
              <a:t> accept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sockfd</a:t>
            </a:r>
            <a:r>
              <a:rPr lang="en-US" altLang="en-US" sz="2400" b="1" dirty="0"/>
              <a:t>, void *</a:t>
            </a:r>
            <a:r>
              <a:rPr lang="en-US" altLang="en-US" sz="2400" b="1" dirty="0" err="1"/>
              <a:t>addr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addrlen</a:t>
            </a:r>
            <a:r>
              <a:rPr lang="en-US" altLang="en-US" sz="2400" b="1" dirty="0"/>
              <a:t>);</a:t>
            </a:r>
          </a:p>
          <a:p>
            <a:pPr algn="just"/>
            <a:r>
              <a:rPr lang="en-US" altLang="en-US" sz="2400" b="1" dirty="0" err="1"/>
              <a:t>sockfd</a:t>
            </a:r>
            <a:r>
              <a:rPr lang="en-US" altLang="en-US" sz="2400" b="1" dirty="0"/>
              <a:t> </a:t>
            </a:r>
          </a:p>
          <a:p>
            <a:pPr lvl="1" algn="just"/>
            <a:r>
              <a:rPr lang="en-US" altLang="en-US" sz="2000" b="1" dirty="0"/>
              <a:t>the socket file descriptor returned by socket().</a:t>
            </a:r>
          </a:p>
          <a:p>
            <a:pPr algn="just"/>
            <a:r>
              <a:rPr lang="en-US" altLang="en-US" sz="2400" b="1" dirty="0" err="1"/>
              <a:t>addr</a:t>
            </a:r>
            <a:r>
              <a:rPr lang="en-US" altLang="en-US" sz="2400" b="1" dirty="0"/>
              <a:t> </a:t>
            </a:r>
          </a:p>
          <a:p>
            <a:pPr lvl="1" algn="just"/>
            <a:r>
              <a:rPr lang="en-US" altLang="en-US" sz="2000" b="1" dirty="0"/>
              <a:t>a pointer to a </a:t>
            </a:r>
            <a:r>
              <a:rPr lang="en-US" altLang="en-US" sz="2000" b="1" dirty="0" err="1"/>
              <a:t>struct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sockaddr_in</a:t>
            </a:r>
            <a:r>
              <a:rPr lang="en-US" altLang="en-US" sz="2000" b="1" dirty="0"/>
              <a:t>.  The information about the incoming connection like IP address and port number are stored. </a:t>
            </a:r>
          </a:p>
          <a:p>
            <a:pPr algn="just"/>
            <a:r>
              <a:rPr lang="en-US" altLang="en-US" sz="2400" b="1" dirty="0" err="1"/>
              <a:t>addrlen</a:t>
            </a:r>
            <a:endParaRPr lang="en-US" altLang="en-US" sz="2400" b="1" dirty="0"/>
          </a:p>
          <a:p>
            <a:pPr lvl="1" algn="just"/>
            <a:r>
              <a:rPr lang="en-US" altLang="en-US" sz="2000" b="1" dirty="0"/>
              <a:t>a local integer variable that should be set to </a:t>
            </a:r>
            <a:r>
              <a:rPr lang="en-US" altLang="en-US" sz="2000" b="1" dirty="0" err="1"/>
              <a:t>sizeof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struct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sockaddr_in</a:t>
            </a:r>
            <a:r>
              <a:rPr lang="en-US" altLang="en-US" sz="2000" b="1" dirty="0"/>
              <a:t>) before its address is passed to accept().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899" y="4825388"/>
            <a:ext cx="11467706" cy="1662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Socket descriptor can be closed like file descriptor. </a:t>
            </a:r>
          </a:p>
          <a:p>
            <a:pPr marL="0" indent="0" algn="just">
              <a:buNone/>
            </a:pPr>
            <a:r>
              <a:rPr lang="en-US" altLang="en-US" sz="2400" b="1" dirty="0"/>
              <a:t>close (</a:t>
            </a:r>
            <a:r>
              <a:rPr lang="en-US" altLang="en-US" sz="2400" b="1" dirty="0" err="1"/>
              <a:t>sockfd</a:t>
            </a:r>
            <a:r>
              <a:rPr lang="en-US" altLang="en-US" sz="2400" b="1" dirty="0"/>
              <a:t>);</a:t>
            </a:r>
          </a:p>
          <a:p>
            <a:pPr algn="just"/>
            <a:r>
              <a:rPr lang="en-US" altLang="en-US" sz="2400" b="1" dirty="0"/>
              <a:t>Close system call prevents any more reads and writes to the socket. For attempting to read or write the socket on the remote end will receive an error.</a:t>
            </a:r>
          </a:p>
        </p:txBody>
      </p:sp>
    </p:spTree>
    <p:extLst>
      <p:ext uri="{BB962C8B-B14F-4D97-AF65-F5344CB8AC3E}">
        <p14:creationId xmlns:p14="http://schemas.microsoft.com/office/powerpoint/2010/main" val="7777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system calls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58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759944"/>
            <a:ext cx="11772507" cy="423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dirty="0" err="1"/>
              <a:t>int</a:t>
            </a:r>
            <a:r>
              <a:rPr lang="en-US" altLang="en-US" b="1" dirty="0"/>
              <a:t> shutdown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sockfd</a:t>
            </a:r>
            <a:r>
              <a:rPr lang="en-US" altLang="en-US" b="1" dirty="0"/>
              <a:t>, </a:t>
            </a:r>
            <a:r>
              <a:rPr lang="en-US" altLang="en-US" b="1" dirty="0" err="1"/>
              <a:t>int</a:t>
            </a:r>
            <a:r>
              <a:rPr lang="en-US" altLang="en-US" b="1" dirty="0"/>
              <a:t> how);</a:t>
            </a:r>
          </a:p>
          <a:p>
            <a:pPr algn="just"/>
            <a:endParaRPr lang="en-US" altLang="en-US" sz="1200" b="1" dirty="0"/>
          </a:p>
          <a:p>
            <a:pPr algn="just"/>
            <a:r>
              <a:rPr lang="en-US" altLang="en-US" b="1" dirty="0" err="1"/>
              <a:t>sockfd</a:t>
            </a:r>
            <a:r>
              <a:rPr lang="en-US" altLang="en-US" b="1" dirty="0"/>
              <a:t> - socket file descriptor of the socket to be shutdown.</a:t>
            </a:r>
          </a:p>
          <a:p>
            <a:pPr algn="just"/>
            <a:r>
              <a:rPr lang="en-US" altLang="en-US" b="1" dirty="0"/>
              <a:t>how – if it is </a:t>
            </a:r>
          </a:p>
          <a:p>
            <a:pPr lvl="1" algn="just"/>
            <a:r>
              <a:rPr lang="en-US" altLang="en-US" sz="2800" b="1" dirty="0"/>
              <a:t>	0 - Further receives are disallowed</a:t>
            </a:r>
          </a:p>
          <a:p>
            <a:pPr lvl="1" algn="just"/>
            <a:r>
              <a:rPr lang="en-US" altLang="en-US" sz="2800" b="1" dirty="0"/>
              <a:t>	1 - Further sends are disallowed</a:t>
            </a:r>
          </a:p>
          <a:p>
            <a:pPr lvl="1" algn="just"/>
            <a:r>
              <a:rPr lang="en-US" altLang="en-US" sz="2800" b="1" dirty="0"/>
              <a:t>	2 - Further sends and receives are disallowed.</a:t>
            </a:r>
          </a:p>
          <a:p>
            <a:pPr lvl="1" algn="just"/>
            <a:endParaRPr lang="en-US" altLang="en-US" sz="1200" b="1" dirty="0"/>
          </a:p>
          <a:p>
            <a:pPr algn="just"/>
            <a:r>
              <a:rPr lang="en-US" altLang="en-US" b="1" dirty="0"/>
              <a:t>The shutdown system call gives more control (than close (</a:t>
            </a:r>
            <a:r>
              <a:rPr lang="en-US" altLang="en-US" b="1" dirty="0" err="1"/>
              <a:t>sockfd</a:t>
            </a:r>
            <a:r>
              <a:rPr lang="en-US" altLang="en-US" b="1" dirty="0"/>
              <a:t>) over how the socket descriptor can be closed.</a:t>
            </a:r>
          </a:p>
        </p:txBody>
      </p:sp>
    </p:spTree>
    <p:extLst>
      <p:ext uri="{BB962C8B-B14F-4D97-AF65-F5344CB8AC3E}">
        <p14:creationId xmlns:p14="http://schemas.microsoft.com/office/powerpoint/2010/main" val="41251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Socket Programming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59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7049" y="1290671"/>
            <a:ext cx="5160580" cy="5236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 dirty="0"/>
              <a:t>		SERVER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struct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sockaddr_in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serv</a:t>
            </a:r>
            <a:r>
              <a:rPr lang="en-US" altLang="en-US" sz="2400" b="1" dirty="0"/>
              <a:t>, cli;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sd</a:t>
            </a:r>
            <a:r>
              <a:rPr lang="en-US" altLang="en-US" sz="2400" b="1" dirty="0"/>
              <a:t> = socket (AF_INET, SOCK_STREAM, 0);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serv.sin_family</a:t>
            </a:r>
            <a:r>
              <a:rPr lang="en-US" altLang="en-US" sz="2400" b="1" dirty="0"/>
              <a:t> = AF_INET;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serv.sin_addr.s_addr</a:t>
            </a:r>
            <a:r>
              <a:rPr lang="en-US" altLang="en-US" sz="2400" b="1" dirty="0"/>
              <a:t> = INADDR_ANY;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serv.sin_port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htons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portno</a:t>
            </a:r>
            <a:r>
              <a:rPr lang="en-US" altLang="en-US" sz="2400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bind (</a:t>
            </a:r>
            <a:r>
              <a:rPr lang="en-US" altLang="en-US" sz="2400" b="1" dirty="0" err="1"/>
              <a:t>sd</a:t>
            </a:r>
            <a:r>
              <a:rPr lang="en-US" altLang="en-US" sz="2400" b="1" dirty="0"/>
              <a:t>, &amp;</a:t>
            </a:r>
            <a:r>
              <a:rPr lang="en-US" altLang="en-US" sz="2400" b="1" dirty="0" err="1"/>
              <a:t>serv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sizeof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serv</a:t>
            </a:r>
            <a:r>
              <a:rPr lang="en-US" altLang="en-US" sz="2400" b="1" dirty="0"/>
              <a:t>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listen (</a:t>
            </a:r>
            <a:r>
              <a:rPr lang="en-US" altLang="en-US" sz="2400" b="1" dirty="0" err="1"/>
              <a:t>sd</a:t>
            </a:r>
            <a:r>
              <a:rPr lang="en-US" altLang="en-US" sz="2400" b="1" dirty="0"/>
              <a:t>, 5);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6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nsd</a:t>
            </a:r>
            <a:r>
              <a:rPr lang="en-US" altLang="en-US" sz="2400" b="1" dirty="0"/>
              <a:t> = accept (</a:t>
            </a:r>
            <a:r>
              <a:rPr lang="en-US" altLang="en-US" sz="2400" b="1" dirty="0" err="1"/>
              <a:t>sd</a:t>
            </a:r>
            <a:r>
              <a:rPr lang="en-US" altLang="en-US" sz="2400" b="1" dirty="0"/>
              <a:t>, &amp;cli, &amp;</a:t>
            </a:r>
            <a:r>
              <a:rPr lang="en-US" altLang="en-US" sz="2400" b="1" dirty="0" err="1"/>
              <a:t>sizeof</a:t>
            </a:r>
            <a:r>
              <a:rPr lang="en-US" altLang="en-US" sz="2400" b="1" dirty="0"/>
              <a:t> (cli));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read / write (</a:t>
            </a:r>
            <a:r>
              <a:rPr lang="en-US" altLang="en-US" sz="2400" b="1" dirty="0" err="1"/>
              <a:t>nsd</a:t>
            </a:r>
            <a:r>
              <a:rPr lang="en-US" altLang="en-US" sz="2400" b="1" dirty="0"/>
              <a:t>, ….);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234475" y="1443071"/>
            <a:ext cx="5848790" cy="46108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 dirty="0"/>
              <a:t>CLIENT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struct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sockaddr_in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serv</a:t>
            </a:r>
            <a:r>
              <a:rPr lang="en-US" altLang="en-US" sz="2400" b="1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sd</a:t>
            </a:r>
            <a:r>
              <a:rPr lang="en-US" altLang="en-US" sz="2400" b="1" dirty="0"/>
              <a:t> = socket (AF_INET, SOCK_STREM, 0);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serv.sin_family</a:t>
            </a:r>
            <a:r>
              <a:rPr lang="en-US" altLang="en-US" sz="2400" b="1" dirty="0"/>
              <a:t> = AF_INET;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serv.sin_addr.s_addr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inet_addr</a:t>
            </a:r>
            <a:r>
              <a:rPr lang="en-US" altLang="en-US" sz="2400" b="1" dirty="0"/>
              <a:t> (“</a:t>
            </a:r>
            <a:r>
              <a:rPr lang="en-US" altLang="en-US" sz="2400" b="1" dirty="0" err="1"/>
              <a:t>ser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ip</a:t>
            </a:r>
            <a:r>
              <a:rPr lang="en-US" altLang="en-US" sz="2400" b="1" dirty="0"/>
              <a:t>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serv.sin_port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htons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portno</a:t>
            </a:r>
            <a:r>
              <a:rPr lang="en-US" altLang="en-US" sz="2400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connect (</a:t>
            </a:r>
            <a:r>
              <a:rPr lang="en-US" altLang="en-US" sz="2400" b="1" dirty="0" err="1"/>
              <a:t>sd</a:t>
            </a:r>
            <a:r>
              <a:rPr lang="en-US" altLang="en-US" sz="2400" b="1" dirty="0"/>
              <a:t>, &amp;server, </a:t>
            </a:r>
            <a:r>
              <a:rPr lang="en-US" altLang="en-US" sz="2400" b="1" dirty="0" err="1"/>
              <a:t>sizeof</a:t>
            </a:r>
            <a:r>
              <a:rPr lang="en-US" altLang="en-US" sz="2400" b="1" dirty="0"/>
              <a:t>  (server));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read / write (</a:t>
            </a:r>
            <a:r>
              <a:rPr lang="en-US" altLang="en-US" sz="2400" b="1" dirty="0" err="1"/>
              <a:t>sd</a:t>
            </a:r>
            <a:r>
              <a:rPr lang="en-US" altLang="en-US" sz="2400" b="1" dirty="0"/>
              <a:t>, ….);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872655" y="1527154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6980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+mn-lt"/>
              </a:rPr>
              <a:t>procfs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399" y="1007280"/>
            <a:ext cx="11772507" cy="75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To store necessary information about currently running processes, system information and limitations. Size of /proc is zero. Created on the fly.</a:t>
            </a:r>
          </a:p>
          <a:p>
            <a:endParaRPr lang="en-US" alt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7" y="2244095"/>
            <a:ext cx="11456276" cy="4179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406" y="1857736"/>
            <a:ext cx="323850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17" y="1848212"/>
            <a:ext cx="3648075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37" y="1881274"/>
            <a:ext cx="32004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Iterative </a:t>
            </a:r>
            <a:r>
              <a:rPr lang="en-IN" dirty="0" err="1">
                <a:latin typeface="+mn-lt"/>
              </a:rPr>
              <a:t>Vs</a:t>
            </a:r>
            <a:r>
              <a:rPr lang="en-IN" dirty="0">
                <a:latin typeface="+mn-lt"/>
              </a:rPr>
              <a:t> Concurrent Server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60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3237186"/>
            <a:ext cx="4981903" cy="2364827"/>
          </a:xfrm>
          <a:prstGeom prst="rect">
            <a:avLst/>
          </a:prstGeom>
          <a:solidFill>
            <a:srgbClr val="CCECFF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One client request at a time.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nsd</a:t>
            </a:r>
            <a:r>
              <a:rPr lang="en-US" altLang="en-US" sz="2400" b="1" dirty="0"/>
              <a:t> = accept (</a:t>
            </a:r>
            <a:r>
              <a:rPr lang="en-US" altLang="en-US" sz="2400" b="1" dirty="0" err="1"/>
              <a:t>sd</a:t>
            </a:r>
            <a:r>
              <a:rPr lang="en-US" altLang="en-US" sz="2400" b="1" dirty="0"/>
              <a:t>, &amp;cli,…);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while (1)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   read/write(</a:t>
            </a:r>
            <a:r>
              <a:rPr lang="en-US" altLang="en-US" sz="2400" b="1" dirty="0" err="1"/>
              <a:t>nsd</a:t>
            </a:r>
            <a:r>
              <a:rPr lang="en-US" altLang="en-US" sz="2400" b="1" dirty="0"/>
              <a:t>, …);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9255" y="1246663"/>
            <a:ext cx="6744010" cy="4775765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b="1" dirty="0"/>
              <a:t>Many clients requests can be serviced concurrently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while (1)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b="1" dirty="0" err="1"/>
              <a:t>nsd</a:t>
            </a:r>
            <a:r>
              <a:rPr lang="en-US" altLang="en-US" b="1" dirty="0"/>
              <a:t> =(accept (</a:t>
            </a:r>
            <a:r>
              <a:rPr lang="en-US" altLang="en-US" b="1" dirty="0" err="1"/>
              <a:t>sd</a:t>
            </a:r>
            <a:r>
              <a:rPr lang="en-US" altLang="en-US" b="1" dirty="0"/>
              <a:t>, &amp;cli, ….);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 if (!fork( 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       close(</a:t>
            </a:r>
            <a:r>
              <a:rPr lang="en-US" altLang="en-US" b="1" dirty="0" err="1"/>
              <a:t>sd</a:t>
            </a:r>
            <a:r>
              <a:rPr lang="en-US" altLang="en-US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       read/write(</a:t>
            </a:r>
            <a:r>
              <a:rPr lang="en-US" altLang="en-US" b="1" dirty="0" err="1"/>
              <a:t>nsd</a:t>
            </a:r>
            <a:r>
              <a:rPr lang="en-US" altLang="en-US" b="1" dirty="0"/>
              <a:t>, …..);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       exit();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 }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      close(</a:t>
            </a:r>
            <a:r>
              <a:rPr lang="en-US" altLang="en-US" b="1" dirty="0" err="1"/>
              <a:t>nsd</a:t>
            </a:r>
            <a:r>
              <a:rPr lang="en-US" altLang="en-US" b="1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86409" y="2967135"/>
            <a:ext cx="1082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Timers, Resource Limits, Multithreading and Signals </a:t>
            </a:r>
            <a:endParaRPr lang="en-IN" sz="59500" b="1" dirty="0"/>
          </a:p>
        </p:txBody>
      </p:sp>
    </p:spTree>
    <p:extLst>
      <p:ext uri="{BB962C8B-B14F-4D97-AF65-F5344CB8AC3E}">
        <p14:creationId xmlns:p14="http://schemas.microsoft.com/office/powerpoint/2010/main" val="24070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Alarm and Timers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62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43001"/>
            <a:ext cx="8229600" cy="1432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unsigned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alarm (unsigned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seconds);</a:t>
            </a:r>
          </a:p>
          <a:p>
            <a:pPr algn="just"/>
            <a:r>
              <a:rPr lang="en-US" altLang="en-US" sz="2400" b="1" dirty="0"/>
              <a:t>It is used to set an alarm for delivering SIGALARM signal.</a:t>
            </a:r>
          </a:p>
          <a:p>
            <a:pPr algn="just"/>
            <a:r>
              <a:rPr lang="en-US" altLang="en-US" sz="2400" b="1" dirty="0"/>
              <a:t>On success  it returns zero.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916757"/>
            <a:ext cx="11251324" cy="375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dirty="0"/>
              <a:t>Three interval timers.</a:t>
            </a:r>
          </a:p>
          <a:p>
            <a:pPr lvl="1" algn="just"/>
            <a:r>
              <a:rPr lang="en-US" altLang="en-US" b="1" dirty="0"/>
              <a:t>ITIMER_REAL </a:t>
            </a:r>
          </a:p>
          <a:p>
            <a:pPr lvl="2" algn="just"/>
            <a:r>
              <a:rPr lang="en-US" altLang="en-US" dirty="0"/>
              <a:t>This timer counts down in real (i.e., wall clock</a:t>
            </a:r>
            <a:r>
              <a:rPr lang="en-US" altLang="en-US" dirty="0" smtClean="0"/>
              <a:t>) time</a:t>
            </a:r>
            <a:r>
              <a:rPr lang="en-US" altLang="en-US" dirty="0"/>
              <a:t>.  At each expiration, a </a:t>
            </a:r>
            <a:r>
              <a:rPr lang="en-US" altLang="en-US" b="1" i="1" dirty="0"/>
              <a:t>SIGALRM</a:t>
            </a:r>
            <a:r>
              <a:rPr lang="en-US" altLang="en-US" dirty="0"/>
              <a:t> signal </a:t>
            </a:r>
            <a:r>
              <a:rPr lang="en-US" altLang="en-US" dirty="0" smtClean="0"/>
              <a:t>is                       </a:t>
            </a:r>
            <a:r>
              <a:rPr lang="en-US" altLang="en-US" dirty="0"/>
              <a:t>generated</a:t>
            </a:r>
            <a:r>
              <a:rPr lang="en-US" altLang="en-US" dirty="0" smtClean="0"/>
              <a:t>.</a:t>
            </a:r>
          </a:p>
          <a:p>
            <a:pPr lvl="1" algn="just"/>
            <a:r>
              <a:rPr lang="en-US" altLang="en-US" b="1" dirty="0" smtClean="0"/>
              <a:t>ITIMER_VIRTUAL</a:t>
            </a:r>
            <a:endParaRPr lang="en-US" altLang="en-US" b="1" dirty="0"/>
          </a:p>
          <a:p>
            <a:pPr lvl="2" algn="just"/>
            <a:r>
              <a:rPr lang="en-US" altLang="en-US" dirty="0"/>
              <a:t>This timer counts down against the user-mode CPU </a:t>
            </a:r>
            <a:r>
              <a:rPr lang="en-US" altLang="en-US" dirty="0" smtClean="0"/>
              <a:t>time consumed </a:t>
            </a:r>
            <a:r>
              <a:rPr lang="en-US" altLang="en-US" dirty="0"/>
              <a:t>by the process.  (The measurement </a:t>
            </a:r>
            <a:r>
              <a:rPr lang="en-US" altLang="en-US" dirty="0" smtClean="0"/>
              <a:t>includes CPU </a:t>
            </a:r>
            <a:r>
              <a:rPr lang="en-US" altLang="en-US" dirty="0"/>
              <a:t>time consumed by all threads in the process.)  </a:t>
            </a:r>
            <a:r>
              <a:rPr lang="en-US" altLang="en-US" dirty="0" smtClean="0"/>
              <a:t>At each </a:t>
            </a:r>
            <a:r>
              <a:rPr lang="en-US" altLang="en-US" dirty="0"/>
              <a:t>expiration, a </a:t>
            </a:r>
            <a:r>
              <a:rPr lang="en-US" altLang="en-US" b="1" i="1" dirty="0"/>
              <a:t>SIGVTALRM</a:t>
            </a:r>
            <a:r>
              <a:rPr lang="en-US" altLang="en-US" dirty="0"/>
              <a:t> signal is generated</a:t>
            </a:r>
            <a:r>
              <a:rPr lang="en-US" altLang="en-US" dirty="0" smtClean="0"/>
              <a:t>.</a:t>
            </a:r>
          </a:p>
          <a:p>
            <a:pPr lvl="1" algn="just"/>
            <a:r>
              <a:rPr lang="en-US" altLang="en-US" b="1" dirty="0" smtClean="0"/>
              <a:t>ITIMER_PROF</a:t>
            </a:r>
            <a:endParaRPr lang="en-US" altLang="en-US" b="1" dirty="0"/>
          </a:p>
          <a:p>
            <a:pPr lvl="2" algn="just"/>
            <a:r>
              <a:rPr lang="en-US" altLang="en-US" dirty="0"/>
              <a:t>This timer counts down against the total (i.e., </a:t>
            </a:r>
            <a:r>
              <a:rPr lang="en-US" altLang="en-US" dirty="0" smtClean="0"/>
              <a:t>both user </a:t>
            </a:r>
            <a:r>
              <a:rPr lang="en-US" altLang="en-US" dirty="0"/>
              <a:t>and system) CPU time consumed by the </a:t>
            </a:r>
            <a:r>
              <a:rPr lang="en-US" altLang="en-US" dirty="0" smtClean="0"/>
              <a:t>process.  At </a:t>
            </a:r>
            <a:r>
              <a:rPr lang="en-US" altLang="en-US" dirty="0"/>
              <a:t>each expiration, </a:t>
            </a:r>
            <a:r>
              <a:rPr lang="en-US" altLang="en-US" dirty="0" smtClean="0"/>
              <a:t>a </a:t>
            </a:r>
            <a:r>
              <a:rPr lang="en-US" altLang="en-US" b="1" i="1" dirty="0" smtClean="0"/>
              <a:t>SIGPROF</a:t>
            </a:r>
            <a:r>
              <a:rPr lang="en-US" altLang="en-US" dirty="0" smtClean="0"/>
              <a:t> </a:t>
            </a:r>
            <a:r>
              <a:rPr lang="en-US" altLang="en-US" dirty="0"/>
              <a:t>signal is generated.</a:t>
            </a:r>
          </a:p>
        </p:txBody>
      </p:sp>
    </p:spTree>
    <p:extLst>
      <p:ext uri="{BB962C8B-B14F-4D97-AF65-F5344CB8AC3E}">
        <p14:creationId xmlns:p14="http://schemas.microsoft.com/office/powerpoint/2010/main" val="8119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+mn-lt"/>
              </a:rPr>
              <a:t>get</a:t>
            </a:r>
            <a:r>
              <a:rPr lang="en-IN" dirty="0">
                <a:latin typeface="+mn-lt"/>
              </a:rPr>
              <a:t> and </a:t>
            </a:r>
            <a:r>
              <a:rPr lang="en-IN" i="1" dirty="0">
                <a:latin typeface="+mn-lt"/>
              </a:rPr>
              <a:t>set</a:t>
            </a:r>
            <a:r>
              <a:rPr lang="en-IN" dirty="0">
                <a:latin typeface="+mn-lt"/>
              </a:rPr>
              <a:t>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63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142999"/>
            <a:ext cx="5315607" cy="52852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get value of an interval timer</a:t>
            </a:r>
          </a:p>
          <a:p>
            <a:endParaRPr lang="en-US" altLang="en-US" b="1" dirty="0"/>
          </a:p>
          <a:p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i="1" dirty="0" err="1"/>
              <a:t>getitimer</a:t>
            </a:r>
            <a:r>
              <a:rPr lang="en-US" altLang="en-US" b="1" dirty="0"/>
              <a:t> ( </a:t>
            </a:r>
            <a:r>
              <a:rPr lang="en-US" altLang="en-US" b="1" dirty="0" err="1"/>
              <a:t>int</a:t>
            </a:r>
            <a:r>
              <a:rPr lang="en-US" altLang="en-US" b="1" dirty="0"/>
              <a:t> which,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itimerval</a:t>
            </a:r>
            <a:r>
              <a:rPr lang="en-US" altLang="en-US" b="1" dirty="0"/>
              <a:t> *</a:t>
            </a:r>
            <a:r>
              <a:rPr lang="en-US" altLang="en-US" b="1" dirty="0" err="1"/>
              <a:t>val</a:t>
            </a:r>
            <a:r>
              <a:rPr lang="en-US" altLang="en-US" b="1" dirty="0"/>
              <a:t>);</a:t>
            </a:r>
          </a:p>
          <a:p>
            <a:endParaRPr lang="en-US" altLang="en-US" b="1" dirty="0"/>
          </a:p>
          <a:p>
            <a:r>
              <a:rPr lang="en-US" altLang="en-US" b="1" dirty="0"/>
              <a:t>On success it returns zero and the timer value is stored in the </a:t>
            </a:r>
            <a:r>
              <a:rPr lang="en-US" altLang="en-US" b="1" dirty="0" err="1"/>
              <a:t>itimverval</a:t>
            </a:r>
            <a:r>
              <a:rPr lang="en-US" altLang="en-US" b="1" dirty="0"/>
              <a:t> structure.</a:t>
            </a:r>
          </a:p>
          <a:p>
            <a:endParaRPr lang="en-US" altLang="en-US" b="1" dirty="0"/>
          </a:p>
          <a:p>
            <a:r>
              <a:rPr lang="en-US" altLang="en-US" b="1" dirty="0"/>
              <a:t>Example: ret = </a:t>
            </a:r>
            <a:r>
              <a:rPr lang="en-US" altLang="en-US" b="1" dirty="0" err="1"/>
              <a:t>getitimer</a:t>
            </a:r>
            <a:r>
              <a:rPr lang="en-US" altLang="en-US" b="1" dirty="0"/>
              <a:t> (ITIMER_REAL, </a:t>
            </a:r>
            <a:r>
              <a:rPr lang="en-US" altLang="en-US" b="1" dirty="0" err="1"/>
              <a:t>val</a:t>
            </a:r>
            <a:r>
              <a:rPr lang="en-US" altLang="en-US" b="1" dirty="0"/>
              <a:t>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11614" y="1196214"/>
            <a:ext cx="5713293" cy="43847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Set value for a interval timer</a:t>
            </a:r>
          </a:p>
          <a:p>
            <a:endParaRPr lang="en-US" altLang="en-US" b="1" dirty="0"/>
          </a:p>
          <a:p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i="1" dirty="0" err="1"/>
              <a:t>setitimer</a:t>
            </a:r>
            <a:r>
              <a:rPr lang="en-US" altLang="en-US" b="1" dirty="0"/>
              <a:t> 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interval_timers</a:t>
            </a:r>
            <a:r>
              <a:rPr lang="en-US" altLang="en-US" b="1" dirty="0"/>
              <a:t>, </a:t>
            </a:r>
            <a:r>
              <a:rPr lang="en-US" altLang="en-US" b="1" dirty="0" err="1"/>
              <a:t>const</a:t>
            </a:r>
            <a:r>
              <a:rPr lang="en-US" altLang="en-US" b="1" dirty="0"/>
              <a:t>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itimerval</a:t>
            </a:r>
            <a:r>
              <a:rPr lang="en-US" altLang="en-US" b="1" dirty="0"/>
              <a:t> *</a:t>
            </a:r>
            <a:r>
              <a:rPr lang="en-US" altLang="en-US" b="1" dirty="0" err="1"/>
              <a:t>val</a:t>
            </a:r>
            <a:r>
              <a:rPr lang="en-US" altLang="en-US" b="1" dirty="0"/>
              <a:t>, </a:t>
            </a: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itimvferval</a:t>
            </a:r>
            <a:r>
              <a:rPr lang="en-US" altLang="en-US" b="1" dirty="0"/>
              <a:t> *</a:t>
            </a:r>
            <a:r>
              <a:rPr lang="en-US" altLang="en-US" b="1" dirty="0" err="1"/>
              <a:t>old_value</a:t>
            </a:r>
            <a:r>
              <a:rPr lang="en-US" altLang="en-US" b="1" dirty="0"/>
              <a:t>);</a:t>
            </a:r>
          </a:p>
          <a:p>
            <a:r>
              <a:rPr lang="en-US" altLang="en-US" b="1" dirty="0"/>
              <a:t>On success it returns zero.</a:t>
            </a:r>
          </a:p>
          <a:p>
            <a:endParaRPr lang="en-US" altLang="en-US" b="1" dirty="0"/>
          </a:p>
          <a:p>
            <a:r>
              <a:rPr lang="en-US" altLang="en-US" b="1" dirty="0"/>
              <a:t>Example: ret = </a:t>
            </a:r>
            <a:r>
              <a:rPr lang="en-US" altLang="en-US" b="1" dirty="0" err="1"/>
              <a:t>setitimer</a:t>
            </a:r>
            <a:r>
              <a:rPr lang="en-US" altLang="en-US" b="1" dirty="0"/>
              <a:t>(ITIMER_REAL, &amp;value, 0);</a:t>
            </a:r>
          </a:p>
        </p:txBody>
      </p:sp>
    </p:spTree>
    <p:extLst>
      <p:ext uri="{BB962C8B-B14F-4D97-AF65-F5344CB8AC3E}">
        <p14:creationId xmlns:p14="http://schemas.microsoft.com/office/powerpoint/2010/main" val="24131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Time Stamp Counter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64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19200"/>
            <a:ext cx="5746531" cy="51053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altLang="en-US" sz="2200" b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200" b="1" dirty="0"/>
              <a:t>System can provide very high resolution time measurements through the time-stamp counter which counts the number of instructions since boot.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To measure Time Stamp Counter (TSC)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# include &lt;sys/</a:t>
            </a:r>
            <a:r>
              <a:rPr lang="en-US" altLang="en-US" sz="2200" b="1" dirty="0" err="1"/>
              <a:t>time.h</a:t>
            </a:r>
            <a:r>
              <a:rPr lang="en-US" altLang="en-US" sz="2200" b="1" dirty="0"/>
              <a:t>&gt;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unsigned long </a:t>
            </a:r>
            <a:r>
              <a:rPr lang="en-US" altLang="en-US" sz="2200" b="1" dirty="0" err="1"/>
              <a:t>long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rdtsc</a:t>
            </a:r>
            <a:r>
              <a:rPr lang="en-US" altLang="en-US" sz="2200" b="1" dirty="0"/>
              <a:t> ( ) 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{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     unsigned long </a:t>
            </a:r>
            <a:r>
              <a:rPr lang="en-US" altLang="en-US" sz="2200" b="1" dirty="0" err="1"/>
              <a:t>long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dst</a:t>
            </a:r>
            <a:r>
              <a:rPr lang="en-US" altLang="en-US" sz="2200" b="1" dirty="0"/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b="1" dirty="0"/>
              <a:t>     _ _</a:t>
            </a:r>
            <a:r>
              <a:rPr lang="en-US" altLang="en-US" sz="2100" b="1" dirty="0" err="1"/>
              <a:t>asm</a:t>
            </a:r>
            <a:r>
              <a:rPr lang="en-US" altLang="en-US" sz="2100" b="1" dirty="0"/>
              <a:t>_ _     _ _volatile_ _ (“</a:t>
            </a:r>
            <a:r>
              <a:rPr lang="en-US" altLang="en-US" sz="2100" b="1" dirty="0" err="1"/>
              <a:t>rdtsc</a:t>
            </a:r>
            <a:r>
              <a:rPr lang="en-US" altLang="en-US" sz="2100" b="1" dirty="0"/>
              <a:t>”:”=A” (</a:t>
            </a:r>
            <a:r>
              <a:rPr lang="en-US" altLang="en-US" sz="2100" b="1" dirty="0" err="1"/>
              <a:t>dst</a:t>
            </a:r>
            <a:r>
              <a:rPr lang="en-US" altLang="en-US" sz="2100" b="1" dirty="0"/>
              <a:t>));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     return </a:t>
            </a:r>
            <a:r>
              <a:rPr lang="en-US" altLang="en-US" sz="2200" b="1" dirty="0" err="1"/>
              <a:t>dst</a:t>
            </a:r>
            <a:r>
              <a:rPr lang="en-US" altLang="en-US" sz="2200" b="1" dirty="0"/>
              <a:t>; 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/>
              <a:t> }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37435" y="1114097"/>
            <a:ext cx="5465379" cy="5210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main ( 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long </a:t>
            </a:r>
            <a:r>
              <a:rPr lang="en-US" altLang="en-US" b="1" dirty="0" err="1"/>
              <a:t>long</a:t>
            </a:r>
            <a:r>
              <a:rPr lang="en-US" altLang="en-US" b="1" dirty="0"/>
              <a:t> </a:t>
            </a:r>
            <a:r>
              <a:rPr lang="en-US" altLang="en-US" b="1" dirty="0" err="1"/>
              <a:t>int</a:t>
            </a:r>
            <a:r>
              <a:rPr lang="en-US" altLang="en-US" b="1" dirty="0"/>
              <a:t> start, end;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start = </a:t>
            </a:r>
            <a:r>
              <a:rPr lang="en-US" altLang="en-US" b="1" dirty="0" err="1"/>
              <a:t>rdtsc</a:t>
            </a:r>
            <a:r>
              <a:rPr lang="en-US" altLang="en-US" b="1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/* Give your job; 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end = </a:t>
            </a:r>
            <a:r>
              <a:rPr lang="en-US" altLang="en-US" b="1" dirty="0" err="1"/>
              <a:t>rdtsc</a:t>
            </a:r>
            <a:r>
              <a:rPr lang="en-US" altLang="en-US" b="1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b="1" dirty="0" err="1"/>
              <a:t>printf</a:t>
            </a:r>
            <a:r>
              <a:rPr lang="en-US" altLang="en-US" b="1" dirty="0"/>
              <a:t> (" Difference is : %</a:t>
            </a:r>
            <a:r>
              <a:rPr lang="en-US" altLang="en-US" b="1" dirty="0" err="1"/>
              <a:t>llu</a:t>
            </a:r>
            <a:r>
              <a:rPr lang="en-US" altLang="en-US" b="1" dirty="0"/>
              <a:t>\n", end - start);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/*  This is the most accurate way of time measurement */</a:t>
            </a:r>
          </a:p>
        </p:txBody>
      </p:sp>
    </p:spTree>
    <p:extLst>
      <p:ext uri="{BB962C8B-B14F-4D97-AF65-F5344CB8AC3E}">
        <p14:creationId xmlns:p14="http://schemas.microsoft.com/office/powerpoint/2010/main" val="10790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Resource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97" y="1401034"/>
            <a:ext cx="5324410" cy="5027229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403" y="1514950"/>
            <a:ext cx="5846379" cy="4913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The OS imposes limits for certain system resources it can use.</a:t>
            </a:r>
          </a:p>
          <a:p>
            <a:pPr>
              <a:lnSpc>
                <a:spcPct val="80000"/>
              </a:lnSpc>
            </a:pPr>
            <a:endParaRPr lang="en-US" altLang="en-US" b="1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 dirty="0"/>
              <a:t>Applicable to a specific process.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The “</a:t>
            </a:r>
            <a:r>
              <a:rPr lang="en-US" altLang="en-US" b="1" dirty="0" err="1"/>
              <a:t>ulimit</a:t>
            </a:r>
            <a:r>
              <a:rPr lang="en-US" altLang="en-US" b="1" dirty="0"/>
              <a:t>” shell built-in can be used to set/query the status.</a:t>
            </a:r>
          </a:p>
          <a:p>
            <a:pPr>
              <a:lnSpc>
                <a:spcPct val="80000"/>
              </a:lnSpc>
            </a:pPr>
            <a:endParaRPr lang="en-US" altLang="en-US" b="1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 dirty="0"/>
              <a:t>“</a:t>
            </a:r>
            <a:r>
              <a:rPr lang="en-US" altLang="en-US" b="1" dirty="0" err="1"/>
              <a:t>ulimit</a:t>
            </a:r>
            <a:r>
              <a:rPr lang="en-US" altLang="en-US" b="1" dirty="0"/>
              <a:t> –a” returns the user limit values</a:t>
            </a:r>
          </a:p>
          <a:p>
            <a:pPr>
              <a:lnSpc>
                <a:spcPct val="80000"/>
              </a:lnSpc>
            </a:pPr>
            <a:endParaRPr lang="en-US" altLang="en-US" sz="1600" b="1" dirty="0">
              <a:latin typeface="Letter Gothic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Hard and Soft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66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3268" y="1107584"/>
            <a:ext cx="6011918" cy="31280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sz="2200" b="1" dirty="0"/>
              <a:t>-c </a:t>
            </a:r>
            <a:r>
              <a:rPr lang="en-US" altLang="en-US" sz="2200" b="1" dirty="0">
                <a:sym typeface="Wingdings" panose="05000000000000000000" pitchFamily="2" charset="2"/>
              </a:rPr>
              <a:t> M</a:t>
            </a:r>
            <a:r>
              <a:rPr lang="en-US" altLang="en-US" sz="2200" b="1" dirty="0"/>
              <a:t>aximum size of “core” files created.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200" b="1" dirty="0"/>
              <a:t>-f </a:t>
            </a:r>
            <a:r>
              <a:rPr lang="en-US" altLang="en-US" sz="2200" b="1" dirty="0">
                <a:sym typeface="Wingdings" panose="05000000000000000000" pitchFamily="2" charset="2"/>
              </a:rPr>
              <a:t></a:t>
            </a:r>
            <a:r>
              <a:rPr lang="en-US" altLang="en-US" sz="2200" b="1" dirty="0"/>
              <a:t> Maximum size of the files created.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200" b="1" dirty="0"/>
              <a:t>-l </a:t>
            </a:r>
            <a:r>
              <a:rPr lang="en-US" altLang="en-US" sz="2200" b="1" dirty="0">
                <a:sym typeface="Wingdings" panose="05000000000000000000" pitchFamily="2" charset="2"/>
              </a:rPr>
              <a:t></a:t>
            </a:r>
            <a:r>
              <a:rPr lang="en-US" altLang="en-US" sz="2200" b="1" dirty="0"/>
              <a:t> Maximum amount of memory that can be locked using </a:t>
            </a:r>
            <a:r>
              <a:rPr lang="en-US" altLang="en-US" sz="2200" b="1" dirty="0" err="1"/>
              <a:t>mlock</a:t>
            </a:r>
            <a:r>
              <a:rPr lang="en-US" altLang="en-US" sz="2200" b="1" dirty="0"/>
              <a:t>() system call.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200" b="1" dirty="0"/>
              <a:t>-n </a:t>
            </a:r>
            <a:r>
              <a:rPr lang="en-US" altLang="en-US" sz="2200" b="1" dirty="0">
                <a:sym typeface="Wingdings" panose="05000000000000000000" pitchFamily="2" charset="2"/>
              </a:rPr>
              <a:t></a:t>
            </a:r>
            <a:r>
              <a:rPr lang="en-US" altLang="en-US" sz="2200" b="1" dirty="0"/>
              <a:t> Maximum number of open file descriptors.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200" b="1" dirty="0"/>
              <a:t>-s </a:t>
            </a:r>
            <a:r>
              <a:rPr lang="en-US" altLang="en-US" sz="2200" b="1" dirty="0">
                <a:sym typeface="Wingdings" panose="05000000000000000000" pitchFamily="2" charset="2"/>
              </a:rPr>
              <a:t></a:t>
            </a:r>
            <a:r>
              <a:rPr lang="en-US" altLang="en-US" sz="2200" b="1" dirty="0"/>
              <a:t> Maximum stack size allowed per process.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200" b="1" dirty="0"/>
              <a:t>-u </a:t>
            </a:r>
            <a:r>
              <a:rPr lang="en-US" altLang="en-US" sz="2200" b="1" dirty="0">
                <a:sym typeface="Wingdings" panose="05000000000000000000" pitchFamily="2" charset="2"/>
              </a:rPr>
              <a:t></a:t>
            </a:r>
            <a:r>
              <a:rPr lang="en-US" altLang="en-US" sz="2200" b="1" dirty="0"/>
              <a:t> Maximum number of processes available to a single user.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76697" y="1107584"/>
            <a:ext cx="5515303" cy="3046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200" b="1" dirty="0"/>
              <a:t>Each resource has two limits –Hard and Soft </a:t>
            </a:r>
          </a:p>
          <a:p>
            <a:pPr algn="just">
              <a:lnSpc>
                <a:spcPct val="80000"/>
              </a:lnSpc>
            </a:pPr>
            <a:r>
              <a:rPr lang="en-US" altLang="en-US" sz="2200" b="1" dirty="0"/>
              <a:t>Hard Limits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/>
              <a:t>Absolute limit for a particular resource. It can be a fixed value or “unlimited”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/>
              <a:t>Only </a:t>
            </a:r>
            <a:r>
              <a:rPr lang="en-US" altLang="en-US" sz="2200" b="1" dirty="0" err="1"/>
              <a:t>superuser</a:t>
            </a:r>
            <a:r>
              <a:rPr lang="en-US" altLang="en-US" sz="2200" b="1" dirty="0"/>
              <a:t> can set hard limit.</a:t>
            </a:r>
          </a:p>
          <a:p>
            <a:pPr algn="just">
              <a:lnSpc>
                <a:spcPct val="80000"/>
              </a:lnSpc>
            </a:pPr>
            <a:r>
              <a:rPr lang="en-US" altLang="en-US" sz="2200" b="1" dirty="0"/>
              <a:t>“</a:t>
            </a:r>
            <a:r>
              <a:rPr lang="en-US" altLang="en-US" sz="2200" b="1" dirty="0" err="1"/>
              <a:t>ulimit</a:t>
            </a:r>
            <a:r>
              <a:rPr lang="en-US" altLang="en-US" sz="2200" b="1" dirty="0"/>
              <a:t>” command has –H or –S option to set hard/soft limits. Default is soft limit. </a:t>
            </a:r>
          </a:p>
          <a:p>
            <a:pPr algn="just">
              <a:lnSpc>
                <a:spcPct val="80000"/>
              </a:lnSpc>
            </a:pPr>
            <a:r>
              <a:rPr lang="en-US" altLang="en-US" sz="2200" b="1" dirty="0"/>
              <a:t>Hard limit cannot be increased once it is set.</a:t>
            </a:r>
          </a:p>
          <a:p>
            <a:pPr algn="just">
              <a:lnSpc>
                <a:spcPct val="80000"/>
              </a:lnSpc>
            </a:pPr>
            <a:endParaRPr lang="en-US" altLang="en-US" sz="22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29710" y="4541975"/>
            <a:ext cx="9848193" cy="19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Soft Limits</a:t>
            </a:r>
          </a:p>
          <a:p>
            <a:pPr lvl="1"/>
            <a:r>
              <a:rPr lang="en-US" altLang="en-US" sz="2200" b="1" dirty="0"/>
              <a:t>User-definable parameter for a particular resource.</a:t>
            </a:r>
          </a:p>
          <a:p>
            <a:pPr lvl="1"/>
            <a:r>
              <a:rPr lang="en-US" altLang="en-US" sz="2200" b="1" dirty="0"/>
              <a:t>Can have a value of 0 till &lt;hard limit&gt; value.</a:t>
            </a:r>
          </a:p>
          <a:p>
            <a:pPr lvl="1"/>
            <a:r>
              <a:rPr lang="en-US" altLang="en-US" sz="2200" b="1" dirty="0"/>
              <a:t>Any user can set soft limit.</a:t>
            </a:r>
          </a:p>
          <a:p>
            <a:r>
              <a:rPr lang="en-US" altLang="en-US" sz="2200" b="1" dirty="0"/>
              <a:t>Limits are inherited (the new values are applicable to the descendent processes).</a:t>
            </a:r>
          </a:p>
          <a:p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314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Resource </a:t>
            </a:r>
            <a:r>
              <a:rPr lang="en-IN" dirty="0" smtClean="0">
                <a:latin typeface="+mn-lt"/>
              </a:rPr>
              <a:t>Limitation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5284" y="3381275"/>
            <a:ext cx="11941862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1" dirty="0"/>
              <a:t>      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getrlimit</a:t>
            </a:r>
            <a:r>
              <a:rPr lang="en-IN" sz="2400" b="1" dirty="0"/>
              <a:t>(</a:t>
            </a:r>
            <a:r>
              <a:rPr lang="en-IN" sz="2400" b="1" dirty="0" err="1"/>
              <a:t>int</a:t>
            </a:r>
            <a:r>
              <a:rPr lang="en-IN" sz="2400" b="1" dirty="0"/>
              <a:t> resource, </a:t>
            </a:r>
            <a:r>
              <a:rPr lang="en-IN" sz="2400" b="1" dirty="0" err="1"/>
              <a:t>struct</a:t>
            </a:r>
            <a:r>
              <a:rPr lang="en-IN" sz="2400" b="1" dirty="0"/>
              <a:t> </a:t>
            </a:r>
            <a:r>
              <a:rPr lang="en-IN" sz="2400" b="1" dirty="0" err="1"/>
              <a:t>rlimit</a:t>
            </a:r>
            <a:r>
              <a:rPr lang="en-IN" sz="2400" b="1" dirty="0"/>
              <a:t> *</a:t>
            </a:r>
            <a:r>
              <a:rPr lang="en-IN" sz="2400" b="1" dirty="0" err="1"/>
              <a:t>rlim</a:t>
            </a:r>
            <a:r>
              <a:rPr lang="en-IN" sz="2400" b="1" dirty="0"/>
              <a:t>);</a:t>
            </a:r>
          </a:p>
          <a:p>
            <a:r>
              <a:rPr lang="en-IN" sz="2400" b="1" dirty="0"/>
              <a:t>      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setrlimit</a:t>
            </a:r>
            <a:r>
              <a:rPr lang="en-IN" sz="2400" b="1" dirty="0"/>
              <a:t>(</a:t>
            </a:r>
            <a:r>
              <a:rPr lang="en-IN" sz="2400" b="1" dirty="0" err="1"/>
              <a:t>int</a:t>
            </a:r>
            <a:r>
              <a:rPr lang="en-IN" sz="2400" b="1" dirty="0"/>
              <a:t> resource, </a:t>
            </a:r>
            <a:r>
              <a:rPr lang="en-IN" sz="2400" b="1" dirty="0" err="1"/>
              <a:t>const</a:t>
            </a:r>
            <a:r>
              <a:rPr lang="en-IN" sz="2400" b="1" dirty="0"/>
              <a:t> </a:t>
            </a:r>
            <a:r>
              <a:rPr lang="en-IN" sz="2400" b="1" dirty="0" err="1"/>
              <a:t>struct</a:t>
            </a:r>
            <a:r>
              <a:rPr lang="en-IN" sz="2400" b="1" dirty="0"/>
              <a:t> </a:t>
            </a:r>
            <a:r>
              <a:rPr lang="en-IN" sz="2400" b="1" dirty="0" err="1"/>
              <a:t>rlimit</a:t>
            </a:r>
            <a:r>
              <a:rPr lang="en-IN" sz="2400" b="1" dirty="0"/>
              <a:t> *</a:t>
            </a:r>
            <a:r>
              <a:rPr lang="en-IN" sz="2400" b="1" dirty="0" err="1"/>
              <a:t>rlim</a:t>
            </a:r>
            <a:r>
              <a:rPr lang="en-IN" sz="2400" b="1" dirty="0"/>
              <a:t>);</a:t>
            </a:r>
          </a:p>
          <a:p>
            <a:r>
              <a:rPr lang="en-IN" sz="2400" b="1" dirty="0"/>
              <a:t>      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prlimit</a:t>
            </a:r>
            <a:r>
              <a:rPr lang="en-IN" sz="2400" b="1" dirty="0"/>
              <a:t>(</a:t>
            </a:r>
            <a:r>
              <a:rPr lang="en-IN" sz="2400" b="1" dirty="0" err="1"/>
              <a:t>pid_t</a:t>
            </a:r>
            <a:r>
              <a:rPr lang="en-IN" sz="2400" b="1" dirty="0"/>
              <a:t> </a:t>
            </a:r>
            <a:r>
              <a:rPr lang="en-IN" sz="2400" b="1" dirty="0" err="1"/>
              <a:t>pid</a:t>
            </a:r>
            <a:r>
              <a:rPr lang="en-IN" sz="2400" b="1" dirty="0"/>
              <a:t>, </a:t>
            </a:r>
            <a:r>
              <a:rPr lang="en-IN" sz="2400" b="1" dirty="0" err="1"/>
              <a:t>int</a:t>
            </a:r>
            <a:r>
              <a:rPr lang="en-IN" sz="2400" b="1" dirty="0"/>
              <a:t> resource, </a:t>
            </a:r>
            <a:r>
              <a:rPr lang="en-IN" sz="2400" b="1" dirty="0" err="1"/>
              <a:t>const</a:t>
            </a:r>
            <a:r>
              <a:rPr lang="en-IN" sz="2400" b="1" dirty="0"/>
              <a:t> </a:t>
            </a:r>
            <a:r>
              <a:rPr lang="en-IN" sz="2400" b="1" dirty="0" err="1"/>
              <a:t>struct</a:t>
            </a:r>
            <a:r>
              <a:rPr lang="en-IN" sz="2400" b="1" dirty="0"/>
              <a:t> </a:t>
            </a:r>
            <a:r>
              <a:rPr lang="en-IN" sz="2400" b="1" dirty="0" err="1"/>
              <a:t>rlimit</a:t>
            </a:r>
            <a:r>
              <a:rPr lang="en-IN" sz="2400" b="1" dirty="0"/>
              <a:t> *</a:t>
            </a:r>
            <a:r>
              <a:rPr lang="en-IN" sz="2400" b="1" dirty="0" err="1"/>
              <a:t>new_limit</a:t>
            </a:r>
            <a:r>
              <a:rPr lang="en-IN" sz="2400" b="1" dirty="0"/>
              <a:t>, </a:t>
            </a:r>
            <a:r>
              <a:rPr lang="en-IN" sz="2400" b="1" dirty="0" err="1"/>
              <a:t>struct</a:t>
            </a:r>
            <a:r>
              <a:rPr lang="en-IN" sz="2400" b="1" dirty="0"/>
              <a:t> </a:t>
            </a:r>
            <a:r>
              <a:rPr lang="en-IN" sz="2400" b="1" dirty="0" err="1"/>
              <a:t>rlimit</a:t>
            </a:r>
            <a:r>
              <a:rPr lang="en-IN" sz="2400" b="1" dirty="0"/>
              <a:t> *</a:t>
            </a:r>
            <a:r>
              <a:rPr lang="en-IN" sz="2400" b="1" dirty="0" err="1"/>
              <a:t>old_limit</a:t>
            </a:r>
            <a:r>
              <a:rPr lang="en-IN" sz="2400" b="1" dirty="0"/>
              <a:t>);</a:t>
            </a:r>
          </a:p>
          <a:p>
            <a:endParaRPr lang="en-IN" sz="2400" b="1" dirty="0"/>
          </a:p>
          <a:p>
            <a:r>
              <a:rPr lang="en-IN" sz="2400" b="1" dirty="0"/>
              <a:t> </a:t>
            </a:r>
            <a:r>
              <a:rPr lang="en-IN" sz="2400" b="1" dirty="0" err="1"/>
              <a:t>struct</a:t>
            </a:r>
            <a:r>
              <a:rPr lang="en-IN" sz="2400" b="1" dirty="0"/>
              <a:t> </a:t>
            </a:r>
            <a:r>
              <a:rPr lang="en-IN" sz="2400" b="1" dirty="0" err="1"/>
              <a:t>rlimit</a:t>
            </a:r>
            <a:r>
              <a:rPr lang="en-IN" sz="2400" b="1" dirty="0"/>
              <a:t> {</a:t>
            </a:r>
          </a:p>
          <a:p>
            <a:r>
              <a:rPr lang="en-IN" sz="2400" b="1" dirty="0"/>
              <a:t>               </a:t>
            </a:r>
            <a:r>
              <a:rPr lang="en-IN" sz="2400" b="1" dirty="0" err="1"/>
              <a:t>rlim_t</a:t>
            </a:r>
            <a:r>
              <a:rPr lang="en-IN" sz="2400" b="1" dirty="0"/>
              <a:t> </a:t>
            </a:r>
            <a:r>
              <a:rPr lang="en-IN" sz="2400" b="1" dirty="0" err="1"/>
              <a:t>rlim_cur</a:t>
            </a:r>
            <a:r>
              <a:rPr lang="en-IN" sz="2400" b="1" dirty="0"/>
              <a:t>;  /* Soft limit */</a:t>
            </a:r>
          </a:p>
          <a:p>
            <a:r>
              <a:rPr lang="en-IN" sz="2400" b="1" dirty="0"/>
              <a:t>               </a:t>
            </a:r>
            <a:r>
              <a:rPr lang="en-IN" sz="2400" b="1" dirty="0" err="1"/>
              <a:t>rlim_t</a:t>
            </a:r>
            <a:r>
              <a:rPr lang="en-IN" sz="2400" b="1" dirty="0"/>
              <a:t> </a:t>
            </a:r>
            <a:r>
              <a:rPr lang="en-IN" sz="2400" b="1" dirty="0" err="1"/>
              <a:t>rlim_max</a:t>
            </a:r>
            <a:r>
              <a:rPr lang="en-IN" sz="2400" b="1" dirty="0"/>
              <a:t>;  /* Hard limit (ceiling for </a:t>
            </a:r>
            <a:r>
              <a:rPr lang="en-IN" sz="2400" b="1" dirty="0" err="1"/>
              <a:t>rlim_cur</a:t>
            </a:r>
            <a:r>
              <a:rPr lang="en-IN" sz="2400" b="1" dirty="0"/>
              <a:t>) */</a:t>
            </a:r>
          </a:p>
          <a:p>
            <a:r>
              <a:rPr lang="en-IN" sz="2400" b="1" dirty="0"/>
              <a:t>           };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1" y="1037155"/>
            <a:ext cx="10568152" cy="2078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200" b="1" dirty="0" err="1"/>
              <a:t>getrlimit</a:t>
            </a:r>
            <a:r>
              <a:rPr lang="en-US" altLang="en-US" sz="2200" b="1" dirty="0"/>
              <a:t>()/</a:t>
            </a:r>
            <a:r>
              <a:rPr lang="en-US" altLang="en-US" sz="2200" b="1" dirty="0" err="1"/>
              <a:t>setrlimit</a:t>
            </a:r>
            <a:r>
              <a:rPr lang="en-US" altLang="en-US" sz="2200" b="1" dirty="0"/>
              <a:t>() are system-call interfaces for getting and setting resource limits.</a:t>
            </a:r>
          </a:p>
          <a:p>
            <a:pPr algn="just"/>
            <a:r>
              <a:rPr lang="en-US" altLang="en-US" sz="2200" b="1" dirty="0"/>
              <a:t>Syntax</a:t>
            </a:r>
          </a:p>
          <a:p>
            <a:pPr lvl="1" algn="just"/>
            <a:r>
              <a:rPr lang="en-US" altLang="en-US" sz="2200" b="1" dirty="0" err="1"/>
              <a:t>getrlimit</a:t>
            </a:r>
            <a:r>
              <a:rPr lang="en-US" altLang="en-US" sz="2200" b="1" dirty="0"/>
              <a:t>(&lt;resource&gt;, &amp;r)</a:t>
            </a:r>
          </a:p>
          <a:p>
            <a:pPr lvl="1" algn="just"/>
            <a:r>
              <a:rPr lang="en-US" altLang="en-US" sz="2200" b="1" dirty="0" err="1"/>
              <a:t>setrlimit</a:t>
            </a:r>
            <a:r>
              <a:rPr lang="en-US" altLang="en-US" sz="2200" b="1" dirty="0"/>
              <a:t> (&lt;resource&gt;, &amp;r)</a:t>
            </a:r>
          </a:p>
          <a:p>
            <a:pPr lvl="1" algn="just"/>
            <a:r>
              <a:rPr lang="en-US" altLang="en-US" sz="2200" b="1" dirty="0"/>
              <a:t>where r is of type “</a:t>
            </a:r>
            <a:r>
              <a:rPr lang="en-US" altLang="en-US" sz="2200" b="1" dirty="0" err="1"/>
              <a:t>struct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rlimit</a:t>
            </a:r>
            <a:r>
              <a:rPr lang="en-US" altLang="en-US" sz="22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Resource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78678" y="1022750"/>
            <a:ext cx="7094482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err="1"/>
              <a:t>struct</a:t>
            </a:r>
            <a:r>
              <a:rPr lang="en-IN" sz="2000" b="1" dirty="0"/>
              <a:t> </a:t>
            </a:r>
            <a:r>
              <a:rPr lang="en-IN" sz="2000" b="1" dirty="0" err="1"/>
              <a:t>rusage</a:t>
            </a:r>
            <a:r>
              <a:rPr lang="en-IN" sz="2000" b="1" dirty="0"/>
              <a:t> {</a:t>
            </a:r>
          </a:p>
          <a:p>
            <a:r>
              <a:rPr lang="en-IN" sz="2000" b="1" dirty="0"/>
              <a:t>               </a:t>
            </a:r>
            <a:r>
              <a:rPr lang="en-IN" sz="2000" b="1" dirty="0" err="1"/>
              <a:t>struct</a:t>
            </a:r>
            <a:r>
              <a:rPr lang="en-IN" sz="2000" b="1" dirty="0"/>
              <a:t> </a:t>
            </a:r>
            <a:r>
              <a:rPr lang="en-IN" sz="2000" b="1" dirty="0" err="1"/>
              <a:t>timeval</a:t>
            </a:r>
            <a:r>
              <a:rPr lang="en-IN" sz="2000" b="1" dirty="0"/>
              <a:t> </a:t>
            </a:r>
            <a:r>
              <a:rPr lang="en-IN" sz="2000" b="1" dirty="0" err="1"/>
              <a:t>ru_utime</a:t>
            </a:r>
            <a:r>
              <a:rPr lang="en-IN" sz="2000" b="1" dirty="0"/>
              <a:t>; /* user CPU time used */</a:t>
            </a:r>
          </a:p>
          <a:p>
            <a:r>
              <a:rPr lang="en-IN" sz="2000" b="1" dirty="0"/>
              <a:t>               </a:t>
            </a:r>
            <a:r>
              <a:rPr lang="en-IN" sz="2000" b="1" dirty="0" err="1"/>
              <a:t>struct</a:t>
            </a:r>
            <a:r>
              <a:rPr lang="en-IN" sz="2000" b="1" dirty="0"/>
              <a:t> </a:t>
            </a:r>
            <a:r>
              <a:rPr lang="en-IN" sz="2000" b="1" dirty="0" err="1"/>
              <a:t>timeval</a:t>
            </a:r>
            <a:r>
              <a:rPr lang="en-IN" sz="2000" b="1" dirty="0"/>
              <a:t> </a:t>
            </a:r>
            <a:r>
              <a:rPr lang="en-IN" sz="2000" b="1" dirty="0" err="1"/>
              <a:t>ru_stime</a:t>
            </a:r>
            <a:r>
              <a:rPr lang="en-IN" sz="2000" b="1" dirty="0"/>
              <a:t>; /* system CPU time used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ru_maxrss</a:t>
            </a:r>
            <a:r>
              <a:rPr lang="en-IN" sz="2000" b="1" dirty="0"/>
              <a:t>;        /* maximum resident set size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ru_ixrss</a:t>
            </a:r>
            <a:r>
              <a:rPr lang="en-IN" sz="2000" b="1" dirty="0"/>
              <a:t>;         /* integral shared memory size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ru_idrss</a:t>
            </a:r>
            <a:r>
              <a:rPr lang="en-IN" sz="2000" b="1" dirty="0"/>
              <a:t>;         /* integral unshared data size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ru_isrss</a:t>
            </a:r>
            <a:r>
              <a:rPr lang="en-IN" sz="2000" b="1" dirty="0"/>
              <a:t>;         /* integral unshared stack size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ru_minflt</a:t>
            </a:r>
            <a:r>
              <a:rPr lang="en-IN" sz="2000" b="1" dirty="0"/>
              <a:t>;        /* page reclaims (soft page faults)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ru_majflt</a:t>
            </a:r>
            <a:r>
              <a:rPr lang="en-IN" sz="2000" b="1" dirty="0"/>
              <a:t>;        /* page faults (hard page faults)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ru_nswap</a:t>
            </a:r>
            <a:r>
              <a:rPr lang="en-IN" sz="2000" b="1" dirty="0"/>
              <a:t>;         /* swaps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ru_inblock</a:t>
            </a:r>
            <a:r>
              <a:rPr lang="en-IN" sz="2000" b="1" dirty="0"/>
              <a:t>;       /* block input operations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ru_oublock</a:t>
            </a:r>
            <a:r>
              <a:rPr lang="en-IN" sz="2000" b="1" dirty="0"/>
              <a:t>;       /* block output operations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ru_msgsnd</a:t>
            </a:r>
            <a:r>
              <a:rPr lang="en-IN" sz="2000" b="1" dirty="0"/>
              <a:t>;        /* IPC messages sent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ru_msgrcv</a:t>
            </a:r>
            <a:r>
              <a:rPr lang="en-IN" sz="2000" b="1" dirty="0"/>
              <a:t>;        /* IPC messages received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ru_nsignals</a:t>
            </a:r>
            <a:r>
              <a:rPr lang="en-IN" sz="2000" b="1" dirty="0"/>
              <a:t>;      /* signals received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ru_nvcsw</a:t>
            </a:r>
            <a:r>
              <a:rPr lang="en-IN" sz="2000" b="1" dirty="0"/>
              <a:t>;         /* voluntary context switches */</a:t>
            </a:r>
          </a:p>
          <a:p>
            <a:r>
              <a:rPr lang="en-IN" sz="2000" b="1" dirty="0"/>
              <a:t>               long   </a:t>
            </a:r>
            <a:r>
              <a:rPr lang="en-IN" sz="2000" b="1" dirty="0" err="1"/>
              <a:t>ru_nivcsw</a:t>
            </a:r>
            <a:r>
              <a:rPr lang="en-IN" sz="2000" b="1" dirty="0"/>
              <a:t>;        /* involuntary context switches */</a:t>
            </a:r>
          </a:p>
          <a:p>
            <a:r>
              <a:rPr lang="en-IN" sz="2000" b="1" dirty="0"/>
              <a:t>         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130" y="1022750"/>
            <a:ext cx="461613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getrusage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who, 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err="1"/>
              <a:t>rusage</a:t>
            </a:r>
            <a:r>
              <a:rPr lang="en-IN" b="1" dirty="0"/>
              <a:t> *usage);</a:t>
            </a:r>
          </a:p>
          <a:p>
            <a:r>
              <a:rPr lang="en-IN" b="1" dirty="0" err="1"/>
              <a:t>getrusage</a:t>
            </a:r>
            <a:r>
              <a:rPr lang="en-IN" b="1" dirty="0"/>
              <a:t>()  returns  resource usage measures </a:t>
            </a:r>
          </a:p>
          <a:p>
            <a:r>
              <a:rPr lang="en-IN" b="1" dirty="0"/>
              <a:t>for who, which can be one of the following:</a:t>
            </a:r>
          </a:p>
          <a:p>
            <a:r>
              <a:rPr lang="en-IN" b="1" dirty="0"/>
              <a:t>RUSAGE_SELF</a:t>
            </a:r>
          </a:p>
          <a:p>
            <a:r>
              <a:rPr lang="en-IN" b="1" dirty="0"/>
              <a:t>RUSAGE_CHILDREN</a:t>
            </a:r>
          </a:p>
          <a:p>
            <a:r>
              <a:rPr lang="en-IN" b="1" dirty="0"/>
              <a:t>RUSAGE_THREAD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7129" y="3469573"/>
            <a:ext cx="4457777" cy="2862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 err="1"/>
              <a:t>sysconf</a:t>
            </a:r>
            <a:r>
              <a:rPr lang="en-IN" b="1" dirty="0"/>
              <a:t> - get configuration information at </a:t>
            </a:r>
          </a:p>
          <a:p>
            <a:r>
              <a:rPr lang="en-IN" b="1" dirty="0"/>
              <a:t>run time:</a:t>
            </a:r>
          </a:p>
          <a:p>
            <a:endParaRPr lang="en-IN" b="1" dirty="0"/>
          </a:p>
          <a:p>
            <a:r>
              <a:rPr lang="en-IN" b="1" dirty="0"/>
              <a:t>long </a:t>
            </a:r>
            <a:r>
              <a:rPr lang="en-IN" b="1" dirty="0" err="1"/>
              <a:t>sysconf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name);</a:t>
            </a:r>
          </a:p>
          <a:p>
            <a:endParaRPr lang="en-IN" b="1" dirty="0"/>
          </a:p>
          <a:p>
            <a:r>
              <a:rPr lang="en-US" altLang="en-US" b="1" dirty="0"/>
              <a:t>Example: ret= </a:t>
            </a:r>
            <a:r>
              <a:rPr lang="en-US" altLang="en-US" b="1" dirty="0" err="1"/>
              <a:t>sysconf</a:t>
            </a:r>
            <a:r>
              <a:rPr lang="en-US" altLang="en-US" b="1" dirty="0"/>
              <a:t>(_SC_CLK_TCK);</a:t>
            </a:r>
          </a:p>
          <a:p>
            <a:endParaRPr lang="en-US" altLang="en-US" b="1" dirty="0"/>
          </a:p>
          <a:p>
            <a:r>
              <a:rPr lang="en-US" altLang="en-US" b="1" dirty="0"/>
              <a:t>On success it returns the value of the given system limits.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9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Multi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69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20716" y="1099547"/>
            <a:ext cx="11704191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2200" b="1" dirty="0"/>
              <a:t>Thread is a sequential flow of control through a program.</a:t>
            </a:r>
          </a:p>
          <a:p>
            <a:r>
              <a:rPr lang="en-US" altLang="en-US" sz="2200" b="1" dirty="0"/>
              <a:t>If a process is defined as a program in execution then a thread is defined as a function in execution.</a:t>
            </a:r>
          </a:p>
          <a:p>
            <a:r>
              <a:rPr lang="en-US" altLang="en-US" sz="2200" b="1" dirty="0"/>
              <a:t>If a thread is created, it will execute a specified function.</a:t>
            </a:r>
          </a:p>
          <a:p>
            <a:r>
              <a:rPr lang="en-US" altLang="en-US" sz="2200" b="1" dirty="0"/>
              <a:t>Two type of threading: 1. Single Threading and 2. Multi threading</a:t>
            </a:r>
            <a:endParaRPr lang="en-IN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8664" y="2736439"/>
            <a:ext cx="5199777" cy="2409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The created threads within a process share</a:t>
            </a:r>
            <a:br>
              <a:rPr lang="en-US" altLang="en-US" sz="2200" b="1" dirty="0"/>
            </a:br>
            <a:r>
              <a:rPr lang="en-US" altLang="en-US" sz="2200" b="1" dirty="0"/>
              <a:t/>
            </a:r>
            <a:br>
              <a:rPr lang="en-US" altLang="en-US" sz="2200" b="1" dirty="0"/>
            </a:br>
            <a:r>
              <a:rPr lang="en-US" altLang="en-US" sz="2200" b="1" dirty="0"/>
              <a:t>1. instructions of a process</a:t>
            </a:r>
            <a:br>
              <a:rPr lang="en-US" altLang="en-US" sz="2200" b="1" dirty="0"/>
            </a:br>
            <a:r>
              <a:rPr lang="en-US" altLang="en-US" sz="2200" b="1" dirty="0"/>
              <a:t>2. process address space and data</a:t>
            </a:r>
            <a:br>
              <a:rPr lang="en-US" altLang="en-US" sz="2200" b="1" dirty="0"/>
            </a:br>
            <a:r>
              <a:rPr lang="en-US" altLang="en-US" sz="2200" b="1" dirty="0"/>
              <a:t>3. open file descriptors</a:t>
            </a:r>
            <a:br>
              <a:rPr lang="en-US" altLang="en-US" sz="2200" b="1" dirty="0"/>
            </a:br>
            <a:r>
              <a:rPr lang="en-US" altLang="en-US" sz="2200" b="1" dirty="0"/>
              <a:t>4. Signal Handlers</a:t>
            </a:r>
            <a:br>
              <a:rPr lang="en-US" altLang="en-US" sz="2200" b="1" dirty="0"/>
            </a:br>
            <a:r>
              <a:rPr lang="en-US" altLang="en-US" sz="2200" b="1" dirty="0"/>
              <a:t>5. </a:t>
            </a:r>
            <a:r>
              <a:rPr lang="en-US" altLang="en-US" sz="2200" b="1" dirty="0" err="1"/>
              <a:t>pwd</a:t>
            </a:r>
            <a:r>
              <a:rPr lang="en-US" altLang="en-US" sz="2200" b="1" dirty="0"/>
              <a:t>, </a:t>
            </a:r>
            <a:r>
              <a:rPr lang="en-US" altLang="en-US" sz="2200" b="1" dirty="0" err="1"/>
              <a:t>uid</a:t>
            </a:r>
            <a:r>
              <a:rPr lang="en-US" altLang="en-US" sz="2200" b="1" dirty="0"/>
              <a:t> and </a:t>
            </a:r>
            <a:r>
              <a:rPr lang="en-US" altLang="en-US" sz="2200" b="1" dirty="0" err="1"/>
              <a:t>gid</a:t>
            </a:r>
            <a:endParaRPr lang="en-US" altLang="en-US" sz="2200" b="1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424448" y="2729867"/>
            <a:ext cx="5126421" cy="2273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The created threads maintain it’s own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   1. thread identification number (</a:t>
            </a:r>
            <a:r>
              <a:rPr lang="en-US" altLang="en-US" sz="2200" b="1" dirty="0" err="1"/>
              <a:t>tid</a:t>
            </a:r>
            <a:r>
              <a:rPr lang="en-US" altLang="en-US" sz="2200" b="1" dirty="0"/>
              <a:t>);</a:t>
            </a:r>
            <a:br>
              <a:rPr lang="en-US" altLang="en-US" sz="2200" b="1" dirty="0"/>
            </a:br>
            <a:r>
              <a:rPr lang="en-US" altLang="en-US" sz="2200" b="1" dirty="0"/>
              <a:t>2. pc, </a:t>
            </a:r>
            <a:r>
              <a:rPr lang="en-US" altLang="en-US" sz="2200" b="1" dirty="0" err="1"/>
              <a:t>sp</a:t>
            </a:r>
            <a:r>
              <a:rPr lang="en-US" altLang="en-US" sz="2200" b="1" dirty="0"/>
              <a:t>, set of registers</a:t>
            </a:r>
            <a:br>
              <a:rPr lang="en-US" altLang="en-US" sz="2200" b="1" dirty="0"/>
            </a:br>
            <a:r>
              <a:rPr lang="en-US" altLang="en-US" sz="2200" b="1" dirty="0"/>
              <a:t>3. stack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   4. priority of the threads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   5. scheduling policy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716" y="5421834"/>
            <a:ext cx="11596243" cy="10064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b="1" dirty="0"/>
              <a:t>Advantages of Threads: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/>
              <a:t>Takes less time for creation of a new thread, termination of a thread and communication between threads are easier.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070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Interaction between </a:t>
            </a:r>
            <a:r>
              <a:rPr lang="en-IN" dirty="0" err="1">
                <a:latin typeface="+mn-lt"/>
              </a:rPr>
              <a:t>fd</a:t>
            </a:r>
            <a:r>
              <a:rPr lang="en-IN" dirty="0">
                <a:latin typeface="+mn-lt"/>
              </a:rPr>
              <a:t> and Data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976" y="1177027"/>
            <a:ext cx="8218967" cy="58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14371" y="1294288"/>
            <a:ext cx="5486401" cy="411480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Improve application responsiveness</a:t>
            </a:r>
          </a:p>
          <a:p>
            <a:r>
              <a:rPr lang="en-US" altLang="en-US" sz="2200" b="1" dirty="0"/>
              <a:t>Use multiprocessors more efficiently</a:t>
            </a:r>
          </a:p>
          <a:p>
            <a:r>
              <a:rPr lang="en-US" altLang="en-US" sz="2200" b="1" dirty="0"/>
              <a:t>Improve program structure</a:t>
            </a:r>
          </a:p>
          <a:p>
            <a:r>
              <a:rPr lang="en-US" altLang="en-US" sz="2200" b="1" dirty="0"/>
              <a:t>use fewer system resources</a:t>
            </a:r>
          </a:p>
          <a:p>
            <a:r>
              <a:rPr lang="en-US" altLang="en-US" sz="2200" b="1" dirty="0"/>
              <a:t>Specific applications in uniprocessor machines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Applications </a:t>
            </a:r>
          </a:p>
          <a:p>
            <a:r>
              <a:rPr lang="en-US" altLang="en-US" sz="2200" b="1" dirty="0"/>
              <a:t>A file server on a LAN</a:t>
            </a:r>
          </a:p>
          <a:p>
            <a:r>
              <a:rPr lang="en-US" altLang="en-US" sz="2200" b="1" dirty="0"/>
              <a:t>GUI</a:t>
            </a:r>
          </a:p>
          <a:p>
            <a:r>
              <a:rPr lang="en-US" altLang="en-US" sz="2200" b="1" dirty="0"/>
              <a:t>web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70</a:t>
            </a:fld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57972" y="2894488"/>
            <a:ext cx="3581400" cy="35052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endParaRPr lang="en-US" altLang="en-US" sz="2400" b="1" dirty="0">
              <a:latin typeface="+mn-lt"/>
            </a:endParaRPr>
          </a:p>
          <a:p>
            <a:pPr algn="ctr" eaLnBrk="1" hangingPunct="1"/>
            <a:r>
              <a:rPr lang="en-US" altLang="en-US" sz="2400" b="1" dirty="0">
                <a:latin typeface="+mn-lt"/>
              </a:rPr>
              <a:t>Kernel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357972" y="55614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729572" y="3123088"/>
            <a:ext cx="838200" cy="2286000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b="1">
              <a:latin typeface="+mn-lt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881972" y="3580288"/>
            <a:ext cx="152400" cy="1371600"/>
          </a:xfrm>
          <a:custGeom>
            <a:avLst/>
            <a:gdLst>
              <a:gd name="T0" fmla="*/ 0 w 91"/>
              <a:gd name="T1" fmla="*/ 0 h 954"/>
              <a:gd name="T2" fmla="*/ 92110 w 91"/>
              <a:gd name="T3" fmla="*/ 27317 h 954"/>
              <a:gd name="T4" fmla="*/ 122255 w 91"/>
              <a:gd name="T5" fmla="*/ 106392 h 954"/>
              <a:gd name="T6" fmla="*/ 92110 w 91"/>
              <a:gd name="T7" fmla="*/ 184030 h 954"/>
              <a:gd name="T8" fmla="*/ 77037 w 91"/>
              <a:gd name="T9" fmla="*/ 224287 h 954"/>
              <a:gd name="T10" fmla="*/ 61965 w 91"/>
              <a:gd name="T11" fmla="*/ 263106 h 954"/>
              <a:gd name="T12" fmla="*/ 107182 w 91"/>
              <a:gd name="T13" fmla="*/ 382438 h 954"/>
              <a:gd name="T14" fmla="*/ 122255 w 91"/>
              <a:gd name="T15" fmla="*/ 421257 h 954"/>
              <a:gd name="T16" fmla="*/ 61965 w 91"/>
              <a:gd name="T17" fmla="*/ 566468 h 954"/>
              <a:gd name="T18" fmla="*/ 122255 w 91"/>
              <a:gd name="T19" fmla="*/ 802257 h 954"/>
              <a:gd name="T20" fmla="*/ 107182 w 91"/>
              <a:gd name="T21" fmla="*/ 881332 h 954"/>
              <a:gd name="T22" fmla="*/ 77037 w 91"/>
              <a:gd name="T23" fmla="*/ 960408 h 954"/>
              <a:gd name="T24" fmla="*/ 152400 w 91"/>
              <a:gd name="T25" fmla="*/ 1131498 h 954"/>
              <a:gd name="T26" fmla="*/ 137327 w 91"/>
              <a:gd name="T27" fmla="*/ 1236453 h 954"/>
              <a:gd name="T28" fmla="*/ 107182 w 91"/>
              <a:gd name="T29" fmla="*/ 1341408 h 9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1" h="954">
                <a:moveTo>
                  <a:pt x="0" y="0"/>
                </a:moveTo>
                <a:cubicBezTo>
                  <a:pt x="18" y="7"/>
                  <a:pt x="44" y="3"/>
                  <a:pt x="55" y="19"/>
                </a:cubicBezTo>
                <a:cubicBezTo>
                  <a:pt x="66" y="35"/>
                  <a:pt x="73" y="74"/>
                  <a:pt x="73" y="74"/>
                </a:cubicBezTo>
                <a:cubicBezTo>
                  <a:pt x="67" y="92"/>
                  <a:pt x="61" y="110"/>
                  <a:pt x="55" y="128"/>
                </a:cubicBezTo>
                <a:cubicBezTo>
                  <a:pt x="52" y="137"/>
                  <a:pt x="49" y="147"/>
                  <a:pt x="46" y="156"/>
                </a:cubicBezTo>
                <a:cubicBezTo>
                  <a:pt x="43" y="165"/>
                  <a:pt x="37" y="183"/>
                  <a:pt x="37" y="183"/>
                </a:cubicBezTo>
                <a:cubicBezTo>
                  <a:pt x="46" y="211"/>
                  <a:pt x="55" y="238"/>
                  <a:pt x="64" y="266"/>
                </a:cubicBezTo>
                <a:cubicBezTo>
                  <a:pt x="67" y="275"/>
                  <a:pt x="73" y="293"/>
                  <a:pt x="73" y="293"/>
                </a:cubicBezTo>
                <a:cubicBezTo>
                  <a:pt x="66" y="337"/>
                  <a:pt x="67" y="363"/>
                  <a:pt x="37" y="394"/>
                </a:cubicBezTo>
                <a:cubicBezTo>
                  <a:pt x="45" y="451"/>
                  <a:pt x="62" y="502"/>
                  <a:pt x="73" y="558"/>
                </a:cubicBezTo>
                <a:cubicBezTo>
                  <a:pt x="70" y="576"/>
                  <a:pt x="68" y="595"/>
                  <a:pt x="64" y="613"/>
                </a:cubicBezTo>
                <a:cubicBezTo>
                  <a:pt x="59" y="632"/>
                  <a:pt x="46" y="668"/>
                  <a:pt x="46" y="668"/>
                </a:cubicBezTo>
                <a:cubicBezTo>
                  <a:pt x="57" y="714"/>
                  <a:pt x="59" y="753"/>
                  <a:pt x="91" y="787"/>
                </a:cubicBezTo>
                <a:cubicBezTo>
                  <a:pt x="88" y="811"/>
                  <a:pt x="87" y="836"/>
                  <a:pt x="82" y="860"/>
                </a:cubicBezTo>
                <a:cubicBezTo>
                  <a:pt x="62" y="954"/>
                  <a:pt x="64" y="885"/>
                  <a:pt x="64" y="9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8034372" y="3504088"/>
            <a:ext cx="228600" cy="1447800"/>
          </a:xfrm>
          <a:custGeom>
            <a:avLst/>
            <a:gdLst>
              <a:gd name="T0" fmla="*/ 0 w 119"/>
              <a:gd name="T1" fmla="*/ 0 h 1005"/>
              <a:gd name="T2" fmla="*/ 36499 w 119"/>
              <a:gd name="T3" fmla="*/ 25931 h 1005"/>
              <a:gd name="T4" fmla="*/ 88366 w 119"/>
              <a:gd name="T5" fmla="*/ 38896 h 1005"/>
              <a:gd name="T6" fmla="*/ 142155 w 119"/>
              <a:gd name="T7" fmla="*/ 157025 h 1005"/>
              <a:gd name="T8" fmla="*/ 122945 w 119"/>
              <a:gd name="T9" fmla="*/ 341421 h 1005"/>
              <a:gd name="T10" fmla="*/ 159444 w 119"/>
              <a:gd name="T11" fmla="*/ 420654 h 1005"/>
              <a:gd name="T12" fmla="*/ 176733 w 119"/>
              <a:gd name="T13" fmla="*/ 460991 h 1005"/>
              <a:gd name="T14" fmla="*/ 105655 w 119"/>
              <a:gd name="T15" fmla="*/ 605051 h 1005"/>
              <a:gd name="T16" fmla="*/ 36499 w 119"/>
              <a:gd name="T17" fmla="*/ 723180 h 1005"/>
              <a:gd name="T18" fmla="*/ 88366 w 119"/>
              <a:gd name="T19" fmla="*/ 868680 h 1005"/>
              <a:gd name="T20" fmla="*/ 159444 w 119"/>
              <a:gd name="T21" fmla="*/ 947913 h 1005"/>
              <a:gd name="T22" fmla="*/ 228600 w 119"/>
              <a:gd name="T23" fmla="*/ 1303740 h 1005"/>
              <a:gd name="T24" fmla="*/ 194022 w 119"/>
              <a:gd name="T25" fmla="*/ 1382973 h 1005"/>
              <a:gd name="T26" fmla="*/ 159444 w 119"/>
              <a:gd name="T27" fmla="*/ 1421869 h 1005"/>
              <a:gd name="T28" fmla="*/ 176733 w 119"/>
              <a:gd name="T29" fmla="*/ 1447800 h 10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9" h="1005">
                <a:moveTo>
                  <a:pt x="0" y="0"/>
                </a:moveTo>
                <a:cubicBezTo>
                  <a:pt x="6" y="6"/>
                  <a:pt x="11" y="14"/>
                  <a:pt x="19" y="18"/>
                </a:cubicBezTo>
                <a:cubicBezTo>
                  <a:pt x="27" y="23"/>
                  <a:pt x="41" y="19"/>
                  <a:pt x="46" y="27"/>
                </a:cubicBezTo>
                <a:cubicBezTo>
                  <a:pt x="63" y="51"/>
                  <a:pt x="64" y="82"/>
                  <a:pt x="74" y="109"/>
                </a:cubicBezTo>
                <a:cubicBezTo>
                  <a:pt x="51" y="175"/>
                  <a:pt x="47" y="160"/>
                  <a:pt x="64" y="237"/>
                </a:cubicBezTo>
                <a:cubicBezTo>
                  <a:pt x="68" y="256"/>
                  <a:pt x="77" y="274"/>
                  <a:pt x="83" y="292"/>
                </a:cubicBezTo>
                <a:cubicBezTo>
                  <a:pt x="86" y="301"/>
                  <a:pt x="92" y="320"/>
                  <a:pt x="92" y="320"/>
                </a:cubicBezTo>
                <a:cubicBezTo>
                  <a:pt x="84" y="362"/>
                  <a:pt x="79" y="386"/>
                  <a:pt x="55" y="420"/>
                </a:cubicBezTo>
                <a:cubicBezTo>
                  <a:pt x="45" y="450"/>
                  <a:pt x="29" y="472"/>
                  <a:pt x="19" y="502"/>
                </a:cubicBezTo>
                <a:cubicBezTo>
                  <a:pt x="24" y="526"/>
                  <a:pt x="33" y="584"/>
                  <a:pt x="46" y="603"/>
                </a:cubicBezTo>
                <a:cubicBezTo>
                  <a:pt x="58" y="621"/>
                  <a:pt x="83" y="658"/>
                  <a:pt x="83" y="658"/>
                </a:cubicBezTo>
                <a:cubicBezTo>
                  <a:pt x="91" y="831"/>
                  <a:pt x="85" y="799"/>
                  <a:pt x="119" y="905"/>
                </a:cubicBezTo>
                <a:cubicBezTo>
                  <a:pt x="113" y="923"/>
                  <a:pt x="112" y="944"/>
                  <a:pt x="101" y="960"/>
                </a:cubicBezTo>
                <a:cubicBezTo>
                  <a:pt x="95" y="969"/>
                  <a:pt x="85" y="976"/>
                  <a:pt x="83" y="987"/>
                </a:cubicBezTo>
                <a:cubicBezTo>
                  <a:pt x="82" y="994"/>
                  <a:pt x="89" y="999"/>
                  <a:pt x="92" y="10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8280435" y="3500913"/>
            <a:ext cx="134937" cy="1450975"/>
          </a:xfrm>
          <a:custGeom>
            <a:avLst/>
            <a:gdLst>
              <a:gd name="T0" fmla="*/ 0 w 64"/>
              <a:gd name="T1" fmla="*/ 0 h 960"/>
              <a:gd name="T2" fmla="*/ 96986 w 64"/>
              <a:gd name="T3" fmla="*/ 110335 h 960"/>
              <a:gd name="T4" fmla="*/ 40059 w 64"/>
              <a:gd name="T5" fmla="*/ 290195 h 960"/>
              <a:gd name="T6" fmla="*/ 115961 w 64"/>
              <a:gd name="T7" fmla="*/ 470055 h 960"/>
              <a:gd name="T8" fmla="*/ 134937 w 64"/>
              <a:gd name="T9" fmla="*/ 510864 h 960"/>
              <a:gd name="T10" fmla="*/ 115961 w 64"/>
              <a:gd name="T11" fmla="*/ 663519 h 960"/>
              <a:gd name="T12" fmla="*/ 78010 w 64"/>
              <a:gd name="T13" fmla="*/ 745136 h 960"/>
              <a:gd name="T14" fmla="*/ 59035 w 64"/>
              <a:gd name="T15" fmla="*/ 787456 h 960"/>
              <a:gd name="T16" fmla="*/ 96986 w 64"/>
              <a:gd name="T17" fmla="*/ 870585 h 960"/>
              <a:gd name="T18" fmla="*/ 115961 w 64"/>
              <a:gd name="T19" fmla="*/ 911394 h 960"/>
              <a:gd name="T20" fmla="*/ 59035 w 64"/>
              <a:gd name="T21" fmla="*/ 1132063 h 960"/>
              <a:gd name="T22" fmla="*/ 21084 w 64"/>
              <a:gd name="T23" fmla="*/ 1215192 h 960"/>
              <a:gd name="T24" fmla="*/ 96986 w 64"/>
              <a:gd name="T25" fmla="*/ 1450975 h 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4" h="960">
                <a:moveTo>
                  <a:pt x="0" y="0"/>
                </a:moveTo>
                <a:cubicBezTo>
                  <a:pt x="24" y="23"/>
                  <a:pt x="36" y="41"/>
                  <a:pt x="46" y="73"/>
                </a:cubicBezTo>
                <a:cubicBezTo>
                  <a:pt x="39" y="115"/>
                  <a:pt x="29" y="151"/>
                  <a:pt x="19" y="192"/>
                </a:cubicBezTo>
                <a:cubicBezTo>
                  <a:pt x="32" y="231"/>
                  <a:pt x="42" y="271"/>
                  <a:pt x="55" y="311"/>
                </a:cubicBezTo>
                <a:cubicBezTo>
                  <a:pt x="58" y="320"/>
                  <a:pt x="64" y="338"/>
                  <a:pt x="64" y="338"/>
                </a:cubicBezTo>
                <a:cubicBezTo>
                  <a:pt x="61" y="372"/>
                  <a:pt x="61" y="406"/>
                  <a:pt x="55" y="439"/>
                </a:cubicBezTo>
                <a:cubicBezTo>
                  <a:pt x="52" y="458"/>
                  <a:pt x="43" y="475"/>
                  <a:pt x="37" y="493"/>
                </a:cubicBezTo>
                <a:cubicBezTo>
                  <a:pt x="34" y="502"/>
                  <a:pt x="28" y="521"/>
                  <a:pt x="28" y="521"/>
                </a:cubicBezTo>
                <a:cubicBezTo>
                  <a:pt x="34" y="539"/>
                  <a:pt x="40" y="558"/>
                  <a:pt x="46" y="576"/>
                </a:cubicBezTo>
                <a:cubicBezTo>
                  <a:pt x="49" y="585"/>
                  <a:pt x="55" y="603"/>
                  <a:pt x="55" y="603"/>
                </a:cubicBezTo>
                <a:cubicBezTo>
                  <a:pt x="44" y="716"/>
                  <a:pt x="56" y="664"/>
                  <a:pt x="28" y="749"/>
                </a:cubicBezTo>
                <a:cubicBezTo>
                  <a:pt x="22" y="767"/>
                  <a:pt x="10" y="804"/>
                  <a:pt x="10" y="804"/>
                </a:cubicBezTo>
                <a:cubicBezTo>
                  <a:pt x="23" y="844"/>
                  <a:pt x="28" y="942"/>
                  <a:pt x="46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10800000">
            <a:off x="6357972" y="1294288"/>
            <a:ext cx="3505200" cy="1371600"/>
          </a:xfrm>
          <a:prstGeom prst="bevel">
            <a:avLst>
              <a:gd name="adj" fmla="val 12500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+mn-lt"/>
              </a:rPr>
              <a:t>  Display on monitor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72" y="4951888"/>
            <a:ext cx="21336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12"/>
          <p:cNvSpPr>
            <a:spLocks noChangeArrowheads="1"/>
          </p:cNvSpPr>
          <p:nvPr/>
        </p:nvSpPr>
        <p:spPr bwMode="auto">
          <a:xfrm rot="16200000">
            <a:off x="10510872" y="4913788"/>
            <a:ext cx="1676400" cy="990600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b="1">
              <a:latin typeface="+mn-lt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824572" y="4189888"/>
            <a:ext cx="213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8110572" y="266588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8415372" y="3961288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 b="1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692490" y="6354498"/>
            <a:ext cx="38100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latin typeface="+mn-lt"/>
              </a:rPr>
              <a:t>Input from keyboard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548972" y="3885088"/>
            <a:ext cx="1524000" cy="6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>
                <a:latin typeface="+mn-lt"/>
              </a:rPr>
              <a:t>Auto Saving</a:t>
            </a:r>
          </a:p>
        </p:txBody>
      </p:sp>
    </p:spTree>
    <p:extLst>
      <p:ext uri="{BB962C8B-B14F-4D97-AF65-F5344CB8AC3E}">
        <p14:creationId xmlns:p14="http://schemas.microsoft.com/office/powerpoint/2010/main" val="790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Thread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71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93986" y="1309752"/>
            <a:ext cx="11430922" cy="517834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IN" sz="2200" b="1" dirty="0"/>
              <a:t>#include &lt;</a:t>
            </a:r>
            <a:r>
              <a:rPr lang="en-IN" sz="2200" b="1" dirty="0" err="1"/>
              <a:t>pthread.h</a:t>
            </a:r>
            <a:r>
              <a:rPr lang="en-IN" sz="2200" b="1" dirty="0"/>
              <a:t>&gt;</a:t>
            </a:r>
          </a:p>
          <a:p>
            <a:r>
              <a:rPr lang="en-IN" sz="2200" b="1" dirty="0"/>
              <a:t>void </a:t>
            </a:r>
            <a:r>
              <a:rPr lang="en-IN" sz="2200" b="1" dirty="0" err="1"/>
              <a:t>thread_func</a:t>
            </a:r>
            <a:r>
              <a:rPr lang="en-IN" sz="2200" b="1" dirty="0"/>
              <a:t>(void) { </a:t>
            </a:r>
            <a:r>
              <a:rPr lang="en-IN" sz="2200" b="1" dirty="0" err="1"/>
              <a:t>printf</a:t>
            </a:r>
            <a:r>
              <a:rPr lang="en-IN" sz="2200" b="1" dirty="0"/>
              <a:t>(“ Thread id is %d”, </a:t>
            </a:r>
            <a:r>
              <a:rPr lang="en-IN" sz="2200" b="1" dirty="0" err="1"/>
              <a:t>pthread_self</a:t>
            </a:r>
            <a:r>
              <a:rPr lang="en-IN" sz="2200" b="1" dirty="0"/>
              <a:t>()); }</a:t>
            </a:r>
          </a:p>
          <a:p>
            <a:r>
              <a:rPr lang="en-IN" sz="2200" b="1" dirty="0"/>
              <a:t>main ( ) {  </a:t>
            </a:r>
          </a:p>
          <a:p>
            <a:r>
              <a:rPr lang="en-IN" sz="2200" b="1" dirty="0" err="1"/>
              <a:t>pthread_t</a:t>
            </a:r>
            <a:r>
              <a:rPr lang="en-IN" sz="2200" b="1" dirty="0"/>
              <a:t> </a:t>
            </a:r>
            <a:r>
              <a:rPr lang="en-IN" sz="2200" b="1" dirty="0" err="1"/>
              <a:t>mythread</a:t>
            </a:r>
            <a:r>
              <a:rPr lang="en-IN" sz="2200" b="1" dirty="0"/>
              <a:t>;  </a:t>
            </a:r>
            <a:r>
              <a:rPr lang="en-IN" sz="2200" b="1" dirty="0" err="1"/>
              <a:t>pthread_create</a:t>
            </a:r>
            <a:r>
              <a:rPr lang="en-IN" sz="2200" b="1" dirty="0"/>
              <a:t> ( &amp;</a:t>
            </a:r>
            <a:r>
              <a:rPr lang="en-IN" sz="2200" b="1" dirty="0" err="1"/>
              <a:t>mythread</a:t>
            </a:r>
            <a:r>
              <a:rPr lang="en-IN" sz="2200" b="1" dirty="0"/>
              <a:t>, NULL, (void *) </a:t>
            </a:r>
            <a:r>
              <a:rPr lang="en-IN" sz="2200" b="1" dirty="0" err="1"/>
              <a:t>thread_func</a:t>
            </a:r>
            <a:r>
              <a:rPr lang="en-IN" sz="2200" b="1" dirty="0"/>
              <a:t>, NULL); </a:t>
            </a:r>
          </a:p>
          <a:p>
            <a:r>
              <a:rPr lang="en-IN" sz="2200" b="1" dirty="0"/>
              <a:t> }</a:t>
            </a:r>
          </a:p>
          <a:p>
            <a:endParaRPr lang="en-IN" sz="1400" b="1" dirty="0"/>
          </a:p>
          <a:p>
            <a:r>
              <a:rPr lang="en-IN" sz="2200" b="1" dirty="0"/>
              <a:t>This needs to be compiled as follows...$</a:t>
            </a:r>
            <a:r>
              <a:rPr lang="en-IN" sz="2200" b="1" dirty="0" err="1"/>
              <a:t>gcc</a:t>
            </a:r>
            <a:r>
              <a:rPr lang="en-IN" sz="2200" b="1" dirty="0"/>
              <a:t> </a:t>
            </a:r>
            <a:r>
              <a:rPr lang="en-IN" sz="2200" b="1" dirty="0" err="1"/>
              <a:t>pthread.c</a:t>
            </a:r>
            <a:r>
              <a:rPr lang="en-IN" sz="2200" b="1" dirty="0"/>
              <a:t> –</a:t>
            </a:r>
            <a:r>
              <a:rPr lang="en-IN" sz="2200" b="1" dirty="0" err="1"/>
              <a:t>lpthread</a:t>
            </a:r>
            <a:endParaRPr lang="en-IN" sz="2200" b="1" dirty="0"/>
          </a:p>
          <a:p>
            <a:endParaRPr lang="en-IN" sz="1200" b="1" dirty="0"/>
          </a:p>
          <a:p>
            <a:r>
              <a:rPr lang="en-IN" sz="2000" dirty="0" err="1"/>
              <a:t>pthread_t</a:t>
            </a:r>
            <a:r>
              <a:rPr lang="en-IN" sz="2000" dirty="0"/>
              <a:t> is type-defined as unsigned long int. It takes the thread address as the first argument, the second argument is used to set the attributes for the thread-like stack size, scheduling policy, priority; if NULL is specified, then it takes default values for the attributes. </a:t>
            </a:r>
          </a:p>
          <a:p>
            <a:endParaRPr lang="en-IN" sz="1050" dirty="0"/>
          </a:p>
          <a:p>
            <a:r>
              <a:rPr lang="en-IN" sz="2000" dirty="0"/>
              <a:t> The third argument is the function that the thread should execute when created. The fourth argument is the argument for the thread function. If that function has a single argument to be passed, we can specify it here. If it has more than one argument, then we have to use a structure and declare all the arguments and pass the address of the structure.</a:t>
            </a:r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684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Signals - Introduction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72</a:t>
            </a:fld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318866"/>
            <a:ext cx="6085490" cy="529195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dirty="0"/>
              <a:t>Signals are a fundamental method for inter process communication and are used in everything from network servers to media players.</a:t>
            </a:r>
          </a:p>
          <a:p>
            <a:pPr algn="just"/>
            <a:r>
              <a:rPr lang="en-US" altLang="en-US" b="1" dirty="0"/>
              <a:t>A signal is generated when</a:t>
            </a:r>
          </a:p>
          <a:p>
            <a:pPr lvl="1" algn="just"/>
            <a:r>
              <a:rPr lang="en-US" altLang="en-US" b="1" dirty="0"/>
              <a:t> an event occurs (timer expires, alarm, etc.,)</a:t>
            </a:r>
          </a:p>
          <a:p>
            <a:pPr lvl="1" algn="just"/>
            <a:r>
              <a:rPr lang="en-US" altLang="en-US" b="1" dirty="0"/>
              <a:t> a user quota exceeds (file size, no of processes etc.,)</a:t>
            </a:r>
          </a:p>
          <a:p>
            <a:pPr lvl="1" algn="just"/>
            <a:r>
              <a:rPr lang="en-US" altLang="en-US" b="1" dirty="0"/>
              <a:t> an I/O device is ready</a:t>
            </a:r>
          </a:p>
          <a:p>
            <a:pPr lvl="1" algn="just"/>
            <a:r>
              <a:rPr lang="en-US" altLang="en-US" b="1" dirty="0"/>
              <a:t> encountering an illegal instruction</a:t>
            </a:r>
          </a:p>
          <a:p>
            <a:pPr lvl="1" algn="just"/>
            <a:r>
              <a:rPr lang="en-US" altLang="en-US" b="1" dirty="0"/>
              <a:t> a terminal interrupt like Ctrl-C or Ctrl-Z.</a:t>
            </a:r>
          </a:p>
          <a:p>
            <a:pPr lvl="1" algn="just"/>
            <a:r>
              <a:rPr lang="en-US" altLang="en-US" b="1" dirty="0"/>
              <a:t> some other process send ( kill -9 </a:t>
            </a:r>
            <a:r>
              <a:rPr lang="en-US" altLang="en-US" b="1" dirty="0" err="1"/>
              <a:t>pid</a:t>
            </a:r>
            <a:r>
              <a:rPr lang="en-US" altLang="en-US" b="1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38507" y="1563787"/>
            <a:ext cx="5486400" cy="480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 b="1" dirty="0"/>
              <a:t>Each signal starts with macro </a:t>
            </a:r>
            <a:r>
              <a:rPr lang="en-US" altLang="en-US" sz="2400" b="1" dirty="0" err="1"/>
              <a:t>SIGxxx</a:t>
            </a:r>
            <a:r>
              <a:rPr lang="en-US" altLang="en-US" sz="2400" b="1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/>
              <a:t>Each signal may also specifies with its integer number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/>
              <a:t>For help: $ kill </a:t>
            </a:r>
            <a:r>
              <a:rPr lang="en-US" altLang="en-US" sz="2400" b="1" dirty="0" smtClean="0"/>
              <a:t>–l </a:t>
            </a:r>
            <a:r>
              <a:rPr lang="en-US" altLang="en-US" sz="2400" b="1" dirty="0"/>
              <a:t>, $ man 7 signal 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/>
              <a:t>When a signal is sent to a process, kernel stops the execution and "forces" it to call the signal handler.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/>
              <a:t>When a process executes a signal handler, if some other signal arrives the new signal is blocked until the handler returns.</a:t>
            </a:r>
          </a:p>
          <a:p>
            <a:pPr algn="just">
              <a:lnSpc>
                <a:spcPct val="80000"/>
              </a:lnSpc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0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+mn-lt"/>
              </a:rPr>
              <a:t>signal</a:t>
            </a:r>
            <a:r>
              <a:rPr lang="en-IN" dirty="0">
                <a:latin typeface="+mn-lt"/>
              </a:rPr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73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198112"/>
            <a:ext cx="5284076" cy="2577662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How a process receives a signal, when it is</a:t>
            </a:r>
          </a:p>
          <a:p>
            <a:pPr lvl="1"/>
            <a:r>
              <a:rPr lang="en-US" altLang="en-US" sz="2000" b="1" dirty="0"/>
              <a:t>executing in user mode</a:t>
            </a:r>
          </a:p>
          <a:p>
            <a:pPr lvl="1"/>
            <a:r>
              <a:rPr lang="en-US" altLang="en-US" sz="2000" b="1" dirty="0"/>
              <a:t>executing in kernel mode</a:t>
            </a:r>
          </a:p>
          <a:p>
            <a:pPr lvl="1"/>
            <a:r>
              <a:rPr lang="en-US" altLang="en-US" sz="2000" b="1" dirty="0"/>
              <a:t>not running</a:t>
            </a:r>
          </a:p>
          <a:p>
            <a:pPr lvl="1"/>
            <a:r>
              <a:rPr lang="en-US" altLang="en-US" sz="2000" b="1" dirty="0"/>
              <a:t>in interruptible sleep state</a:t>
            </a:r>
          </a:p>
          <a:p>
            <a:pPr lvl="1"/>
            <a:r>
              <a:rPr lang="en-US" altLang="en-US" sz="2000" b="1" dirty="0"/>
              <a:t>in uninterruptible sleep state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21328" y="1141426"/>
            <a:ext cx="6066176" cy="3002144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When a signal occurs, a process could</a:t>
            </a:r>
          </a:p>
          <a:p>
            <a:pPr lvl="1"/>
            <a:r>
              <a:rPr lang="en-US" altLang="en-US" sz="2000" b="1" dirty="0"/>
              <a:t>Catch the signal</a:t>
            </a:r>
          </a:p>
          <a:p>
            <a:pPr lvl="1"/>
            <a:r>
              <a:rPr lang="en-US" altLang="en-US" sz="2000" b="1" dirty="0"/>
              <a:t>Ignore the signal</a:t>
            </a:r>
          </a:p>
          <a:p>
            <a:pPr lvl="1"/>
            <a:r>
              <a:rPr lang="en-US" altLang="en-US" sz="2000" b="1" dirty="0"/>
              <a:t>Execute a default signal handler</a:t>
            </a:r>
          </a:p>
          <a:p>
            <a:r>
              <a:rPr lang="en-US" altLang="en-US" sz="2400" b="1" dirty="0"/>
              <a:t>Two signals that cannot be caught or ignored</a:t>
            </a:r>
          </a:p>
          <a:p>
            <a:pPr lvl="1"/>
            <a:r>
              <a:rPr lang="en-US" altLang="en-US" sz="2000" b="1" dirty="0"/>
              <a:t>SIGSTOP</a:t>
            </a:r>
          </a:p>
          <a:p>
            <a:pPr lvl="1"/>
            <a:r>
              <a:rPr lang="en-US" altLang="en-US" sz="2000" b="1" dirty="0"/>
              <a:t>SIGKILL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4598" y="4172608"/>
            <a:ext cx="11467707" cy="243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signal system call is used to catch, ignore or set the default action of a specified signal. </a:t>
            </a:r>
          </a:p>
          <a:p>
            <a:pPr algn="just"/>
            <a:r>
              <a:rPr lang="en-US" altLang="en-US" sz="2400" b="1" dirty="0" err="1"/>
              <a:t>int</a:t>
            </a:r>
            <a:r>
              <a:rPr lang="en-US" altLang="en-US" sz="2400" b="1" dirty="0"/>
              <a:t> signal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signum</a:t>
            </a:r>
            <a:r>
              <a:rPr lang="en-US" altLang="en-US" sz="2400" b="1" dirty="0"/>
              <a:t>, (void *) handler);</a:t>
            </a:r>
          </a:p>
          <a:p>
            <a:pPr algn="just"/>
            <a:r>
              <a:rPr lang="en-US" altLang="en-US" sz="2400" b="1" dirty="0"/>
              <a:t>It takes two arguments: a signal number and a pointer to a user-defined signal handler. </a:t>
            </a:r>
          </a:p>
          <a:p>
            <a:pPr algn="just"/>
            <a:r>
              <a:rPr lang="en-US" altLang="en-US" sz="2400" b="1" dirty="0"/>
              <a:t>Two reserved predefined signal handlers are :</a:t>
            </a:r>
          </a:p>
          <a:p>
            <a:pPr lvl="1" algn="just"/>
            <a:r>
              <a:rPr lang="en-US" altLang="en-US" sz="2000" b="1" dirty="0"/>
              <a:t>SIG_IGN </a:t>
            </a:r>
          </a:p>
          <a:p>
            <a:pPr lvl="1" algn="just"/>
            <a:r>
              <a:rPr lang="en-US" altLang="en-US" sz="2000" b="1" dirty="0"/>
              <a:t>SIG_DFL</a:t>
            </a:r>
          </a:p>
        </p:txBody>
      </p:sp>
    </p:spTree>
    <p:extLst>
      <p:ext uri="{BB962C8B-B14F-4D97-AF65-F5344CB8AC3E}">
        <p14:creationId xmlns:p14="http://schemas.microsoft.com/office/powerpoint/2010/main" val="21920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1403" y="1085495"/>
            <a:ext cx="9340065" cy="2511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File descriptor table (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process specific) </a:t>
            </a:r>
          </a:p>
          <a:p>
            <a:pPr algn="just"/>
            <a:r>
              <a:rPr lang="en-US" altLang="en-US" sz="2400" b="1" dirty="0"/>
              <a:t>File table (offset, mode</a:t>
            </a:r>
            <a:r>
              <a:rPr lang="en-US" altLang="en-US" sz="2400" b="1" dirty="0" smtClean="0"/>
              <a:t>, permission</a:t>
            </a:r>
            <a:r>
              <a:rPr lang="en-US" altLang="en-US" sz="2400" b="1" dirty="0"/>
              <a:t>, pointer to inode table)</a:t>
            </a:r>
          </a:p>
          <a:p>
            <a:pPr algn="just"/>
            <a:r>
              <a:rPr lang="en-US" altLang="en-US" sz="2400" b="1" dirty="0"/>
              <a:t>Inode Table (inode number, pointer to Data Block). </a:t>
            </a:r>
          </a:p>
          <a:p>
            <a:pPr algn="just"/>
            <a:r>
              <a:rPr lang="en-US" altLang="en-US" sz="2400" b="1" dirty="0"/>
              <a:t>Switch table (only for device special files)</a:t>
            </a:r>
          </a:p>
          <a:p>
            <a:pPr algn="just"/>
            <a:r>
              <a:rPr lang="en-US" altLang="en-US" sz="2400" b="1" dirty="0"/>
              <a:t>Data Block (where a file is stored)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403" y="3725778"/>
            <a:ext cx="6500088" cy="2702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Library Functions (Application Programs)</a:t>
            </a:r>
          </a:p>
          <a:p>
            <a:pPr lvl="1"/>
            <a:r>
              <a:rPr lang="en-US" altLang="en-US" b="1" dirty="0" err="1"/>
              <a:t>fopen</a:t>
            </a:r>
            <a:r>
              <a:rPr lang="en-US" altLang="en-US" b="1" dirty="0"/>
              <a:t>, </a:t>
            </a:r>
            <a:r>
              <a:rPr lang="en-US" altLang="en-US" b="1" dirty="0" err="1"/>
              <a:t>fwrite</a:t>
            </a:r>
            <a:r>
              <a:rPr lang="en-US" altLang="en-US" b="1" dirty="0"/>
              <a:t>, </a:t>
            </a:r>
            <a:r>
              <a:rPr lang="en-US" altLang="en-US" b="1" dirty="0" err="1"/>
              <a:t>fread</a:t>
            </a:r>
            <a:r>
              <a:rPr lang="en-US" altLang="en-US" b="1" dirty="0"/>
              <a:t>, </a:t>
            </a:r>
            <a:r>
              <a:rPr lang="en-US" altLang="en-US" b="1" dirty="0" err="1"/>
              <a:t>fclose</a:t>
            </a:r>
            <a:endParaRPr lang="en-US" altLang="en-US" b="1" dirty="0"/>
          </a:p>
          <a:p>
            <a:r>
              <a:rPr lang="en-US" altLang="en-US" sz="2400" b="1" dirty="0"/>
              <a:t>System Calls (System Programs)</a:t>
            </a:r>
          </a:p>
          <a:p>
            <a:pPr lvl="1"/>
            <a:r>
              <a:rPr lang="en-US" altLang="en-US" b="1" dirty="0"/>
              <a:t>open, write, read, close</a:t>
            </a:r>
          </a:p>
          <a:p>
            <a:r>
              <a:rPr lang="en-US" altLang="en-US" sz="2400" b="1" dirty="0"/>
              <a:t>Entry Points (Kernel Programs)</a:t>
            </a:r>
          </a:p>
          <a:p>
            <a:pPr lvl="1"/>
            <a:r>
              <a:rPr lang="en-US" altLang="en-US" b="1" dirty="0" err="1"/>
              <a:t>my_open</a:t>
            </a:r>
            <a:r>
              <a:rPr lang="en-US" altLang="en-US" b="1" dirty="0"/>
              <a:t>, </a:t>
            </a:r>
            <a:r>
              <a:rPr lang="en-US" altLang="en-US" b="1" dirty="0" err="1"/>
              <a:t>my_write</a:t>
            </a:r>
            <a:r>
              <a:rPr lang="en-US" altLang="en-US" b="1" dirty="0"/>
              <a:t>, </a:t>
            </a:r>
            <a:r>
              <a:rPr lang="en-US" altLang="en-US" b="1" dirty="0" err="1"/>
              <a:t>my_read</a:t>
            </a:r>
            <a:r>
              <a:rPr lang="en-US" altLang="en-US" b="1" dirty="0"/>
              <a:t>, </a:t>
            </a:r>
            <a:r>
              <a:rPr lang="en-US" altLang="en-US" b="1" dirty="0" err="1"/>
              <a:t>my_release</a:t>
            </a:r>
            <a:endParaRPr lang="en-US" altLang="en-US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04798" y="2265404"/>
            <a:ext cx="4353339" cy="4480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en-US" sz="2200" b="1" dirty="0"/>
          </a:p>
          <a:p>
            <a:pPr algn="just"/>
            <a:r>
              <a:rPr lang="en-US" altLang="en-US" sz="2200" b="1" dirty="0"/>
              <a:t>The system call code is physically located in the kernel. The kernel itself is stored in a separate area of memory - which is normally not accessible to the process.</a:t>
            </a:r>
          </a:p>
          <a:p>
            <a:pPr algn="just"/>
            <a:r>
              <a:rPr lang="en-US" altLang="en-US" sz="2200" b="1" dirty="0"/>
              <a:t>Therefore, the first thing that is required to execute a system call is to change to Kernel Mode - so that the kernel memory can be accessed - this is what the “</a:t>
            </a:r>
            <a:r>
              <a:rPr lang="en-US" altLang="en-US" sz="2200" b="1" dirty="0" err="1"/>
              <a:t>int</a:t>
            </a:r>
            <a:r>
              <a:rPr lang="en-US" altLang="en-US" sz="2200" b="1" dirty="0"/>
              <a:t> 0x80” instruction in system call wrapper function (on Intel) does.</a:t>
            </a:r>
          </a:p>
        </p:txBody>
      </p:sp>
    </p:spTree>
    <p:extLst>
      <p:ext uri="{BB962C8B-B14F-4D97-AF65-F5344CB8AC3E}">
        <p14:creationId xmlns:p14="http://schemas.microsoft.com/office/powerpoint/2010/main" val="6974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+mn-lt"/>
              </a:rPr>
              <a:t>read(</a:t>
            </a:r>
            <a:r>
              <a:rPr lang="en-IN" i="1" dirty="0" err="1">
                <a:latin typeface="+mn-lt"/>
              </a:rPr>
              <a:t>fd</a:t>
            </a:r>
            <a:r>
              <a:rPr lang="en-IN" i="1" dirty="0">
                <a:latin typeface="+mn-lt"/>
              </a:rPr>
              <a:t>, &amp;buff, </a:t>
            </a:r>
            <a:r>
              <a:rPr lang="en-IN" i="1" dirty="0" err="1">
                <a:latin typeface="+mn-lt"/>
              </a:rPr>
              <a:t>sizeof</a:t>
            </a:r>
            <a:r>
              <a:rPr lang="en-IN" i="1" dirty="0">
                <a:latin typeface="+mn-lt"/>
              </a:rPr>
              <a:t>(</a:t>
            </a:r>
            <a:r>
              <a:rPr lang="en-IN" i="1" dirty="0" err="1">
                <a:latin typeface="+mn-lt"/>
              </a:rPr>
              <a:t>buf</a:t>
            </a:r>
            <a:r>
              <a:rPr lang="en-IN" i="1" dirty="0">
                <a:latin typeface="+mn-lt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1295400"/>
            <a:ext cx="4267200" cy="472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7000" y="1447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Return to caller  - 10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67000" y="1828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Trap to the kernel  - 6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67000" y="2209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Put code for read in register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67000" y="2971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Increment stack pointer  -11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438400" y="5410200"/>
            <a:ext cx="1143000" cy="457200"/>
          </a:xfrm>
          <a:prstGeom prst="flowChartAlternateProcess">
            <a:avLst/>
          </a:prstGeom>
          <a:gradFill rotWithShape="1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Dispatch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953000" y="5334000"/>
            <a:ext cx="1371600" cy="533400"/>
          </a:xfrm>
          <a:prstGeom prst="flowChartAlternateProcess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System call </a:t>
            </a:r>
          </a:p>
          <a:p>
            <a:pPr algn="ctr"/>
            <a:r>
              <a:rPr lang="en-US" altLang="en-US" b="1"/>
              <a:t>handler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0" y="5486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10000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10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814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7244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098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667000" y="3352800"/>
            <a:ext cx="3124200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Call read  - 4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667000" y="3733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Push fd  - 3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667000" y="4114800"/>
            <a:ext cx="3124200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Push &amp;buf  - 2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667000" y="4495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Push sizeof(buf) -1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791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791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943600" y="1676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 flipV="1">
            <a:off x="5791200" y="3124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25146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2514600" y="2362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514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23622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362200" y="2057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3622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6553200" y="51054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934200" y="5363647"/>
            <a:ext cx="1991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Kernel Space</a:t>
            </a:r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6553200" y="1295400"/>
            <a:ext cx="457200" cy="3733800"/>
          </a:xfrm>
          <a:prstGeom prst="rightBrace">
            <a:avLst>
              <a:gd name="adj1" fmla="val 6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7086600" y="2966903"/>
            <a:ext cx="1759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User Space</a:t>
            </a:r>
          </a:p>
        </p:txBody>
      </p:sp>
      <p:sp>
        <p:nvSpPr>
          <p:cNvPr id="39" name="AutoShape 37"/>
          <p:cNvSpPr>
            <a:spLocks/>
          </p:cNvSpPr>
          <p:nvPr/>
        </p:nvSpPr>
        <p:spPr bwMode="auto">
          <a:xfrm>
            <a:off x="1828800" y="30480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28600" y="3429000"/>
            <a:ext cx="16002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User program   calling    read</a:t>
            </a:r>
          </a:p>
          <a:p>
            <a:pPr algn="r">
              <a:spcBef>
                <a:spcPct val="20000"/>
              </a:spcBef>
            </a:pPr>
            <a:endParaRPr lang="en-US" altLang="en-US" b="1" dirty="0"/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676400" y="14478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01647" y="1600200"/>
            <a:ext cx="1915997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Library procedure</a:t>
            </a:r>
          </a:p>
          <a:p>
            <a:pPr>
              <a:spcBef>
                <a:spcPct val="20000"/>
              </a:spcBef>
            </a:pPr>
            <a:r>
              <a:rPr lang="en-US" altLang="en-US" b="1" dirty="0"/>
              <a:t>           read</a:t>
            </a:r>
          </a:p>
          <a:p>
            <a:pPr>
              <a:spcBef>
                <a:spcPct val="20000"/>
              </a:spcBef>
            </a:pPr>
            <a:endParaRPr lang="en-US" altLang="en-US" b="1" dirty="0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7150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5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505200" y="5181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7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648200" y="5638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8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172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b="1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791200" y="5029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9 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895600" y="617220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System Call vector table</a:t>
            </a: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267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b="1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8534399" y="1289464"/>
            <a:ext cx="3283227" cy="4730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00" dirty="0"/>
          </a:p>
          <a:p>
            <a:pPr lvl="1"/>
            <a:r>
              <a:rPr lang="en-US" altLang="en-US" sz="3200" b="1" dirty="0" err="1"/>
              <a:t>creat</a:t>
            </a:r>
            <a:r>
              <a:rPr lang="en-US" altLang="en-US" sz="3200" b="1" dirty="0"/>
              <a:t> / open   </a:t>
            </a:r>
          </a:p>
          <a:p>
            <a:pPr lvl="1"/>
            <a:r>
              <a:rPr lang="en-US" altLang="en-US" sz="3200" b="1" dirty="0"/>
              <a:t>read, write  </a:t>
            </a:r>
          </a:p>
          <a:p>
            <a:pPr lvl="1"/>
            <a:r>
              <a:rPr lang="en-US" altLang="en-US" sz="3200" b="1" dirty="0" err="1"/>
              <a:t>lseek</a:t>
            </a:r>
            <a:r>
              <a:rPr lang="en-US" altLang="en-US" sz="3200" b="1" dirty="0"/>
              <a:t>         </a:t>
            </a:r>
          </a:p>
          <a:p>
            <a:pPr lvl="1"/>
            <a:r>
              <a:rPr lang="en-US" altLang="en-US" sz="3200" b="1" dirty="0"/>
              <a:t>close, unlink     </a:t>
            </a:r>
          </a:p>
          <a:p>
            <a:pPr lvl="1"/>
            <a:r>
              <a:rPr lang="en-US" altLang="en-US" sz="3200" b="1" dirty="0"/>
              <a:t>dup / dup2   </a:t>
            </a:r>
          </a:p>
          <a:p>
            <a:pPr lvl="1"/>
            <a:r>
              <a:rPr lang="en-US" altLang="en-US" sz="3200" b="1" dirty="0" err="1"/>
              <a:t>fcntl</a:t>
            </a:r>
            <a:endParaRPr lang="en-US" altLang="en-US" sz="3200" b="1" dirty="0"/>
          </a:p>
          <a:p>
            <a:pPr lvl="1"/>
            <a:r>
              <a:rPr lang="en-US" altLang="en-US" sz="3200" b="1" dirty="0"/>
              <a:t>stat</a:t>
            </a:r>
          </a:p>
          <a:p>
            <a:pPr lvl="1"/>
            <a:r>
              <a:rPr lang="en-US" altLang="en-US" sz="3200" b="1" dirty="0"/>
              <a:t>select</a:t>
            </a:r>
          </a:p>
          <a:p>
            <a:pPr lvl="1"/>
            <a:r>
              <a:rPr lang="en-US" altLang="en-US" sz="3200" b="1" dirty="0"/>
              <a:t>sync  </a:t>
            </a:r>
          </a:p>
        </p:txBody>
      </p:sp>
    </p:spTree>
    <p:extLst>
      <p:ext uri="{BB962C8B-B14F-4D97-AF65-F5344CB8AC3E}">
        <p14:creationId xmlns:p14="http://schemas.microsoft.com/office/powerpoint/2010/main" val="33889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NAL">
  <a:themeElements>
    <a:clrScheme name="Wipro PPT Colors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14799</TotalTime>
  <Words>6052</Words>
  <Application>Microsoft Office PowerPoint</Application>
  <PresentationFormat>Widescreen</PresentationFormat>
  <Paragraphs>1193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MS PGothic</vt:lpstr>
      <vt:lpstr>Albertus Extra Bold</vt:lpstr>
      <vt:lpstr>Arial</vt:lpstr>
      <vt:lpstr>Calibri</vt:lpstr>
      <vt:lpstr>Calibri Light</vt:lpstr>
      <vt:lpstr>Courier New</vt:lpstr>
      <vt:lpstr>Letter Gothic</vt:lpstr>
      <vt:lpstr>Tahoma</vt:lpstr>
      <vt:lpstr>Times New Roman</vt:lpstr>
      <vt:lpstr>Wingdings</vt:lpstr>
      <vt:lpstr>Office Theme</vt:lpstr>
      <vt:lpstr>INTERNAL</vt:lpstr>
      <vt:lpstr>PowerPoint Presentation</vt:lpstr>
      <vt:lpstr>Marks Distribution</vt:lpstr>
      <vt:lpstr>PowerPoint Presentation</vt:lpstr>
      <vt:lpstr>File Types</vt:lpstr>
      <vt:lpstr>$ ls -l</vt:lpstr>
      <vt:lpstr>procfs</vt:lpstr>
      <vt:lpstr>Interaction between fd and Data Block</vt:lpstr>
      <vt:lpstr>System Calls</vt:lpstr>
      <vt:lpstr>read(fd, &amp;buff, sizeof(buf))</vt:lpstr>
      <vt:lpstr>System Calls</vt:lpstr>
      <vt:lpstr>System Calls</vt:lpstr>
      <vt:lpstr>System Calls</vt:lpstr>
      <vt:lpstr>Types of Locking</vt:lpstr>
      <vt:lpstr>Mandatory Vs Record Locking</vt:lpstr>
      <vt:lpstr>flock Structure</vt:lpstr>
      <vt:lpstr>PowerPoint Presentation</vt:lpstr>
      <vt:lpstr>Process States</vt:lpstr>
      <vt:lpstr>Linux Scheduling Priority</vt:lpstr>
      <vt:lpstr>Linux Scheduling Priority</vt:lpstr>
      <vt:lpstr>O(1) Scheduler</vt:lpstr>
      <vt:lpstr>nice and chrt –Manipulate Scheduling Priorities</vt:lpstr>
      <vt:lpstr>Process Scheduling Commands</vt:lpstr>
      <vt:lpstr>System Calls for Scheduling</vt:lpstr>
      <vt:lpstr>Daemon Process</vt:lpstr>
      <vt:lpstr>Daemon Process Creation</vt:lpstr>
      <vt:lpstr>PowerPoint Presentation</vt:lpstr>
      <vt:lpstr>pipe (or unnamed pipe “|”)</vt:lpstr>
      <vt:lpstr>Pipe – half duplex</vt:lpstr>
      <vt:lpstr>One way data transfer from related process</vt:lpstr>
      <vt:lpstr>Two Way Communication</vt:lpstr>
      <vt:lpstr>Execution of command:  $ ls –Rl | grep ^d | wc -l</vt:lpstr>
      <vt:lpstr>FIFO -Introduction</vt:lpstr>
      <vt:lpstr>System V IPC</vt:lpstr>
      <vt:lpstr>Attributes</vt:lpstr>
      <vt:lpstr>ID</vt:lpstr>
      <vt:lpstr>Message Q</vt:lpstr>
      <vt:lpstr>Message Q</vt:lpstr>
      <vt:lpstr>MQ System Calls</vt:lpstr>
      <vt:lpstr>MQ System Calls</vt:lpstr>
      <vt:lpstr>MQ Limitations</vt:lpstr>
      <vt:lpstr>Shared Memory - Introduction</vt:lpstr>
      <vt:lpstr>Shared Memory</vt:lpstr>
      <vt:lpstr>shm – system calls</vt:lpstr>
      <vt:lpstr>shm – system calls</vt:lpstr>
      <vt:lpstr>shm –system calls</vt:lpstr>
      <vt:lpstr>Semaphore</vt:lpstr>
      <vt:lpstr>Types of Semaphore</vt:lpstr>
      <vt:lpstr>p and v operations</vt:lpstr>
      <vt:lpstr>Semaphore Implementation</vt:lpstr>
      <vt:lpstr>Socket Programming - TCP/IP Protocol Stack</vt:lpstr>
      <vt:lpstr>Socket Programming – Client Server Model</vt:lpstr>
      <vt:lpstr>socket ( ) system call</vt:lpstr>
      <vt:lpstr>PowerPoint Presentation</vt:lpstr>
      <vt:lpstr>sock structure</vt:lpstr>
      <vt:lpstr>Socket system calls</vt:lpstr>
      <vt:lpstr>Socket system calls</vt:lpstr>
      <vt:lpstr>Socket system calls</vt:lpstr>
      <vt:lpstr>Socket system calls</vt:lpstr>
      <vt:lpstr>Socket Programming</vt:lpstr>
      <vt:lpstr>Iterative Vs Concurrent Server</vt:lpstr>
      <vt:lpstr>PowerPoint Presentation</vt:lpstr>
      <vt:lpstr>Alarm and Timers</vt:lpstr>
      <vt:lpstr>get and set timer</vt:lpstr>
      <vt:lpstr>Time Stamp Counter </vt:lpstr>
      <vt:lpstr>Resource Limits</vt:lpstr>
      <vt:lpstr>Hard and Soft Limits</vt:lpstr>
      <vt:lpstr>Resource Limitation</vt:lpstr>
      <vt:lpstr>Resource Usage</vt:lpstr>
      <vt:lpstr>Multi Threading</vt:lpstr>
      <vt:lpstr>Advantages</vt:lpstr>
      <vt:lpstr>Thread Creation</vt:lpstr>
      <vt:lpstr>Signals - Introduction</vt:lpstr>
      <vt:lpstr>signal System 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B THANGARAJU</dc:creator>
  <cp:lastModifiedBy>Thangaraju</cp:lastModifiedBy>
  <cp:revision>255</cp:revision>
  <dcterms:created xsi:type="dcterms:W3CDTF">2016-08-24T01:18:13Z</dcterms:created>
  <dcterms:modified xsi:type="dcterms:W3CDTF">2024-12-27T06:03:23Z</dcterms:modified>
</cp:coreProperties>
</file>