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326" r:id="rId4"/>
    <p:sldId id="267" r:id="rId5"/>
    <p:sldId id="321" r:id="rId6"/>
    <p:sldId id="271" r:id="rId7"/>
    <p:sldId id="322" r:id="rId8"/>
    <p:sldId id="328" r:id="rId9"/>
    <p:sldId id="330" r:id="rId10"/>
    <p:sldId id="269" r:id="rId11"/>
    <p:sldId id="278" r:id="rId12"/>
    <p:sldId id="329" r:id="rId13"/>
    <p:sldId id="318" r:id="rId14"/>
    <p:sldId id="273" r:id="rId15"/>
  </p:sldIdLst>
  <p:sldSz cx="12192000" cy="6858000"/>
  <p:notesSz cx="6870700" cy="9774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3399"/>
    <a:srgbClr val="9900CC"/>
    <a:srgbClr val="9900FF"/>
    <a:srgbClr val="33CC33"/>
    <a:srgbClr val="996633"/>
    <a:srgbClr val="FF99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2" autoAdjust="0"/>
    <p:restoredTop sz="99316" autoAdjust="0"/>
  </p:normalViewPr>
  <p:slideViewPr>
    <p:cSldViewPr>
      <p:cViewPr varScale="1">
        <p:scale>
          <a:sx n="98" d="100"/>
          <a:sy n="98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46650B77-ADC2-4CF1-B9EA-E6056D50AB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65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258B2E21-195C-47C2-A864-5AA2ED7F6C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2550" y="0"/>
            <a:ext cx="29765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63C2FC12-1840-48A5-9A5F-17984947FF3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7800" y="733425"/>
            <a:ext cx="65151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648396A4-B704-40FA-A480-38B5F56E31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643438"/>
            <a:ext cx="549592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9206" name="Rectangle 6">
            <a:extLst>
              <a:ext uri="{FF2B5EF4-FFF2-40B4-BE49-F238E27FC236}">
                <a16:creationId xmlns:a16="http://schemas.microsoft.com/office/drawing/2014/main" id="{C86A3D12-F6C7-4884-921F-03D74A89C1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3700"/>
            <a:ext cx="29765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7" name="Rectangle 7">
            <a:extLst>
              <a:ext uri="{FF2B5EF4-FFF2-40B4-BE49-F238E27FC236}">
                <a16:creationId xmlns:a16="http://schemas.microsoft.com/office/drawing/2014/main" id="{B2CBC766-A17D-4B42-9FE4-3E3D9B864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2550" y="9283700"/>
            <a:ext cx="29765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5B8A0-0479-4BA2-8F4D-3D68930E70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61BACEF0-BC45-4407-AB94-98468D87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13" descr="iiit-b_logo">
            <a:extLst>
              <a:ext uri="{FF2B5EF4-FFF2-40B4-BE49-F238E27FC236}">
                <a16:creationId xmlns:a16="http://schemas.microsoft.com/office/drawing/2014/main" id="{35301502-955C-4712-955C-328B0204D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B19538-683C-45C5-B258-027FFE2267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BB1EF8-EDE9-4CAD-B89E-1DC42E77D0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D129D-8D93-4D21-B1C2-1D74C387EC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F26C7-C16F-4379-96E8-8A79F84038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20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D51D52-5F9B-42B0-9E3E-4949D5CF9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478BC5-9647-426B-A623-604261955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3A6827-0EDB-4D66-97E7-1765089A2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CC133-E813-4EAE-A976-637578D935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98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D9AEBD-5F66-4D2D-BDA7-387186CFBB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64B813-8400-44E4-A0DE-7A865444D0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6879A4-6004-4D2B-9F51-E7CFFC8CA7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B0439-B6C0-4A4B-B253-1E8BC6C4C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2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CE23B5-EF41-461A-AB04-7434E2BA0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3DF809-BE07-4D7F-8512-D5865DC4A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6046B7-B2EB-4DB7-9E81-ED9D17FE76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ED22C-C383-4929-B645-EF43532D9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7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77FF5B-B389-45BE-A4A7-79DC8D724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35D185-AD7A-453F-B9C3-03ED5BEA7C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B3FD7F-D9F6-4B67-87AF-1927E06D8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8929B4-5A3E-479A-B5F0-4487D73A4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84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46B27-AA4E-4D84-8859-F8643CE102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B1384-0B33-4987-A182-932221752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42E81-3295-4D39-893A-DB0FB850E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62E44-C077-4D00-9F3C-4EF02A5A6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973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1D27B2-A07C-4B05-821A-110D7729B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C0DB95-2682-43BB-A357-AB6CF6DB1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6289045-68F1-4AEA-8320-CE70E7806A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81647-BB0C-4012-9E9A-D79FAAC5E0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38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1340A83-6B2D-4AA2-A5C5-374B57B658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B5948A-DF92-49C9-8EDF-367E08E5C5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4D1B1C-82F4-4ADD-B821-A68CE4115D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B0D6B-631D-46D9-9386-2DD1CAD56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77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C05D81C-6A7F-4B99-81E3-866E7391B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1F59300-610E-4DB9-BB59-2C416A771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F45E27-D0DF-4E5A-861E-3B4B6CD932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D4655-4725-4BB5-BFB2-D62AA0DB9B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1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116E5-41D5-494B-9B3D-DEE1D1D2B7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4A29E-E362-48A4-97B8-00B9066DC6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8E9BDE-B48B-4366-87FA-622443C0C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27811-B89B-465A-BE97-AF09B1842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95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611729-F84A-4756-ABF6-01DB4C91B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E8E49-2BF1-4719-8CD7-683F74ECF2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7BF916-C7B4-43DB-918E-394095544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8C418-C528-4D28-A258-087CBEF772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3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67D451-B7E9-47F3-A284-E0216E7B8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EF6E9B-2F95-40A2-A1CA-11EDBD0C3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9B8A7D7-D4A3-4AD4-81B2-A25F3F303B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A49C8F9-9A3B-487A-A58E-DDCEEE5A76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366C74-2311-4953-B746-420E7CE24C2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71B874-92C8-412A-B4F6-052DCB218A2C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17">
            <a:extLst>
              <a:ext uri="{FF2B5EF4-FFF2-40B4-BE49-F238E27FC236}">
                <a16:creationId xmlns:a16="http://schemas.microsoft.com/office/drawing/2014/main" id="{12194472-D8E7-442D-97D1-37DF2AD3D59C}"/>
              </a:ext>
            </a:extLst>
          </p:cNvPr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32" name="Rectangle 16">
              <a:extLst>
                <a:ext uri="{FF2B5EF4-FFF2-40B4-BE49-F238E27FC236}">
                  <a16:creationId xmlns:a16="http://schemas.microsoft.com/office/drawing/2014/main" id="{90F5DB45-7D9E-427D-B729-E6777BD8EB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15" descr="iiit-b_logo">
              <a:extLst>
                <a:ext uri="{FF2B5EF4-FFF2-40B4-BE49-F238E27FC236}">
                  <a16:creationId xmlns:a16="http://schemas.microsoft.com/office/drawing/2014/main" id="{B65FBD0A-7575-4B86-B209-A649D1EADE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4C797B5-0224-4916-A640-7647048C53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200"/>
              <a:t>OO </a:t>
            </a:r>
            <a:r>
              <a:rPr lang="en-US" altLang="en-US" sz="3200">
                <a:sym typeface="Wingdings" panose="05000000000000000000" pitchFamily="2" charset="2"/>
              </a:rPr>
              <a:t> Relational Mapping</a:t>
            </a:r>
            <a:endParaRPr lang="en-US" altLang="en-US" sz="3200"/>
          </a:p>
        </p:txBody>
      </p:sp>
      <p:sp>
        <p:nvSpPr>
          <p:cNvPr id="3075" name="Oval 6">
            <a:extLst>
              <a:ext uri="{FF2B5EF4-FFF2-40B4-BE49-F238E27FC236}">
                <a16:creationId xmlns:a16="http://schemas.microsoft.com/office/drawing/2014/main" id="{302D5A61-C482-4130-8CC0-4BD98DD64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0"/>
            <a:ext cx="1219200" cy="685800"/>
          </a:xfrm>
          <a:prstGeom prst="ellipse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OO</a:t>
            </a:r>
          </a:p>
        </p:txBody>
      </p:sp>
      <p:sp>
        <p:nvSpPr>
          <p:cNvPr id="3076" name="Oval 7">
            <a:extLst>
              <a:ext uri="{FF2B5EF4-FFF2-40B4-BE49-F238E27FC236}">
                <a16:creationId xmlns:a16="http://schemas.microsoft.com/office/drawing/2014/main" id="{5FA2AFB3-C568-4A11-94A4-ECE064B94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1219200" cy="685800"/>
          </a:xfrm>
          <a:prstGeom prst="ellipse">
            <a:avLst/>
          </a:pr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Relational</a:t>
            </a:r>
          </a:p>
        </p:txBody>
      </p:sp>
      <p:cxnSp>
        <p:nvCxnSpPr>
          <p:cNvPr id="3077" name="AutoShape 8">
            <a:extLst>
              <a:ext uri="{FF2B5EF4-FFF2-40B4-BE49-F238E27FC236}">
                <a16:creationId xmlns:a16="http://schemas.microsoft.com/office/drawing/2014/main" id="{F66C7188-7527-42FD-ADD9-887BD185DDD6}"/>
              </a:ext>
            </a:extLst>
          </p:cNvPr>
          <p:cNvCxnSpPr>
            <a:cxnSpLocks noChangeShapeType="1"/>
            <a:stCxn id="3075" idx="6"/>
            <a:endCxn id="3076" idx="2"/>
          </p:cNvCxnSpPr>
          <p:nvPr/>
        </p:nvCxnSpPr>
        <p:spPr bwMode="auto">
          <a:xfrm>
            <a:off x="6019800" y="43815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8" name="Text Box 10">
            <a:extLst>
              <a:ext uri="{FF2B5EF4-FFF2-40B4-BE49-F238E27FC236}">
                <a16:creationId xmlns:a16="http://schemas.microsoft.com/office/drawing/2014/main" id="{D392607F-8F9F-4D11-839A-AD2E450F0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6096001"/>
            <a:ext cx="846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Ref: Papers titled “Relational database design using object-oriented methodology” and “An object-oriented relational database.”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21B5942-55DE-40A5-8366-30F6DB7A9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FCDE461-AA12-4CFF-960B-8DCF24AED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799" y="1219201"/>
            <a:ext cx="8839195" cy="4906963"/>
          </a:xfrm>
        </p:spPr>
        <p:txBody>
          <a:bodyPr/>
          <a:lstStyle/>
          <a:p>
            <a:pPr marL="577850" indent="-5778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Make the key of sub-class both into a primary key and foreign key that references super class.</a:t>
            </a:r>
          </a:p>
          <a:p>
            <a:pPr marL="577850" indent="-57785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Add a discriminant attribute (e.g., </a:t>
            </a:r>
            <a:r>
              <a:rPr lang="en-US" altLang="en-US" dirty="0" err="1"/>
              <a:t>student_type</a:t>
            </a:r>
            <a:r>
              <a:rPr lang="en-US" altLang="en-US" dirty="0"/>
              <a:t>) to super class to indicate the name of the subclass to which a given instance belongs</a:t>
            </a:r>
          </a:p>
        </p:txBody>
      </p:sp>
      <p:sp>
        <p:nvSpPr>
          <p:cNvPr id="17412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3D895D6-AA94-4C55-9367-D3197A2D0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943600"/>
            <a:ext cx="838200" cy="685800"/>
          </a:xfrm>
          <a:prstGeom prst="actionButtonBlank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23FF23"/>
                </a:solidFill>
                <a:latin typeface="Webdings" panose="05030102010509060703" pitchFamily="18" charset="2"/>
              </a:rPr>
              <a:t></a:t>
            </a:r>
            <a:endParaRPr lang="en-US" altLang="en-US" sz="4400">
              <a:solidFill>
                <a:srgbClr val="23FF23"/>
              </a:solidFill>
              <a:latin typeface="Webdings" panose="05030102010509060703" pitchFamily="18" charset="2"/>
            </a:endParaRPr>
          </a:p>
        </p:txBody>
      </p:sp>
      <p:grpSp>
        <p:nvGrpSpPr>
          <p:cNvPr id="17413" name="Group 8">
            <a:extLst>
              <a:ext uri="{FF2B5EF4-FFF2-40B4-BE49-F238E27FC236}">
                <a16:creationId xmlns:a16="http://schemas.microsoft.com/office/drawing/2014/main" id="{5C7444E5-CAC5-4521-A63B-8ADC6B775863}"/>
              </a:ext>
            </a:extLst>
          </p:cNvPr>
          <p:cNvGrpSpPr>
            <a:grpSpLocks/>
          </p:cNvGrpSpPr>
          <p:nvPr/>
        </p:nvGrpSpPr>
        <p:grpSpPr bwMode="auto">
          <a:xfrm>
            <a:off x="9601200" y="1524000"/>
            <a:ext cx="1905000" cy="1371600"/>
            <a:chOff x="720" y="1200"/>
            <a:chExt cx="1200" cy="1056"/>
          </a:xfrm>
        </p:grpSpPr>
        <p:sp>
          <p:nvSpPr>
            <p:cNvPr id="17420" name="Rectangle 9">
              <a:extLst>
                <a:ext uri="{FF2B5EF4-FFF2-40B4-BE49-F238E27FC236}">
                  <a16:creationId xmlns:a16="http://schemas.microsoft.com/office/drawing/2014/main" id="{9787BD48-C993-4473-BDC6-23EBF16EE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Student</a:t>
              </a:r>
            </a:p>
          </p:txBody>
        </p:sp>
        <p:sp>
          <p:nvSpPr>
            <p:cNvPr id="17421" name="Rectangle 10">
              <a:extLst>
                <a:ext uri="{FF2B5EF4-FFF2-40B4-BE49-F238E27FC236}">
                  <a16:creationId xmlns:a16="http://schemas.microsoft.com/office/drawing/2014/main" id="{52FC1F5D-DDCE-4A54-A091-6062AE892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414" name="Group 11">
            <a:extLst>
              <a:ext uri="{FF2B5EF4-FFF2-40B4-BE49-F238E27FC236}">
                <a16:creationId xmlns:a16="http://schemas.microsoft.com/office/drawing/2014/main" id="{C7558179-7F57-4916-899C-3087763DC5F6}"/>
              </a:ext>
            </a:extLst>
          </p:cNvPr>
          <p:cNvGrpSpPr>
            <a:grpSpLocks/>
          </p:cNvGrpSpPr>
          <p:nvPr/>
        </p:nvGrpSpPr>
        <p:grpSpPr bwMode="auto">
          <a:xfrm>
            <a:off x="9601200" y="3657600"/>
            <a:ext cx="1905000" cy="1371600"/>
            <a:chOff x="720" y="1200"/>
            <a:chExt cx="1200" cy="1056"/>
          </a:xfrm>
        </p:grpSpPr>
        <p:sp>
          <p:nvSpPr>
            <p:cNvPr id="17418" name="Rectangle 12">
              <a:extLst>
                <a:ext uri="{FF2B5EF4-FFF2-40B4-BE49-F238E27FC236}">
                  <a16:creationId xmlns:a16="http://schemas.microsoft.com/office/drawing/2014/main" id="{D6057B0A-3235-41B6-8E32-D997127F3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 err="1"/>
                <a:t>Teaching_Asst</a:t>
              </a:r>
              <a:endParaRPr lang="en-US" altLang="en-US" dirty="0"/>
            </a:p>
          </p:txBody>
        </p:sp>
        <p:sp>
          <p:nvSpPr>
            <p:cNvPr id="17419" name="Rectangle 13">
              <a:extLst>
                <a:ext uri="{FF2B5EF4-FFF2-40B4-BE49-F238E27FC236}">
                  <a16:creationId xmlns:a16="http://schemas.microsoft.com/office/drawing/2014/main" id="{D59A4C10-E9AA-4A3D-BF13-521F36B45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7415" name="AutoShape 17">
            <a:extLst>
              <a:ext uri="{FF2B5EF4-FFF2-40B4-BE49-F238E27FC236}">
                <a16:creationId xmlns:a16="http://schemas.microsoft.com/office/drawing/2014/main" id="{EF5FF9DF-113E-4416-A9BE-B9DF3425B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400" y="31242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7416" name="AutoShape 18">
            <a:extLst>
              <a:ext uri="{FF2B5EF4-FFF2-40B4-BE49-F238E27FC236}">
                <a16:creationId xmlns:a16="http://schemas.microsoft.com/office/drawing/2014/main" id="{12D876B0-7F54-41CF-B583-DDC7B99D13CD}"/>
              </a:ext>
            </a:extLst>
          </p:cNvPr>
          <p:cNvCxnSpPr>
            <a:cxnSpLocks noChangeShapeType="1"/>
            <a:stCxn id="17415" idx="3"/>
            <a:endCxn id="17418" idx="0"/>
          </p:cNvCxnSpPr>
          <p:nvPr/>
        </p:nvCxnSpPr>
        <p:spPr bwMode="auto">
          <a:xfrm rot="5400000">
            <a:off x="10401300" y="35052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17" name="AutoShape 20">
            <a:extLst>
              <a:ext uri="{FF2B5EF4-FFF2-40B4-BE49-F238E27FC236}">
                <a16:creationId xmlns:a16="http://schemas.microsoft.com/office/drawing/2014/main" id="{F38D26C5-B4BD-4B7B-9E82-0E09BD236C8D}"/>
              </a:ext>
            </a:extLst>
          </p:cNvPr>
          <p:cNvCxnSpPr>
            <a:cxnSpLocks noChangeShapeType="1"/>
            <a:stCxn id="17421" idx="2"/>
            <a:endCxn id="17415" idx="0"/>
          </p:cNvCxnSpPr>
          <p:nvPr/>
        </p:nvCxnSpPr>
        <p:spPr bwMode="auto">
          <a:xfrm rot="5400000">
            <a:off x="10439400" y="30099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13E0CB3-B564-40F6-AB30-B9C5F9DA4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Aggregation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E96C2A43-ACC0-4370-B248-79C19EDB2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7848600" cy="5486400"/>
          </a:xfrm>
        </p:spPr>
        <p:txBody>
          <a:bodyPr/>
          <a:lstStyle/>
          <a:p>
            <a:pPr marL="577850" indent="-577850" eaLnBrk="1" hangingPunct="1">
              <a:buFontTx/>
              <a:buAutoNum type="arabicPeriod"/>
            </a:pPr>
            <a:r>
              <a:rPr lang="en-US" altLang="en-US" sz="4000" dirty="0"/>
              <a:t>Add the surrogate key of </a:t>
            </a:r>
            <a:r>
              <a:rPr lang="en-US" altLang="en-US" sz="4000" dirty="0" err="1"/>
              <a:t>Table_A</a:t>
            </a:r>
            <a:r>
              <a:rPr lang="en-US" altLang="en-US" sz="4000" dirty="0"/>
              <a:t> as foreign key in </a:t>
            </a:r>
            <a:r>
              <a:rPr lang="en-US" altLang="en-US" sz="4000" dirty="0" err="1"/>
              <a:t>Table_B</a:t>
            </a:r>
            <a:r>
              <a:rPr lang="en-US" altLang="en-US" sz="4000" dirty="0"/>
              <a:t>.  </a:t>
            </a:r>
          </a:p>
          <a:p>
            <a:pPr marL="577850" indent="-577850" eaLnBrk="1" hangingPunct="1">
              <a:buFontTx/>
              <a:buAutoNum type="arabicPeriod"/>
            </a:pPr>
            <a:r>
              <a:rPr lang="en-US" altLang="en-US" sz="4000" dirty="0"/>
              <a:t>Add a NULL constraint on the foreign key</a:t>
            </a:r>
          </a:p>
        </p:txBody>
      </p:sp>
      <p:sp>
        <p:nvSpPr>
          <p:cNvPr id="18436" name="AutoShape 10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270A16-BBED-47FC-AB44-76C4F242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943600"/>
            <a:ext cx="838200" cy="685800"/>
          </a:xfrm>
          <a:prstGeom prst="actionButtonBlank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23FF23"/>
                </a:solidFill>
                <a:latin typeface="Webdings" panose="05030102010509060703" pitchFamily="18" charset="2"/>
              </a:rPr>
              <a:t></a:t>
            </a:r>
            <a:endParaRPr lang="en-US" altLang="en-US" sz="4400">
              <a:solidFill>
                <a:srgbClr val="23FF23"/>
              </a:solidFill>
              <a:latin typeface="Webdings" panose="05030102010509060703" pitchFamily="18" charset="2"/>
            </a:endParaRPr>
          </a:p>
        </p:txBody>
      </p:sp>
      <p:sp>
        <p:nvSpPr>
          <p:cNvPr id="138251" name="Text Box 11">
            <a:extLst>
              <a:ext uri="{FF2B5EF4-FFF2-40B4-BE49-F238E27FC236}">
                <a16:creationId xmlns:a16="http://schemas.microsoft.com/office/drawing/2014/main" id="{6D5500F2-8CDC-46DB-B4D7-A5F76A327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67400"/>
            <a:ext cx="7620000" cy="94615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These rules are same as 1:N association between whole and part</a:t>
            </a:r>
          </a:p>
        </p:txBody>
      </p:sp>
      <p:grpSp>
        <p:nvGrpSpPr>
          <p:cNvPr id="18438" name="Group 12">
            <a:extLst>
              <a:ext uri="{FF2B5EF4-FFF2-40B4-BE49-F238E27FC236}">
                <a16:creationId xmlns:a16="http://schemas.microsoft.com/office/drawing/2014/main" id="{E0513D3C-66C6-4E74-8EA9-58C456C2FC70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990600"/>
            <a:ext cx="1905000" cy="1676400"/>
            <a:chOff x="720" y="1200"/>
            <a:chExt cx="1200" cy="1056"/>
          </a:xfrm>
        </p:grpSpPr>
        <p:sp>
          <p:nvSpPr>
            <p:cNvPr id="18444" name="Rectangle 13">
              <a:extLst>
                <a:ext uri="{FF2B5EF4-FFF2-40B4-BE49-F238E27FC236}">
                  <a16:creationId xmlns:a16="http://schemas.microsoft.com/office/drawing/2014/main" id="{A3D07725-ED6D-4BA9-AF04-C7066C02C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Class A</a:t>
              </a:r>
            </a:p>
          </p:txBody>
        </p:sp>
        <p:sp>
          <p:nvSpPr>
            <p:cNvPr id="18445" name="Rectangle 14">
              <a:extLst>
                <a:ext uri="{FF2B5EF4-FFF2-40B4-BE49-F238E27FC236}">
                  <a16:creationId xmlns:a16="http://schemas.microsoft.com/office/drawing/2014/main" id="{10C50D46-5EA2-453B-BAD2-823E33FF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8439" name="Group 15">
            <a:extLst>
              <a:ext uri="{FF2B5EF4-FFF2-40B4-BE49-F238E27FC236}">
                <a16:creationId xmlns:a16="http://schemas.microsoft.com/office/drawing/2014/main" id="{9875E050-484D-4D51-8329-1D68B7AB01EA}"/>
              </a:ext>
            </a:extLst>
          </p:cNvPr>
          <p:cNvGrpSpPr>
            <a:grpSpLocks/>
          </p:cNvGrpSpPr>
          <p:nvPr/>
        </p:nvGrpSpPr>
        <p:grpSpPr bwMode="auto">
          <a:xfrm>
            <a:off x="8432800" y="3810000"/>
            <a:ext cx="1905000" cy="1676400"/>
            <a:chOff x="720" y="1200"/>
            <a:chExt cx="1200" cy="1056"/>
          </a:xfrm>
        </p:grpSpPr>
        <p:sp>
          <p:nvSpPr>
            <p:cNvPr id="18442" name="Rectangle 16">
              <a:extLst>
                <a:ext uri="{FF2B5EF4-FFF2-40B4-BE49-F238E27FC236}">
                  <a16:creationId xmlns:a16="http://schemas.microsoft.com/office/drawing/2014/main" id="{304B1860-E577-46DA-A420-0F38E2700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Class B</a:t>
              </a:r>
            </a:p>
          </p:txBody>
        </p:sp>
        <p:sp>
          <p:nvSpPr>
            <p:cNvPr id="18443" name="Rectangle 17">
              <a:extLst>
                <a:ext uri="{FF2B5EF4-FFF2-40B4-BE49-F238E27FC236}">
                  <a16:creationId xmlns:a16="http://schemas.microsoft.com/office/drawing/2014/main" id="{7ABABC22-AFB2-4660-8093-AEDC796D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8440" name="AutoShape 18">
            <a:extLst>
              <a:ext uri="{FF2B5EF4-FFF2-40B4-BE49-F238E27FC236}">
                <a16:creationId xmlns:a16="http://schemas.microsoft.com/office/drawing/2014/main" id="{38A78F08-5DAC-4711-B3B4-8FA7D7657AAC}"/>
              </a:ext>
            </a:extLst>
          </p:cNvPr>
          <p:cNvCxnSpPr>
            <a:cxnSpLocks noChangeShapeType="1"/>
            <a:stCxn id="18442" idx="0"/>
            <a:endCxn id="18441" idx="3"/>
          </p:cNvCxnSpPr>
          <p:nvPr/>
        </p:nvCxnSpPr>
        <p:spPr bwMode="auto">
          <a:xfrm rot="16200000">
            <a:off x="9006682" y="3426619"/>
            <a:ext cx="7620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1" name="Freeform 29">
            <a:extLst>
              <a:ext uri="{FF2B5EF4-FFF2-40B4-BE49-F238E27FC236}">
                <a16:creationId xmlns:a16="http://schemas.microsoft.com/office/drawing/2014/main" id="{9196EDC3-D77F-445C-81FE-B2C2474F64F3}"/>
              </a:ext>
            </a:extLst>
          </p:cNvPr>
          <p:cNvSpPr>
            <a:spLocks/>
          </p:cNvSpPr>
          <p:nvPr/>
        </p:nvSpPr>
        <p:spPr bwMode="auto">
          <a:xfrm>
            <a:off x="9220200" y="2667000"/>
            <a:ext cx="381000" cy="381000"/>
          </a:xfrm>
          <a:custGeom>
            <a:avLst/>
            <a:gdLst>
              <a:gd name="T0" fmla="*/ 0 w 432"/>
              <a:gd name="T1" fmla="*/ 211667 h 432"/>
              <a:gd name="T2" fmla="*/ 211667 w 432"/>
              <a:gd name="T3" fmla="*/ 0 h 432"/>
              <a:gd name="T4" fmla="*/ 381000 w 432"/>
              <a:gd name="T5" fmla="*/ 211667 h 432"/>
              <a:gd name="T6" fmla="*/ 169333 w 432"/>
              <a:gd name="T7" fmla="*/ 381000 h 432"/>
              <a:gd name="T8" fmla="*/ 0 w 432"/>
              <a:gd name="T9" fmla="*/ 211667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432">
                <a:moveTo>
                  <a:pt x="0" y="240"/>
                </a:moveTo>
                <a:lnTo>
                  <a:pt x="240" y="0"/>
                </a:lnTo>
                <a:lnTo>
                  <a:pt x="432" y="240"/>
                </a:lnTo>
                <a:lnTo>
                  <a:pt x="192" y="432"/>
                </a:lnTo>
                <a:lnTo>
                  <a:pt x="0" y="24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  <p:bldP spid="1382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B2577CC-C7D2-418C-99F7-87597CA7C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Composition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63555741-DF5E-4D11-848B-6AF6B8F4A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8148" y="914400"/>
            <a:ext cx="7662852" cy="5486400"/>
          </a:xfrm>
        </p:spPr>
        <p:txBody>
          <a:bodyPr/>
          <a:lstStyle/>
          <a:p>
            <a:pPr marL="577850" indent="-577850" eaLnBrk="1" hangingPunct="1">
              <a:buFontTx/>
              <a:buAutoNum type="arabicPeriod"/>
            </a:pPr>
            <a:r>
              <a:rPr lang="en-US" altLang="en-US" sz="3600" dirty="0"/>
              <a:t>Add the surrogate key of </a:t>
            </a:r>
            <a:r>
              <a:rPr lang="en-US" altLang="en-US" sz="3600" dirty="0" err="1"/>
              <a:t>Table_A</a:t>
            </a:r>
            <a:r>
              <a:rPr lang="en-US" altLang="en-US" sz="3600" dirty="0"/>
              <a:t> as foreign key in </a:t>
            </a:r>
            <a:r>
              <a:rPr lang="en-US" altLang="en-US" sz="3600" dirty="0" err="1"/>
              <a:t>Table_B</a:t>
            </a:r>
            <a:r>
              <a:rPr lang="en-US" altLang="en-US" sz="3600" dirty="0"/>
              <a:t>.  </a:t>
            </a:r>
          </a:p>
          <a:p>
            <a:pPr marL="577850" indent="-577850" eaLnBrk="1" hangingPunct="1">
              <a:buFontTx/>
              <a:buAutoNum type="arabicPeriod"/>
            </a:pPr>
            <a:r>
              <a:rPr lang="en-US" altLang="en-US" sz="3600" dirty="0"/>
              <a:t>Add a NOT NULL constraint on the foreign key</a:t>
            </a:r>
          </a:p>
          <a:p>
            <a:pPr marL="577850" indent="-577850" eaLnBrk="1" hangingPunct="1">
              <a:buFontTx/>
              <a:buAutoNum type="arabicPeriod"/>
            </a:pPr>
            <a:r>
              <a:rPr lang="en-US" altLang="en-US" sz="3600" dirty="0"/>
              <a:t>Add ON DELETE CASCADE constraint on the foreign key</a:t>
            </a:r>
          </a:p>
        </p:txBody>
      </p:sp>
      <p:sp>
        <p:nvSpPr>
          <p:cNvPr id="1946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5E051E8-6876-4BDF-B671-C1098B2D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943600"/>
            <a:ext cx="838200" cy="685800"/>
          </a:xfrm>
          <a:prstGeom prst="actionButtonBlank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23FF23"/>
                </a:solidFill>
                <a:latin typeface="Webdings" panose="05030102010509060703" pitchFamily="18" charset="2"/>
              </a:rPr>
              <a:t></a:t>
            </a:r>
            <a:endParaRPr lang="en-US" altLang="en-US" sz="4400">
              <a:solidFill>
                <a:srgbClr val="23FF23"/>
              </a:solidFill>
              <a:latin typeface="Webdings" panose="05030102010509060703" pitchFamily="18" charset="2"/>
            </a:endParaRPr>
          </a:p>
        </p:txBody>
      </p:sp>
      <p:grpSp>
        <p:nvGrpSpPr>
          <p:cNvPr id="19461" name="Group 6">
            <a:extLst>
              <a:ext uri="{FF2B5EF4-FFF2-40B4-BE49-F238E27FC236}">
                <a16:creationId xmlns:a16="http://schemas.microsoft.com/office/drawing/2014/main" id="{081172AD-86D2-4E2F-AF50-3BA0AB500238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143000"/>
            <a:ext cx="1905000" cy="1676400"/>
            <a:chOff x="720" y="1200"/>
            <a:chExt cx="1200" cy="1056"/>
          </a:xfrm>
        </p:grpSpPr>
        <p:sp>
          <p:nvSpPr>
            <p:cNvPr id="19467" name="Rectangle 7">
              <a:extLst>
                <a:ext uri="{FF2B5EF4-FFF2-40B4-BE49-F238E27FC236}">
                  <a16:creationId xmlns:a16="http://schemas.microsoft.com/office/drawing/2014/main" id="{0DC8878F-1A1E-461E-8D89-5EAF004BF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Class A</a:t>
              </a:r>
            </a:p>
          </p:txBody>
        </p:sp>
        <p:sp>
          <p:nvSpPr>
            <p:cNvPr id="19468" name="Rectangle 8">
              <a:extLst>
                <a:ext uri="{FF2B5EF4-FFF2-40B4-BE49-F238E27FC236}">
                  <a16:creationId xmlns:a16="http://schemas.microsoft.com/office/drawing/2014/main" id="{4073B73A-DD4E-4556-97E0-50611E883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9462" name="Group 9">
            <a:extLst>
              <a:ext uri="{FF2B5EF4-FFF2-40B4-BE49-F238E27FC236}">
                <a16:creationId xmlns:a16="http://schemas.microsoft.com/office/drawing/2014/main" id="{EE36D898-D73B-4656-A9C8-E6377AA0BB7E}"/>
              </a:ext>
            </a:extLst>
          </p:cNvPr>
          <p:cNvGrpSpPr>
            <a:grpSpLocks/>
          </p:cNvGrpSpPr>
          <p:nvPr/>
        </p:nvGrpSpPr>
        <p:grpSpPr bwMode="auto">
          <a:xfrm>
            <a:off x="8585200" y="3962400"/>
            <a:ext cx="1905000" cy="1676400"/>
            <a:chOff x="720" y="1200"/>
            <a:chExt cx="1200" cy="1056"/>
          </a:xfrm>
        </p:grpSpPr>
        <p:sp>
          <p:nvSpPr>
            <p:cNvPr id="19465" name="Rectangle 10">
              <a:extLst>
                <a:ext uri="{FF2B5EF4-FFF2-40B4-BE49-F238E27FC236}">
                  <a16:creationId xmlns:a16="http://schemas.microsoft.com/office/drawing/2014/main" id="{AC4BCE0E-AB40-4681-B37C-FCFC40DCF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Class B</a:t>
              </a:r>
            </a:p>
          </p:txBody>
        </p:sp>
        <p:sp>
          <p:nvSpPr>
            <p:cNvPr id="19466" name="Rectangle 11">
              <a:extLst>
                <a:ext uri="{FF2B5EF4-FFF2-40B4-BE49-F238E27FC236}">
                  <a16:creationId xmlns:a16="http://schemas.microsoft.com/office/drawing/2014/main" id="{EDD23F24-7896-4265-9327-B9E2028D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9463" name="AutoShape 12">
            <a:extLst>
              <a:ext uri="{FF2B5EF4-FFF2-40B4-BE49-F238E27FC236}">
                <a16:creationId xmlns:a16="http://schemas.microsoft.com/office/drawing/2014/main" id="{F1BB931F-1132-4953-826B-9F6DFB292039}"/>
              </a:ext>
            </a:extLst>
          </p:cNvPr>
          <p:cNvCxnSpPr>
            <a:cxnSpLocks noChangeShapeType="1"/>
            <a:stCxn id="19465" idx="0"/>
            <a:endCxn id="19464" idx="3"/>
          </p:cNvCxnSpPr>
          <p:nvPr/>
        </p:nvCxnSpPr>
        <p:spPr bwMode="auto">
          <a:xfrm rot="16200000">
            <a:off x="9159082" y="3579019"/>
            <a:ext cx="7620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4" name="Freeform 13">
            <a:extLst>
              <a:ext uri="{FF2B5EF4-FFF2-40B4-BE49-F238E27FC236}">
                <a16:creationId xmlns:a16="http://schemas.microsoft.com/office/drawing/2014/main" id="{66EB2F60-A200-4164-AD3E-AD4F3856F147}"/>
              </a:ext>
            </a:extLst>
          </p:cNvPr>
          <p:cNvSpPr>
            <a:spLocks/>
          </p:cNvSpPr>
          <p:nvPr/>
        </p:nvSpPr>
        <p:spPr bwMode="auto">
          <a:xfrm>
            <a:off x="9372600" y="2819400"/>
            <a:ext cx="381000" cy="381000"/>
          </a:xfrm>
          <a:custGeom>
            <a:avLst/>
            <a:gdLst>
              <a:gd name="T0" fmla="*/ 0 w 432"/>
              <a:gd name="T1" fmla="*/ 211667 h 432"/>
              <a:gd name="T2" fmla="*/ 211667 w 432"/>
              <a:gd name="T3" fmla="*/ 0 h 432"/>
              <a:gd name="T4" fmla="*/ 381000 w 432"/>
              <a:gd name="T5" fmla="*/ 211667 h 432"/>
              <a:gd name="T6" fmla="*/ 169333 w 432"/>
              <a:gd name="T7" fmla="*/ 381000 h 432"/>
              <a:gd name="T8" fmla="*/ 0 w 432"/>
              <a:gd name="T9" fmla="*/ 211667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432">
                <a:moveTo>
                  <a:pt x="0" y="240"/>
                </a:moveTo>
                <a:lnTo>
                  <a:pt x="240" y="0"/>
                </a:lnTo>
                <a:lnTo>
                  <a:pt x="432" y="240"/>
                </a:lnTo>
                <a:lnTo>
                  <a:pt x="192" y="432"/>
                </a:lnTo>
                <a:lnTo>
                  <a:pt x="0" y="24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C4B0847-FFC9-4F7D-82C5-9DF947EE6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400">
                <a:solidFill>
                  <a:srgbClr val="23FF23"/>
                </a:solidFill>
                <a:latin typeface="Webdings" panose="05030102010509060703" pitchFamily="18" charset="2"/>
              </a:rPr>
              <a:t></a:t>
            </a:r>
            <a:r>
              <a:rPr lang="en-US" altLang="en-US" sz="3600"/>
              <a:t> Hands on – OO Schema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6EA72DEA-58AA-4304-9ADF-1A9C64987AD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914400"/>
            <a:ext cx="1905000" cy="1676400"/>
            <a:chOff x="720" y="1200"/>
            <a:chExt cx="1200" cy="1056"/>
          </a:xfrm>
        </p:grpSpPr>
        <p:sp>
          <p:nvSpPr>
            <p:cNvPr id="20521" name="Rectangle 4">
              <a:extLst>
                <a:ext uri="{FF2B5EF4-FFF2-40B4-BE49-F238E27FC236}">
                  <a16:creationId xmlns:a16="http://schemas.microsoft.com/office/drawing/2014/main" id="{005F5297-4295-43A4-B67E-41710B03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Course</a:t>
              </a:r>
            </a:p>
          </p:txBody>
        </p:sp>
        <p:sp>
          <p:nvSpPr>
            <p:cNvPr id="20522" name="Rectangle 5">
              <a:extLst>
                <a:ext uri="{FF2B5EF4-FFF2-40B4-BE49-F238E27FC236}">
                  <a16:creationId xmlns:a16="http://schemas.microsoft.com/office/drawing/2014/main" id="{48256089-8F2D-495B-A459-D7CCF4554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Course_name</a:t>
              </a:r>
            </a:p>
            <a:p>
              <a:pPr eaLnBrk="1" hangingPunct="1"/>
              <a:r>
                <a:rPr lang="en-US" altLang="en-US"/>
                <a:t>Class_room</a:t>
              </a:r>
            </a:p>
            <a:p>
              <a:pPr eaLnBrk="1" hangingPunct="1"/>
              <a:r>
                <a:rPr lang="en-US" altLang="en-US"/>
                <a:t>Course_credits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20484" name="Group 6">
            <a:extLst>
              <a:ext uri="{FF2B5EF4-FFF2-40B4-BE49-F238E27FC236}">
                <a16:creationId xmlns:a16="http://schemas.microsoft.com/office/drawing/2014/main" id="{C1BE4836-84A4-4034-A5EA-272370501E99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914400"/>
            <a:ext cx="1905000" cy="1676400"/>
            <a:chOff x="720" y="1200"/>
            <a:chExt cx="1200" cy="1056"/>
          </a:xfrm>
        </p:grpSpPr>
        <p:sp>
          <p:nvSpPr>
            <p:cNvPr id="20519" name="Rectangle 7">
              <a:extLst>
                <a:ext uri="{FF2B5EF4-FFF2-40B4-BE49-F238E27FC236}">
                  <a16:creationId xmlns:a16="http://schemas.microsoft.com/office/drawing/2014/main" id="{35992D10-362D-492A-B207-4FD86B7E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Instructor</a:t>
              </a:r>
            </a:p>
          </p:txBody>
        </p:sp>
        <p:sp>
          <p:nvSpPr>
            <p:cNvPr id="20520" name="Rectangle 8">
              <a:extLst>
                <a:ext uri="{FF2B5EF4-FFF2-40B4-BE49-F238E27FC236}">
                  <a16:creationId xmlns:a16="http://schemas.microsoft.com/office/drawing/2014/main" id="{C19EE5C9-0EC4-4176-859F-8BB5B47C8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Instr_name</a:t>
              </a:r>
            </a:p>
            <a:p>
              <a:pPr eaLnBrk="1" hangingPunct="1"/>
              <a:r>
                <a:rPr lang="en-US" altLang="en-US"/>
                <a:t>Office</a:t>
              </a:r>
            </a:p>
            <a:p>
              <a:pPr eaLnBrk="1" hangingPunct="1"/>
              <a:r>
                <a:rPr lang="en-US" altLang="en-US"/>
                <a:t>e_mail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20485" name="Group 9">
            <a:extLst>
              <a:ext uri="{FF2B5EF4-FFF2-40B4-BE49-F238E27FC236}">
                <a16:creationId xmlns:a16="http://schemas.microsoft.com/office/drawing/2014/main" id="{D9AF4E8A-844A-4CA7-AF36-1076D676989A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914400"/>
            <a:ext cx="1905000" cy="1676400"/>
            <a:chOff x="720" y="1200"/>
            <a:chExt cx="1200" cy="1056"/>
          </a:xfrm>
        </p:grpSpPr>
        <p:sp>
          <p:nvSpPr>
            <p:cNvPr id="20517" name="Rectangle 10">
              <a:extLst>
                <a:ext uri="{FF2B5EF4-FFF2-40B4-BE49-F238E27FC236}">
                  <a16:creationId xmlns:a16="http://schemas.microsoft.com/office/drawing/2014/main" id="{F3304934-914E-4FD8-8FA6-82FEBC89D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Pre_Req</a:t>
              </a:r>
            </a:p>
          </p:txBody>
        </p:sp>
        <p:sp>
          <p:nvSpPr>
            <p:cNvPr id="20518" name="Rectangle 11">
              <a:extLst>
                <a:ext uri="{FF2B5EF4-FFF2-40B4-BE49-F238E27FC236}">
                  <a16:creationId xmlns:a16="http://schemas.microsoft.com/office/drawing/2014/main" id="{9EA2CE78-EB70-4CAF-81A0-4CF6CE2DB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Skill</a:t>
              </a:r>
            </a:p>
            <a:p>
              <a:pPr eaLnBrk="1" hangingPunct="1"/>
              <a:r>
                <a:rPr lang="en-US" altLang="en-US"/>
                <a:t>Experience</a:t>
              </a:r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20486" name="Group 12">
            <a:extLst>
              <a:ext uri="{FF2B5EF4-FFF2-40B4-BE49-F238E27FC236}">
                <a16:creationId xmlns:a16="http://schemas.microsoft.com/office/drawing/2014/main" id="{0E7B0F92-B5FC-4AAF-A0F2-573A22DFE84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276600"/>
            <a:ext cx="1905000" cy="1371600"/>
            <a:chOff x="720" y="1200"/>
            <a:chExt cx="1200" cy="1056"/>
          </a:xfrm>
        </p:grpSpPr>
        <p:sp>
          <p:nvSpPr>
            <p:cNvPr id="20515" name="Rectangle 13">
              <a:extLst>
                <a:ext uri="{FF2B5EF4-FFF2-40B4-BE49-F238E27FC236}">
                  <a16:creationId xmlns:a16="http://schemas.microsoft.com/office/drawing/2014/main" id="{626C073F-DD60-45E8-BFEB-AAE880200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Student</a:t>
              </a:r>
            </a:p>
          </p:txBody>
        </p:sp>
        <p:sp>
          <p:nvSpPr>
            <p:cNvPr id="20516" name="Rectangle 14">
              <a:extLst>
                <a:ext uri="{FF2B5EF4-FFF2-40B4-BE49-F238E27FC236}">
                  <a16:creationId xmlns:a16="http://schemas.microsoft.com/office/drawing/2014/main" id="{1D79976A-171A-4A3F-B5DF-6500E0320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SID</a:t>
              </a:r>
            </a:p>
            <a:p>
              <a:pPr eaLnBrk="1" hangingPunct="1"/>
              <a:r>
                <a:rPr lang="en-US" altLang="en-US"/>
                <a:t>Name</a:t>
              </a:r>
            </a:p>
            <a:p>
              <a:pPr eaLnBrk="1" hangingPunct="1"/>
              <a:r>
                <a:rPr lang="en-US" altLang="en-US"/>
                <a:t>GPA</a:t>
              </a:r>
            </a:p>
            <a:p>
              <a:pPr eaLnBrk="1" hangingPunct="1"/>
              <a:endParaRPr lang="en-US" altLang="en-US"/>
            </a:p>
          </p:txBody>
        </p:sp>
      </p:grpSp>
      <p:cxnSp>
        <p:nvCxnSpPr>
          <p:cNvPr id="20487" name="AutoShape 15">
            <a:extLst>
              <a:ext uri="{FF2B5EF4-FFF2-40B4-BE49-F238E27FC236}">
                <a16:creationId xmlns:a16="http://schemas.microsoft.com/office/drawing/2014/main" id="{6BAB6718-449F-4047-843D-B41536C91AD4}"/>
              </a:ext>
            </a:extLst>
          </p:cNvPr>
          <p:cNvCxnSpPr>
            <a:cxnSpLocks noChangeShapeType="1"/>
            <a:stCxn id="20522" idx="1"/>
            <a:endCxn id="20518" idx="3"/>
          </p:cNvCxnSpPr>
          <p:nvPr/>
        </p:nvCxnSpPr>
        <p:spPr bwMode="auto">
          <a:xfrm rot="10800000">
            <a:off x="3581400" y="1943100"/>
            <a:ext cx="12192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diamond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8" name="AutoShape 16">
            <a:extLst>
              <a:ext uri="{FF2B5EF4-FFF2-40B4-BE49-F238E27FC236}">
                <a16:creationId xmlns:a16="http://schemas.microsoft.com/office/drawing/2014/main" id="{2271E300-E97C-4707-9D3C-C1472CFEA43F}"/>
              </a:ext>
            </a:extLst>
          </p:cNvPr>
          <p:cNvCxnSpPr>
            <a:cxnSpLocks noChangeShapeType="1"/>
            <a:stCxn id="20520" idx="1"/>
            <a:endCxn id="20522" idx="3"/>
          </p:cNvCxnSpPr>
          <p:nvPr/>
        </p:nvCxnSpPr>
        <p:spPr bwMode="auto">
          <a:xfrm rot="10800000">
            <a:off x="6705600" y="19431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9" name="AutoShape 17">
            <a:extLst>
              <a:ext uri="{FF2B5EF4-FFF2-40B4-BE49-F238E27FC236}">
                <a16:creationId xmlns:a16="http://schemas.microsoft.com/office/drawing/2014/main" id="{259A26BB-4622-459F-A6D9-73DA2AB9D7EE}"/>
              </a:ext>
            </a:extLst>
          </p:cNvPr>
          <p:cNvCxnSpPr>
            <a:cxnSpLocks noChangeShapeType="1"/>
            <a:stCxn id="20522" idx="2"/>
            <a:endCxn id="20515" idx="0"/>
          </p:cNvCxnSpPr>
          <p:nvPr/>
        </p:nvCxnSpPr>
        <p:spPr bwMode="auto">
          <a:xfrm rot="16200000" flipH="1">
            <a:off x="5829300" y="2514600"/>
            <a:ext cx="685800" cy="838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490" name="Group 18">
            <a:extLst>
              <a:ext uri="{FF2B5EF4-FFF2-40B4-BE49-F238E27FC236}">
                <a16:creationId xmlns:a16="http://schemas.microsoft.com/office/drawing/2014/main" id="{2FAA506A-B242-49D8-88A7-B608CB5C266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5410200"/>
            <a:ext cx="1905000" cy="1371600"/>
            <a:chOff x="720" y="1200"/>
            <a:chExt cx="1200" cy="1056"/>
          </a:xfrm>
        </p:grpSpPr>
        <p:sp>
          <p:nvSpPr>
            <p:cNvPr id="20513" name="Rectangle 19">
              <a:extLst>
                <a:ext uri="{FF2B5EF4-FFF2-40B4-BE49-F238E27FC236}">
                  <a16:creationId xmlns:a16="http://schemas.microsoft.com/office/drawing/2014/main" id="{FCC6875A-8196-4C4E-BB3E-485675430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TA</a:t>
              </a:r>
            </a:p>
          </p:txBody>
        </p:sp>
        <p:sp>
          <p:nvSpPr>
            <p:cNvPr id="20514" name="Rectangle 20">
              <a:extLst>
                <a:ext uri="{FF2B5EF4-FFF2-40B4-BE49-F238E27FC236}">
                  <a16:creationId xmlns:a16="http://schemas.microsoft.com/office/drawing/2014/main" id="{698B7B5E-49E4-482A-BD69-F4D91C9FC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Hours_clocked</a:t>
              </a:r>
            </a:p>
          </p:txBody>
        </p:sp>
      </p:grpSp>
      <p:grpSp>
        <p:nvGrpSpPr>
          <p:cNvPr id="20491" name="Group 21">
            <a:extLst>
              <a:ext uri="{FF2B5EF4-FFF2-40B4-BE49-F238E27FC236}">
                <a16:creationId xmlns:a16="http://schemas.microsoft.com/office/drawing/2014/main" id="{FDD693ED-F4AD-4B95-8E5A-402086F2D21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5410200"/>
            <a:ext cx="1905000" cy="1371600"/>
            <a:chOff x="720" y="1200"/>
            <a:chExt cx="1200" cy="1056"/>
          </a:xfrm>
        </p:grpSpPr>
        <p:sp>
          <p:nvSpPr>
            <p:cNvPr id="20511" name="Rectangle 22">
              <a:extLst>
                <a:ext uri="{FF2B5EF4-FFF2-40B4-BE49-F238E27FC236}">
                  <a16:creationId xmlns:a16="http://schemas.microsoft.com/office/drawing/2014/main" id="{2BDD1978-D251-4FA9-B11B-4ED7EE71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Research Engg</a:t>
              </a:r>
            </a:p>
          </p:txBody>
        </p:sp>
        <p:sp>
          <p:nvSpPr>
            <p:cNvPr id="20512" name="Rectangle 23">
              <a:extLst>
                <a:ext uri="{FF2B5EF4-FFF2-40B4-BE49-F238E27FC236}">
                  <a16:creationId xmlns:a16="http://schemas.microsoft.com/office/drawing/2014/main" id="{49279A25-5F08-4DF8-B7B7-B5F275F9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Project_name</a:t>
              </a:r>
            </a:p>
            <a:p>
              <a:pPr eaLnBrk="1" hangingPunct="1"/>
              <a:endParaRPr lang="en-US" altLang="en-US"/>
            </a:p>
          </p:txBody>
        </p:sp>
      </p:grpSp>
      <p:sp>
        <p:nvSpPr>
          <p:cNvPr id="20492" name="AutoShape 24">
            <a:extLst>
              <a:ext uri="{FF2B5EF4-FFF2-40B4-BE49-F238E27FC236}">
                <a16:creationId xmlns:a16="http://schemas.microsoft.com/office/drawing/2014/main" id="{53D5DB51-0A12-45B0-A95C-7493DD90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228600" cy="2286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0493" name="AutoShape 25">
            <a:extLst>
              <a:ext uri="{FF2B5EF4-FFF2-40B4-BE49-F238E27FC236}">
                <a16:creationId xmlns:a16="http://schemas.microsoft.com/office/drawing/2014/main" id="{B5AE9664-2099-4718-908C-2EE832059675}"/>
              </a:ext>
            </a:extLst>
          </p:cNvPr>
          <p:cNvCxnSpPr>
            <a:cxnSpLocks noChangeShapeType="1"/>
            <a:stCxn id="20492" idx="3"/>
            <a:endCxn id="20513" idx="0"/>
          </p:cNvCxnSpPr>
          <p:nvPr/>
        </p:nvCxnSpPr>
        <p:spPr bwMode="auto">
          <a:xfrm rot="5400000">
            <a:off x="5829300" y="4648200"/>
            <a:ext cx="304800" cy="1219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4" name="AutoShape 26">
            <a:extLst>
              <a:ext uri="{FF2B5EF4-FFF2-40B4-BE49-F238E27FC236}">
                <a16:creationId xmlns:a16="http://schemas.microsoft.com/office/drawing/2014/main" id="{262E4DB3-B641-4C9E-95F8-0F5B06601035}"/>
              </a:ext>
            </a:extLst>
          </p:cNvPr>
          <p:cNvCxnSpPr>
            <a:cxnSpLocks noChangeShapeType="1"/>
            <a:stCxn id="20492" idx="3"/>
            <a:endCxn id="20511" idx="0"/>
          </p:cNvCxnSpPr>
          <p:nvPr/>
        </p:nvCxnSpPr>
        <p:spPr bwMode="auto">
          <a:xfrm rot="16200000" flipH="1">
            <a:off x="7162800" y="4533900"/>
            <a:ext cx="304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5" name="AutoShape 27">
            <a:extLst>
              <a:ext uri="{FF2B5EF4-FFF2-40B4-BE49-F238E27FC236}">
                <a16:creationId xmlns:a16="http://schemas.microsoft.com/office/drawing/2014/main" id="{DBBABEA2-6D2C-40AC-AD36-4232C88E5A2F}"/>
              </a:ext>
            </a:extLst>
          </p:cNvPr>
          <p:cNvCxnSpPr>
            <a:cxnSpLocks noChangeShapeType="1"/>
            <a:stCxn id="20516" idx="2"/>
            <a:endCxn id="20492" idx="0"/>
          </p:cNvCxnSpPr>
          <p:nvPr/>
        </p:nvCxnSpPr>
        <p:spPr bwMode="auto">
          <a:xfrm rot="5400000">
            <a:off x="6477000" y="47625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6" name="Line 28">
            <a:extLst>
              <a:ext uri="{FF2B5EF4-FFF2-40B4-BE49-F238E27FC236}">
                <a16:creationId xmlns:a16="http://schemas.microsoft.com/office/drawing/2014/main" id="{20D48D6E-9903-4612-BE2E-CD37BD162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590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Text Box 29">
            <a:extLst>
              <a:ext uri="{FF2B5EF4-FFF2-40B4-BE49-F238E27FC236}">
                <a16:creationId xmlns:a16="http://schemas.microsoft.com/office/drawing/2014/main" id="{D8315B8F-F74C-4DBE-8E53-06458B83E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00" y="1905000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teacher</a:t>
            </a:r>
          </a:p>
        </p:txBody>
      </p:sp>
      <p:sp>
        <p:nvSpPr>
          <p:cNvPr id="20498" name="Text Box 30">
            <a:extLst>
              <a:ext uri="{FF2B5EF4-FFF2-40B4-BE49-F238E27FC236}">
                <a16:creationId xmlns:a16="http://schemas.microsoft.com/office/drawing/2014/main" id="{660D98F9-F938-43D9-AA6A-504954E5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1524000"/>
            <a:ext cx="1435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Courses_taught</a:t>
            </a:r>
          </a:p>
        </p:txBody>
      </p:sp>
      <p:sp>
        <p:nvSpPr>
          <p:cNvPr id="20499" name="Text Box 31">
            <a:extLst>
              <a:ext uri="{FF2B5EF4-FFF2-40B4-BE49-F238E27FC236}">
                <a16:creationId xmlns:a16="http://schemas.microsoft.com/office/drawing/2014/main" id="{94477384-9AEB-4276-BE44-991F7BD24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909888"/>
            <a:ext cx="201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Enrolled_students</a:t>
            </a:r>
          </a:p>
        </p:txBody>
      </p:sp>
      <p:sp>
        <p:nvSpPr>
          <p:cNvPr id="20500" name="Text Box 32">
            <a:extLst>
              <a:ext uri="{FF2B5EF4-FFF2-40B4-BE49-F238E27FC236}">
                <a16:creationId xmlns:a16="http://schemas.microsoft.com/office/drawing/2014/main" id="{ADB3191B-03D5-4C92-941A-A76982B37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6" y="2498725"/>
            <a:ext cx="1751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Enrolled_courses</a:t>
            </a:r>
          </a:p>
        </p:txBody>
      </p:sp>
      <p:sp>
        <p:nvSpPr>
          <p:cNvPr id="20501" name="Text Box 33">
            <a:extLst>
              <a:ext uri="{FF2B5EF4-FFF2-40B4-BE49-F238E27FC236}">
                <a16:creationId xmlns:a16="http://schemas.microsoft.com/office/drawing/2014/main" id="{22F37C70-9388-442A-9C56-566EE296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43200"/>
            <a:ext cx="165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course_assisted</a:t>
            </a:r>
          </a:p>
        </p:txBody>
      </p:sp>
      <p:sp>
        <p:nvSpPr>
          <p:cNvPr id="20502" name="Text Box 34">
            <a:extLst>
              <a:ext uri="{FF2B5EF4-FFF2-40B4-BE49-F238E27FC236}">
                <a16:creationId xmlns:a16="http://schemas.microsoft.com/office/drawing/2014/main" id="{A6C53AFF-D9B0-40EC-A405-7014527EF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4" y="4724400"/>
            <a:ext cx="985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assistant</a:t>
            </a:r>
          </a:p>
        </p:txBody>
      </p:sp>
      <p:sp>
        <p:nvSpPr>
          <p:cNvPr id="20503" name="Text Box 35">
            <a:extLst>
              <a:ext uri="{FF2B5EF4-FFF2-40B4-BE49-F238E27FC236}">
                <a16:creationId xmlns:a16="http://schemas.microsoft.com/office/drawing/2014/main" id="{ADC845AD-D8C8-4FD6-BEFD-A73271AC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163353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n</a:t>
            </a:r>
          </a:p>
        </p:txBody>
      </p:sp>
      <p:sp>
        <p:nvSpPr>
          <p:cNvPr id="20504" name="Text Box 36">
            <a:extLst>
              <a:ext uri="{FF2B5EF4-FFF2-40B4-BE49-F238E27FC236}">
                <a16:creationId xmlns:a16="http://schemas.microsoft.com/office/drawing/2014/main" id="{E9D0CB47-6A96-4C48-91DB-A28C9A09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618" y="2574538"/>
            <a:ext cx="3129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m</a:t>
            </a:r>
          </a:p>
        </p:txBody>
      </p:sp>
      <p:sp>
        <p:nvSpPr>
          <p:cNvPr id="20505" name="Text Box 37">
            <a:extLst>
              <a:ext uri="{FF2B5EF4-FFF2-40B4-BE49-F238E27FC236}">
                <a16:creationId xmlns:a16="http://schemas.microsoft.com/office/drawing/2014/main" id="{82C7EDAC-2A23-4DCE-A4CC-B05DC0BB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971800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n</a:t>
            </a:r>
          </a:p>
        </p:txBody>
      </p:sp>
      <p:sp>
        <p:nvSpPr>
          <p:cNvPr id="20506" name="Text Box 38">
            <a:extLst>
              <a:ext uri="{FF2B5EF4-FFF2-40B4-BE49-F238E27FC236}">
                <a16:creationId xmlns:a16="http://schemas.microsoft.com/office/drawing/2014/main" id="{4912B064-AEC8-4800-97A9-FBAFCF75B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981200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n</a:t>
            </a:r>
          </a:p>
        </p:txBody>
      </p:sp>
      <p:sp>
        <p:nvSpPr>
          <p:cNvPr id="20507" name="Text Box 39">
            <a:extLst>
              <a:ext uri="{FF2B5EF4-FFF2-40B4-BE49-F238E27FC236}">
                <a16:creationId xmlns:a16="http://schemas.microsoft.com/office/drawing/2014/main" id="{572DD7C6-0819-488F-8DFE-3373D027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2314" y="1676400"/>
            <a:ext cx="268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0508" name="Text Box 40">
            <a:extLst>
              <a:ext uri="{FF2B5EF4-FFF2-40B4-BE49-F238E27FC236}">
                <a16:creationId xmlns:a16="http://schemas.microsoft.com/office/drawing/2014/main" id="{CB1118DF-8F52-41CF-A0F1-DEF9D7F32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0509" name="Text Box 41">
            <a:extLst>
              <a:ext uri="{FF2B5EF4-FFF2-40B4-BE49-F238E27FC236}">
                <a16:creationId xmlns:a16="http://schemas.microsoft.com/office/drawing/2014/main" id="{8D596C77-91D5-4138-A9DD-B904B8E9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1</a:t>
            </a:r>
          </a:p>
        </p:txBody>
      </p:sp>
      <p:sp>
        <p:nvSpPr>
          <p:cNvPr id="20510" name="AutoShape 4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56E20E64-E105-4677-B298-9CA89EA9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248400"/>
            <a:ext cx="838200" cy="6096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95DCADA-1EA7-4B9F-9FB1-557205966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Hands-on solution</a:t>
            </a:r>
          </a:p>
        </p:txBody>
      </p:sp>
      <p:graphicFrame>
        <p:nvGraphicFramePr>
          <p:cNvPr id="132453" name="Group 357">
            <a:extLst>
              <a:ext uri="{FF2B5EF4-FFF2-40B4-BE49-F238E27FC236}">
                <a16:creationId xmlns:a16="http://schemas.microsoft.com/office/drawing/2014/main" id="{63F3DA95-09E4-4808-A9F3-188CB4ED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265019"/>
              </p:ext>
            </p:extLst>
          </p:nvPr>
        </p:nvGraphicFramePr>
        <p:xfrm>
          <a:off x="190499" y="929581"/>
          <a:ext cx="10896601" cy="670388"/>
        </p:xfrm>
        <a:graphic>
          <a:graphicData uri="http://schemas.openxmlformats.org/drawingml/2006/table">
            <a:tbl>
              <a:tblPr/>
              <a:tblGrid>
                <a:gridCol w="125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8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86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338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4963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Course_Name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Class_Room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Course_Credits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Instructor_ID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Teaching_Asst_ID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454" name="Group 358">
            <a:extLst>
              <a:ext uri="{FF2B5EF4-FFF2-40B4-BE49-F238E27FC236}">
                <a16:creationId xmlns:a16="http://schemas.microsoft.com/office/drawing/2014/main" id="{ED209ECB-120C-4670-A62C-5F0A42339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81610"/>
              </p:ext>
            </p:extLst>
          </p:nvPr>
        </p:nvGraphicFramePr>
        <p:xfrm>
          <a:off x="190499" y="2057401"/>
          <a:ext cx="5448301" cy="670388"/>
        </p:xfrm>
        <a:graphic>
          <a:graphicData uri="http://schemas.openxmlformats.org/drawingml/2006/table">
            <a:tbl>
              <a:tblPr/>
              <a:tblGrid>
                <a:gridCol w="133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PRE_REQ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Pre_Req_ID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Skill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Experience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445" name="Group 349">
            <a:extLst>
              <a:ext uri="{FF2B5EF4-FFF2-40B4-BE49-F238E27FC236}">
                <a16:creationId xmlns:a16="http://schemas.microsoft.com/office/drawing/2014/main" id="{A99D1FD9-E77C-460A-9BF8-C217E8BE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89235"/>
              </p:ext>
            </p:extLst>
          </p:nvPr>
        </p:nvGraphicFramePr>
        <p:xfrm>
          <a:off x="190499" y="3124201"/>
          <a:ext cx="5372100" cy="670388"/>
        </p:xfrm>
        <a:graphic>
          <a:graphicData uri="http://schemas.openxmlformats.org/drawingml/2006/table">
            <a:tbl>
              <a:tblPr/>
              <a:tblGrid>
                <a:gridCol w="17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7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9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Instructor_ID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Instr_Name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Office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e_mail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447" name="Group 351">
            <a:extLst>
              <a:ext uri="{FF2B5EF4-FFF2-40B4-BE49-F238E27FC236}">
                <a16:creationId xmlns:a16="http://schemas.microsoft.com/office/drawing/2014/main" id="{DE5519D3-77C0-4B7B-93D1-BE53DD64A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67818"/>
              </p:ext>
            </p:extLst>
          </p:nvPr>
        </p:nvGraphicFramePr>
        <p:xfrm>
          <a:off x="190499" y="4114801"/>
          <a:ext cx="6057901" cy="670388"/>
        </p:xfrm>
        <a:graphic>
          <a:graphicData uri="http://schemas.openxmlformats.org/drawingml/2006/table">
            <a:tbl>
              <a:tblPr/>
              <a:tblGrid>
                <a:gridCol w="1790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4963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GPA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Student_Type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446" name="Group 350">
            <a:extLst>
              <a:ext uri="{FF2B5EF4-FFF2-40B4-BE49-F238E27FC236}">
                <a16:creationId xmlns:a16="http://schemas.microsoft.com/office/drawing/2014/main" id="{726D618D-2D00-45D6-9190-51E815CC3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71601"/>
              </p:ext>
            </p:extLst>
          </p:nvPr>
        </p:nvGraphicFramePr>
        <p:xfrm>
          <a:off x="6400800" y="3048001"/>
          <a:ext cx="5600700" cy="670388"/>
        </p:xfrm>
        <a:graphic>
          <a:graphicData uri="http://schemas.openxmlformats.org/drawingml/2006/table">
            <a:tbl>
              <a:tblPr/>
              <a:tblGrid>
                <a:gridCol w="192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TEACHING_ASST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Teaching_Asst_ID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458" name="Group 362">
            <a:extLst>
              <a:ext uri="{FF2B5EF4-FFF2-40B4-BE49-F238E27FC236}">
                <a16:creationId xmlns:a16="http://schemas.microsoft.com/office/drawing/2014/main" id="{F4A88047-427B-454A-A852-8FD26A8B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420379"/>
              </p:ext>
            </p:extLst>
          </p:nvPr>
        </p:nvGraphicFramePr>
        <p:xfrm>
          <a:off x="6400799" y="2057401"/>
          <a:ext cx="5600701" cy="670388"/>
        </p:xfrm>
        <a:graphic>
          <a:graphicData uri="http://schemas.openxmlformats.org/drawingml/2006/table">
            <a:tbl>
              <a:tblPr/>
              <a:tblGrid>
                <a:gridCol w="2133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RESEARCH_ENGG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Research_Engg_ID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Project_Name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2448" name="Group 352">
            <a:extLst>
              <a:ext uri="{FF2B5EF4-FFF2-40B4-BE49-F238E27FC236}">
                <a16:creationId xmlns:a16="http://schemas.microsoft.com/office/drawing/2014/main" id="{CE19CCDE-A66B-4ED6-A115-741C72BEF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04352"/>
              </p:ext>
            </p:extLst>
          </p:nvPr>
        </p:nvGraphicFramePr>
        <p:xfrm>
          <a:off x="190499" y="5105401"/>
          <a:ext cx="6057901" cy="670388"/>
        </p:xfrm>
        <a:graphic>
          <a:graphicData uri="http://schemas.openxmlformats.org/drawingml/2006/table">
            <a:tbl>
              <a:tblPr/>
              <a:tblGrid>
                <a:gridCol w="2095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COURSE_STUDENT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Course_Student_ID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Course_ID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Student_ID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77" marB="45677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>
            <a:extLst>
              <a:ext uri="{FF2B5EF4-FFF2-40B4-BE49-F238E27FC236}">
                <a16:creationId xmlns:a16="http://schemas.microsoft.com/office/drawing/2014/main" id="{BEB5A408-2D7F-429E-BA24-A53C75AC3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798" y="3976920"/>
            <a:ext cx="5486401" cy="2246769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What constraints have we added so far?</a:t>
            </a:r>
          </a:p>
          <a:p>
            <a:pPr eaLnBrk="1" hangingPunct="1"/>
            <a:endParaRPr lang="en-US" altLang="en-US" sz="2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What constraints are left to be added?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94BEBC-673A-4A49-B86C-FD7B753FD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Design Overview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7889F3E-0C37-4B51-84A0-1FB598CF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Start with Class Diagram </a:t>
            </a:r>
          </a:p>
          <a:p>
            <a:pPr eaLnBrk="1" hangingPunct="1"/>
            <a:r>
              <a:rPr lang="en-US" altLang="en-US" dirty="0"/>
              <a:t>Use Object-Relational Mapping to come up with relational database design</a:t>
            </a:r>
          </a:p>
          <a:p>
            <a:pPr lvl="1" eaLnBrk="1" hangingPunct="1"/>
            <a:r>
              <a:rPr lang="en-US" altLang="en-US" dirty="0"/>
              <a:t>OR mapping is used for storing object data in relational databases</a:t>
            </a:r>
          </a:p>
          <a:p>
            <a:pPr lvl="1" eaLnBrk="1" hangingPunct="1"/>
            <a:r>
              <a:rPr lang="en-US" altLang="en-US" dirty="0"/>
              <a:t>OR mapping rules are similar to ER mapping rules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>
            <a:extLst>
              <a:ext uri="{FF2B5EF4-FFF2-40B4-BE49-F238E27FC236}">
                <a16:creationId xmlns:a16="http://schemas.microsoft.com/office/drawing/2014/main" id="{FAC4716C-D08C-4A48-B5F5-4449E11CF8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OR Mapping</a:t>
            </a:r>
          </a:p>
        </p:txBody>
      </p:sp>
      <p:sp>
        <p:nvSpPr>
          <p:cNvPr id="10243" name="Rectangle 6">
            <a:extLst>
              <a:ext uri="{FF2B5EF4-FFF2-40B4-BE49-F238E27FC236}">
                <a16:creationId xmlns:a16="http://schemas.microsoft.com/office/drawing/2014/main" id="{B694DF05-E72B-47EA-831E-3E4AB2F5E8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F4F58B-6D4C-4D72-A33C-023A53E54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A617DC1-DE57-4AEB-BEA1-4F0F2D823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1"/>
            <a:ext cx="8915400" cy="3124199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Create a table corresponding to the class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2400" dirty="0"/>
              <a:t>The table is named same as the class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Include all the attributes of the class as columns of the table.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Column names are same as the attribute names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Add a key to table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2400" dirty="0"/>
              <a:t>Key name is same as table name with I appended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2400" dirty="0"/>
              <a:t>Example: </a:t>
            </a:r>
            <a:r>
              <a:rPr lang="en-US" altLang="en-US" sz="2400" dirty="0" err="1"/>
              <a:t>Employee_ID</a:t>
            </a: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Add semantic constraints to the table</a:t>
            </a:r>
          </a:p>
          <a:p>
            <a:pPr marL="1009650" lvl="1" indent="-609600" eaLnBrk="1" hangingPunct="1">
              <a:lnSpc>
                <a:spcPct val="80000"/>
              </a:lnSpc>
            </a:pPr>
            <a:r>
              <a:rPr lang="en-US" altLang="en-US" sz="2400" dirty="0"/>
              <a:t>Data type etc.</a:t>
            </a:r>
          </a:p>
        </p:txBody>
      </p:sp>
      <p:sp>
        <p:nvSpPr>
          <p:cNvPr id="11268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39503A0-E68E-4CA7-8788-6E44CAA4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943600"/>
            <a:ext cx="838200" cy="685800"/>
          </a:xfrm>
          <a:prstGeom prst="actionButtonBlank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23FF23"/>
                </a:solidFill>
                <a:latin typeface="Webdings" panose="05030102010509060703" pitchFamily="18" charset="2"/>
              </a:rPr>
              <a:t></a:t>
            </a:r>
            <a:endParaRPr lang="en-US" altLang="en-US" sz="4400">
              <a:solidFill>
                <a:srgbClr val="23FF23"/>
              </a:solidFill>
              <a:latin typeface="Webdings" panose="05030102010509060703" pitchFamily="18" charset="2"/>
            </a:endParaRPr>
          </a:p>
        </p:txBody>
      </p:sp>
      <p:grpSp>
        <p:nvGrpSpPr>
          <p:cNvPr id="11269" name="Group 12">
            <a:extLst>
              <a:ext uri="{FF2B5EF4-FFF2-40B4-BE49-F238E27FC236}">
                <a16:creationId xmlns:a16="http://schemas.microsoft.com/office/drawing/2014/main" id="{653A642A-1CC0-4A11-A412-9BEBCFC7E73B}"/>
              </a:ext>
            </a:extLst>
          </p:cNvPr>
          <p:cNvGrpSpPr>
            <a:grpSpLocks/>
          </p:cNvGrpSpPr>
          <p:nvPr/>
        </p:nvGrpSpPr>
        <p:grpSpPr bwMode="auto">
          <a:xfrm>
            <a:off x="9525000" y="1754221"/>
            <a:ext cx="1905000" cy="1676400"/>
            <a:chOff x="720" y="1200"/>
            <a:chExt cx="1200" cy="1056"/>
          </a:xfrm>
        </p:grpSpPr>
        <p:sp>
          <p:nvSpPr>
            <p:cNvPr id="11270" name="Rectangle 13">
              <a:extLst>
                <a:ext uri="{FF2B5EF4-FFF2-40B4-BE49-F238E27FC236}">
                  <a16:creationId xmlns:a16="http://schemas.microsoft.com/office/drawing/2014/main" id="{1A0FE8BD-DCF9-4E7E-A8A5-71C2A09C2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Employee</a:t>
              </a:r>
            </a:p>
          </p:txBody>
        </p:sp>
        <p:sp>
          <p:nvSpPr>
            <p:cNvPr id="11271" name="Rectangle 14">
              <a:extLst>
                <a:ext uri="{FF2B5EF4-FFF2-40B4-BE49-F238E27FC236}">
                  <a16:creationId xmlns:a16="http://schemas.microsoft.com/office/drawing/2014/main" id="{36D74BD3-81D6-428D-BCF9-BE7B1F4C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Employee_name</a:t>
              </a:r>
              <a:endParaRPr lang="en-US" altLang="en-US" dirty="0"/>
            </a:p>
            <a:p>
              <a:pPr eaLnBrk="1" hangingPunct="1"/>
              <a:r>
                <a:rPr lang="en-US" altLang="en-US" dirty="0"/>
                <a:t>Age</a:t>
              </a:r>
            </a:p>
            <a:p>
              <a:pPr eaLnBrk="1" hangingPunct="1"/>
              <a:endParaRPr lang="en-US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ACC3D26-36F2-413A-959E-0272835DE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12E13BB-DB05-4F5F-925F-CC80FDFBD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Possible cardinalities</a:t>
            </a:r>
          </a:p>
          <a:p>
            <a:pPr lvl="1" eaLnBrk="1" hangingPunct="1"/>
            <a:r>
              <a:rPr lang="en-US" altLang="en-US"/>
              <a:t>1:N (or N:1)</a:t>
            </a:r>
          </a:p>
          <a:p>
            <a:pPr lvl="1" eaLnBrk="1" hangingPunct="1"/>
            <a:r>
              <a:rPr lang="en-US" altLang="en-US"/>
              <a:t>M:N (or N:M)</a:t>
            </a:r>
          </a:p>
          <a:p>
            <a:pPr lvl="1" eaLnBrk="1" hangingPunct="1"/>
            <a:r>
              <a:rPr lang="en-US" altLang="en-US"/>
              <a:t>1:0..1 (or 0..1:1)</a:t>
            </a:r>
          </a:p>
          <a:p>
            <a:pPr lvl="1" eaLnBrk="1" hangingPunct="1"/>
            <a:r>
              <a:rPr lang="en-US" altLang="en-US"/>
              <a:t>1:1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71AA6C-FA08-40FB-AAE6-06E1F4126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1:N Association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9986A63-5E66-4BB1-A451-3D0788C8C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1219200"/>
            <a:ext cx="7402495" cy="4953000"/>
          </a:xfrm>
        </p:spPr>
        <p:txBody>
          <a:bodyPr/>
          <a:lstStyle/>
          <a:p>
            <a:pPr marL="577850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Add the key of Department (1-side) as foreign key in Employee (n-side).  </a:t>
            </a:r>
          </a:p>
          <a:p>
            <a:pPr marL="577850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The name of the foreign key should be the name of the role or name of primary table (e.g., </a:t>
            </a:r>
            <a:r>
              <a:rPr lang="en-US" altLang="en-US" sz="2800" dirty="0" err="1"/>
              <a:t>department_id</a:t>
            </a:r>
            <a:r>
              <a:rPr lang="en-US" altLang="en-US" sz="2800" dirty="0"/>
              <a:t>).</a:t>
            </a:r>
          </a:p>
          <a:p>
            <a:pPr marL="577850" indent="-5778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Add a NOT NULL constraint to the foreign key</a:t>
            </a:r>
          </a:p>
          <a:p>
            <a:pPr marL="577850" indent="-577850" eaLnBrk="1" hangingPunct="1">
              <a:lnSpc>
                <a:spcPct val="80000"/>
              </a:lnSpc>
              <a:buNone/>
            </a:pPr>
            <a:endParaRPr lang="en-US" altLang="en-US" sz="2800" dirty="0"/>
          </a:p>
          <a:p>
            <a:pPr marL="577850" indent="-577850" eaLnBrk="1" hangingPunct="1">
              <a:lnSpc>
                <a:spcPct val="80000"/>
              </a:lnSpc>
              <a:buNone/>
            </a:pPr>
            <a:r>
              <a:rPr lang="en-US" altLang="en-US" sz="2800" dirty="0"/>
              <a:t>N:1 is same as above but in reverse</a:t>
            </a:r>
          </a:p>
        </p:txBody>
      </p:sp>
      <p:sp>
        <p:nvSpPr>
          <p:cNvPr id="13316" name="AutoShape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8BF00BE-1BEF-46ED-9D01-C9687ACE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943600"/>
            <a:ext cx="838200" cy="685800"/>
          </a:xfrm>
          <a:prstGeom prst="actionButtonBlank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23FF23"/>
                </a:solidFill>
                <a:latin typeface="Webdings" panose="05030102010509060703" pitchFamily="18" charset="2"/>
              </a:rPr>
              <a:t></a:t>
            </a:r>
            <a:endParaRPr lang="en-US" altLang="en-US" sz="4400">
              <a:solidFill>
                <a:srgbClr val="23FF23"/>
              </a:solidFill>
              <a:latin typeface="Webdings" panose="05030102010509060703" pitchFamily="18" charset="2"/>
            </a:endParaRPr>
          </a:p>
        </p:txBody>
      </p:sp>
      <p:sp>
        <p:nvSpPr>
          <p:cNvPr id="130056" name="Text Box 8">
            <a:extLst>
              <a:ext uri="{FF2B5EF4-FFF2-40B4-BE49-F238E27FC236}">
                <a16:creationId xmlns:a16="http://schemas.microsoft.com/office/drawing/2014/main" id="{2B482834-5EF7-4C1C-87F5-A97685092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324600"/>
            <a:ext cx="6437313" cy="457200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chemeClr val="bg1"/>
                </a:solidFill>
              </a:rPr>
              <a:t>What changes should we do make for 0..1:N? </a:t>
            </a:r>
          </a:p>
        </p:txBody>
      </p:sp>
      <p:sp>
        <p:nvSpPr>
          <p:cNvPr id="13318" name="Text Box 9">
            <a:extLst>
              <a:ext uri="{FF2B5EF4-FFF2-40B4-BE49-F238E27FC236}">
                <a16:creationId xmlns:a16="http://schemas.microsoft.com/office/drawing/2014/main" id="{CE562357-6C3C-4EFA-BF65-2C89A00D8698}"/>
              </a:ext>
            </a:extLst>
          </p:cNvPr>
          <p:cNvSpPr txBox="1">
            <a:spLocks noChangeArrowheads="1"/>
          </p:cNvSpPr>
          <p:nvPr/>
        </p:nvSpPr>
        <p:spPr bwMode="auto">
          <a:xfrm rot="19788462">
            <a:off x="5753525" y="3553381"/>
            <a:ext cx="903288" cy="39687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Why? </a:t>
            </a:r>
          </a:p>
        </p:txBody>
      </p:sp>
      <p:sp>
        <p:nvSpPr>
          <p:cNvPr id="13319" name="AutoShape 1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35A20152-54B2-439A-8F5E-02A00F6AF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943600"/>
            <a:ext cx="914400" cy="685800"/>
          </a:xfrm>
          <a:prstGeom prst="actionButtonReturn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320" name="Group 11">
            <a:extLst>
              <a:ext uri="{FF2B5EF4-FFF2-40B4-BE49-F238E27FC236}">
                <a16:creationId xmlns:a16="http://schemas.microsoft.com/office/drawing/2014/main" id="{8129AAAF-76B5-4424-ACAC-06EFB251B302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990600"/>
            <a:ext cx="1905000" cy="990600"/>
            <a:chOff x="720" y="1200"/>
            <a:chExt cx="1200" cy="1056"/>
          </a:xfrm>
        </p:grpSpPr>
        <p:sp>
          <p:nvSpPr>
            <p:cNvPr id="13330" name="Rectangle 12">
              <a:extLst>
                <a:ext uri="{FF2B5EF4-FFF2-40B4-BE49-F238E27FC236}">
                  <a16:creationId xmlns:a16="http://schemas.microsoft.com/office/drawing/2014/main" id="{90F780AD-615E-46F5-BD10-B19D2F9C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Department</a:t>
              </a:r>
            </a:p>
          </p:txBody>
        </p:sp>
        <p:sp>
          <p:nvSpPr>
            <p:cNvPr id="13331" name="Rectangle 13">
              <a:extLst>
                <a:ext uri="{FF2B5EF4-FFF2-40B4-BE49-F238E27FC236}">
                  <a16:creationId xmlns:a16="http://schemas.microsoft.com/office/drawing/2014/main" id="{D6C0169D-EFF0-406E-A101-FDEF3D020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13321" name="Group 14">
            <a:extLst>
              <a:ext uri="{FF2B5EF4-FFF2-40B4-BE49-F238E27FC236}">
                <a16:creationId xmlns:a16="http://schemas.microsoft.com/office/drawing/2014/main" id="{9E10D9C2-3AEA-4240-B810-4A47E181E00C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419600"/>
            <a:ext cx="1905000" cy="838200"/>
            <a:chOff x="720" y="1200"/>
            <a:chExt cx="1200" cy="1056"/>
          </a:xfrm>
        </p:grpSpPr>
        <p:sp>
          <p:nvSpPr>
            <p:cNvPr id="13328" name="Rectangle 15">
              <a:extLst>
                <a:ext uri="{FF2B5EF4-FFF2-40B4-BE49-F238E27FC236}">
                  <a16:creationId xmlns:a16="http://schemas.microsoft.com/office/drawing/2014/main" id="{ABA0C6FF-8D63-45F5-873E-97FF92A0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Employee</a:t>
              </a:r>
            </a:p>
          </p:txBody>
        </p:sp>
        <p:sp>
          <p:nvSpPr>
            <p:cNvPr id="13329" name="Rectangle 16">
              <a:extLst>
                <a:ext uri="{FF2B5EF4-FFF2-40B4-BE49-F238E27FC236}">
                  <a16:creationId xmlns:a16="http://schemas.microsoft.com/office/drawing/2014/main" id="{0155D74F-4E88-4B52-B221-3EB5C2D12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3322" name="AutoShape 17">
            <a:extLst>
              <a:ext uri="{FF2B5EF4-FFF2-40B4-BE49-F238E27FC236}">
                <a16:creationId xmlns:a16="http://schemas.microsoft.com/office/drawing/2014/main" id="{A1BD6492-926D-470C-AC27-0ECC73EC0CA8}"/>
              </a:ext>
            </a:extLst>
          </p:cNvPr>
          <p:cNvCxnSpPr>
            <a:cxnSpLocks noChangeShapeType="1"/>
            <a:stCxn id="13331" idx="2"/>
            <a:endCxn id="13328" idx="0"/>
          </p:cNvCxnSpPr>
          <p:nvPr/>
        </p:nvCxnSpPr>
        <p:spPr bwMode="auto">
          <a:xfrm rot="5400000">
            <a:off x="7658100" y="3200400"/>
            <a:ext cx="243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4" name="Text Box 22">
            <a:extLst>
              <a:ext uri="{FF2B5EF4-FFF2-40B4-BE49-F238E27FC236}">
                <a16:creationId xmlns:a16="http://schemas.microsoft.com/office/drawing/2014/main" id="{87049AD1-728E-4CFD-BACA-C9E935EB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</a:t>
            </a:r>
          </a:p>
        </p:txBody>
      </p:sp>
      <p:sp>
        <p:nvSpPr>
          <p:cNvPr id="13325" name="Text Box 24">
            <a:extLst>
              <a:ext uri="{FF2B5EF4-FFF2-40B4-BE49-F238E27FC236}">
                <a16:creationId xmlns:a16="http://schemas.microsoft.com/office/drawing/2014/main" id="{4A20377A-6C20-46FF-9380-D8591703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2057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</a:t>
            </a:r>
          </a:p>
        </p:txBody>
      </p:sp>
      <p:sp>
        <p:nvSpPr>
          <p:cNvPr id="13327" name="Text Box 26">
            <a:extLst>
              <a:ext uri="{FF2B5EF4-FFF2-40B4-BE49-F238E27FC236}">
                <a16:creationId xmlns:a16="http://schemas.microsoft.com/office/drawing/2014/main" id="{6EBE1E91-C851-4D91-8D3A-D610A4524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059114"/>
            <a:ext cx="19672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Has-employees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7D5249C-5414-4B4B-B2EE-5EB679B00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M:N Association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F00E023-36D5-42A7-9BAF-D760A3036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4" y="914400"/>
            <a:ext cx="6934196" cy="5486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Create a new table (Enrollment) having the same name as the association name.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Add a key to new table </a:t>
            </a:r>
          </a:p>
          <a:p>
            <a:pPr lvl="1" indent="-342900" eaLnBrk="1" hangingPunct="1">
              <a:lnSpc>
                <a:spcPct val="80000"/>
              </a:lnSpc>
            </a:pPr>
            <a:r>
              <a:rPr lang="en-US" altLang="en-US" sz="2400" dirty="0" err="1"/>
              <a:t>Enrollment_ID</a:t>
            </a:r>
            <a:endParaRPr lang="en-US" altLang="en-US" sz="2400" dirty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Add the keys of the two tables as FK in the new table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/>
              <a:t>Student_ID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Course_ID</a:t>
            </a:r>
            <a:r>
              <a:rPr lang="en-US" altLang="en-US" sz="2400" dirty="0"/>
              <a:t> to Enrollment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800" dirty="0"/>
              <a:t>(Optional) Combine the FKs into composite key of the new table.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altLang="en-US" sz="2800" dirty="0"/>
          </a:p>
        </p:txBody>
      </p:sp>
      <p:sp>
        <p:nvSpPr>
          <p:cNvPr id="14340" name="AutoShap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A4890D5-586D-4DB3-87CB-F630B5612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5943600"/>
            <a:ext cx="838200" cy="685800"/>
          </a:xfrm>
          <a:prstGeom prst="actionButtonBlank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23FF23"/>
                </a:solidFill>
                <a:latin typeface="Webdings" panose="05030102010509060703" pitchFamily="18" charset="2"/>
              </a:rPr>
              <a:t></a:t>
            </a:r>
            <a:endParaRPr lang="en-US" altLang="en-US" sz="4400">
              <a:solidFill>
                <a:srgbClr val="23FF23"/>
              </a:solidFill>
              <a:latin typeface="Webdings" panose="05030102010509060703" pitchFamily="18" charset="2"/>
            </a:endParaRPr>
          </a:p>
        </p:txBody>
      </p:sp>
      <p:grpSp>
        <p:nvGrpSpPr>
          <p:cNvPr id="14341" name="Group 5">
            <a:extLst>
              <a:ext uri="{FF2B5EF4-FFF2-40B4-BE49-F238E27FC236}">
                <a16:creationId xmlns:a16="http://schemas.microsoft.com/office/drawing/2014/main" id="{B7C38641-BC57-4E4D-B7C0-EB78460AF57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143000"/>
            <a:ext cx="1905000" cy="990600"/>
            <a:chOff x="720" y="1200"/>
            <a:chExt cx="1200" cy="1056"/>
          </a:xfrm>
        </p:grpSpPr>
        <p:sp>
          <p:nvSpPr>
            <p:cNvPr id="14351" name="Rectangle 6">
              <a:extLst>
                <a:ext uri="{FF2B5EF4-FFF2-40B4-BE49-F238E27FC236}">
                  <a16:creationId xmlns:a16="http://schemas.microsoft.com/office/drawing/2014/main" id="{7790F082-4657-40AC-BDE8-0DC59CB4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Student</a:t>
              </a:r>
            </a:p>
          </p:txBody>
        </p:sp>
        <p:sp>
          <p:nvSpPr>
            <p:cNvPr id="14352" name="Rectangle 7">
              <a:extLst>
                <a:ext uri="{FF2B5EF4-FFF2-40B4-BE49-F238E27FC236}">
                  <a16:creationId xmlns:a16="http://schemas.microsoft.com/office/drawing/2014/main" id="{80F8637C-0812-4F6A-AE1A-3741FE55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14342" name="Group 8">
            <a:extLst>
              <a:ext uri="{FF2B5EF4-FFF2-40B4-BE49-F238E27FC236}">
                <a16:creationId xmlns:a16="http://schemas.microsoft.com/office/drawing/2014/main" id="{073DC96E-2C3C-4667-A655-0186AC6AD26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4572000"/>
            <a:ext cx="1905000" cy="838200"/>
            <a:chOff x="720" y="1200"/>
            <a:chExt cx="1200" cy="1056"/>
          </a:xfrm>
        </p:grpSpPr>
        <p:sp>
          <p:nvSpPr>
            <p:cNvPr id="14349" name="Rectangle 9">
              <a:extLst>
                <a:ext uri="{FF2B5EF4-FFF2-40B4-BE49-F238E27FC236}">
                  <a16:creationId xmlns:a16="http://schemas.microsoft.com/office/drawing/2014/main" id="{3BAE68E6-5737-49EC-94D6-22ADD406F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Course</a:t>
              </a:r>
            </a:p>
          </p:txBody>
        </p:sp>
        <p:sp>
          <p:nvSpPr>
            <p:cNvPr id="14350" name="Rectangle 10">
              <a:extLst>
                <a:ext uri="{FF2B5EF4-FFF2-40B4-BE49-F238E27FC236}">
                  <a16:creationId xmlns:a16="http://schemas.microsoft.com/office/drawing/2014/main" id="{FCE34B3D-423C-4995-B296-01EF3182A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4343" name="AutoShape 11">
            <a:extLst>
              <a:ext uri="{FF2B5EF4-FFF2-40B4-BE49-F238E27FC236}">
                <a16:creationId xmlns:a16="http://schemas.microsoft.com/office/drawing/2014/main" id="{6974CBA1-46AD-434F-823A-FEA48DEB5C3F}"/>
              </a:ext>
            </a:extLst>
          </p:cNvPr>
          <p:cNvCxnSpPr>
            <a:cxnSpLocks noChangeShapeType="1"/>
            <a:stCxn id="14352" idx="2"/>
            <a:endCxn id="14349" idx="0"/>
          </p:cNvCxnSpPr>
          <p:nvPr/>
        </p:nvCxnSpPr>
        <p:spPr bwMode="auto">
          <a:xfrm rot="5400000">
            <a:off x="7810500" y="3352800"/>
            <a:ext cx="243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5" name="Text Box 13">
            <a:extLst>
              <a:ext uri="{FF2B5EF4-FFF2-40B4-BE49-F238E27FC236}">
                <a16:creationId xmlns:a16="http://schemas.microsoft.com/office/drawing/2014/main" id="{2A33F81D-6C69-4E73-8309-7815647F4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4038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</a:t>
            </a:r>
          </a:p>
        </p:txBody>
      </p:sp>
      <p:sp>
        <p:nvSpPr>
          <p:cNvPr id="14346" name="Text Box 14">
            <a:extLst>
              <a:ext uri="{FF2B5EF4-FFF2-40B4-BE49-F238E27FC236}">
                <a16:creationId xmlns:a16="http://schemas.microsoft.com/office/drawing/2014/main" id="{5269CE7A-F4DB-4818-A267-220E61612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m</a:t>
            </a:r>
          </a:p>
        </p:txBody>
      </p:sp>
      <p:sp>
        <p:nvSpPr>
          <p:cNvPr id="14348" name="Text Box 16">
            <a:extLst>
              <a:ext uri="{FF2B5EF4-FFF2-40B4-BE49-F238E27FC236}">
                <a16:creationId xmlns:a16="http://schemas.microsoft.com/office/drawing/2014/main" id="{E4D1CD1C-41CC-419D-B8C3-FD3441364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211514"/>
            <a:ext cx="14109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Enrollment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FFF2C5A-2555-4412-9894-A91587C0C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0..1 : 1 Association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762EEED-09D6-46BA-900C-662FAE744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3" y="1219200"/>
            <a:ext cx="7605708" cy="56388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Add the surrogate key of Table_A as foreign key in Table_B.  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The name of the foreign key should be the name of the role.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 sz="2800"/>
              <a:t>Allow NULL values to the foreign key</a:t>
            </a:r>
          </a:p>
          <a:p>
            <a:pPr marL="609600" indent="-609600" eaLnBrk="1" hangingPunct="1">
              <a:buNone/>
            </a:pPr>
            <a:endParaRPr lang="en-US" altLang="en-US" sz="2800"/>
          </a:p>
          <a:p>
            <a:pPr marL="609600" indent="-609600" eaLnBrk="1" hangingPunct="1">
              <a:buNone/>
            </a:pPr>
            <a:r>
              <a:rPr lang="en-US" altLang="en-US" sz="2800"/>
              <a:t>1:0..1 is same as above but in reverse</a:t>
            </a: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E0460B40-AAB2-43D6-8CFF-9C950677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5773366"/>
            <a:ext cx="8534400" cy="519112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These rules are similar to the N:1 rules for N = 1</a:t>
            </a:r>
          </a:p>
        </p:txBody>
      </p:sp>
      <p:sp>
        <p:nvSpPr>
          <p:cNvPr id="15365" name="AutoShape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7A160B8-4B38-4913-AB97-FE8FB6C2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6172200"/>
            <a:ext cx="838200" cy="685800"/>
          </a:xfrm>
          <a:prstGeom prst="actionButtonBlank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23FF23"/>
                </a:solidFill>
                <a:latin typeface="Webdings" panose="05030102010509060703" pitchFamily="18" charset="2"/>
              </a:rPr>
              <a:t></a:t>
            </a:r>
            <a:endParaRPr lang="en-US" altLang="en-US" sz="4400">
              <a:solidFill>
                <a:srgbClr val="23FF23"/>
              </a:solidFill>
              <a:latin typeface="Webdings" panose="05030102010509060703" pitchFamily="18" charset="2"/>
            </a:endParaRPr>
          </a:p>
        </p:txBody>
      </p:sp>
      <p:grpSp>
        <p:nvGrpSpPr>
          <p:cNvPr id="15366" name="Group 6">
            <a:extLst>
              <a:ext uri="{FF2B5EF4-FFF2-40B4-BE49-F238E27FC236}">
                <a16:creationId xmlns:a16="http://schemas.microsoft.com/office/drawing/2014/main" id="{B8D858B1-9A9D-4BBF-BAD6-82EACC0439FD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143000"/>
            <a:ext cx="1905000" cy="990600"/>
            <a:chOff x="720" y="1200"/>
            <a:chExt cx="1200" cy="1056"/>
          </a:xfrm>
        </p:grpSpPr>
        <p:sp>
          <p:nvSpPr>
            <p:cNvPr id="15376" name="Rectangle 7">
              <a:extLst>
                <a:ext uri="{FF2B5EF4-FFF2-40B4-BE49-F238E27FC236}">
                  <a16:creationId xmlns:a16="http://schemas.microsoft.com/office/drawing/2014/main" id="{E2374441-D8CE-429A-922F-962ECC67B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Passport</a:t>
              </a:r>
            </a:p>
          </p:txBody>
        </p:sp>
        <p:sp>
          <p:nvSpPr>
            <p:cNvPr id="15377" name="Rectangle 8">
              <a:extLst>
                <a:ext uri="{FF2B5EF4-FFF2-40B4-BE49-F238E27FC236}">
                  <a16:creationId xmlns:a16="http://schemas.microsoft.com/office/drawing/2014/main" id="{6089B171-6252-4478-AC1B-589FBC92E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  <a:p>
              <a:pPr eaLnBrk="1" hangingPunct="1"/>
              <a:endParaRPr lang="en-US" altLang="en-US"/>
            </a:p>
          </p:txBody>
        </p:sp>
      </p:grpSp>
      <p:grpSp>
        <p:nvGrpSpPr>
          <p:cNvPr id="15367" name="Group 9">
            <a:extLst>
              <a:ext uri="{FF2B5EF4-FFF2-40B4-BE49-F238E27FC236}">
                <a16:creationId xmlns:a16="http://schemas.microsoft.com/office/drawing/2014/main" id="{80E6C612-2910-4675-8B03-69E73C19D3B1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4572000"/>
            <a:ext cx="1905000" cy="838200"/>
            <a:chOff x="720" y="1200"/>
            <a:chExt cx="1200" cy="1056"/>
          </a:xfrm>
        </p:grpSpPr>
        <p:sp>
          <p:nvSpPr>
            <p:cNvPr id="15374" name="Rectangle 10">
              <a:extLst>
                <a:ext uri="{FF2B5EF4-FFF2-40B4-BE49-F238E27FC236}">
                  <a16:creationId xmlns:a16="http://schemas.microsoft.com/office/drawing/2014/main" id="{F0EE9552-5399-495C-A203-C815F8D8B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00"/>
              <a:ext cx="1200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dirty="0"/>
                <a:t>Employee</a:t>
              </a:r>
            </a:p>
          </p:txBody>
        </p:sp>
        <p:sp>
          <p:nvSpPr>
            <p:cNvPr id="15375" name="Rectangle 11">
              <a:extLst>
                <a:ext uri="{FF2B5EF4-FFF2-40B4-BE49-F238E27FC236}">
                  <a16:creationId xmlns:a16="http://schemas.microsoft.com/office/drawing/2014/main" id="{3DE37265-FDA9-4504-A32D-BB032B846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440"/>
              <a:ext cx="1200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15368" name="AutoShape 12">
            <a:extLst>
              <a:ext uri="{FF2B5EF4-FFF2-40B4-BE49-F238E27FC236}">
                <a16:creationId xmlns:a16="http://schemas.microsoft.com/office/drawing/2014/main" id="{39744E95-2C5C-44EF-8259-310DB22A855A}"/>
              </a:ext>
            </a:extLst>
          </p:cNvPr>
          <p:cNvCxnSpPr>
            <a:cxnSpLocks noChangeShapeType="1"/>
            <a:stCxn id="15377" idx="2"/>
            <a:endCxn id="15374" idx="0"/>
          </p:cNvCxnSpPr>
          <p:nvPr/>
        </p:nvCxnSpPr>
        <p:spPr bwMode="auto">
          <a:xfrm rot="5400000">
            <a:off x="7810500" y="3352800"/>
            <a:ext cx="2438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0" name="Text Box 14">
            <a:extLst>
              <a:ext uri="{FF2B5EF4-FFF2-40B4-BE49-F238E27FC236}">
                <a16:creationId xmlns:a16="http://schemas.microsoft.com/office/drawing/2014/main" id="{FAC1E460-0FC4-48FC-8F4C-57E886872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1" y="4038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1</a:t>
            </a:r>
          </a:p>
        </p:txBody>
      </p:sp>
      <p:sp>
        <p:nvSpPr>
          <p:cNvPr id="15371" name="Text Box 15">
            <a:extLst>
              <a:ext uri="{FF2B5EF4-FFF2-40B4-BE49-F238E27FC236}">
                <a16:creationId xmlns:a16="http://schemas.microsoft.com/office/drawing/2014/main" id="{B9FD6131-90E5-4EF5-A19B-D955F825A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209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0..1</a:t>
            </a:r>
          </a:p>
        </p:txBody>
      </p:sp>
      <p:sp>
        <p:nvSpPr>
          <p:cNvPr id="15373" name="Text Box 17">
            <a:extLst>
              <a:ext uri="{FF2B5EF4-FFF2-40B4-BE49-F238E27FC236}">
                <a16:creationId xmlns:a16="http://schemas.microsoft.com/office/drawing/2014/main" id="{FC093322-2FB2-445D-83CF-06D0FE0A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211514"/>
            <a:ext cx="10695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/>
              <a:t>Held-by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A930830-1800-405A-A8D1-4B6C31917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1:1 Association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478B5C6-2036-4E17-8FA9-3F8CB631D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cannot map 1:1 association to the relational model!</a:t>
            </a:r>
          </a:p>
          <a:p>
            <a:pPr eaLnBrk="1" hangingPunct="1"/>
            <a:r>
              <a:rPr lang="en-US" altLang="en-US"/>
              <a:t>We have to either convert it to 1:0..1 or 0..1:1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2EE38FD4-10E6-4A28-ACD1-4DF944FA6C37}"/>
              </a:ext>
            </a:extLst>
          </p:cNvPr>
          <p:cNvGrpSpPr>
            <a:grpSpLocks/>
          </p:cNvGrpSpPr>
          <p:nvPr/>
        </p:nvGrpSpPr>
        <p:grpSpPr bwMode="auto">
          <a:xfrm>
            <a:off x="1870076" y="5726114"/>
            <a:ext cx="8245475" cy="638175"/>
            <a:chOff x="218" y="3607"/>
            <a:chExt cx="5194" cy="402"/>
          </a:xfrm>
        </p:grpSpPr>
        <p:grpSp>
          <p:nvGrpSpPr>
            <p:cNvPr id="16389" name="Group 5">
              <a:extLst>
                <a:ext uri="{FF2B5EF4-FFF2-40B4-BE49-F238E27FC236}">
                  <a16:creationId xmlns:a16="http://schemas.microsoft.com/office/drawing/2014/main" id="{9B5B56B9-2ECC-4A14-8E58-7DECEF11D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" y="3611"/>
              <a:ext cx="328" cy="398"/>
              <a:chOff x="218" y="3611"/>
              <a:chExt cx="328" cy="398"/>
            </a:xfrm>
          </p:grpSpPr>
          <p:sp>
            <p:nvSpPr>
              <p:cNvPr id="16393" name="AutoShape 6">
                <a:extLst>
                  <a:ext uri="{FF2B5EF4-FFF2-40B4-BE49-F238E27FC236}">
                    <a16:creationId xmlns:a16="http://schemas.microsoft.com/office/drawing/2014/main" id="{027027C9-C00B-4987-ACFB-D908F111E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" y="3611"/>
                <a:ext cx="328" cy="398"/>
              </a:xfrm>
              <a:prstGeom prst="roundRect">
                <a:avLst>
                  <a:gd name="adj" fmla="val 301"/>
                </a:avLst>
              </a:prstGeom>
              <a:solidFill>
                <a:srgbClr val="4700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94" name="Text Box 7">
                <a:extLst>
                  <a:ext uri="{FF2B5EF4-FFF2-40B4-BE49-F238E27FC236}">
                    <a16:creationId xmlns:a16="http://schemas.microsoft.com/office/drawing/2014/main" id="{522235FA-CDBE-4143-A3EE-13A7CC9EAF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" y="3611"/>
                <a:ext cx="328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4572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8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</a:pPr>
                <a:r>
                  <a:rPr lang="en-GB" altLang="en-US" sz="4400">
                    <a:solidFill>
                      <a:srgbClr val="23FF23"/>
                    </a:solidFill>
                    <a:latin typeface="Webdings" panose="05030102010509060703" pitchFamily="18" charset="2"/>
                    <a:cs typeface="Lucida Sans Unicode" panose="020B0602030504020204" pitchFamily="34" charset="0"/>
                  </a:rPr>
                  <a:t></a:t>
                </a:r>
              </a:p>
            </p:txBody>
          </p:sp>
        </p:grpSp>
        <p:grpSp>
          <p:nvGrpSpPr>
            <p:cNvPr id="16390" name="Group 8">
              <a:extLst>
                <a:ext uri="{FF2B5EF4-FFF2-40B4-BE49-F238E27FC236}">
                  <a16:creationId xmlns:a16="http://schemas.microsoft.com/office/drawing/2014/main" id="{ADFFAE39-15EA-4791-B309-E5B1A140A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" y="3607"/>
              <a:ext cx="4869" cy="402"/>
              <a:chOff x="543" y="3607"/>
              <a:chExt cx="4869" cy="402"/>
            </a:xfrm>
          </p:grpSpPr>
          <p:sp>
            <p:nvSpPr>
              <p:cNvPr id="16391" name="AutoShape 9">
                <a:extLst>
                  <a:ext uri="{FF2B5EF4-FFF2-40B4-BE49-F238E27FC236}">
                    <a16:creationId xmlns:a16="http://schemas.microsoft.com/office/drawing/2014/main" id="{3013A87B-B4FC-4875-A0EF-D9BC894D5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" y="3607"/>
                <a:ext cx="4869" cy="402"/>
              </a:xfrm>
              <a:prstGeom prst="roundRect">
                <a:avLst>
                  <a:gd name="adj" fmla="val 245"/>
                </a:avLst>
              </a:pr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92" name="Text Box 10">
                <a:extLst>
                  <a:ext uri="{FF2B5EF4-FFF2-40B4-BE49-F238E27FC236}">
                    <a16:creationId xmlns:a16="http://schemas.microsoft.com/office/drawing/2014/main" id="{880E9CDB-0EFA-4F52-8AAD-999CAC9779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" y="3607"/>
                <a:ext cx="4869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342900" indent="-342900" defTabSz="457200" eaLnBrk="0" hangingPunct="0"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defTabSz="457200" eaLnBrk="0" hangingPunct="0"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 eaLnBrk="0" hangingPunct="0"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 eaLnBrk="0" hangingPunct="0"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 eaLnBrk="0" hangingPunct="0"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  <a:tab pos="9601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eaLnBrk="1" hangingPunct="1">
                  <a:lnSpc>
                    <a:spcPct val="98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</a:pPr>
                <a:r>
                  <a:rPr lang="en-GB" altLang="en-US">
                    <a:solidFill>
                      <a:srgbClr val="000000"/>
                    </a:solidFill>
                    <a:cs typeface="Lucida Sans Unicode" panose="020B0602030504020204" pitchFamily="34" charset="0"/>
                  </a:rPr>
                  <a:t>Find out and report why 1:1 relationship cannot be modelled in the relational data model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3456</TotalTime>
  <Words>754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Lucida Sans Unicode</vt:lpstr>
      <vt:lpstr>Verdana</vt:lpstr>
      <vt:lpstr>Webdings</vt:lpstr>
      <vt:lpstr>Wingdings</vt:lpstr>
      <vt:lpstr>blank</vt:lpstr>
      <vt:lpstr>OO  Relational Mapping</vt:lpstr>
      <vt:lpstr>Database Design Overview</vt:lpstr>
      <vt:lpstr>OR Mapping</vt:lpstr>
      <vt:lpstr>Class</vt:lpstr>
      <vt:lpstr>Association</vt:lpstr>
      <vt:lpstr>1:N Association</vt:lpstr>
      <vt:lpstr>M:N Association</vt:lpstr>
      <vt:lpstr>0..1 : 1 Association</vt:lpstr>
      <vt:lpstr>1:1 Association</vt:lpstr>
      <vt:lpstr>Inheritance</vt:lpstr>
      <vt:lpstr>Aggregation</vt:lpstr>
      <vt:lpstr>Composition</vt:lpstr>
      <vt:lpstr> Hands on – OO Schema</vt:lpstr>
      <vt:lpstr>Hands-on solution</vt:lpstr>
    </vt:vector>
  </TitlesOfParts>
  <Company>iiitb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Mapping Strategies</dc:title>
  <dc:creator>iiitb1</dc:creator>
  <cp:lastModifiedBy>Prof. RC</cp:lastModifiedBy>
  <cp:revision>223</cp:revision>
  <dcterms:created xsi:type="dcterms:W3CDTF">2008-02-28T05:42:50Z</dcterms:created>
  <dcterms:modified xsi:type="dcterms:W3CDTF">2025-03-20T13:32:14Z</dcterms:modified>
</cp:coreProperties>
</file>