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003399"/>
    <a:srgbClr val="9900CC"/>
    <a:srgbClr val="9900FF"/>
    <a:srgbClr val="33CC33"/>
    <a:srgbClr val="996633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62" autoAdjust="0"/>
  </p:normalViewPr>
  <p:slideViewPr>
    <p:cSldViewPr>
      <p:cViewPr varScale="1">
        <p:scale>
          <a:sx n="91" d="100"/>
          <a:sy n="91" d="100"/>
        </p:scale>
        <p:origin x="162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13" descr="iiit-b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133350"/>
            <a:ext cx="1676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644776"/>
            <a:ext cx="121920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algn="ctr">
              <a:defRPr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352800" y="4495800"/>
            <a:ext cx="8534400" cy="1447800"/>
          </a:xfrm>
        </p:spPr>
        <p:txBody>
          <a:bodyPr/>
          <a:lstStyle>
            <a:lvl1pPr marL="0" indent="0" algn="r">
              <a:buFontTx/>
              <a:buNone/>
              <a:defRPr sz="2400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D703B-4517-4328-8355-2712679A8C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64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5B704-CDA8-40A5-9026-745F1BD69B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38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"/>
            <a:ext cx="28956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"/>
            <a:ext cx="84836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F2E413-DB32-4B52-98C1-CF0DA72B6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58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565D99-4BA9-4E4E-B739-60E36BA740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9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9A6D12-6433-4077-B5B0-0219B2FC2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26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1"/>
            <a:ext cx="53848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5D4D15-8570-4727-BEA0-89D6D2BD43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62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1FD9EB-7E4E-4403-8DF8-3B6D5065E9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8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BD1DEA-EE31-4BD9-832A-550490A1CA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7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767D5-0BCA-416F-9059-ACE513EF6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47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8DF870-A17F-41B4-8529-04BA6D3881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302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F75144-BB72-4EE2-AFBF-E571580854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53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1"/>
            <a:ext cx="10773833" cy="822325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19201"/>
            <a:ext cx="109728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8D45410-E9A3-4770-952C-BBD11FBEAB91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10769600" y="1"/>
            <a:ext cx="1422400" cy="822325"/>
            <a:chOff x="3552" y="1776"/>
            <a:chExt cx="960" cy="720"/>
          </a:xfrm>
        </p:grpSpPr>
        <p:sp>
          <p:nvSpPr>
            <p:cNvPr id="1032" name="Rectangle 16"/>
            <p:cNvSpPr>
              <a:spLocks noChangeArrowheads="1"/>
            </p:cNvSpPr>
            <p:nvPr userDrawn="1"/>
          </p:nvSpPr>
          <p:spPr bwMode="auto">
            <a:xfrm>
              <a:off x="3552" y="1776"/>
              <a:ext cx="960" cy="72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033" name="Picture 15" descr="iiit-b_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1872"/>
              <a:ext cx="792" cy="540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CCFF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Introduction to Databases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191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DS 501P Database Systems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READ – Basic Functions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lphaLcParenR"/>
            </a:pPr>
            <a:r>
              <a:rPr lang="en-US" altLang="en-US"/>
              <a:t>Open data store</a:t>
            </a:r>
          </a:p>
          <a:p>
            <a:pPr marL="609600" indent="-609600" eaLnBrk="1" hangingPunct="1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int loadDataStore(char *datastore);</a:t>
            </a:r>
          </a:p>
          <a:p>
            <a:pPr marL="609600" indent="-609600" eaLnBrk="1" hangingPunct="1">
              <a:buFontTx/>
              <a:buAutoNum type="alphaLcParenR" startAt="2"/>
            </a:pPr>
            <a:r>
              <a:rPr lang="en-US" altLang="en-US"/>
              <a:t>Retrieve the required data object</a:t>
            </a:r>
          </a:p>
          <a:p>
            <a:pPr marL="609600" indent="-609600" eaLnBrk="1" hangingPunct="1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int getObject(</a:t>
            </a:r>
          </a:p>
          <a:p>
            <a:pPr marL="609600" indent="-609600" eaLnBrk="1" hangingPunct="1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char* name, </a:t>
            </a:r>
          </a:p>
          <a:p>
            <a:pPr marL="609600" indent="-609600" eaLnBrk="1" hangingPunct="1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struct Contact *result);</a:t>
            </a:r>
          </a:p>
          <a:p>
            <a:pPr marL="609600" indent="-609600" eaLnBrk="1" hangingPunct="1">
              <a:buNone/>
            </a:pPr>
            <a:endParaRPr lang="en-US" altLang="en-US" sz="2800">
              <a:latin typeface="Courier New" panose="02070309020205020404" pitchFamily="49" charset="0"/>
            </a:endParaRPr>
          </a:p>
          <a:p>
            <a:pPr marL="609600" indent="-609600" eaLnBrk="1" hangingPunct="1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 READ – Issues to ponder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can I make it faster?</a:t>
            </a:r>
          </a:p>
          <a:p>
            <a:pPr eaLnBrk="1" hangingPunct="1"/>
            <a:r>
              <a:rPr lang="en-US" altLang="en-US"/>
              <a:t>Will I get a single object back or multiple objects?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issues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4038600" cy="3124200"/>
          </a:xfrm>
          <a:solidFill>
            <a:schemeClr val="accent1"/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struct Contact{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name[30];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address[100];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mobile[13];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officenum[15];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homenum[15];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172200" y="3124200"/>
            <a:ext cx="4038600" cy="35052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990000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336600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struct Contact{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name[30];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address[100];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9900CC"/>
                </a:solidFill>
                <a:latin typeface="Courier New" panose="02070309020205020404" pitchFamily="49" charset="0"/>
              </a:rPr>
              <a:t>	char email[50];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mobile[13];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officenum[15];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char homenum[15];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4341" name="AutoShape 7"/>
          <p:cNvSpPr>
            <a:spLocks noChangeArrowheads="1"/>
          </p:cNvSpPr>
          <p:nvPr/>
        </p:nvSpPr>
        <p:spPr bwMode="auto">
          <a:xfrm rot="5400000">
            <a:off x="6819900" y="1409700"/>
            <a:ext cx="914400" cy="2057400"/>
          </a:xfrm>
          <a:custGeom>
            <a:avLst/>
            <a:gdLst>
              <a:gd name="T0" fmla="*/ 640334 w 21600"/>
              <a:gd name="T1" fmla="*/ 0 h 21600"/>
              <a:gd name="T2" fmla="*/ 640334 w 21600"/>
              <a:gd name="T3" fmla="*/ 1158050 h 21600"/>
              <a:gd name="T4" fmla="*/ 137033 w 21600"/>
              <a:gd name="T5" fmla="*/ 2057400 h 21600"/>
              <a:gd name="T6" fmla="*/ 914400 w 21600"/>
              <a:gd name="T7" fmla="*/ 579025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2133601" y="4800600"/>
            <a:ext cx="3597275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/>
              <a:t>What all does this change impact?</a:t>
            </a:r>
          </a:p>
        </p:txBody>
      </p:sp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6400800" y="1524001"/>
            <a:ext cx="356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Introduce a new field called email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Even more issues!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int storeObject(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char *name,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</a:t>
            </a:r>
            <a:r>
              <a:rPr lang="en-US" altLang="en-US" b="1">
                <a:solidFill>
                  <a:srgbClr val="CC3300"/>
                </a:solidFill>
                <a:latin typeface="Courier New" panose="02070309020205020404" pitchFamily="49" charset="0"/>
              </a:rPr>
              <a:t>struct Contact</a:t>
            </a:r>
            <a:r>
              <a:rPr lang="en-US" altLang="en-US">
                <a:latin typeface="Courier New" panose="02070309020205020404" pitchFamily="49" charset="0"/>
              </a:rPr>
              <a:t> *newContact 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Can I tweak </a:t>
            </a:r>
            <a:r>
              <a:rPr lang="en-US" altLang="en-US" b="1">
                <a:latin typeface="Courier New" panose="02070309020205020404" pitchFamily="49" charset="0"/>
              </a:rPr>
              <a:t>storeObject</a:t>
            </a:r>
            <a:r>
              <a:rPr lang="en-US" altLang="en-US"/>
              <a:t> somehow so that I can use same code to also store 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</a:rPr>
              <a:t>struct Student </a:t>
            </a:r>
            <a:r>
              <a:rPr lang="en-US" altLang="en-US"/>
              <a:t>?</a:t>
            </a:r>
            <a:endParaRPr lang="en-US" altLang="en-US" b="1">
              <a:solidFill>
                <a:srgbClr val="9900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While I am at it how about storing 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</a:rPr>
              <a:t>struct Course</a:t>
            </a:r>
            <a:r>
              <a:rPr lang="en-US" altLang="en-US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Oh well, let use it to store </a:t>
            </a:r>
            <a:r>
              <a:rPr lang="en-US" altLang="en-US" b="1">
                <a:solidFill>
                  <a:srgbClr val="9900CC"/>
                </a:solidFill>
                <a:latin typeface="Courier New" panose="02070309020205020404" pitchFamily="49" charset="0"/>
              </a:rPr>
              <a:t>struct Faculty</a:t>
            </a:r>
            <a:r>
              <a:rPr lang="en-US" altLang="en-US"/>
              <a:t> too!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 – Lessons learnt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eaLnBrk="1" hangingPunct="1"/>
            <a:r>
              <a:rPr lang="en-US" altLang="en-US" sz="2800"/>
              <a:t>The given implementation of Contacts-PDS is useful to store only Contacts</a:t>
            </a:r>
          </a:p>
          <a:p>
            <a:pPr eaLnBrk="1" hangingPunct="1"/>
            <a:r>
              <a:rPr lang="en-US" altLang="en-US" sz="2800"/>
              <a:t>Even adding one additional email field to Contacts-PDS requires a lot of code changes</a:t>
            </a:r>
          </a:p>
          <a:p>
            <a:pPr eaLnBrk="1" hangingPunct="1"/>
            <a:r>
              <a:rPr lang="en-US" altLang="en-US" sz="2800"/>
              <a:t>Contacts-PDS cannot store related information such as appointments with a given Contact</a:t>
            </a:r>
          </a:p>
          <a:p>
            <a:pPr eaLnBrk="1" hangingPunct="1"/>
            <a:r>
              <a:rPr lang="en-US" altLang="en-US" sz="2800"/>
              <a:t>What if there are two contacts with the same name?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Flat File Approach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715000"/>
          </a:xfrm>
        </p:spPr>
        <p:txBody>
          <a:bodyPr/>
          <a:lstStyle/>
          <a:p>
            <a:pPr eaLnBrk="1" hangingPunct="1"/>
            <a:r>
              <a:rPr lang="en-US" altLang="en-US" sz="2800"/>
              <a:t>Dealing with data persistence using flat files is not trivial</a:t>
            </a:r>
          </a:p>
          <a:p>
            <a:pPr eaLnBrk="1" hangingPunct="1"/>
            <a:r>
              <a:rPr lang="en-US" altLang="en-US" sz="2800"/>
              <a:t>A lot of additional information needs to be stored in addition to the data itself</a:t>
            </a:r>
          </a:p>
          <a:p>
            <a:pPr eaLnBrk="1" hangingPunct="1"/>
            <a:r>
              <a:rPr lang="en-US" altLang="en-US" sz="2800"/>
              <a:t>Flat file implementations are quite rigid in nature</a:t>
            </a:r>
          </a:p>
          <a:p>
            <a:pPr eaLnBrk="1" hangingPunct="1"/>
            <a:r>
              <a:rPr lang="en-US" altLang="en-US" sz="2800"/>
              <a:t>Such implementations are rarely reusable, if at all</a:t>
            </a:r>
          </a:p>
          <a:p>
            <a:pPr eaLnBrk="1" hangingPunct="1"/>
            <a:r>
              <a:rPr lang="en-US" altLang="en-US" sz="2800"/>
              <a:t>Flat file approach breaks down when large amount data has to be dealt with</a:t>
            </a:r>
          </a:p>
        </p:txBody>
      </p:sp>
      <p:sp>
        <p:nvSpPr>
          <p:cNvPr id="137220" name="Text Box 4"/>
          <p:cNvSpPr txBox="1">
            <a:spLocks noChangeArrowheads="1"/>
          </p:cNvSpPr>
          <p:nvPr/>
        </p:nvSpPr>
        <p:spPr bwMode="auto">
          <a:xfrm>
            <a:off x="6400800" y="3352801"/>
            <a:ext cx="2089150" cy="3667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Types of rigidity?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/>
      <p:bldP spid="1372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Database Approach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data and the software for managing the data are loosely coupled</a:t>
            </a:r>
          </a:p>
          <a:p>
            <a:pPr eaLnBrk="1" hangingPunct="1"/>
            <a:r>
              <a:rPr lang="en-US" altLang="en-US"/>
              <a:t>The same software can be used to manage a whole variety of data</a:t>
            </a:r>
          </a:p>
          <a:p>
            <a:pPr eaLnBrk="1" hangingPunct="1"/>
            <a:r>
              <a:rPr lang="en-US" altLang="en-US"/>
              <a:t>Vastly improves flexibility, performance, reliability, and a lots of other auxiliary functionality</a:t>
            </a:r>
          </a:p>
          <a:p>
            <a:pPr eaLnBrk="1" hangingPunct="1"/>
            <a:endParaRPr lang="en-US" altLang="en-US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 rot="-1948271">
            <a:off x="8797925" y="1744663"/>
            <a:ext cx="15367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So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persistence</a:t>
            </a:r>
          </a:p>
          <a:p>
            <a:pPr eaLnBrk="1" hangingPunct="1"/>
            <a:r>
              <a:rPr lang="en-US" altLang="en-US"/>
              <a:t>How to go about doing it – a case study</a:t>
            </a:r>
          </a:p>
          <a:p>
            <a:pPr eaLnBrk="1" hangingPunct="1"/>
            <a:r>
              <a:rPr lang="en-US" altLang="en-US"/>
              <a:t>Some difficulties along the way</a:t>
            </a:r>
          </a:p>
          <a:p>
            <a:pPr eaLnBrk="1" hangingPunct="1"/>
            <a:r>
              <a:rPr lang="en-US" altLang="en-US"/>
              <a:t>And there comes a database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Life time of data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4724400" cy="4906963"/>
          </a:xfrm>
        </p:spPr>
        <p:txBody>
          <a:bodyPr/>
          <a:lstStyle/>
          <a:p>
            <a:pPr eaLnBrk="1" hangingPunct="1"/>
            <a:r>
              <a:rPr lang="en-US" altLang="en-US"/>
              <a:t>Transient data</a:t>
            </a:r>
          </a:p>
          <a:p>
            <a:pPr lvl="1" eaLnBrk="1" hangingPunct="1"/>
            <a:r>
              <a:rPr lang="en-US" altLang="en-US"/>
              <a:t>Function parameters</a:t>
            </a:r>
          </a:p>
          <a:p>
            <a:pPr lvl="1" eaLnBrk="1" hangingPunct="1"/>
            <a:r>
              <a:rPr lang="en-US" altLang="en-US"/>
              <a:t>Local variables</a:t>
            </a:r>
          </a:p>
          <a:p>
            <a:pPr lvl="1" eaLnBrk="1" hangingPunct="1"/>
            <a:r>
              <a:rPr lang="en-US" altLang="en-US"/>
              <a:t>Global variables</a:t>
            </a:r>
          </a:p>
          <a:p>
            <a:pPr lvl="1" eaLnBrk="1" hangingPunct="1"/>
            <a:r>
              <a:rPr lang="en-US" altLang="en-US"/>
              <a:t>Static variables</a:t>
            </a:r>
          </a:p>
          <a:p>
            <a:pPr eaLnBrk="1" hangingPunct="1"/>
            <a:r>
              <a:rPr lang="en-US" altLang="en-US"/>
              <a:t>Persistent data</a:t>
            </a:r>
          </a:p>
          <a:p>
            <a:pPr lvl="1" eaLnBrk="1" hangingPunct="1"/>
            <a:r>
              <a:rPr lang="en-US" altLang="en-US"/>
              <a:t>Hard disk</a:t>
            </a:r>
          </a:p>
          <a:p>
            <a:pPr lvl="1" eaLnBrk="1" hangingPunct="1"/>
            <a:r>
              <a:rPr lang="en-US" altLang="en-US"/>
              <a:t>Tapes</a:t>
            </a:r>
          </a:p>
          <a:p>
            <a:pPr lvl="1" eaLnBrk="1" hangingPunct="1"/>
            <a:r>
              <a:rPr lang="en-US" altLang="en-US"/>
              <a:t>Flash</a:t>
            </a:r>
          </a:p>
        </p:txBody>
      </p:sp>
      <p:sp>
        <p:nvSpPr>
          <p:cNvPr id="122884" name="AutoShape 4"/>
          <p:cNvSpPr>
            <a:spLocks/>
          </p:cNvSpPr>
          <p:nvPr/>
        </p:nvSpPr>
        <p:spPr bwMode="auto">
          <a:xfrm>
            <a:off x="6629400" y="1295400"/>
            <a:ext cx="304800" cy="2590800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7162800" y="1524000"/>
            <a:ext cx="2438400" cy="3762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Key Characteristic?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7162800" y="1905000"/>
            <a:ext cx="2438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Data’s life time is </a:t>
            </a:r>
            <a:r>
              <a:rPr lang="en-US" altLang="en-US" u="sng"/>
              <a:t>at most</a:t>
            </a:r>
            <a:r>
              <a:rPr lang="en-US" altLang="en-US"/>
              <a:t> same as that of the program that created the data</a:t>
            </a:r>
          </a:p>
        </p:txBody>
      </p:sp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7162800" y="4114800"/>
            <a:ext cx="2438400" cy="376238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Key Characteristic?</a:t>
            </a:r>
          </a:p>
        </p:txBody>
      </p: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7162800" y="4495800"/>
            <a:ext cx="2438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Data’s life time extends </a:t>
            </a:r>
            <a:r>
              <a:rPr lang="en-US" altLang="en-US" u="sng"/>
              <a:t>beyond</a:t>
            </a:r>
            <a:r>
              <a:rPr lang="en-US" altLang="en-US"/>
              <a:t> the program that created the data</a:t>
            </a:r>
          </a:p>
        </p:txBody>
      </p:sp>
      <p:sp>
        <p:nvSpPr>
          <p:cNvPr id="122889" name="AutoShape 9"/>
          <p:cNvSpPr>
            <a:spLocks/>
          </p:cNvSpPr>
          <p:nvPr/>
        </p:nvSpPr>
        <p:spPr bwMode="auto">
          <a:xfrm>
            <a:off x="6629400" y="40386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  <p:bldP spid="122886" grpId="0" animBg="1"/>
      <p:bldP spid="122887" grpId="0" animBg="1"/>
      <p:bldP spid="122888" grpId="0" animBg="1"/>
      <p:bldP spid="1228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Persistence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Deals with strategies for storing data for long term purposes</a:t>
            </a:r>
          </a:p>
          <a:p>
            <a:pPr eaLnBrk="1" hangingPunct="1"/>
            <a:r>
              <a:rPr lang="en-US" altLang="en-US"/>
              <a:t>Data persistence is mandatory for virtually all enterprise applications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 rot="-1870031">
            <a:off x="9448801" y="2438400"/>
            <a:ext cx="1012825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  <p:bldP spid="1239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 - PDS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PDS is a Personal Data Store</a:t>
            </a:r>
          </a:p>
          <a:p>
            <a:pPr eaLnBrk="1" hangingPunct="1"/>
            <a:r>
              <a:rPr lang="en-US" altLang="en-US"/>
              <a:t>PDS supports all basic operations needed for managing persistent data</a:t>
            </a:r>
          </a:p>
          <a:p>
            <a:pPr eaLnBrk="1" hangingPunct="1"/>
            <a:r>
              <a:rPr lang="en-US" altLang="en-US"/>
              <a:t>Key components</a:t>
            </a:r>
          </a:p>
          <a:p>
            <a:pPr lvl="1" eaLnBrk="1" hangingPunct="1"/>
            <a:r>
              <a:rPr lang="en-US" altLang="en-US"/>
              <a:t>A persistent store</a:t>
            </a:r>
          </a:p>
          <a:p>
            <a:pPr lvl="1" eaLnBrk="1" hangingPunct="1"/>
            <a:r>
              <a:rPr lang="en-US" altLang="en-US"/>
              <a:t>A set of C functions for data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PDS Main Steps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Define your data structure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solidFill>
                  <a:srgbClr val="CC3300"/>
                </a:solidFill>
              </a:rPr>
              <a:t>STORE</a:t>
            </a:r>
            <a:r>
              <a:rPr lang="en-US" altLang="en-US"/>
              <a:t> - Use FILE operations to “persist” data present in the data structure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>
                <a:solidFill>
                  <a:srgbClr val="CC3300"/>
                </a:solidFill>
              </a:rPr>
              <a:t>READ</a:t>
            </a:r>
            <a:r>
              <a:rPr lang="en-US" altLang="en-US"/>
              <a:t> - Use FILE operations to retrieve persisted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 Define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struct Contact{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char name[30];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char address[100];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char mobile[13];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char officenum[15];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char homenum[15];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STORE – Basic functions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lphaLcParenR"/>
            </a:pPr>
            <a:r>
              <a:rPr lang="en-US" altLang="en-US"/>
              <a:t>Create data store if it does not exist</a:t>
            </a:r>
          </a:p>
          <a:p>
            <a:pPr marL="609600" indent="-609600" eaLnBrk="1" hangingPunct="1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int createDataStore(char *datastore);</a:t>
            </a:r>
          </a:p>
          <a:p>
            <a:pPr marL="609600" indent="-609600" eaLnBrk="1" hangingPunct="1">
              <a:buFontTx/>
              <a:buAutoNum type="alphaLcParenR" startAt="2"/>
            </a:pPr>
            <a:r>
              <a:rPr lang="en-US" altLang="en-US"/>
              <a:t>Open data store</a:t>
            </a:r>
          </a:p>
          <a:p>
            <a:pPr marL="609600" indent="-609600" eaLnBrk="1" hangingPunct="1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int loadDataStore(char *datastore);</a:t>
            </a:r>
          </a:p>
          <a:p>
            <a:pPr marL="609600" indent="-609600" eaLnBrk="1" hangingPunct="1">
              <a:buFontTx/>
              <a:buAutoNum type="alphaLcParenR" startAt="3"/>
            </a:pPr>
            <a:r>
              <a:rPr lang="en-US" altLang="en-US"/>
              <a:t>Store data object</a:t>
            </a:r>
          </a:p>
          <a:p>
            <a:pPr marL="609600" indent="-609600" eaLnBrk="1" hangingPunct="1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int storeObject( </a:t>
            </a:r>
          </a:p>
          <a:p>
            <a:pPr marL="609600" indent="-609600" eaLnBrk="1" hangingPunct="1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char *name, </a:t>
            </a:r>
          </a:p>
          <a:p>
            <a:pPr marL="609600" indent="-609600" eaLnBrk="1" hangingPunct="1"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struct Contact newContact 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 STORE – Issues to ponder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Format of the data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Text or binary?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Fixed length records or variable length?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How exactly to store?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Does the sequence in which I store the object matter?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Can I store additional information to make access to data faster?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How is speed of storing related to speed of retrieval?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242</TotalTime>
  <Words>693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Verdana</vt:lpstr>
      <vt:lpstr>blank</vt:lpstr>
      <vt:lpstr>Introduction to Databases</vt:lpstr>
      <vt:lpstr>Outline</vt:lpstr>
      <vt:lpstr>Life time of data</vt:lpstr>
      <vt:lpstr>Data Persistence</vt:lpstr>
      <vt:lpstr>Case Study - PDS</vt:lpstr>
      <vt:lpstr>PDS Main Steps</vt:lpstr>
      <vt:lpstr>1. Define Data Structure</vt:lpstr>
      <vt:lpstr>2. STORE – Basic functions</vt:lpstr>
      <vt:lpstr>2. STORE – Issues to ponder</vt:lpstr>
      <vt:lpstr>3. READ – Basic Functions</vt:lpstr>
      <vt:lpstr>3. READ – Issues to ponder</vt:lpstr>
      <vt:lpstr>More issues</vt:lpstr>
      <vt:lpstr>Even more issues!</vt:lpstr>
      <vt:lpstr>Case Study – Lessons learnt</vt:lpstr>
      <vt:lpstr>Flat File Approach</vt:lpstr>
      <vt:lpstr>The Database Approach</vt:lpstr>
    </vt:vector>
  </TitlesOfParts>
  <Company>iiitb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Prof. Chandrashekar R</dc:creator>
  <cp:lastModifiedBy>Prof. RC</cp:lastModifiedBy>
  <cp:revision>66</cp:revision>
  <dcterms:created xsi:type="dcterms:W3CDTF">2008-10-01T02:40:03Z</dcterms:created>
  <dcterms:modified xsi:type="dcterms:W3CDTF">2024-01-04T09:31:23Z</dcterms:modified>
</cp:coreProperties>
</file>