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8"/>
  </p:notesMasterIdLst>
  <p:handoutMasterIdLst>
    <p:handoutMasterId r:id="rId6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84" r:id="rId15"/>
    <p:sldId id="385" r:id="rId16"/>
    <p:sldId id="386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87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8" r:id="rId6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94" d="100"/>
          <a:sy n="94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5.emf"/><Relationship Id="rId1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package" Target="../embeddings/Microsoft_Word_Document18.docx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package" Target="../embeddings/Microsoft_Word_Document32.docx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4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package" Target="../embeddings/Microsoft_Word_Document35.docx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4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3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57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package" Target="../embeddings/Microsoft_Word_Document48.docx"/><Relationship Id="rId7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49.docx"/><Relationship Id="rId4" Type="http://schemas.openxmlformats.org/officeDocument/2006/relationships/image" Target="../media/image6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package" Target="../embeddings/Microsoft_Word_Document51.docx"/><Relationship Id="rId7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8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67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package" Target="../embeddings/Microsoft_Word_Document54.docx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7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package" Target="../embeddings/Microsoft_Word_Document57.docx"/><Relationship Id="rId7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Word_Document58.docx"/><Relationship Id="rId4" Type="http://schemas.openxmlformats.org/officeDocument/2006/relationships/image" Target="../media/image7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package" Target="../embeddings/Microsoft_Word_Document61.docx"/><Relationship Id="rId7" Type="http://schemas.openxmlformats.org/officeDocument/2006/relationships/package" Target="../embeddings/Microsoft_Word_Document63.docx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0.emf"/><Relationship Id="rId11" Type="http://schemas.openxmlformats.org/officeDocument/2006/relationships/package" Target="../embeddings/Microsoft_Word_Document65.docx"/><Relationship Id="rId5" Type="http://schemas.openxmlformats.org/officeDocument/2006/relationships/package" Target="../embeddings/Microsoft_Word_Document62.docx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package" Target="../embeddings/Microsoft_Word_Document64.docx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package" Target="../embeddings/Microsoft_Word_Document66.docx"/><Relationship Id="rId7" Type="http://schemas.openxmlformats.org/officeDocument/2006/relationships/package" Target="../embeddings/Microsoft_Word_Document68.docx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6.emf"/><Relationship Id="rId11" Type="http://schemas.openxmlformats.org/officeDocument/2006/relationships/package" Target="../embeddings/Microsoft_Word_Document70.docx"/><Relationship Id="rId5" Type="http://schemas.openxmlformats.org/officeDocument/2006/relationships/package" Target="../embeddings/Microsoft_Word_Document67.docx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package" Target="../embeddings/Microsoft_Word_Document69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9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package" Target="../embeddings/Microsoft_Word_Document73.docx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7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9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96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99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0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4735"/>
            <a:ext cx="7315200" cy="461665"/>
          </a:xfrm>
        </p:spPr>
        <p:txBody>
          <a:bodyPr/>
          <a:lstStyle/>
          <a:p>
            <a:pPr algn="ctr"/>
            <a:r>
              <a:rPr lang="en-US" sz="3000" dirty="0" smtClean="0"/>
              <a:t>Chapter 1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88380"/>
              </p:ext>
            </p:extLst>
          </p:nvPr>
        </p:nvGraphicFramePr>
        <p:xfrm>
          <a:off x="914400" y="1597025"/>
          <a:ext cx="7301323" cy="231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301323" cy="2310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a web server processes </a:t>
            </a:r>
            <a:br>
              <a:rPr lang="en-US" dirty="0" smtClean="0"/>
            </a:br>
            <a:r>
              <a:rPr lang="en-US" dirty="0" smtClean="0"/>
              <a:t>a dynamic web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156152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67851"/>
              </p:ext>
            </p:extLst>
          </p:nvPr>
        </p:nvGraphicFramePr>
        <p:xfrm>
          <a:off x="922338" y="3154454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4" imgW="7301323" imgH="579346" progId="Word.Document.12">
                  <p:embed/>
                </p:oleObj>
              </mc:Choice>
              <mc:Fallback>
                <p:oleObj name="Document" r:id="rId4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338" y="3154454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62184"/>
              </p:ext>
            </p:extLst>
          </p:nvPr>
        </p:nvGraphicFramePr>
        <p:xfrm>
          <a:off x="990600" y="37338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ocument" r:id="rId6" imgW="7301323" imgH="1546483" progId="Word.Document.12">
                  <p:embed/>
                </p:oleObj>
              </mc:Choice>
              <mc:Fallback>
                <p:oleObj name="Document" r:id="rId6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with image swaps and rollovers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33323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8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JavaScript fits into this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04900"/>
            <a:ext cx="6057900" cy="20193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95868"/>
              </p:ext>
            </p:extLst>
          </p:nvPr>
        </p:nvGraphicFramePr>
        <p:xfrm>
          <a:off x="914401" y="3279774"/>
          <a:ext cx="7301323" cy="251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Document" r:id="rId4" imgW="7301323" imgH="2511820" progId="Word.Document.12">
                  <p:embed/>
                </p:oleObj>
              </mc:Choice>
              <mc:Fallback>
                <p:oleObj name="Document" r:id="rId4" imgW="7301323" imgH="25118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1" y="3279774"/>
                        <a:ext cx="7301323" cy="251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08605"/>
              </p:ext>
            </p:extLst>
          </p:nvPr>
        </p:nvGraphicFramePr>
        <p:xfrm>
          <a:off x="990600" y="3810000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Document" r:id="rId6" imgW="7301323" imgH="1932834" progId="Word.Document.12">
                  <p:embed/>
                </p:oleObj>
              </mc:Choice>
              <mc:Fallback>
                <p:oleObj name="Document" r:id="rId6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810000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0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JavaScript and jQuery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26566"/>
              </p:ext>
            </p:extLst>
          </p:nvPr>
        </p:nvGraphicFramePr>
        <p:xfrm>
          <a:off x="990600" y="1185655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655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versions and release dates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ECMAScript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113266"/>
              </p:ext>
            </p:extLst>
          </p:nvPr>
        </p:nvGraphicFramePr>
        <p:xfrm>
          <a:off x="987425" y="1600200"/>
          <a:ext cx="7301323" cy="30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Document" r:id="rId3" imgW="7301323" imgH="3048318" progId="Word.Document.12">
                  <p:embed/>
                </p:oleObj>
              </mc:Choice>
              <mc:Fallback>
                <p:oleObj name="Document" r:id="rId3" imgW="7301323" imgH="3048318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600200"/>
                        <a:ext cx="7301323" cy="3048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6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of the important additions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ECMAScript 5 specification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184730"/>
              </p:ext>
            </p:extLst>
          </p:nvPr>
        </p:nvGraphicFramePr>
        <p:xfrm>
          <a:off x="990600" y="1642855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Document" r:id="rId3" imgW="7301323" imgH="2319905" progId="Word.Document.12">
                  <p:embed/>
                </p:oleObj>
              </mc:Choice>
              <mc:Fallback>
                <p:oleObj name="Document" r:id="rId3" imgW="7301323" imgH="23199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2855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URL for the ECMAScript 6 specification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794725"/>
              </p:ext>
            </p:extLst>
          </p:nvPr>
        </p:nvGraphicFramePr>
        <p:xfrm>
          <a:off x="914400" y="12954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Document" r:id="rId3" imgW="7301323" imgH="2319905" progId="Word.Document.12">
                  <p:embed/>
                </p:oleObj>
              </mc:Choice>
              <mc:Fallback>
                <p:oleObj name="Document" r:id="rId3" imgW="7301323" imgH="23199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7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An HTML file (index.html) in a browser </a:t>
            </a:r>
            <a:br>
              <a:rPr lang="en-US" dirty="0" smtClean="0"/>
            </a:br>
            <a:r>
              <a:rPr lang="en-US" dirty="0" smtClean="0"/>
              <a:t>with no CSS applied to 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265205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8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the HTML file named index.html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78368"/>
              </p:ext>
            </p:extLst>
          </p:nvPr>
        </p:nvGraphicFramePr>
        <p:xfrm>
          <a:off x="990600" y="12192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5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file named index.html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43936"/>
              </p:ext>
            </p:extLst>
          </p:nvPr>
        </p:nvGraphicFramePr>
        <p:xfrm>
          <a:off x="990600" y="1227138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27138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7272"/>
              </p:ext>
            </p:extLst>
          </p:nvPr>
        </p:nvGraphicFramePr>
        <p:xfrm>
          <a:off x="1001713" y="1066800"/>
          <a:ext cx="7313400" cy="345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3" imgW="7313400" imgH="3452483" progId="Word.Document.12">
                  <p:embed/>
                </p:oleObj>
              </mc:Choice>
              <mc:Fallback>
                <p:oleObj name="Document" r:id="rId3" imgW="7313400" imgH="3452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713" y="1066800"/>
                        <a:ext cx="7313400" cy="3452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4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web page in a browser </a:t>
            </a:r>
            <a:br>
              <a:rPr lang="en-US" dirty="0" smtClean="0"/>
            </a:br>
            <a:r>
              <a:rPr lang="en-US" dirty="0" smtClean="0"/>
              <a:t>after CSS has been applied to 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4976"/>
            <a:ext cx="7315200" cy="265222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0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element that applies the CSS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55784"/>
              </p:ext>
            </p:extLst>
          </p:nvPr>
        </p:nvGraphicFramePr>
        <p:xfrm>
          <a:off x="990600" y="1201737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Document" r:id="rId3" imgW="7301323" imgH="236563" progId="Word.Document.12">
                  <p:embed/>
                </p:oleObj>
              </mc:Choice>
              <mc:Fallback>
                <p:oleObj name="Document" r:id="rId3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48922"/>
              </p:ext>
            </p:extLst>
          </p:nvPr>
        </p:nvGraphicFramePr>
        <p:xfrm>
          <a:off x="914400" y="1658937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658937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29385"/>
              </p:ext>
            </p:extLst>
          </p:nvPr>
        </p:nvGraphicFramePr>
        <p:xfrm>
          <a:off x="990600" y="2268537"/>
          <a:ext cx="7300912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Document" r:id="rId7" imgW="7301323" imgH="2532704" progId="Word.Document.12">
                  <p:embed/>
                </p:oleObj>
              </mc:Choice>
              <mc:Fallback>
                <p:oleObj name="Document" r:id="rId7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268537"/>
                        <a:ext cx="7300912" cy="253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6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file named email_list.css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93797"/>
              </p:ext>
            </p:extLst>
          </p:nvPr>
        </p:nvGraphicFramePr>
        <p:xfrm>
          <a:off x="990600" y="1193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3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web page in a browser </a:t>
            </a:r>
            <a:br>
              <a:rPr lang="en-US" dirty="0" smtClean="0"/>
            </a:br>
            <a:r>
              <a:rPr lang="en-US" dirty="0" smtClean="0"/>
              <a:t>with JavaScript used for data validation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297450" cy="264541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55999"/>
              </p:ext>
            </p:extLst>
          </p:nvPr>
        </p:nvGraphicFramePr>
        <p:xfrm>
          <a:off x="914400" y="4419600"/>
          <a:ext cx="73009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Document" r:id="rId4" imgW="7301323" imgH="579706" progId="Word.Document.12">
                  <p:embed/>
                </p:oleObj>
              </mc:Choice>
              <mc:Fallback>
                <p:oleObj name="Document" r:id="rId4" imgW="7301323" imgH="579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7300912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53941"/>
              </p:ext>
            </p:extLst>
          </p:nvPr>
        </p:nvGraphicFramePr>
        <p:xfrm>
          <a:off x="990600" y="50212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Document" r:id="rId6" imgW="7301323" imgH="236563" progId="Word.Document.12">
                  <p:embed/>
                </p:oleObj>
              </mc:Choice>
              <mc:Fallback>
                <p:oleObj name="Document" r:id="rId6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50212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5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the JavaScript file (email_list.js)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49351"/>
              </p:ext>
            </p:extLst>
          </p:nvPr>
        </p:nvGraphicFramePr>
        <p:xfrm>
          <a:off x="990600" y="1228725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28725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71388"/>
              </p:ext>
            </p:extLst>
          </p:nvPr>
        </p:nvGraphicFramePr>
        <p:xfrm>
          <a:off x="990600" y="12223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3" imgW="7301323" imgH="4952347" progId="Word.Document.12">
                  <p:embed/>
                </p:oleObj>
              </mc:Choice>
              <mc:Fallback>
                <p:oleObj name="Document" r:id="rId3" imgW="7301323" imgH="4952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223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5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HTML5 semantic 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95138"/>
              </p:ext>
            </p:extLst>
          </p:nvPr>
        </p:nvGraphicFramePr>
        <p:xfrm>
          <a:off x="990600" y="12192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3" imgW="7301323" imgH="2451689" progId="Word.Document.12">
                  <p:embed/>
                </p:oleObj>
              </mc:Choice>
              <mc:Fallback>
                <p:oleObj name="Document" r:id="rId3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page that’s structured with HTML5 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3240"/>
              </p:ext>
            </p:extLst>
          </p:nvPr>
        </p:nvGraphicFramePr>
        <p:xfrm>
          <a:off x="914400" y="1219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6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in a web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 descr="Description: 1-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30" y="1219200"/>
            <a:ext cx="6300470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7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HTML div elements </a:t>
            </a:r>
            <a:br>
              <a:rPr lang="en-US" dirty="0" smtClean="0"/>
            </a:br>
            <a:r>
              <a:rPr lang="en-US" dirty="0" smtClean="0"/>
              <a:t>for a JavaScript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923972"/>
              </p:ext>
            </p:extLst>
          </p:nvPr>
        </p:nvGraphicFramePr>
        <p:xfrm>
          <a:off x="990600" y="16002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1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53294"/>
              </p:ext>
            </p:extLst>
          </p:nvPr>
        </p:nvGraphicFramePr>
        <p:xfrm>
          <a:off x="990600" y="1066800"/>
          <a:ext cx="7313400" cy="397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3" imgW="7313400" imgH="3972730" progId="Word.Document.12">
                  <p:embed/>
                </p:oleObj>
              </mc:Choice>
              <mc:Fallback>
                <p:oleObj name="Document" r:id="rId3" imgW="7313400" imgH="39727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13400" cy="397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5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HTML span elements for a JavaScript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02290"/>
              </p:ext>
            </p:extLst>
          </p:nvPr>
        </p:nvGraphicFramePr>
        <p:xfrm>
          <a:off x="990600" y="1600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4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HTML attributes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03772"/>
              </p:ext>
            </p:extLst>
          </p:nvPr>
        </p:nvGraphicFramePr>
        <p:xfrm>
          <a:off x="9906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6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that uses these attributes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568376"/>
              </p:ext>
            </p:extLst>
          </p:nvPr>
        </p:nvGraphicFramePr>
        <p:xfrm>
          <a:off x="990600" y="1219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7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HTML in a web browser </a:t>
            </a:r>
            <a:br>
              <a:rPr lang="en-US" dirty="0" smtClean="0"/>
            </a:br>
            <a:r>
              <a:rPr lang="en-US" dirty="0" smtClean="0"/>
              <a:t>with a tooltip displayed for the text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 descr="Description: 1-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70" y="1600200"/>
            <a:ext cx="5751830" cy="290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provide styles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29758"/>
              </p:ext>
            </p:extLst>
          </p:nvPr>
        </p:nvGraphicFramePr>
        <p:xfrm>
          <a:off x="990600" y="1169595"/>
          <a:ext cx="7301323" cy="286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Document" r:id="rId3" imgW="7301323" imgH="2869005" progId="Word.Document.12">
                  <p:embed/>
                </p:oleObj>
              </mc:Choice>
              <mc:Fallback>
                <p:oleObj name="Document" r:id="rId3" imgW="7301323" imgH="28690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69595"/>
                        <a:ext cx="7301323" cy="286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175871"/>
              </p:ext>
            </p:extLst>
          </p:nvPr>
        </p:nvGraphicFramePr>
        <p:xfrm>
          <a:off x="914400" y="4145054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145054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24882"/>
              </p:ext>
            </p:extLst>
          </p:nvPr>
        </p:nvGraphicFramePr>
        <p:xfrm>
          <a:off x="990600" y="4713338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Document" r:id="rId7" imgW="7301323" imgH="773062" progId="Word.Document.12">
                  <p:embed/>
                </p:oleObj>
              </mc:Choice>
              <mc:Fallback>
                <p:oleObj name="Document" r:id="rId7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713338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0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head element that includes two style sheets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86664"/>
              </p:ext>
            </p:extLst>
          </p:nvPr>
        </p:nvGraphicFramePr>
        <p:xfrm>
          <a:off x="990600" y="1210935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0935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71599"/>
              </p:ext>
            </p:extLst>
          </p:nvPr>
        </p:nvGraphicFramePr>
        <p:xfrm>
          <a:off x="914400" y="2590800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590800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70641"/>
              </p:ext>
            </p:extLst>
          </p:nvPr>
        </p:nvGraphicFramePr>
        <p:xfrm>
          <a:off x="990600" y="3170146"/>
          <a:ext cx="7301323" cy="3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Document" r:id="rId7" imgW="7301323" imgH="386711" progId="Word.Document.12">
                  <p:embed/>
                </p:oleObj>
              </mc:Choice>
              <mc:Fallback>
                <p:oleObj name="Document" r:id="rId7" imgW="7301323" imgH="386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170146"/>
                        <a:ext cx="7301323" cy="386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5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HTML that can be selected by type, id, </a:t>
            </a:r>
            <a:br>
              <a:rPr lang="en-US" dirty="0" smtClean="0"/>
            </a:br>
            <a:r>
              <a:rPr lang="en-US" dirty="0" smtClean="0"/>
              <a:t>or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981032"/>
              </p:ext>
            </p:extLst>
          </p:nvPr>
        </p:nvGraphicFramePr>
        <p:xfrm>
          <a:off x="990600" y="1600200"/>
          <a:ext cx="73009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Document" r:id="rId3" imgW="7301323" imgH="2648285" progId="Word.Document.12">
                  <p:embed/>
                </p:oleObj>
              </mc:Choice>
              <mc:Fallback>
                <p:oleObj name="Document" r:id="rId3" imgW="7301323" imgH="26482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8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 sets that select by type, id, and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98716"/>
              </p:ext>
            </p:extLst>
          </p:nvPr>
        </p:nvGraphicFramePr>
        <p:xfrm>
          <a:off x="990600" y="1159580"/>
          <a:ext cx="7301323" cy="447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Document" r:id="rId3" imgW="7301323" imgH="4479220" progId="Word.Document.12">
                  <p:embed/>
                </p:oleObj>
              </mc:Choice>
              <mc:Fallback>
                <p:oleObj name="Document" r:id="rId3" imgW="7301323" imgH="4479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59580"/>
                        <a:ext cx="7301323" cy="447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8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elements in a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219201"/>
            <a:ext cx="6296025" cy="227429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7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CSS file for a typical application </a:t>
            </a:r>
            <a:br>
              <a:rPr lang="en-US" dirty="0" smtClean="0"/>
            </a:br>
            <a:r>
              <a:rPr lang="en-US" dirty="0" smtClean="0"/>
              <a:t>in this 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308644"/>
              </p:ext>
            </p:extLst>
          </p:nvPr>
        </p:nvGraphicFramePr>
        <p:xfrm>
          <a:off x="990600" y="1600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7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80419"/>
              </p:ext>
            </p:extLst>
          </p:nvPr>
        </p:nvGraphicFramePr>
        <p:xfrm>
          <a:off x="990600" y="1273175"/>
          <a:ext cx="7313400" cy="337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7313400" imgH="3376209" progId="Word.Document.12">
                  <p:embed/>
                </p:oleObj>
              </mc:Choice>
              <mc:Fallback>
                <p:oleObj name="Document" r:id="rId3" imgW="7313400" imgH="33762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73175"/>
                        <a:ext cx="7313400" cy="3376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460421"/>
              </p:ext>
            </p:extLst>
          </p:nvPr>
        </p:nvGraphicFramePr>
        <p:xfrm>
          <a:off x="990600" y="11430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73387"/>
            <a:ext cx="7315200" cy="1015663"/>
          </a:xfrm>
        </p:spPr>
        <p:txBody>
          <a:bodyPr/>
          <a:lstStyle/>
          <a:p>
            <a:r>
              <a:rPr lang="en-US" dirty="0"/>
              <a:t>The web page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c:/javascript/book_apps/ch01/email_list/index.html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84027" cy="2895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3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Four ways to run an HTML page that’s </a:t>
            </a:r>
            <a:br>
              <a:rPr lang="en-US" dirty="0" smtClean="0"/>
            </a:br>
            <a:r>
              <a:rPr lang="en-US" dirty="0" smtClean="0"/>
              <a:t>on your own server or computer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34522"/>
              </p:ext>
            </p:extLst>
          </p:nvPr>
        </p:nvGraphicFramePr>
        <p:xfrm>
          <a:off x="990600" y="1616076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Document" r:id="rId3" imgW="7301323" imgH="2422524" progId="Word.Document.12">
                  <p:embed/>
                </p:oleObj>
              </mc:Choice>
              <mc:Fallback>
                <p:oleObj name="Document" r:id="rId3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16076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Two ways to run an HTML page </a:t>
            </a:r>
            <a:br>
              <a:rPr lang="en-US" dirty="0" smtClean="0"/>
            </a:br>
            <a:r>
              <a:rPr lang="en-US" dirty="0" smtClean="0"/>
              <a:t>on the Internet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95438"/>
              </p:ext>
            </p:extLst>
          </p:nvPr>
        </p:nvGraphicFramePr>
        <p:xfrm>
          <a:off x="990600" y="1589138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89138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9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components of an HTTP URL </a:t>
            </a:r>
            <a:br>
              <a:rPr lang="en-US" dirty="0" smtClean="0"/>
            </a:br>
            <a:r>
              <a:rPr lang="en-US" dirty="0" smtClean="0"/>
              <a:t>on the Internet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62088"/>
              </p:ext>
            </p:extLst>
          </p:nvPr>
        </p:nvGraphicFramePr>
        <p:xfrm>
          <a:off x="1333500" y="1590675"/>
          <a:ext cx="689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Visio" r:id="rId3" imgW="4333824" imgH="535773" progId="Visio.Drawing.11">
                  <p:embed/>
                </p:oleObj>
              </mc:Choice>
              <mc:Fallback>
                <p:oleObj name="Visio" r:id="rId3" imgW="4333824" imgH="5357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590675"/>
                        <a:ext cx="68961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420983"/>
              </p:ext>
            </p:extLst>
          </p:nvPr>
        </p:nvGraphicFramePr>
        <p:xfrm>
          <a:off x="914400" y="2544854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544854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73857"/>
              </p:ext>
            </p:extLst>
          </p:nvPr>
        </p:nvGraphicFramePr>
        <p:xfrm>
          <a:off x="990600" y="31242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Document" r:id="rId7" imgW="7301323" imgH="1744159" progId="Word.Document.12">
                  <p:embed/>
                </p:oleObj>
              </mc:Choice>
              <mc:Fallback>
                <p:oleObj name="Document" r:id="rId7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1242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0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Chrome with an open Console panel </a:t>
            </a:r>
            <a:br>
              <a:rPr lang="en-US" dirty="0" smtClean="0"/>
            </a:br>
            <a:r>
              <a:rPr lang="en-US" dirty="0" smtClean="0"/>
              <a:t>that shows an error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 descr="M:\Current projects\jQuery revision\Manuscript\ch01\1-15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72457" cy="304800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0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open or close Chrome’s developer tools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29379"/>
              </p:ext>
            </p:extLst>
          </p:nvPr>
        </p:nvGraphicFramePr>
        <p:xfrm>
          <a:off x="990600" y="16002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Document" r:id="rId3" imgW="7301323" imgH="1649462" progId="Word.Document.12">
                  <p:embed/>
                </p:oleObj>
              </mc:Choice>
              <mc:Fallback>
                <p:oleObj name="Document" r:id="rId3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7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find the JavaScript statement </a:t>
            </a:r>
            <a:br>
              <a:rPr lang="en-US" dirty="0" smtClean="0"/>
            </a:br>
            <a:r>
              <a:rPr lang="en-US" dirty="0" smtClean="0"/>
              <a:t>that caused the error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52586"/>
              </p:ext>
            </p:extLst>
          </p:nvPr>
        </p:nvGraphicFramePr>
        <p:xfrm>
          <a:off x="990600" y="16002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Document" r:id="rId3" imgW="7301323" imgH="2233849" progId="Word.Document.12">
                  <p:embed/>
                </p:oleObj>
              </mc:Choice>
              <mc:Fallback>
                <p:oleObj name="Document" r:id="rId3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8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Sources panel after the link </a:t>
            </a:r>
            <a:br>
              <a:rPr lang="en-US" dirty="0" smtClean="0"/>
            </a:br>
            <a:r>
              <a:rPr lang="en-US" dirty="0" smtClean="0"/>
              <a:t>in the Console panel has been clicked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 descr="M:\Current projects\jQuery revision\Manuscript\ch01\1-15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40274"/>
            <a:ext cx="7239000" cy="1636326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3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HTML5 ratings of current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49136"/>
              </p:ext>
            </p:extLst>
          </p:nvPr>
        </p:nvGraphicFramePr>
        <p:xfrm>
          <a:off x="990600" y="1193443"/>
          <a:ext cx="7301323" cy="2387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Document" r:id="rId3" imgW="7313400" imgH="2386084" progId="Word.Document.12">
                  <p:embed/>
                </p:oleObj>
              </mc:Choice>
              <mc:Fallback>
                <p:oleObj name="Document" r:id="rId3" imgW="7313400" imgH="23860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3443"/>
                        <a:ext cx="7301323" cy="2387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668270"/>
              </p:ext>
            </p:extLst>
          </p:nvPr>
        </p:nvGraphicFramePr>
        <p:xfrm>
          <a:off x="914400" y="3810000"/>
          <a:ext cx="72453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Document" r:id="rId5" imgW="7313400" imgH="579251" progId="Word.Document.12">
                  <p:embed/>
                </p:oleObj>
              </mc:Choice>
              <mc:Fallback>
                <p:oleObj name="Document" r:id="rId5" imgW="7313400" imgH="579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810000"/>
                        <a:ext cx="724535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7456"/>
              </p:ext>
            </p:extLst>
          </p:nvPr>
        </p:nvGraphicFramePr>
        <p:xfrm>
          <a:off x="990600" y="44196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Document" r:id="rId7" imgW="7301323" imgH="236563" progId="Word.Document.12">
                  <p:embed/>
                </p:oleObj>
              </mc:Choice>
              <mc:Fallback>
                <p:oleObj name="Document" r:id="rId7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7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a web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86167"/>
              </p:ext>
            </p:extLst>
          </p:nvPr>
        </p:nvGraphicFramePr>
        <p:xfrm>
          <a:off x="1200150" y="1221550"/>
          <a:ext cx="6724650" cy="411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3796448" imgH="2319030" progId="Visio.Drawing.11">
                  <p:embed/>
                </p:oleObj>
              </mc:Choice>
              <mc:Fallback>
                <p:oleObj name="Visio" r:id="rId3" imgW="3796448" imgH="2319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221550"/>
                        <a:ext cx="6724650" cy="4112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4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Code that includes the JavaScript shiv </a:t>
            </a:r>
            <a:br>
              <a:rPr lang="en-US" dirty="0" smtClean="0"/>
            </a:br>
            <a:r>
              <a:rPr lang="en-US" dirty="0" smtClean="0"/>
              <a:t>for HTML5 compatibility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20083"/>
              </p:ext>
            </p:extLst>
          </p:nvPr>
        </p:nvGraphicFramePr>
        <p:xfrm>
          <a:off x="990600" y="16002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15635"/>
              </p:ext>
            </p:extLst>
          </p:nvPr>
        </p:nvGraphicFramePr>
        <p:xfrm>
          <a:off x="914400" y="2544854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544854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53827"/>
              </p:ext>
            </p:extLst>
          </p:nvPr>
        </p:nvGraphicFramePr>
        <p:xfrm>
          <a:off x="990600" y="3100151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Document" r:id="rId7" imgW="7301323" imgH="2233849" progId="Word.Document.12">
                  <p:embed/>
                </p:oleObj>
              </mc:Choice>
              <mc:Fallback>
                <p:oleObj name="Document" r:id="rId7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100151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4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URL for downloading the normalize.css style sheet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51507"/>
              </p:ext>
            </p:extLst>
          </p:nvPr>
        </p:nvGraphicFramePr>
        <p:xfrm>
          <a:off x="990600" y="16684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Document" r:id="rId3" imgW="7301323" imgH="236563" progId="Word.Document.12">
                  <p:embed/>
                </p:oleObj>
              </mc:Choice>
              <mc:Fallback>
                <p:oleObj name="Document" r:id="rId3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684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91097"/>
              </p:ext>
            </p:extLst>
          </p:nvPr>
        </p:nvGraphicFramePr>
        <p:xfrm>
          <a:off x="914400" y="2121668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21668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29596"/>
              </p:ext>
            </p:extLst>
          </p:nvPr>
        </p:nvGraphicFramePr>
        <p:xfrm>
          <a:off x="990600" y="2701014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Document" r:id="rId7" imgW="7301323" imgH="2328186" progId="Word.Document.12">
                  <p:embed/>
                </p:oleObj>
              </mc:Choice>
              <mc:Fallback>
                <p:oleObj name="Document" r:id="rId7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701014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6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code that includes the shim.js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ECMAScript 5 compatibility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00062"/>
              </p:ext>
            </p:extLst>
          </p:nvPr>
        </p:nvGraphicFramePr>
        <p:xfrm>
          <a:off x="987425" y="1592069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25" y="1592069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314610"/>
              </p:ext>
            </p:extLst>
          </p:nvPr>
        </p:nvGraphicFramePr>
        <p:xfrm>
          <a:off x="914400" y="2743200"/>
          <a:ext cx="7301323" cy="116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Document" r:id="rId5" imgW="7301323" imgH="1166614" progId="Word.Document.12">
                  <p:embed/>
                </p:oleObj>
              </mc:Choice>
              <mc:Fallback>
                <p:oleObj name="Document" r:id="rId5" imgW="7301323" imgH="1166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7301323" cy="116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23729"/>
              </p:ext>
            </p:extLst>
          </p:nvPr>
        </p:nvGraphicFramePr>
        <p:xfrm>
          <a:off x="987425" y="3725669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Document" r:id="rId7" imgW="7301323" imgH="1151131" progId="Word.Document.12">
                  <p:embed/>
                </p:oleObj>
              </mc:Choice>
              <mc:Fallback>
                <p:oleObj name="Document" r:id="rId7" imgW="7301323" imgH="1151131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725669"/>
                        <a:ext cx="7301323" cy="1151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9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74562"/>
              </p:ext>
            </p:extLst>
          </p:nvPr>
        </p:nvGraphicFramePr>
        <p:xfrm>
          <a:off x="987425" y="1185655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25" y="1185655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2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3671"/>
            <a:ext cx="7315200" cy="1200329"/>
          </a:xfrm>
        </p:spPr>
        <p:txBody>
          <a:bodyPr/>
          <a:lstStyle/>
          <a:p>
            <a:r>
              <a:rPr lang="en-US" dirty="0"/>
              <a:t>The dialog boxes for importing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err="1"/>
              <a:t>Aptana</a:t>
            </a:r>
            <a:r>
              <a:rPr lang="en-US" dirty="0"/>
              <a:t>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9360"/>
            <a:ext cx="4457065" cy="410464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067560"/>
            <a:ext cx="4457065" cy="410464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5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new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1218"/>
              </p:ext>
            </p:extLst>
          </p:nvPr>
        </p:nvGraphicFramePr>
        <p:xfrm>
          <a:off x="990600" y="1143000"/>
          <a:ext cx="7301323" cy="3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Document" r:id="rId3" imgW="7301323" imgH="386711" progId="Word.Document.12">
                  <p:embed/>
                </p:oleObj>
              </mc:Choice>
              <mc:Fallback>
                <p:oleObj name="Document" r:id="rId3" imgW="7301323" imgH="386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86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56179"/>
              </p:ext>
            </p:extLst>
          </p:nvPr>
        </p:nvGraphicFramePr>
        <p:xfrm>
          <a:off x="914400" y="1592263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92263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87406"/>
              </p:ext>
            </p:extLst>
          </p:nvPr>
        </p:nvGraphicFramePr>
        <p:xfrm>
          <a:off x="990600" y="2152601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Document" r:id="rId7" imgW="7301323" imgH="1649462" progId="Word.Document.12">
                  <p:embed/>
                </p:oleObj>
              </mc:Choice>
              <mc:Fallback>
                <p:oleObj name="Document" r:id="rId7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152601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22840"/>
              </p:ext>
            </p:extLst>
          </p:nvPr>
        </p:nvGraphicFramePr>
        <p:xfrm>
          <a:off x="914400" y="3862973"/>
          <a:ext cx="7301323" cy="92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Document" r:id="rId9" imgW="7301323" imgH="929690" progId="Word.Document.12">
                  <p:embed/>
                </p:oleObj>
              </mc:Choice>
              <mc:Fallback>
                <p:oleObj name="Document" r:id="rId9" imgW="7301323" imgH="9296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862973"/>
                        <a:ext cx="7301323" cy="929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48858"/>
              </p:ext>
            </p:extLst>
          </p:nvPr>
        </p:nvGraphicFramePr>
        <p:xfrm>
          <a:off x="990600" y="4789488"/>
          <a:ext cx="72723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name="Document" r:id="rId11" imgW="7313400" imgH="236378" progId="Word.Document.12">
                  <p:embed/>
                </p:oleObj>
              </mc:Choice>
              <mc:Fallback>
                <p:oleObj name="Document" r:id="rId11" imgW="7313400" imgH="236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4789488"/>
                        <a:ext cx="727233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err="1" smtClean="0"/>
              <a:t>Aptana</a:t>
            </a:r>
            <a:r>
              <a:rPr lang="en-US" dirty="0" smtClean="0"/>
              <a:t> with the App Explorer shown </a:t>
            </a:r>
            <a:br>
              <a:rPr lang="en-US" dirty="0" smtClean="0"/>
            </a:br>
            <a:r>
              <a:rPr lang="en-US" dirty="0" smtClean="0"/>
              <a:t>and a JavaScript file in the second tab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677199" cy="4572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open a file within a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0513"/>
              </p:ext>
            </p:extLst>
          </p:nvPr>
        </p:nvGraphicFramePr>
        <p:xfrm>
          <a:off x="990600" y="11430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25677"/>
              </p:ext>
            </p:extLst>
          </p:nvPr>
        </p:nvGraphicFramePr>
        <p:xfrm>
          <a:off x="914400" y="2133600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5726"/>
              </p:ext>
            </p:extLst>
          </p:nvPr>
        </p:nvGraphicFramePr>
        <p:xfrm>
          <a:off x="990600" y="27432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Document" r:id="rId7" imgW="7301323" imgH="773062" progId="Word.Document.12">
                  <p:embed/>
                </p:oleObj>
              </mc:Choice>
              <mc:Fallback>
                <p:oleObj name="Document" r:id="rId7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7432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67374"/>
              </p:ext>
            </p:extLst>
          </p:nvPr>
        </p:nvGraphicFramePr>
        <p:xfrm>
          <a:off x="914400" y="3733800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Document" r:id="rId9" imgW="7301323" imgH="579346" progId="Word.Document.12">
                  <p:embed/>
                </p:oleObj>
              </mc:Choice>
              <mc:Fallback>
                <p:oleObj name="Document" r:id="rId9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39611"/>
              </p:ext>
            </p:extLst>
          </p:nvPr>
        </p:nvGraphicFramePr>
        <p:xfrm>
          <a:off x="990600" y="4351841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Document" r:id="rId11" imgW="7301323" imgH="1744159" progId="Word.Document.12">
                  <p:embed/>
                </p:oleObj>
              </mc:Choice>
              <mc:Fallback>
                <p:oleObj name="Document" r:id="rId11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4351841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1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new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73184"/>
              </p:ext>
            </p:extLst>
          </p:nvPr>
        </p:nvGraphicFramePr>
        <p:xfrm>
          <a:off x="9906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Document" r:id="rId3" imgW="7301323" imgH="2328186" progId="Word.Document.12">
                  <p:embed/>
                </p:oleObj>
              </mc:Choice>
              <mc:Fallback>
                <p:oleObj name="Document" r:id="rId3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2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Aptana</a:t>
            </a:r>
            <a:r>
              <a:rPr lang="en-US" dirty="0" smtClean="0"/>
              <a:t> with an auto-completion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1535"/>
            <a:ext cx="7239000" cy="255226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05893"/>
              </p:ext>
            </p:extLst>
          </p:nvPr>
        </p:nvGraphicFramePr>
        <p:xfrm>
          <a:off x="914400" y="3840254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Document" r:id="rId4" imgW="7301323" imgH="579346" progId="Word.Document.12">
                  <p:embed/>
                </p:oleObj>
              </mc:Choice>
              <mc:Fallback>
                <p:oleObj name="Document" r:id="rId4" imgW="7301323" imgH="57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840254"/>
                        <a:ext cx="7301323" cy="57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59309"/>
              </p:ext>
            </p:extLst>
          </p:nvPr>
        </p:nvGraphicFramePr>
        <p:xfrm>
          <a:off x="990600" y="43827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Document" r:id="rId6" imgW="7301323" imgH="1941836" progId="Word.Document.12">
                  <p:embed/>
                </p:oleObj>
              </mc:Choice>
              <mc:Fallback>
                <p:oleObj name="Document" r:id="rId6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43827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9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805058"/>
              </p:ext>
            </p:extLst>
          </p:nvPr>
        </p:nvGraphicFramePr>
        <p:xfrm>
          <a:off x="990600" y="1168883"/>
          <a:ext cx="7301323" cy="347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3" imgW="7301323" imgH="3479317" progId="Word.Document.12">
                  <p:embed/>
                </p:oleObj>
              </mc:Choice>
              <mc:Fallback>
                <p:oleObj name="Document" r:id="rId3" imgW="7301323" imgH="3479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68883"/>
                        <a:ext cx="7301323" cy="3479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3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errors in </a:t>
            </a:r>
            <a:r>
              <a:rPr lang="en-US" dirty="0" err="1" smtClean="0"/>
              <a:t>Aptana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90191"/>
              </p:ext>
            </p:extLst>
          </p:nvPr>
        </p:nvGraphicFramePr>
        <p:xfrm>
          <a:off x="9906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0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hide and restore the Project </a:t>
            </a:r>
            <a:br>
              <a:rPr lang="en-US" dirty="0" smtClean="0"/>
            </a:br>
            <a:r>
              <a:rPr lang="en-US" dirty="0" smtClean="0"/>
              <a:t>and App Explorers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8051"/>
              </p:ext>
            </p:extLst>
          </p:nvPr>
        </p:nvGraphicFramePr>
        <p:xfrm>
          <a:off x="990600" y="1600200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Document" r:id="rId3" imgW="7301323" imgH="2422524" progId="Word.Document.12">
                  <p:embed/>
                </p:oleObj>
              </mc:Choice>
              <mc:Fallback>
                <p:oleObj name="Document" r:id="rId3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8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set the colors used to highlight </a:t>
            </a:r>
            <a:br>
              <a:rPr lang="en-US" dirty="0" smtClean="0"/>
            </a:br>
            <a:r>
              <a:rPr lang="en-US" dirty="0" smtClean="0"/>
              <a:t>the syntax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43161"/>
              </p:ext>
            </p:extLst>
          </p:nvPr>
        </p:nvGraphicFramePr>
        <p:xfrm>
          <a:off x="990600" y="1608641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Document" r:id="rId3" imgW="7301323" imgH="1744159" progId="Word.Document.12">
                  <p:embed/>
                </p:oleObj>
              </mc:Choice>
              <mc:Fallback>
                <p:oleObj name="Document" r:id="rId3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8641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To run a web page,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click on </a:t>
            </a:r>
            <a:r>
              <a:rPr lang="en-US" dirty="0" err="1" smtClean="0"/>
              <a:t>Aptana’s</a:t>
            </a:r>
            <a:r>
              <a:rPr lang="en-US" dirty="0" smtClean="0"/>
              <a:t> Run button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244080" cy="2743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1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To rerun a web page in a browser, click </a:t>
            </a:r>
            <a:br>
              <a:rPr lang="en-US" dirty="0" smtClean="0"/>
            </a:br>
            <a:r>
              <a:rPr lang="en-US" dirty="0" smtClean="0"/>
              <a:t>on the Reload button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239000" cy="277239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3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run a JavaScript application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Aptana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79410"/>
              </p:ext>
            </p:extLst>
          </p:nvPr>
        </p:nvGraphicFramePr>
        <p:xfrm>
          <a:off x="990600" y="1600200"/>
          <a:ext cx="7300912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Document" r:id="rId3" imgW="7301323" imgH="3150217" progId="Word.Document.12">
                  <p:embed/>
                </p:oleObj>
              </mc:Choice>
              <mc:Fallback>
                <p:oleObj name="Document" r:id="rId3" imgW="7301323" imgH="31502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1-1 Test the Email List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00130"/>
              </p:ext>
            </p:extLst>
          </p:nvPr>
        </p:nvGraphicFramePr>
        <p:xfrm>
          <a:off x="990600" y="1154113"/>
          <a:ext cx="7140575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Document" r:id="rId3" imgW="7527188" imgH="3177968" progId="Word.Document.12">
                  <p:embed/>
                </p:oleObj>
              </mc:Choice>
              <mc:Fallback>
                <p:oleObj name="Document" r:id="rId3" imgW="7527188" imgH="3177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54113"/>
                        <a:ext cx="7140575" cy="301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5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4909"/>
            <a:ext cx="7315200" cy="400110"/>
          </a:xfrm>
        </p:spPr>
        <p:txBody>
          <a:bodyPr/>
          <a:lstStyle/>
          <a:p>
            <a:r>
              <a:rPr lang="en-US" dirty="0"/>
              <a:t>A static web </a:t>
            </a:r>
            <a:r>
              <a:rPr lang="en-US" dirty="0" smtClean="0"/>
              <a:t>page (index.html)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239000" cy="415392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a web server processes </a:t>
            </a:r>
            <a:br>
              <a:rPr lang="en-US" dirty="0" smtClean="0"/>
            </a:br>
            <a:r>
              <a:rPr lang="en-US" dirty="0" smtClean="0"/>
              <a:t>a static web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491626"/>
              </p:ext>
            </p:extLst>
          </p:nvPr>
        </p:nvGraphicFramePr>
        <p:xfrm>
          <a:off x="1314450" y="1504950"/>
          <a:ext cx="56959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Visio" r:id="rId3" imgW="2931753" imgH="1102680" progId="Visio.Drawing.11">
                  <p:embed/>
                </p:oleObj>
              </mc:Choice>
              <mc:Fallback>
                <p:oleObj name="Visio" r:id="rId3" imgW="2931753" imgH="1102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504950"/>
                        <a:ext cx="56959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32065"/>
              </p:ext>
            </p:extLst>
          </p:nvPr>
        </p:nvGraphicFramePr>
        <p:xfrm>
          <a:off x="921544" y="3733800"/>
          <a:ext cx="73009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Document" r:id="rId5" imgW="7301323" imgH="579706" progId="Word.Document.12">
                  <p:embed/>
                </p:oleObj>
              </mc:Choice>
              <mc:Fallback>
                <p:oleObj name="Document" r:id="rId5" imgW="7301323" imgH="579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1544" y="3733800"/>
                        <a:ext cx="7300912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29864"/>
              </p:ext>
            </p:extLst>
          </p:nvPr>
        </p:nvGraphicFramePr>
        <p:xfrm>
          <a:off x="990600" y="4315566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Document" r:id="rId7" imgW="7301323" imgH="1932834" progId="Word.Document.12">
                  <p:embed/>
                </p:oleObj>
              </mc:Choice>
              <mc:Fallback>
                <p:oleObj name="Document" r:id="rId7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315566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3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dynamic web page at amazon.com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3307"/>
            <a:ext cx="7315200" cy="453169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3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1657</Words>
  <Application>Microsoft Office PowerPoint</Application>
  <PresentationFormat>On-screen Show (4:3)</PresentationFormat>
  <Paragraphs>331</Paragraphs>
  <Slides>66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Slide with title</vt:lpstr>
      <vt:lpstr>Document</vt:lpstr>
      <vt:lpstr>Visio</vt:lpstr>
      <vt:lpstr>Microsoft Word Document</vt:lpstr>
      <vt:lpstr>Chapter 1</vt:lpstr>
      <vt:lpstr>Objectives</vt:lpstr>
      <vt:lpstr>Objectives (continued)</vt:lpstr>
      <vt:lpstr>Objectives (continued)</vt:lpstr>
      <vt:lpstr>The components of a web application</vt:lpstr>
      <vt:lpstr>Terms</vt:lpstr>
      <vt:lpstr>A static web page (index.html)</vt:lpstr>
      <vt:lpstr>How a web server processes  a static web page</vt:lpstr>
      <vt:lpstr>A dynamic web page at amazon.com</vt:lpstr>
      <vt:lpstr>How a web server processes  a dynamic web page</vt:lpstr>
      <vt:lpstr>A web page with image swaps and rollovers</vt:lpstr>
      <vt:lpstr>How JavaScript fits into this architecture</vt:lpstr>
      <vt:lpstr>Some of the JavaScript and jQuery</vt:lpstr>
      <vt:lpstr>The versions and release dates  of the ECMAScript specification</vt:lpstr>
      <vt:lpstr>Some of the important additions  in the ECMAScript 5 specification</vt:lpstr>
      <vt:lpstr>The URL for the ECMAScript 6 specification</vt:lpstr>
      <vt:lpstr>An HTML file (index.html) in a browser  with no CSS applied to it</vt:lpstr>
      <vt:lpstr>The code for the HTML file named index.html</vt:lpstr>
      <vt:lpstr>The HTML file named index.html (continued)</vt:lpstr>
      <vt:lpstr>The web page in a browser  after CSS has been applied to it</vt:lpstr>
      <vt:lpstr>The link element that applies the CSS file</vt:lpstr>
      <vt:lpstr>The CSS file named email_list.css (continued)</vt:lpstr>
      <vt:lpstr>The web page in a browser  with JavaScript used for data validation</vt:lpstr>
      <vt:lpstr>The code for the JavaScript file (email_list.js)</vt:lpstr>
      <vt:lpstr>The JavaScript (continued)</vt:lpstr>
      <vt:lpstr>The primary HTML5 semantic elements</vt:lpstr>
      <vt:lpstr>A page that’s structured with HTML5 elements</vt:lpstr>
      <vt:lpstr>The HTML in a web browser</vt:lpstr>
      <vt:lpstr>HTML div elements  for a JavaScript application</vt:lpstr>
      <vt:lpstr>HTML span elements for a JavaScript application</vt:lpstr>
      <vt:lpstr>The basic HTML attributes</vt:lpstr>
      <vt:lpstr>HTML that uses these attributes</vt:lpstr>
      <vt:lpstr>The HTML in a web browser  with a tooltip displayed for the text box</vt:lpstr>
      <vt:lpstr>Two ways to provide styles</vt:lpstr>
      <vt:lpstr>A head element that includes two style sheets</vt:lpstr>
      <vt:lpstr>HTML that can be selected by type, id,  or class</vt:lpstr>
      <vt:lpstr>CSS rule sets that select by type, id, and class</vt:lpstr>
      <vt:lpstr>The HTML elements in a browser</vt:lpstr>
      <vt:lpstr>The CSS file for a typical application  in this book</vt:lpstr>
      <vt:lpstr>Terms</vt:lpstr>
      <vt:lpstr>The web page at  c:/javascript/book_apps/ch01/email_list/index.html </vt:lpstr>
      <vt:lpstr>Four ways to run an HTML page that’s  on your own server or computer</vt:lpstr>
      <vt:lpstr>Two ways to run an HTML page  on the Internet</vt:lpstr>
      <vt:lpstr>The components of an HTTP URL  on the Internet</vt:lpstr>
      <vt:lpstr>Chrome with an open Console panel  that shows an error</vt:lpstr>
      <vt:lpstr>How to open or close Chrome’s developer tools</vt:lpstr>
      <vt:lpstr>How to find the JavaScript statement  that caused the error</vt:lpstr>
      <vt:lpstr>The Sources panel after the link  in the Console panel has been clicked</vt:lpstr>
      <vt:lpstr>The HTML5 ratings of current browsers</vt:lpstr>
      <vt:lpstr>Code that includes the JavaScript shiv  for HTML5 compatibility</vt:lpstr>
      <vt:lpstr>The URL for downloading the normalize.css style sheet</vt:lpstr>
      <vt:lpstr>The code that includes the shim.js file  for ECMAScript 5 compatibility</vt:lpstr>
      <vt:lpstr>Terms</vt:lpstr>
      <vt:lpstr>The dialog boxes for importing  an Aptana project </vt:lpstr>
      <vt:lpstr>How to create a new project</vt:lpstr>
      <vt:lpstr>Aptana with the App Explorer shown  and a JavaScript file in the second tab</vt:lpstr>
      <vt:lpstr>How to open a file within a project</vt:lpstr>
      <vt:lpstr>How to start a new file</vt:lpstr>
      <vt:lpstr>Aptana with an auto-completion list</vt:lpstr>
      <vt:lpstr>How to identify errors in Aptana</vt:lpstr>
      <vt:lpstr>How to hide and restore the Project  and App Explorers</vt:lpstr>
      <vt:lpstr>How to set the colors used to highlight  the syntax</vt:lpstr>
      <vt:lpstr>To run a web page,   click on Aptana’s Run button</vt:lpstr>
      <vt:lpstr>To rerun a web page in a browser, click  on the Reload button</vt:lpstr>
      <vt:lpstr>How to run a JavaScript application  from Aptana</vt:lpstr>
      <vt:lpstr>Short 1-1 Test the Email List app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74</cp:revision>
  <cp:lastPrinted>2015-09-17T18:46:28Z</cp:lastPrinted>
  <dcterms:created xsi:type="dcterms:W3CDTF">2010-11-30T18:46:51Z</dcterms:created>
  <dcterms:modified xsi:type="dcterms:W3CDTF">2015-10-01T16:35:38Z</dcterms:modified>
</cp:coreProperties>
</file>