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61"/>
  </p:notesMasterIdLst>
  <p:handoutMasterIdLst>
    <p:handoutMasterId r:id="rId62"/>
  </p:handoutMasterIdLst>
  <p:sldIdLst>
    <p:sldId id="323" r:id="rId2"/>
    <p:sldId id="324" r:id="rId3"/>
    <p:sldId id="439" r:id="rId4"/>
    <p:sldId id="327" r:id="rId5"/>
    <p:sldId id="328" r:id="rId6"/>
    <p:sldId id="329" r:id="rId7"/>
    <p:sldId id="440" r:id="rId8"/>
    <p:sldId id="441" r:id="rId9"/>
    <p:sldId id="442" r:id="rId10"/>
    <p:sldId id="443" r:id="rId11"/>
    <p:sldId id="430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30" r:id="rId21"/>
    <p:sldId id="331" r:id="rId22"/>
    <p:sldId id="431" r:id="rId23"/>
    <p:sldId id="432" r:id="rId24"/>
    <p:sldId id="433" r:id="rId25"/>
    <p:sldId id="435" r:id="rId26"/>
    <p:sldId id="436" r:id="rId27"/>
    <p:sldId id="434" r:id="rId28"/>
    <p:sldId id="340" r:id="rId29"/>
    <p:sldId id="342" r:id="rId30"/>
    <p:sldId id="343" r:id="rId31"/>
    <p:sldId id="341" r:id="rId32"/>
    <p:sldId id="344" r:id="rId33"/>
    <p:sldId id="345" r:id="rId34"/>
    <p:sldId id="346" r:id="rId35"/>
    <p:sldId id="347" r:id="rId36"/>
    <p:sldId id="348" r:id="rId37"/>
    <p:sldId id="349" r:id="rId38"/>
    <p:sldId id="350" r:id="rId39"/>
    <p:sldId id="351" r:id="rId40"/>
    <p:sldId id="352" r:id="rId41"/>
    <p:sldId id="353" r:id="rId42"/>
    <p:sldId id="354" r:id="rId43"/>
    <p:sldId id="355" r:id="rId44"/>
    <p:sldId id="356" r:id="rId45"/>
    <p:sldId id="357" r:id="rId46"/>
    <p:sldId id="363" r:id="rId47"/>
    <p:sldId id="364" r:id="rId48"/>
    <p:sldId id="445" r:id="rId49"/>
    <p:sldId id="444" r:id="rId50"/>
    <p:sldId id="446" r:id="rId51"/>
    <p:sldId id="447" r:id="rId52"/>
    <p:sldId id="448" r:id="rId53"/>
    <p:sldId id="449" r:id="rId54"/>
    <p:sldId id="450" r:id="rId55"/>
    <p:sldId id="451" r:id="rId56"/>
    <p:sldId id="418" r:id="rId57"/>
    <p:sldId id="437" r:id="rId58"/>
    <p:sldId id="420" r:id="rId59"/>
    <p:sldId id="438" r:id="rId6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52" autoAdjust="0"/>
  </p:normalViewPr>
  <p:slideViewPr>
    <p:cSldViewPr>
      <p:cViewPr varScale="1">
        <p:scale>
          <a:sx n="94" d="100"/>
          <a:sy n="94" d="100"/>
        </p:scale>
        <p:origin x="-2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25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image" Target="../media/image44.emf"/><Relationship Id="rId5" Type="http://schemas.openxmlformats.org/officeDocument/2006/relationships/image" Target="../media/image48.emf"/><Relationship Id="rId4" Type="http://schemas.openxmlformats.org/officeDocument/2006/relationships/image" Target="../media/image47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image" Target="../media/image54.emf"/><Relationship Id="rId5" Type="http://schemas.openxmlformats.org/officeDocument/2006/relationships/image" Target="../media/image58.emf"/><Relationship Id="rId4" Type="http://schemas.openxmlformats.org/officeDocument/2006/relationships/image" Target="../media/image57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image" Target="../media/image66.emf"/><Relationship Id="rId1" Type="http://schemas.openxmlformats.org/officeDocument/2006/relationships/image" Target="../media/image65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image" Target="../media/image73.emf"/><Relationship Id="rId1" Type="http://schemas.openxmlformats.org/officeDocument/2006/relationships/image" Target="../media/image72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emf"/></Relationships>
</file>

<file path=ppt/drawings/_rels/vmlDrawing4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emf"/><Relationship Id="rId1" Type="http://schemas.openxmlformats.org/officeDocument/2006/relationships/image" Target="../media/image7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10/1/2015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33CC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Murach's JavaScript (2nd Ed.), C2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JavaScript (2nd Ed.), C2</a:t>
            </a: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3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package" Target="../embeddings/Microsoft_Word_Document23.docx"/><Relationship Id="rId7" Type="http://schemas.openxmlformats.org/officeDocument/2006/relationships/package" Target="../embeddings/Microsoft_Word_Document25.docx"/><Relationship Id="rId12" Type="http://schemas.openxmlformats.org/officeDocument/2006/relationships/image" Target="../media/image2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5.emf"/><Relationship Id="rId11" Type="http://schemas.openxmlformats.org/officeDocument/2006/relationships/package" Target="../embeddings/Microsoft_Word_Document27.docx"/><Relationship Id="rId5" Type="http://schemas.openxmlformats.org/officeDocument/2006/relationships/package" Target="../embeddings/Microsoft_Word_Document24.docx"/><Relationship Id="rId10" Type="http://schemas.openxmlformats.org/officeDocument/2006/relationships/image" Target="../media/image27.emf"/><Relationship Id="rId4" Type="http://schemas.openxmlformats.org/officeDocument/2006/relationships/image" Target="../media/image24.emf"/><Relationship Id="rId9" Type="http://schemas.openxmlformats.org/officeDocument/2006/relationships/package" Target="../embeddings/Microsoft_Word_Document26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8.docx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0.emf"/><Relationship Id="rId5" Type="http://schemas.openxmlformats.org/officeDocument/2006/relationships/package" Target="../embeddings/Microsoft_Word_Document29.docx"/><Relationship Id="rId4" Type="http://schemas.openxmlformats.org/officeDocument/2006/relationships/image" Target="../media/image29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package" Target="../embeddings/Microsoft_Word_Document30.docx"/><Relationship Id="rId7" Type="http://schemas.openxmlformats.org/officeDocument/2006/relationships/package" Target="../embeddings/Microsoft_Word_Document32.docx"/><Relationship Id="rId12" Type="http://schemas.openxmlformats.org/officeDocument/2006/relationships/image" Target="../media/image3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33.emf"/><Relationship Id="rId11" Type="http://schemas.openxmlformats.org/officeDocument/2006/relationships/package" Target="../embeddings/Microsoft_Word_Document34.docx"/><Relationship Id="rId5" Type="http://schemas.openxmlformats.org/officeDocument/2006/relationships/package" Target="../embeddings/Microsoft_Word_Document31.docx"/><Relationship Id="rId10" Type="http://schemas.openxmlformats.org/officeDocument/2006/relationships/image" Target="../media/image35.emf"/><Relationship Id="rId4" Type="http://schemas.openxmlformats.org/officeDocument/2006/relationships/image" Target="../media/image32.emf"/><Relationship Id="rId9" Type="http://schemas.openxmlformats.org/officeDocument/2006/relationships/package" Target="../embeddings/Microsoft_Word_Document33.docx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package" Target="../embeddings/Microsoft_Word_Document35.docx"/><Relationship Id="rId7" Type="http://schemas.openxmlformats.org/officeDocument/2006/relationships/package" Target="../embeddings/Microsoft_Word_Document3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38.emf"/><Relationship Id="rId5" Type="http://schemas.openxmlformats.org/officeDocument/2006/relationships/package" Target="../embeddings/Microsoft_Word_Document36.docx"/><Relationship Id="rId4" Type="http://schemas.openxmlformats.org/officeDocument/2006/relationships/image" Target="../media/image37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8.docx"/><Relationship Id="rId7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41.emf"/><Relationship Id="rId5" Type="http://schemas.openxmlformats.org/officeDocument/2006/relationships/package" Target="../embeddings/Microsoft_Word_Document39.docx"/><Relationship Id="rId4" Type="http://schemas.openxmlformats.org/officeDocument/2006/relationships/image" Target="../media/image40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43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3" Type="http://schemas.openxmlformats.org/officeDocument/2006/relationships/package" Target="../embeddings/Microsoft_Word_Document41.docx"/><Relationship Id="rId7" Type="http://schemas.openxmlformats.org/officeDocument/2006/relationships/package" Target="../embeddings/Microsoft_Word_Document43.docx"/><Relationship Id="rId12" Type="http://schemas.openxmlformats.org/officeDocument/2006/relationships/image" Target="../media/image4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45.emf"/><Relationship Id="rId11" Type="http://schemas.openxmlformats.org/officeDocument/2006/relationships/package" Target="../embeddings/Microsoft_Word_Document45.docx"/><Relationship Id="rId5" Type="http://schemas.openxmlformats.org/officeDocument/2006/relationships/package" Target="../embeddings/Microsoft_Word_Document42.docx"/><Relationship Id="rId10" Type="http://schemas.openxmlformats.org/officeDocument/2006/relationships/image" Target="../media/image47.emf"/><Relationship Id="rId4" Type="http://schemas.openxmlformats.org/officeDocument/2006/relationships/image" Target="../media/image44.emf"/><Relationship Id="rId9" Type="http://schemas.openxmlformats.org/officeDocument/2006/relationships/package" Target="../embeddings/Microsoft_Word_Document44.doc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4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50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51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52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53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3" Type="http://schemas.openxmlformats.org/officeDocument/2006/relationships/package" Target="../embeddings/Microsoft_Word_Document51.docx"/><Relationship Id="rId7" Type="http://schemas.openxmlformats.org/officeDocument/2006/relationships/package" Target="../embeddings/Microsoft_Word_Document53.docx"/><Relationship Id="rId12" Type="http://schemas.openxmlformats.org/officeDocument/2006/relationships/image" Target="../media/image5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55.emf"/><Relationship Id="rId11" Type="http://schemas.openxmlformats.org/officeDocument/2006/relationships/package" Target="../embeddings/Microsoft_Word_Document55.docx"/><Relationship Id="rId5" Type="http://schemas.openxmlformats.org/officeDocument/2006/relationships/package" Target="../embeddings/Microsoft_Word_Document52.docx"/><Relationship Id="rId10" Type="http://schemas.openxmlformats.org/officeDocument/2006/relationships/image" Target="../media/image57.emf"/><Relationship Id="rId4" Type="http://schemas.openxmlformats.org/officeDocument/2006/relationships/image" Target="../media/image54.emf"/><Relationship Id="rId9" Type="http://schemas.openxmlformats.org/officeDocument/2006/relationships/package" Target="../embeddings/Microsoft_Word_Document54.docx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59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60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61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62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6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package" Target="../embeddings/Microsoft_Word_Document4.docx"/><Relationship Id="rId7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emf"/><Relationship Id="rId5" Type="http://schemas.openxmlformats.org/officeDocument/2006/relationships/package" Target="../embeddings/Microsoft_Word_Document5.docx"/><Relationship Id="rId4" Type="http://schemas.openxmlformats.org/officeDocument/2006/relationships/image" Target="../media/image4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64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3" Type="http://schemas.openxmlformats.org/officeDocument/2006/relationships/package" Target="../embeddings/Microsoft_Word_Document62.docx"/><Relationship Id="rId7" Type="http://schemas.openxmlformats.org/officeDocument/2006/relationships/package" Target="../embeddings/Microsoft_Word_Document6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66.emf"/><Relationship Id="rId5" Type="http://schemas.openxmlformats.org/officeDocument/2006/relationships/package" Target="../embeddings/Microsoft_Word_Document63.docx"/><Relationship Id="rId4" Type="http://schemas.openxmlformats.org/officeDocument/2006/relationships/image" Target="../media/image65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68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69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70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71.e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emf"/><Relationship Id="rId3" Type="http://schemas.openxmlformats.org/officeDocument/2006/relationships/package" Target="../embeddings/Microsoft_Word_Document69.docx"/><Relationship Id="rId7" Type="http://schemas.openxmlformats.org/officeDocument/2006/relationships/package" Target="../embeddings/Microsoft_Word_Document7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73.emf"/><Relationship Id="rId5" Type="http://schemas.openxmlformats.org/officeDocument/2006/relationships/package" Target="../embeddings/Microsoft_Word_Document70.docx"/><Relationship Id="rId4" Type="http://schemas.openxmlformats.org/officeDocument/2006/relationships/image" Target="../media/image72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4" Type="http://schemas.openxmlformats.org/officeDocument/2006/relationships/image" Target="../media/image75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76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4" Type="http://schemas.openxmlformats.org/officeDocument/2006/relationships/image" Target="../media/image7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e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package" Target="../embeddings/Microsoft_Word_Document75.docx"/><Relationship Id="rId7" Type="http://schemas.openxmlformats.org/officeDocument/2006/relationships/image" Target="../media/image8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79.emf"/><Relationship Id="rId5" Type="http://schemas.openxmlformats.org/officeDocument/2006/relationships/package" Target="../embeddings/Microsoft_Word_Document76.docx"/><Relationship Id="rId4" Type="http://schemas.openxmlformats.org/officeDocument/2006/relationships/image" Target="../media/image78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5" Type="http://schemas.openxmlformats.org/officeDocument/2006/relationships/image" Target="../media/image83.png"/><Relationship Id="rId4" Type="http://schemas.openxmlformats.org/officeDocument/2006/relationships/image" Target="../media/image82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4" Type="http://schemas.openxmlformats.org/officeDocument/2006/relationships/image" Target="../media/image84.em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4" Type="http://schemas.openxmlformats.org/officeDocument/2006/relationships/image" Target="../media/image86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4" Type="http://schemas.openxmlformats.org/officeDocument/2006/relationships/image" Target="../media/image87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4" Type="http://schemas.openxmlformats.org/officeDocument/2006/relationships/image" Target="../media/image88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Relationship Id="rId4" Type="http://schemas.openxmlformats.org/officeDocument/2006/relationships/image" Target="../media/image89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6.vml"/><Relationship Id="rId4" Type="http://schemas.openxmlformats.org/officeDocument/2006/relationships/image" Target="../media/image90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7.vml"/><Relationship Id="rId4" Type="http://schemas.openxmlformats.org/officeDocument/2006/relationships/image" Target="../media/image9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53924"/>
            <a:ext cx="7315200" cy="492443"/>
          </a:xfrm>
        </p:spPr>
        <p:txBody>
          <a:bodyPr/>
          <a:lstStyle/>
          <a:p>
            <a:pPr algn="ctr"/>
            <a:r>
              <a:rPr lang="en-US" sz="3200" dirty="0" smtClean="0"/>
              <a:t>Chapter 2</a:t>
            </a:r>
            <a:endParaRPr lang="en-US" sz="3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5112199"/>
              </p:ext>
            </p:extLst>
          </p:nvPr>
        </p:nvGraphicFramePr>
        <p:xfrm>
          <a:off x="914400" y="1597025"/>
          <a:ext cx="7262813" cy="229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Document" r:id="rId3" imgW="7301323" imgH="2310183" progId="Word.Document.12">
                  <p:embed/>
                </p:oleObj>
              </mc:Choice>
              <mc:Fallback>
                <p:oleObj name="Document" r:id="rId3" imgW="7301323" imgH="23101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597025"/>
                        <a:ext cx="7262813" cy="2292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nonscript</a:t>
            </a:r>
            <a:r>
              <a:rPr lang="en-US" dirty="0" smtClean="0"/>
              <a:t> element at the start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of an HTML document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320183"/>
              </p:ext>
            </p:extLst>
          </p:nvPr>
        </p:nvGraphicFramePr>
        <p:xfrm>
          <a:off x="990600" y="1600200"/>
          <a:ext cx="7301323" cy="407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87" name="Document" r:id="rId3" imgW="7301323" imgH="4077387" progId="Word.Document.12">
                  <p:embed/>
                </p:oleObj>
              </mc:Choice>
              <mc:Fallback>
                <p:oleObj name="Document" r:id="rId3" imgW="7301323" imgH="4077387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600200"/>
                        <a:ext cx="7301323" cy="407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012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block of JavaScript code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594125"/>
              </p:ext>
            </p:extLst>
          </p:nvPr>
        </p:nvGraphicFramePr>
        <p:xfrm>
          <a:off x="992400" y="1219200"/>
          <a:ext cx="7313400" cy="369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07" name="Document" r:id="rId3" imgW="7313400" imgH="3690300" progId="Word.Document.12">
                  <p:embed/>
                </p:oleObj>
              </mc:Choice>
              <mc:Fallback>
                <p:oleObj name="Document" r:id="rId3" imgW="7313400" imgH="3690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2400" y="1219200"/>
                        <a:ext cx="7313400" cy="369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671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 syntax rules for JavaScript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5043618"/>
              </p:ext>
            </p:extLst>
          </p:nvPr>
        </p:nvGraphicFramePr>
        <p:xfrm>
          <a:off x="990600" y="1202428"/>
          <a:ext cx="7301323" cy="1159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name="Document" r:id="rId3" imgW="7301323" imgH="1159772" progId="Word.Document.12">
                  <p:embed/>
                </p:oleObj>
              </mc:Choice>
              <mc:Fallback>
                <p:oleObj name="Document" r:id="rId3" imgW="7301323" imgH="115977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02428"/>
                        <a:ext cx="7301323" cy="11597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340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 smtClean="0"/>
              <a:t>How to split a statement over two </a:t>
            </a:r>
            <a:br>
              <a:rPr lang="en-US" dirty="0" smtClean="0"/>
            </a:br>
            <a:r>
              <a:rPr lang="en-US" dirty="0" smtClean="0"/>
              <a:t>or more lines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510714"/>
              </p:ext>
            </p:extLst>
          </p:nvPr>
        </p:nvGraphicFramePr>
        <p:xfrm>
          <a:off x="990600" y="1600200"/>
          <a:ext cx="7301323" cy="2907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4" name="Document" r:id="rId3" imgW="7301323" imgH="2907172" progId="Word.Document.12">
                  <p:embed/>
                </p:oleObj>
              </mc:Choice>
              <mc:Fallback>
                <p:oleObj name="Document" r:id="rId3" imgW="7301323" imgH="290717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1323" cy="29071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759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 smtClean="0"/>
              <a:t>A JavaScript function </a:t>
            </a:r>
            <a:br>
              <a:rPr lang="en-US" dirty="0" smtClean="0"/>
            </a:br>
            <a:r>
              <a:rPr lang="en-US" dirty="0" smtClean="0"/>
              <a:t>with the identifiers highlighted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6633703"/>
              </p:ext>
            </p:extLst>
          </p:nvPr>
        </p:nvGraphicFramePr>
        <p:xfrm>
          <a:off x="990600" y="1658937"/>
          <a:ext cx="7300912" cy="161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7" name="Document" r:id="rId3" imgW="7301323" imgH="1618136" progId="Word.Document.12">
                  <p:embed/>
                </p:oleObj>
              </mc:Choice>
              <mc:Fallback>
                <p:oleObj name="Document" r:id="rId3" imgW="7301323" imgH="16181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58937"/>
                        <a:ext cx="7300912" cy="1617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002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for creating identifiers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0091458"/>
              </p:ext>
            </p:extLst>
          </p:nvPr>
        </p:nvGraphicFramePr>
        <p:xfrm>
          <a:off x="990600" y="1209503"/>
          <a:ext cx="7301323" cy="1838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1" name="Document" r:id="rId3" imgW="7301323" imgH="1838497" progId="Word.Document.12">
                  <p:embed/>
                </p:oleObj>
              </mc:Choice>
              <mc:Fallback>
                <p:oleObj name="Document" r:id="rId3" imgW="7301323" imgH="18384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09503"/>
                        <a:ext cx="7301323" cy="18384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774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 identifiers in JavaScript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0638487"/>
              </p:ext>
            </p:extLst>
          </p:nvPr>
        </p:nvGraphicFramePr>
        <p:xfrm>
          <a:off x="990600" y="1209545"/>
          <a:ext cx="7301323" cy="1609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5" name="Document" r:id="rId3" imgW="7301323" imgH="1609855" progId="Word.Document.12">
                  <p:embed/>
                </p:oleObj>
              </mc:Choice>
              <mc:Fallback>
                <p:oleObj name="Document" r:id="rId3" imgW="7301323" imgH="16098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09545"/>
                        <a:ext cx="7301323" cy="1609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924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Camel casing versus underscore notation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415473"/>
              </p:ext>
            </p:extLst>
          </p:nvPr>
        </p:nvGraphicFramePr>
        <p:xfrm>
          <a:off x="990600" y="1219200"/>
          <a:ext cx="7301323" cy="805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9" name="Document" r:id="rId3" imgW="7301323" imgH="805107" progId="Word.Document.12">
                  <p:embed/>
                </p:oleObj>
              </mc:Choice>
              <mc:Fallback>
                <p:oleObj name="Document" r:id="rId3" imgW="7301323" imgH="8051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1323" cy="8051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043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recommendations for identifiers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8336537"/>
              </p:ext>
            </p:extLst>
          </p:nvPr>
        </p:nvGraphicFramePr>
        <p:xfrm>
          <a:off x="990600" y="1219200"/>
          <a:ext cx="7304088" cy="261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5" name="Document" r:id="rId3" imgW="7313400" imgH="2625700" progId="Word.Document.12">
                  <p:embed/>
                </p:oleObj>
              </mc:Choice>
              <mc:Fallback>
                <p:oleObj name="Document" r:id="rId3" imgW="7313400" imgH="2625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4088" cy="2613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078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6836900"/>
              </p:ext>
            </p:extLst>
          </p:nvPr>
        </p:nvGraphicFramePr>
        <p:xfrm>
          <a:off x="990600" y="1143000"/>
          <a:ext cx="7301323" cy="2319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9" name="Document" r:id="rId3" imgW="7313400" imgH="2318085" progId="Word.Document.12">
                  <p:embed/>
                </p:oleObj>
              </mc:Choice>
              <mc:Fallback>
                <p:oleObj name="Document" r:id="rId3" imgW="7313400" imgH="231808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2319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514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7770192"/>
              </p:ext>
            </p:extLst>
          </p:nvPr>
        </p:nvGraphicFramePr>
        <p:xfrm>
          <a:off x="979486" y="1012824"/>
          <a:ext cx="7301323" cy="5389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Document" r:id="rId3" imgW="7301323" imgH="5389107" progId="Word.Document.12">
                  <p:embed/>
                </p:oleObj>
              </mc:Choice>
              <mc:Fallback>
                <p:oleObj name="Document" r:id="rId3" imgW="7301323" imgH="53891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9486" y="1012824"/>
                        <a:ext cx="7301323" cy="53891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056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 smtClean="0"/>
              <a:t>A block of JavaScript code </a:t>
            </a:r>
            <a:br>
              <a:rPr lang="en-US" dirty="0" smtClean="0"/>
            </a:br>
            <a:r>
              <a:rPr lang="en-US" dirty="0" smtClean="0"/>
              <a:t>with the comments highlighted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287765"/>
              </p:ext>
            </p:extLst>
          </p:nvPr>
        </p:nvGraphicFramePr>
        <p:xfrm>
          <a:off x="990600" y="1600200"/>
          <a:ext cx="7300912" cy="369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name="Document" r:id="rId3" imgW="7301323" imgH="3691756" progId="Word.Document.12">
                  <p:embed/>
                </p:oleObj>
              </mc:Choice>
              <mc:Fallback>
                <p:oleObj name="Document" r:id="rId3" imgW="7301323" imgH="36917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0912" cy="3690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141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code comments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833337"/>
              </p:ext>
            </p:extLst>
          </p:nvPr>
        </p:nvGraphicFramePr>
        <p:xfrm>
          <a:off x="914400" y="1146175"/>
          <a:ext cx="7301323" cy="3718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" name="Document" r:id="rId3" imgW="7301323" imgH="3718761" progId="Word.Document.12">
                  <p:embed/>
                </p:oleObj>
              </mc:Choice>
              <mc:Fallback>
                <p:oleObj name="Document" r:id="rId3" imgW="7301323" imgH="371876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6175"/>
                        <a:ext cx="7301323" cy="37187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251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methods of the window object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3583067"/>
              </p:ext>
            </p:extLst>
          </p:nvPr>
        </p:nvGraphicFramePr>
        <p:xfrm>
          <a:off x="990600" y="1143000"/>
          <a:ext cx="7313400" cy="804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72" name="Document" r:id="rId3" imgW="7313400" imgH="804476" progId="Word.Document.12">
                  <p:embed/>
                </p:oleObj>
              </mc:Choice>
              <mc:Fallback>
                <p:oleObj name="Document" r:id="rId3" imgW="7313400" imgH="80447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13400" cy="8044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3507530"/>
              </p:ext>
            </p:extLst>
          </p:nvPr>
        </p:nvGraphicFramePr>
        <p:xfrm>
          <a:off x="914400" y="1973647"/>
          <a:ext cx="7301323" cy="617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73" name="Document" r:id="rId5" imgW="7301323" imgH="617153" progId="Word.Document.12">
                  <p:embed/>
                </p:oleObj>
              </mc:Choice>
              <mc:Fallback>
                <p:oleObj name="Document" r:id="rId5" imgW="7301323" imgH="6171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973647"/>
                        <a:ext cx="7301323" cy="617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8759181"/>
              </p:ext>
            </p:extLst>
          </p:nvPr>
        </p:nvGraphicFramePr>
        <p:xfrm>
          <a:off x="990600" y="2590800"/>
          <a:ext cx="73040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74" name="Document" r:id="rId7" imgW="7313400" imgH="459444" progId="Word.Document.12">
                  <p:embed/>
                </p:oleObj>
              </mc:Choice>
              <mc:Fallback>
                <p:oleObj name="Document" r:id="rId7" imgW="7313400" imgH="45944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0600" y="2590800"/>
                        <a:ext cx="7304088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8760834"/>
              </p:ext>
            </p:extLst>
          </p:nvPr>
        </p:nvGraphicFramePr>
        <p:xfrm>
          <a:off x="914400" y="2971800"/>
          <a:ext cx="7301323" cy="967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75" name="Document" r:id="rId9" imgW="7301323" imgH="968577" progId="Word.Document.12">
                  <p:embed/>
                </p:oleObj>
              </mc:Choice>
              <mc:Fallback>
                <p:oleObj name="Document" r:id="rId9" imgW="7301323" imgH="9685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4400" y="2971800"/>
                        <a:ext cx="7301323" cy="9678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8159161"/>
              </p:ext>
            </p:extLst>
          </p:nvPr>
        </p:nvGraphicFramePr>
        <p:xfrm>
          <a:off x="990600" y="3962400"/>
          <a:ext cx="7300912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76" name="Document" r:id="rId11" imgW="7301323" imgH="236563" progId="Word.Document.12">
                  <p:embed/>
                </p:oleObj>
              </mc:Choice>
              <mc:Fallback>
                <p:oleObj name="Document" r:id="rId11" imgW="7301323" imgH="2365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90600" y="3962400"/>
                        <a:ext cx="7300912" cy="236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970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 smtClean="0"/>
              <a:t>A statement that calls the prompt method </a:t>
            </a:r>
            <a:br>
              <a:rPr lang="en-US" dirty="0" smtClean="0"/>
            </a:br>
            <a:r>
              <a:rPr lang="en-US" dirty="0" smtClean="0"/>
              <a:t>with the object named omitted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2481850"/>
              </p:ext>
            </p:extLst>
          </p:nvPr>
        </p:nvGraphicFramePr>
        <p:xfrm>
          <a:off x="990600" y="1590675"/>
          <a:ext cx="73009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1" name="Document" r:id="rId3" imgW="7301323" imgH="466645" progId="Word.Document.12">
                  <p:embed/>
                </p:oleObj>
              </mc:Choice>
              <mc:Fallback>
                <p:oleObj name="Document" r:id="rId3" imgW="7301323" imgH="4666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590675"/>
                        <a:ext cx="7300912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007634"/>
              </p:ext>
            </p:extLst>
          </p:nvPr>
        </p:nvGraphicFramePr>
        <p:xfrm>
          <a:off x="914400" y="2202247"/>
          <a:ext cx="7301323" cy="617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2" name="Document" r:id="rId5" imgW="7301323" imgH="617153" progId="Word.Document.12">
                  <p:embed/>
                </p:oleObj>
              </mc:Choice>
              <mc:Fallback>
                <p:oleObj name="Document" r:id="rId5" imgW="7301323" imgH="6171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2202247"/>
                        <a:ext cx="7301323" cy="617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 descr="2-06 new.png"/>
          <p:cNvPicPr/>
          <p:nvPr/>
        </p:nvPicPr>
        <p:blipFill>
          <a:blip r:embed="rId7"/>
          <a:stretch>
            <a:fillRect/>
          </a:stretch>
        </p:blipFill>
        <p:spPr>
          <a:xfrm>
            <a:off x="1333500" y="2842260"/>
            <a:ext cx="3390900" cy="2034540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729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property of the window object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709555"/>
              </p:ext>
            </p:extLst>
          </p:nvPr>
        </p:nvGraphicFramePr>
        <p:xfrm>
          <a:off x="990600" y="1211263"/>
          <a:ext cx="7300912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09" name="Document" r:id="rId3" imgW="7301323" imgH="236563" progId="Word.Document.12">
                  <p:embed/>
                </p:oleObj>
              </mc:Choice>
              <mc:Fallback>
                <p:oleObj name="Document" r:id="rId3" imgW="7301323" imgH="2365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1263"/>
                        <a:ext cx="7300912" cy="236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123084"/>
              </p:ext>
            </p:extLst>
          </p:nvPr>
        </p:nvGraphicFramePr>
        <p:xfrm>
          <a:off x="914400" y="1592647"/>
          <a:ext cx="7301323" cy="617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10" name="Document" r:id="rId5" imgW="7301323" imgH="617153" progId="Word.Document.12">
                  <p:embed/>
                </p:oleObj>
              </mc:Choice>
              <mc:Fallback>
                <p:oleObj name="Document" r:id="rId5" imgW="7301323" imgH="6171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592647"/>
                        <a:ext cx="7301323" cy="617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783751"/>
              </p:ext>
            </p:extLst>
          </p:nvPr>
        </p:nvGraphicFramePr>
        <p:xfrm>
          <a:off x="990600" y="2278063"/>
          <a:ext cx="7300912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11" name="Document" r:id="rId7" imgW="7301323" imgH="236563" progId="Word.Document.12">
                  <p:embed/>
                </p:oleObj>
              </mc:Choice>
              <mc:Fallback>
                <p:oleObj name="Document" r:id="rId7" imgW="7301323" imgH="2365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0600" y="2278063"/>
                        <a:ext cx="7300912" cy="236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724562"/>
              </p:ext>
            </p:extLst>
          </p:nvPr>
        </p:nvGraphicFramePr>
        <p:xfrm>
          <a:off x="990600" y="2613025"/>
          <a:ext cx="7300912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12" name="Document" r:id="rId9" imgW="7301323" imgH="968577" progId="Word.Document.12">
                  <p:embed/>
                </p:oleObj>
              </mc:Choice>
              <mc:Fallback>
                <p:oleObj name="Document" r:id="rId9" imgW="7301323" imgH="9685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90600" y="2613025"/>
                        <a:ext cx="7300912" cy="968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8378972"/>
              </p:ext>
            </p:extLst>
          </p:nvPr>
        </p:nvGraphicFramePr>
        <p:xfrm>
          <a:off x="990600" y="3573463"/>
          <a:ext cx="7300912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13" name="Document" r:id="rId11" imgW="7301323" imgH="236563" progId="Word.Document.12">
                  <p:embed/>
                </p:oleObj>
              </mc:Choice>
              <mc:Fallback>
                <p:oleObj name="Document" r:id="rId11" imgW="7301323" imgH="2365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90600" y="3573463"/>
                        <a:ext cx="7300912" cy="236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662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methods of the document object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7465232"/>
              </p:ext>
            </p:extLst>
          </p:nvPr>
        </p:nvGraphicFramePr>
        <p:xfrm>
          <a:off x="979488" y="1165225"/>
          <a:ext cx="7577137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47" name="Document" r:id="rId3" imgW="7403378" imgH="644732" progId="Word.Document.12">
                  <p:embed/>
                </p:oleObj>
              </mc:Choice>
              <mc:Fallback>
                <p:oleObj name="Document" r:id="rId3" imgW="7403378" imgH="6447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9488" y="1165225"/>
                        <a:ext cx="7577137" cy="663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6998945"/>
              </p:ext>
            </p:extLst>
          </p:nvPr>
        </p:nvGraphicFramePr>
        <p:xfrm>
          <a:off x="914400" y="1817687"/>
          <a:ext cx="7227888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48" name="Document" r:id="rId5" imgW="7357310" imgH="641134" progId="Word.Document.12">
                  <p:embed/>
                </p:oleObj>
              </mc:Choice>
              <mc:Fallback>
                <p:oleObj name="Document" r:id="rId5" imgW="7357310" imgH="64113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817687"/>
                        <a:ext cx="7227888" cy="620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2562764"/>
              </p:ext>
            </p:extLst>
          </p:nvPr>
        </p:nvGraphicFramePr>
        <p:xfrm>
          <a:off x="990600" y="2438400"/>
          <a:ext cx="7227888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49" name="Document" r:id="rId7" imgW="7269491" imgH="2990521" progId="Word.Document.12">
                  <p:embed/>
                </p:oleObj>
              </mc:Choice>
              <mc:Fallback>
                <p:oleObj name="Document" r:id="rId7" imgW="7269491" imgH="29905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0600" y="2438400"/>
                        <a:ext cx="7227888" cy="297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178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and </a:t>
            </a:r>
            <a:r>
              <a:rPr lang="en-US" dirty="0" err="1" smtClean="0"/>
              <a:t>writeIn</a:t>
            </a:r>
            <a:r>
              <a:rPr lang="en-US" dirty="0" smtClean="0"/>
              <a:t> statements in the body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8040601"/>
              </p:ext>
            </p:extLst>
          </p:nvPr>
        </p:nvGraphicFramePr>
        <p:xfrm>
          <a:off x="990600" y="1143000"/>
          <a:ext cx="7227888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61" name="Document" r:id="rId3" imgW="7269491" imgH="1916567" progId="Word.Document.12">
                  <p:embed/>
                </p:oleObj>
              </mc:Choice>
              <mc:Fallback>
                <p:oleObj name="Document" r:id="rId3" imgW="7269491" imgH="191656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227888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7952269"/>
              </p:ext>
            </p:extLst>
          </p:nvPr>
        </p:nvGraphicFramePr>
        <p:xfrm>
          <a:off x="914400" y="3059112"/>
          <a:ext cx="7185025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62" name="Document" r:id="rId5" imgW="7313400" imgH="616669" progId="Word.Document.12">
                  <p:embed/>
                </p:oleObj>
              </mc:Choice>
              <mc:Fallback>
                <p:oleObj name="Document" r:id="rId5" imgW="7313400" imgH="61666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3059112"/>
                        <a:ext cx="7185025" cy="598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6741" name="Picture 5" descr="M:\Current projects\JavaScript\Manuscript\ch02\2-07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133" y="3695924"/>
            <a:ext cx="5537748" cy="232387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78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0226347"/>
              </p:ext>
            </p:extLst>
          </p:nvPr>
        </p:nvGraphicFramePr>
        <p:xfrm>
          <a:off x="990600" y="1176338"/>
          <a:ext cx="7304088" cy="354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03" name="Document" r:id="rId3" imgW="7313400" imgH="3566534" progId="Word.Document.12">
                  <p:embed/>
                </p:oleObj>
              </mc:Choice>
              <mc:Fallback>
                <p:oleObj name="Document" r:id="rId3" imgW="7313400" imgH="356653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76338"/>
                        <a:ext cx="7304088" cy="3548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52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number values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0234371"/>
              </p:ext>
            </p:extLst>
          </p:nvPr>
        </p:nvGraphicFramePr>
        <p:xfrm>
          <a:off x="990600" y="1143000"/>
          <a:ext cx="7300912" cy="115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5" name="Document" r:id="rId3" imgW="7301323" imgH="1157612" progId="Word.Document.12">
                  <p:embed/>
                </p:oleObj>
              </mc:Choice>
              <mc:Fallback>
                <p:oleObj name="Document" r:id="rId3" imgW="7301323" imgH="11576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1157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9113004"/>
              </p:ext>
            </p:extLst>
          </p:nvPr>
        </p:nvGraphicFramePr>
        <p:xfrm>
          <a:off x="914400" y="2438400"/>
          <a:ext cx="7301323" cy="617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6" name="Document" r:id="rId5" imgW="7301323" imgH="617153" progId="Word.Document.12">
                  <p:embed/>
                </p:oleObj>
              </mc:Choice>
              <mc:Fallback>
                <p:oleObj name="Document" r:id="rId5" imgW="7301323" imgH="6171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2438400"/>
                        <a:ext cx="7301323" cy="617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0213461"/>
              </p:ext>
            </p:extLst>
          </p:nvPr>
        </p:nvGraphicFramePr>
        <p:xfrm>
          <a:off x="985838" y="3048000"/>
          <a:ext cx="7243762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7" name="Document" r:id="rId7" imgW="7313400" imgH="696541" progId="Word.Document.12">
                  <p:embed/>
                </p:oleObj>
              </mc:Choice>
              <mc:Fallback>
                <p:oleObj name="Document" r:id="rId7" imgW="7313400" imgH="69654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85838" y="3048000"/>
                        <a:ext cx="7243762" cy="684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3510959"/>
              </p:ext>
            </p:extLst>
          </p:nvPr>
        </p:nvGraphicFramePr>
        <p:xfrm>
          <a:off x="914400" y="3886200"/>
          <a:ext cx="7301323" cy="617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8" name="Document" r:id="rId9" imgW="7313400" imgH="617029" progId="Word.Document.12">
                  <p:embed/>
                </p:oleObj>
              </mc:Choice>
              <mc:Fallback>
                <p:oleObj name="Document" r:id="rId9" imgW="7313400" imgH="61702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4400" y="3886200"/>
                        <a:ext cx="7301323" cy="617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8965682"/>
              </p:ext>
            </p:extLst>
          </p:nvPr>
        </p:nvGraphicFramePr>
        <p:xfrm>
          <a:off x="990600" y="4495800"/>
          <a:ext cx="73009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9" name="Document" r:id="rId11" imgW="7301323" imgH="466645" progId="Word.Document.12">
                  <p:embed/>
                </p:oleObj>
              </mc:Choice>
              <mc:Fallback>
                <p:oleObj name="Document" r:id="rId11" imgW="7301323" imgH="4666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90600" y="4495800"/>
                        <a:ext cx="7300912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543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3790637"/>
              </p:ext>
            </p:extLst>
          </p:nvPr>
        </p:nvGraphicFramePr>
        <p:xfrm>
          <a:off x="1004477" y="1157821"/>
          <a:ext cx="7301323" cy="4252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5" name="Document" r:id="rId3" imgW="7301323" imgH="4252379" progId="Word.Document.12">
                  <p:embed/>
                </p:oleObj>
              </mc:Choice>
              <mc:Fallback>
                <p:oleObj name="Document" r:id="rId3" imgW="7301323" imgH="425237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4477" y="1157821"/>
                        <a:ext cx="7301323" cy="42523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974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(continued)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5813966"/>
              </p:ext>
            </p:extLst>
          </p:nvPr>
        </p:nvGraphicFramePr>
        <p:xfrm>
          <a:off x="977899" y="1315053"/>
          <a:ext cx="7301323" cy="5390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17" name="Document" r:id="rId3" imgW="7313400" imgH="5384880" progId="Word.Document.12">
                  <p:embed/>
                </p:oleObj>
              </mc:Choice>
              <mc:Fallback>
                <p:oleObj name="Document" r:id="rId3" imgW="7313400" imgH="5384880" progId="Word.Document.1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899" y="1315053"/>
                        <a:ext cx="7301323" cy="53905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053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arithmetic operators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6880596"/>
              </p:ext>
            </p:extLst>
          </p:nvPr>
        </p:nvGraphicFramePr>
        <p:xfrm>
          <a:off x="990600" y="1143000"/>
          <a:ext cx="7301323" cy="2763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0" name="Document" r:id="rId3" imgW="7301323" imgH="2763866" progId="Word.Document.12">
                  <p:embed/>
                </p:oleObj>
              </mc:Choice>
              <mc:Fallback>
                <p:oleObj name="Document" r:id="rId3" imgW="7301323" imgH="276386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27638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542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 smtClean="0"/>
              <a:t>The order of precedence </a:t>
            </a:r>
            <a:br>
              <a:rPr lang="en-US" dirty="0" smtClean="0"/>
            </a:br>
            <a:r>
              <a:rPr lang="en-US" dirty="0" smtClean="0"/>
              <a:t>for arithmetic expressions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3472087"/>
              </p:ext>
            </p:extLst>
          </p:nvPr>
        </p:nvGraphicFramePr>
        <p:xfrm>
          <a:off x="990600" y="1524000"/>
          <a:ext cx="7301323" cy="198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5" name="Document" r:id="rId3" imgW="7301323" imgH="1980363" progId="Word.Document.12">
                  <p:embed/>
                </p:oleObj>
              </mc:Choice>
              <mc:Fallback>
                <p:oleObj name="Document" r:id="rId3" imgW="7301323" imgH="19803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524000"/>
                        <a:ext cx="7301323" cy="198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429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 smtClean="0"/>
              <a:t>Examples of precedence and the use </a:t>
            </a:r>
            <a:br>
              <a:rPr lang="en-US" dirty="0" smtClean="0"/>
            </a:br>
            <a:r>
              <a:rPr lang="en-US" dirty="0" smtClean="0"/>
              <a:t>of parentheses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1510728"/>
              </p:ext>
            </p:extLst>
          </p:nvPr>
        </p:nvGraphicFramePr>
        <p:xfrm>
          <a:off x="990600" y="1600200"/>
          <a:ext cx="7300912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7" name="Document" r:id="rId3" imgW="7301323" imgH="1848218" progId="Word.Document.12">
                  <p:embed/>
                </p:oleObj>
              </mc:Choice>
              <mc:Fallback>
                <p:oleObj name="Document" r:id="rId3" imgW="7301323" imgH="18482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0912" cy="184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610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2115173"/>
              </p:ext>
            </p:extLst>
          </p:nvPr>
        </p:nvGraphicFramePr>
        <p:xfrm>
          <a:off x="990600" y="1196717"/>
          <a:ext cx="7301323" cy="1546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1" name="Document" r:id="rId3" imgW="7301323" imgH="1546483" progId="Word.Document.12">
                  <p:embed/>
                </p:oleObj>
              </mc:Choice>
              <mc:Fallback>
                <p:oleObj name="Document" r:id="rId3" imgW="7301323" imgH="15464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96717"/>
                        <a:ext cx="7301323" cy="15464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012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most useful assignment operators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8255082"/>
              </p:ext>
            </p:extLst>
          </p:nvPr>
        </p:nvGraphicFramePr>
        <p:xfrm>
          <a:off x="914400" y="1143000"/>
          <a:ext cx="7301323" cy="536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9" name="Document" r:id="rId3" imgW="7301323" imgH="536498" progId="Word.Document.12">
                  <p:embed/>
                </p:oleObj>
              </mc:Choice>
              <mc:Fallback>
                <p:oleObj name="Document" r:id="rId3" imgW="7301323" imgH="53649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5364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6702726"/>
              </p:ext>
            </p:extLst>
          </p:nvPr>
        </p:nvGraphicFramePr>
        <p:xfrm>
          <a:off x="914400" y="1752600"/>
          <a:ext cx="7301323" cy="617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0" name="Document" r:id="rId5" imgW="7301323" imgH="617153" progId="Word.Document.12">
                  <p:embed/>
                </p:oleObj>
              </mc:Choice>
              <mc:Fallback>
                <p:oleObj name="Document" r:id="rId5" imgW="7301323" imgH="6171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752600"/>
                        <a:ext cx="7301323" cy="617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0282278"/>
              </p:ext>
            </p:extLst>
          </p:nvPr>
        </p:nvGraphicFramePr>
        <p:xfrm>
          <a:off x="990601" y="2374900"/>
          <a:ext cx="7301323" cy="498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1" name="Document" r:id="rId7" imgW="7301323" imgH="498691" progId="Word.Document.12">
                  <p:embed/>
                </p:oleObj>
              </mc:Choice>
              <mc:Fallback>
                <p:oleObj name="Document" r:id="rId7" imgW="7301323" imgH="4986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0601" y="2374900"/>
                        <a:ext cx="7301323" cy="4986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5210246"/>
              </p:ext>
            </p:extLst>
          </p:nvPr>
        </p:nvGraphicFramePr>
        <p:xfrm>
          <a:off x="914400" y="2971800"/>
          <a:ext cx="7301323" cy="967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2" name="Document" r:id="rId9" imgW="7301323" imgH="967857" progId="Word.Document.12">
                  <p:embed/>
                </p:oleObj>
              </mc:Choice>
              <mc:Fallback>
                <p:oleObj name="Document" r:id="rId9" imgW="7301323" imgH="9678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4400" y="2971800"/>
                        <a:ext cx="7301323" cy="9678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7866360"/>
              </p:ext>
            </p:extLst>
          </p:nvPr>
        </p:nvGraphicFramePr>
        <p:xfrm>
          <a:off x="990600" y="3952875"/>
          <a:ext cx="73009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3" name="Document" r:id="rId11" imgW="7301323" imgH="466645" progId="Word.Document.12">
                  <p:embed/>
                </p:oleObj>
              </mc:Choice>
              <mc:Fallback>
                <p:oleObj name="Document" r:id="rId11" imgW="7301323" imgH="4666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90600" y="3952875"/>
                        <a:ext cx="7300912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343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 smtClean="0"/>
              <a:t>How to code </a:t>
            </a:r>
            <a:r>
              <a:rPr lang="en-US" dirty="0" smtClean="0"/>
              <a:t>compound </a:t>
            </a:r>
            <a:r>
              <a:rPr lang="en-US" dirty="0" smtClean="0"/>
              <a:t>assignment </a:t>
            </a:r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027499"/>
              </p:ext>
            </p:extLst>
          </p:nvPr>
        </p:nvGraphicFramePr>
        <p:xfrm>
          <a:off x="990600" y="1590675"/>
          <a:ext cx="73009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0" name="Document" r:id="rId3" imgW="7301323" imgH="466645" progId="Word.Document.12">
                  <p:embed/>
                </p:oleObj>
              </mc:Choice>
              <mc:Fallback>
                <p:oleObj name="Document" r:id="rId3" imgW="7301323" imgH="4666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590675"/>
                        <a:ext cx="7300912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431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ways to increment a counter variable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2835813"/>
              </p:ext>
            </p:extLst>
          </p:nvPr>
        </p:nvGraphicFramePr>
        <p:xfrm>
          <a:off x="990600" y="1206500"/>
          <a:ext cx="730091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3" name="Document" r:id="rId3" imgW="7301323" imgH="927170" progId="Word.Document.12">
                  <p:embed/>
                </p:oleObj>
              </mc:Choice>
              <mc:Fallback>
                <p:oleObj name="Document" r:id="rId3" imgW="7301323" imgH="9271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06500"/>
                        <a:ext cx="7300912" cy="92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547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floating-point result that isn’t precise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046723"/>
              </p:ext>
            </p:extLst>
          </p:nvPr>
        </p:nvGraphicFramePr>
        <p:xfrm>
          <a:off x="990600" y="1206500"/>
          <a:ext cx="730091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7" name="Document" r:id="rId3" imgW="7301323" imgH="927170" progId="Word.Document.12">
                  <p:embed/>
                </p:oleObj>
              </mc:Choice>
              <mc:Fallback>
                <p:oleObj name="Document" r:id="rId3" imgW="7301323" imgH="9271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06500"/>
                        <a:ext cx="7300912" cy="92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346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150803"/>
              </p:ext>
            </p:extLst>
          </p:nvPr>
        </p:nvGraphicFramePr>
        <p:xfrm>
          <a:off x="990600" y="1143000"/>
          <a:ext cx="7301323" cy="2319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1" name="Document" r:id="rId3" imgW="7301323" imgH="2319545" progId="Word.Document.12">
                  <p:embed/>
                </p:oleObj>
              </mc:Choice>
              <mc:Fallback>
                <p:oleObj name="Document" r:id="rId3" imgW="7301323" imgH="23195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2319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094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concatenation operator for strings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2287386"/>
              </p:ext>
            </p:extLst>
          </p:nvPr>
        </p:nvGraphicFramePr>
        <p:xfrm>
          <a:off x="685800" y="1219200"/>
          <a:ext cx="7300912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6" name="Document" r:id="rId3" imgW="7301323" imgH="1089199" progId="Word.Document.12">
                  <p:embed/>
                </p:oleObj>
              </mc:Choice>
              <mc:Fallback>
                <p:oleObj name="Document" r:id="rId3" imgW="7301323" imgH="108919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1219200"/>
                        <a:ext cx="7300912" cy="108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548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attributes of the script element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2232236"/>
              </p:ext>
            </p:extLst>
          </p:nvPr>
        </p:nvGraphicFramePr>
        <p:xfrm>
          <a:off x="990600" y="1066800"/>
          <a:ext cx="7301323" cy="536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7" name="Document" r:id="rId3" imgW="7301323" imgH="536498" progId="Word.Document.12">
                  <p:embed/>
                </p:oleObj>
              </mc:Choice>
              <mc:Fallback>
                <p:oleObj name="Document" r:id="rId3" imgW="7301323" imgH="53649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01323" cy="5364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6144428"/>
              </p:ext>
            </p:extLst>
          </p:nvPr>
        </p:nvGraphicFramePr>
        <p:xfrm>
          <a:off x="914400" y="1752600"/>
          <a:ext cx="7301323" cy="967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8" name="Document" r:id="rId5" imgW="7301323" imgH="967857" progId="Word.Document.12">
                  <p:embed/>
                </p:oleObj>
              </mc:Choice>
              <mc:Fallback>
                <p:oleObj name="Document" r:id="rId5" imgW="7301323" imgH="9678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752600"/>
                        <a:ext cx="7301323" cy="9678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4876743"/>
              </p:ext>
            </p:extLst>
          </p:nvPr>
        </p:nvGraphicFramePr>
        <p:xfrm>
          <a:off x="990600" y="2743200"/>
          <a:ext cx="7300912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9" name="Document" r:id="rId7" imgW="7301323" imgH="236563" progId="Word.Document.12">
                  <p:embed/>
                </p:oleObj>
              </mc:Choice>
              <mc:Fallback>
                <p:oleObj name="Document" r:id="rId7" imgW="7301323" imgH="2365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0600" y="2743200"/>
                        <a:ext cx="7300912" cy="236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20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Escape sequences that can be used in strings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6003103"/>
              </p:ext>
            </p:extLst>
          </p:nvPr>
        </p:nvGraphicFramePr>
        <p:xfrm>
          <a:off x="685800" y="1219200"/>
          <a:ext cx="7301323" cy="1605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0" name="Document" r:id="rId3" imgW="7301323" imgH="1605894" progId="Word.Document.12">
                  <p:embed/>
                </p:oleObj>
              </mc:Choice>
              <mc:Fallback>
                <p:oleObj name="Document" r:id="rId3" imgW="7301323" imgH="16058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1219200"/>
                        <a:ext cx="7301323" cy="16058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093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 smtClean="0"/>
              <a:t>How to declare string variables </a:t>
            </a:r>
            <a:br>
              <a:rPr lang="en-US" dirty="0" smtClean="0"/>
            </a:br>
            <a:r>
              <a:rPr lang="en-US" dirty="0" smtClean="0"/>
              <a:t>and assign values to them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1167566"/>
              </p:ext>
            </p:extLst>
          </p:nvPr>
        </p:nvGraphicFramePr>
        <p:xfrm>
          <a:off x="990600" y="1600200"/>
          <a:ext cx="7301323" cy="498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7" name="Document" r:id="rId3" imgW="7301323" imgH="498691" progId="Word.Document.12">
                  <p:embed/>
                </p:oleObj>
              </mc:Choice>
              <mc:Fallback>
                <p:oleObj name="Document" r:id="rId3" imgW="7301323" imgH="4986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1323" cy="4986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8859515"/>
              </p:ext>
            </p:extLst>
          </p:nvPr>
        </p:nvGraphicFramePr>
        <p:xfrm>
          <a:off x="990600" y="2155825"/>
          <a:ext cx="7300912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8" name="Document" r:id="rId5" imgW="7301323" imgH="968577" progId="Word.Document.12">
                  <p:embed/>
                </p:oleObj>
              </mc:Choice>
              <mc:Fallback>
                <p:oleObj name="Document" r:id="rId5" imgW="7301323" imgH="9685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0600" y="2155825"/>
                        <a:ext cx="7300912" cy="968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251400"/>
              </p:ext>
            </p:extLst>
          </p:nvPr>
        </p:nvGraphicFramePr>
        <p:xfrm>
          <a:off x="990600" y="3124200"/>
          <a:ext cx="7301323" cy="766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9" name="Document" r:id="rId7" imgW="7301323" imgH="766940" progId="Word.Document.12">
                  <p:embed/>
                </p:oleObj>
              </mc:Choice>
              <mc:Fallback>
                <p:oleObj name="Document" r:id="rId7" imgW="7301323" imgH="7669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0600" y="3124200"/>
                        <a:ext cx="7301323" cy="766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892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 smtClean="0"/>
              <a:t>How to code compound assignment statements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9756429"/>
              </p:ext>
            </p:extLst>
          </p:nvPr>
        </p:nvGraphicFramePr>
        <p:xfrm>
          <a:off x="990600" y="1528763"/>
          <a:ext cx="7300912" cy="304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7" name="Document" r:id="rId3" imgW="7301323" imgH="3043637" progId="Word.Document.12">
                  <p:embed/>
                </p:oleObj>
              </mc:Choice>
              <mc:Fallback>
                <p:oleObj name="Document" r:id="rId3" imgW="7301323" imgH="304363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528763"/>
                        <a:ext cx="7300912" cy="3043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639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 smtClean="0"/>
              <a:t>How escape sequences can be used </a:t>
            </a:r>
            <a:br>
              <a:rPr lang="en-US" dirty="0" smtClean="0"/>
            </a:br>
            <a:r>
              <a:rPr lang="en-US" dirty="0" smtClean="0"/>
              <a:t>in a string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9443314"/>
              </p:ext>
            </p:extLst>
          </p:nvPr>
        </p:nvGraphicFramePr>
        <p:xfrm>
          <a:off x="990600" y="1600200"/>
          <a:ext cx="730091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1" name="Document" r:id="rId3" imgW="7301323" imgH="927170" progId="Word.Document.12">
                  <p:embed/>
                </p:oleObj>
              </mc:Choice>
              <mc:Fallback>
                <p:oleObj name="Document" r:id="rId3" imgW="7301323" imgH="9271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0912" cy="92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377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 smtClean="0"/>
              <a:t>How to declare Boolean variables </a:t>
            </a:r>
            <a:br>
              <a:rPr lang="en-US" dirty="0" smtClean="0"/>
            </a:br>
            <a:r>
              <a:rPr lang="en-US" dirty="0" smtClean="0"/>
              <a:t>and assign values to them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7088021"/>
              </p:ext>
            </p:extLst>
          </p:nvPr>
        </p:nvGraphicFramePr>
        <p:xfrm>
          <a:off x="990600" y="1600200"/>
          <a:ext cx="7300912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5" name="Document" r:id="rId3" imgW="7301323" imgH="236563" progId="Word.Document.12">
                  <p:embed/>
                </p:oleObj>
              </mc:Choice>
              <mc:Fallback>
                <p:oleObj name="Document" r:id="rId3" imgW="7301323" imgH="2365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0912" cy="236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923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471374"/>
              </p:ext>
            </p:extLst>
          </p:nvPr>
        </p:nvGraphicFramePr>
        <p:xfrm>
          <a:off x="990600" y="1143000"/>
          <a:ext cx="7301323" cy="1159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9" name="Document" r:id="rId3" imgW="7301323" imgH="1159772" progId="Word.Document.12">
                  <p:embed/>
                </p:oleObj>
              </mc:Choice>
              <mc:Fallback>
                <p:oleObj name="Document" r:id="rId3" imgW="7301323" imgH="115977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11597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624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 smtClean="0"/>
              <a:t>Two methods of the window object </a:t>
            </a:r>
            <a:br>
              <a:rPr lang="en-US" dirty="0" smtClean="0"/>
            </a:br>
            <a:r>
              <a:rPr lang="en-US" dirty="0" smtClean="0"/>
              <a:t>for working with numbers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295946"/>
              </p:ext>
            </p:extLst>
          </p:nvPr>
        </p:nvGraphicFramePr>
        <p:xfrm>
          <a:off x="990600" y="1597102"/>
          <a:ext cx="7301323" cy="536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1" name="Document" r:id="rId3" imgW="7301323" imgH="536498" progId="Word.Document.12">
                  <p:embed/>
                </p:oleObj>
              </mc:Choice>
              <mc:Fallback>
                <p:oleObj name="Document" r:id="rId3" imgW="7301323" imgH="53649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597102"/>
                        <a:ext cx="7301323" cy="5364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5885152"/>
              </p:ext>
            </p:extLst>
          </p:nvPr>
        </p:nvGraphicFramePr>
        <p:xfrm>
          <a:off x="914400" y="2202247"/>
          <a:ext cx="7301323" cy="617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2" name="Document" r:id="rId5" imgW="7301323" imgH="617153" progId="Word.Document.12">
                  <p:embed/>
                </p:oleObj>
              </mc:Choice>
              <mc:Fallback>
                <p:oleObj name="Document" r:id="rId5" imgW="7301323" imgH="6171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2202247"/>
                        <a:ext cx="7301323" cy="617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6264234"/>
              </p:ext>
            </p:extLst>
          </p:nvPr>
        </p:nvGraphicFramePr>
        <p:xfrm>
          <a:off x="990600" y="2819400"/>
          <a:ext cx="7301323" cy="1451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3" name="Document" r:id="rId7" imgW="7301323" imgH="1451786" progId="Word.Document.12">
                  <p:embed/>
                </p:oleObj>
              </mc:Choice>
              <mc:Fallback>
                <p:oleObj name="Document" r:id="rId7" imgW="7301323" imgH="14517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0600" y="2819400"/>
                        <a:ext cx="7301323" cy="14517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694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 smtClean="0"/>
              <a:t>Examples that use the </a:t>
            </a:r>
            <a:r>
              <a:rPr lang="en-US" dirty="0" err="1" smtClean="0"/>
              <a:t>parseInt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 err="1" smtClean="0"/>
              <a:t>parseFloat</a:t>
            </a: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7859519"/>
              </p:ext>
            </p:extLst>
          </p:nvPr>
        </p:nvGraphicFramePr>
        <p:xfrm>
          <a:off x="987424" y="1645166"/>
          <a:ext cx="7301323" cy="3460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5" name="Document" r:id="rId3" imgW="7301323" imgH="3460234" progId="Word.Document.12">
                  <p:embed/>
                </p:oleObj>
              </mc:Choice>
              <mc:Fallback>
                <p:oleObj name="Document" r:id="rId3" imgW="7301323" imgH="346023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7424" y="1645166"/>
                        <a:ext cx="7301323" cy="34602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969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The same examples with the parse methods embedded in the alert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7042907"/>
              </p:ext>
            </p:extLst>
          </p:nvPr>
        </p:nvGraphicFramePr>
        <p:xfrm>
          <a:off x="990600" y="1600200"/>
          <a:ext cx="7301323" cy="3461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1" name="Document" r:id="rId3" imgW="7301323" imgH="3461314" progId="Word.Document.12">
                  <p:embed/>
                </p:oleObj>
              </mc:Choice>
              <mc:Fallback>
                <p:oleObj name="Document" r:id="rId3" imgW="7301323" imgH="34613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1323" cy="3461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241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examples </a:t>
            </a:r>
            <a:r>
              <a:rPr lang="en-US" dirty="0" smtClean="0"/>
              <a:t>of parse methods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687089"/>
              </p:ext>
            </p:extLst>
          </p:nvPr>
        </p:nvGraphicFramePr>
        <p:xfrm>
          <a:off x="990600" y="1200150"/>
          <a:ext cx="7300912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37" name="Document" r:id="rId3" imgW="7301323" imgH="1848218" progId="Word.Document.12">
                  <p:embed/>
                </p:oleObj>
              </mc:Choice>
              <mc:Fallback>
                <p:oleObj name="Document" r:id="rId3" imgW="7301323" imgH="18482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00150"/>
                        <a:ext cx="7300912" cy="184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967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 smtClean="0"/>
              <a:t>A script element that embeds JavaScript in the head section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8041823"/>
              </p:ext>
            </p:extLst>
          </p:nvPr>
        </p:nvGraphicFramePr>
        <p:xfrm>
          <a:off x="990600" y="1646237"/>
          <a:ext cx="7300912" cy="323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Document" r:id="rId3" imgW="7301323" imgH="3231232" progId="Word.Document.12">
                  <p:embed/>
                </p:oleObj>
              </mc:Choice>
              <mc:Fallback>
                <p:oleObj name="Document" r:id="rId3" imgW="7301323" imgH="32312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46237"/>
                        <a:ext cx="7300912" cy="3230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88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dialog boxes for the Calculate MPG </a:t>
            </a:r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3254422"/>
              </p:ext>
            </p:extLst>
          </p:nvPr>
        </p:nvGraphicFramePr>
        <p:xfrm>
          <a:off x="987425" y="1057074"/>
          <a:ext cx="7301323" cy="48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70" name="Document" r:id="rId3" imgW="7301323" imgH="482488" progId="Word.Document.12">
                  <p:embed/>
                </p:oleObj>
              </mc:Choice>
              <mc:Fallback>
                <p:oleObj name="Document" r:id="rId3" imgW="7301323" imgH="4824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7425" y="1057074"/>
                        <a:ext cx="7301323" cy="482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8432694"/>
              </p:ext>
            </p:extLst>
          </p:nvPr>
        </p:nvGraphicFramePr>
        <p:xfrm>
          <a:off x="990600" y="3200400"/>
          <a:ext cx="73009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71" name="Document" r:id="rId5" imgW="7301323" imgH="482848" progId="Word.Document.12">
                  <p:embed/>
                </p:oleObj>
              </mc:Choice>
              <mc:Fallback>
                <p:oleObj name="Document" r:id="rId5" imgW="7301323" imgH="482848" progId="Word.Document.1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200400"/>
                        <a:ext cx="73009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8" y="1526040"/>
            <a:ext cx="3810001" cy="16743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8" y="3657600"/>
            <a:ext cx="3810000" cy="17637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381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dialog boxes for the Calculate MPG </a:t>
            </a:r>
            <a:r>
              <a:rPr lang="en-US" dirty="0" smtClean="0"/>
              <a:t>app (continued)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8045536"/>
              </p:ext>
            </p:extLst>
          </p:nvPr>
        </p:nvGraphicFramePr>
        <p:xfrm>
          <a:off x="987424" y="1524000"/>
          <a:ext cx="7301323" cy="482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83" name="Document" r:id="rId3" imgW="7301323" imgH="482848" progId="Word.Document.12">
                  <p:embed/>
                </p:oleObj>
              </mc:Choice>
              <mc:Fallback>
                <p:oleObj name="Document" r:id="rId3" imgW="7301323" imgH="482848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4" y="1524000"/>
                        <a:ext cx="7301323" cy="4828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006848"/>
            <a:ext cx="3657600" cy="15745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721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 smtClean="0"/>
              <a:t>The HTML and JavaScript for the </a:t>
            </a:r>
            <a:r>
              <a:rPr lang="en-US" dirty="0" smtClean="0"/>
              <a:t>MPG app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293412"/>
              </p:ext>
            </p:extLst>
          </p:nvPr>
        </p:nvGraphicFramePr>
        <p:xfrm>
          <a:off x="990600" y="1196975"/>
          <a:ext cx="7272338" cy="481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08" name="Document" r:id="rId3" imgW="7313400" imgH="4839088" progId="Word.Document.12">
                  <p:embed/>
                </p:oleObj>
              </mc:Choice>
              <mc:Fallback>
                <p:oleObj name="Document" r:id="rId3" imgW="7313400" imgH="48390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96975"/>
                        <a:ext cx="7272338" cy="4811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092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5746"/>
            <a:ext cx="7315200" cy="800219"/>
          </a:xfrm>
        </p:spPr>
        <p:txBody>
          <a:bodyPr/>
          <a:lstStyle/>
          <a:p>
            <a:r>
              <a:rPr lang="en-US" dirty="0"/>
              <a:t>The results </a:t>
            </a:r>
            <a:r>
              <a:rPr lang="en-US" dirty="0" smtClean="0"/>
              <a:t>of the Test Scores app in a </a:t>
            </a:r>
            <a:r>
              <a:rPr lang="en-US" dirty="0"/>
              <a:t>browser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53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8" name="Picture 7" descr="M:\Current projects\JavaScript\Manuscript\ch02\2-13b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49" y="1285875"/>
            <a:ext cx="4547235" cy="2066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266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5746"/>
            <a:ext cx="7315200" cy="800219"/>
          </a:xfrm>
        </p:spPr>
        <p:txBody>
          <a:bodyPr/>
          <a:lstStyle/>
          <a:p>
            <a:r>
              <a:rPr lang="en-US" dirty="0" smtClean="0"/>
              <a:t>The HTML and JavaScript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 smtClean="0"/>
              <a:t>the </a:t>
            </a:r>
            <a:r>
              <a:rPr lang="en-US" dirty="0" smtClean="0"/>
              <a:t>Test Scores app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6109101"/>
              </p:ext>
            </p:extLst>
          </p:nvPr>
        </p:nvGraphicFramePr>
        <p:xfrm>
          <a:off x="914400" y="1371600"/>
          <a:ext cx="7301323" cy="484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32" name="Document" r:id="rId3" imgW="7301323" imgH="4842887" progId="Word.Document.12">
                  <p:embed/>
                </p:oleObj>
              </mc:Choice>
              <mc:Fallback>
                <p:oleObj name="Document" r:id="rId3" imgW="7301323" imgH="48428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01323" cy="4842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3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85854"/>
            <a:ext cx="7315200" cy="400110"/>
          </a:xfrm>
        </p:spPr>
        <p:txBody>
          <a:bodyPr/>
          <a:lstStyle/>
          <a:p>
            <a:r>
              <a:rPr lang="en-US" dirty="0" smtClean="0"/>
              <a:t>The HTML and JavaScript </a:t>
            </a:r>
            <a:r>
              <a:rPr lang="en-US" dirty="0" smtClean="0"/>
              <a:t>(</a:t>
            </a:r>
            <a:r>
              <a:rPr lang="en-US" dirty="0" smtClean="0"/>
              <a:t>continued)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4680527"/>
              </p:ext>
            </p:extLst>
          </p:nvPr>
        </p:nvGraphicFramePr>
        <p:xfrm>
          <a:off x="914400" y="1447800"/>
          <a:ext cx="7301323" cy="484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56" name="Document" r:id="rId3" imgW="7301323" imgH="4844327" progId="Word.Document.12">
                  <p:embed/>
                </p:oleObj>
              </mc:Choice>
              <mc:Fallback>
                <p:oleObj name="Document" r:id="rId3" imgW="7301323" imgH="484432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7301323" cy="4842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971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2-1  Modify the MPG application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827169"/>
              </p:ext>
            </p:extLst>
          </p:nvPr>
        </p:nvGraphicFramePr>
        <p:xfrm>
          <a:off x="990599" y="1160057"/>
          <a:ext cx="7301323" cy="3183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7" name="Document" r:id="rId3" imgW="7301323" imgH="3183343" progId="Word.Document.12">
                  <p:embed/>
                </p:oleObj>
              </mc:Choice>
              <mc:Fallback>
                <p:oleObj name="Document" r:id="rId3" imgW="7301323" imgH="31833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599" y="1160057"/>
                        <a:ext cx="7301323" cy="31833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753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2-2  Create a simple application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3199407"/>
              </p:ext>
            </p:extLst>
          </p:nvPr>
        </p:nvGraphicFramePr>
        <p:xfrm>
          <a:off x="990600" y="1154113"/>
          <a:ext cx="7021513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75" name="Document" r:id="rId3" imgW="7313400" imgH="3179407" progId="Word.Document.12">
                  <p:embed/>
                </p:oleObj>
              </mc:Choice>
              <mc:Fallback>
                <p:oleObj name="Document" r:id="rId3" imgW="7313400" imgH="31794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54113"/>
                        <a:ext cx="7021513" cy="304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737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2-1  Convert Fahrenheit to Celsius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5024942"/>
              </p:ext>
            </p:extLst>
          </p:nvPr>
        </p:nvGraphicFramePr>
        <p:xfrm>
          <a:off x="990600" y="990600"/>
          <a:ext cx="6934200" cy="517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2" name="Document" r:id="rId3" imgW="7228821" imgH="5387758" progId="Word.Document.12">
                  <p:embed/>
                </p:oleObj>
              </mc:Choice>
              <mc:Fallback>
                <p:oleObj name="Document" r:id="rId3" imgW="7228821" imgH="53877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990600"/>
                        <a:ext cx="6934200" cy="5170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035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2-1  Modify the Test Scores application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1566051"/>
              </p:ext>
            </p:extLst>
          </p:nvPr>
        </p:nvGraphicFramePr>
        <p:xfrm>
          <a:off x="990600" y="1176338"/>
          <a:ext cx="6815138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97" name="Document" r:id="rId3" imgW="7280289" imgH="3823420" progId="Word.Document.12">
                  <p:embed/>
                </p:oleObj>
              </mc:Choice>
              <mc:Fallback>
                <p:oleObj name="Document" r:id="rId3" imgW="7280289" imgH="38234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76338"/>
                        <a:ext cx="6815138" cy="358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159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3250931"/>
              </p:ext>
            </p:extLst>
          </p:nvPr>
        </p:nvGraphicFramePr>
        <p:xfrm>
          <a:off x="990600" y="1208138"/>
          <a:ext cx="7301323" cy="7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Document" r:id="rId3" imgW="7301323" imgH="773062" progId="Word.Document.12">
                  <p:embed/>
                </p:oleObj>
              </mc:Choice>
              <mc:Fallback>
                <p:oleObj name="Document" r:id="rId3" imgW="7301323" imgH="7730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08138"/>
                        <a:ext cx="7301323" cy="7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419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JavaScript in the body of an HTML document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8577086"/>
              </p:ext>
            </p:extLst>
          </p:nvPr>
        </p:nvGraphicFramePr>
        <p:xfrm>
          <a:off x="914400" y="1219200"/>
          <a:ext cx="7301323" cy="407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1" name="Document" r:id="rId3" imgW="7301323" imgH="4077387" progId="Word.Document.12">
                  <p:embed/>
                </p:oleObj>
              </mc:Choice>
              <mc:Fallback>
                <p:oleObj name="Document" r:id="rId3" imgW="7301323" imgH="4077387" progId="Word.Document.1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19200"/>
                        <a:ext cx="7301323" cy="407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959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 smtClean="0"/>
              <a:t>The result of the JavaScript in a web browser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466" y="1295400"/>
            <a:ext cx="4747534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28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nonscript</a:t>
            </a:r>
            <a:r>
              <a:rPr lang="en-US" dirty="0" smtClean="0"/>
              <a:t> element in the body </a:t>
            </a:r>
            <a:br>
              <a:rPr lang="en-US" dirty="0" smtClean="0"/>
            </a:br>
            <a:r>
              <a:rPr lang="en-US" dirty="0" smtClean="0"/>
              <a:t>of an HTML document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7065981"/>
              </p:ext>
            </p:extLst>
          </p:nvPr>
        </p:nvGraphicFramePr>
        <p:xfrm>
          <a:off x="990600" y="1600200"/>
          <a:ext cx="7301323" cy="407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63" name="Document" r:id="rId3" imgW="7301323" imgH="4077387" progId="Word.Document.12">
                  <p:embed/>
                </p:oleObj>
              </mc:Choice>
              <mc:Fallback>
                <p:oleObj name="Document" r:id="rId3" imgW="7301323" imgH="4077387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600200"/>
                        <a:ext cx="7301323" cy="407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587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 with title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929</TotalTime>
  <Words>1436</Words>
  <Application>Microsoft Office PowerPoint</Application>
  <PresentationFormat>On-screen Show (4:3)</PresentationFormat>
  <Paragraphs>295</Paragraphs>
  <Slides>59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62" baseType="lpstr">
      <vt:lpstr>Slide with title</vt:lpstr>
      <vt:lpstr>Document</vt:lpstr>
      <vt:lpstr>Microsoft Word Document</vt:lpstr>
      <vt:lpstr>Chapter 2</vt:lpstr>
      <vt:lpstr>Objectives</vt:lpstr>
      <vt:lpstr>Objectives (continued)</vt:lpstr>
      <vt:lpstr>Two attributes of the script element</vt:lpstr>
      <vt:lpstr>A script element that embeds JavaScript in the head section</vt:lpstr>
      <vt:lpstr>Terms</vt:lpstr>
      <vt:lpstr>JavaScript in the body of an HTML document</vt:lpstr>
      <vt:lpstr>The result of the JavaScript in a web browser</vt:lpstr>
      <vt:lpstr>A nonscript element in the body  of an HTML document</vt:lpstr>
      <vt:lpstr>A nonscript element at the start  of an HTML document</vt:lpstr>
      <vt:lpstr>A block of JavaScript code</vt:lpstr>
      <vt:lpstr>The basic syntax rules for JavaScript</vt:lpstr>
      <vt:lpstr>How to split a statement over two  or more lines</vt:lpstr>
      <vt:lpstr>A JavaScript function  with the identifiers highlighted</vt:lpstr>
      <vt:lpstr>Rules for creating identifiers</vt:lpstr>
      <vt:lpstr>Valid identifiers in JavaScript</vt:lpstr>
      <vt:lpstr>Camel casing versus underscore notation</vt:lpstr>
      <vt:lpstr>Naming recommendations for identifiers</vt:lpstr>
      <vt:lpstr>Terms</vt:lpstr>
      <vt:lpstr>A block of JavaScript code  with the comments highlighted</vt:lpstr>
      <vt:lpstr>How to code comments</vt:lpstr>
      <vt:lpstr>Common methods of the window object</vt:lpstr>
      <vt:lpstr>A statement that calls the prompt method  with the object named omitted</vt:lpstr>
      <vt:lpstr>One property of the window object</vt:lpstr>
      <vt:lpstr>Two methods of the document object</vt:lpstr>
      <vt:lpstr>Write and writeIn statements in the body</vt:lpstr>
      <vt:lpstr>Terms</vt:lpstr>
      <vt:lpstr>Examples of number values</vt:lpstr>
      <vt:lpstr>Terms</vt:lpstr>
      <vt:lpstr>Common arithmetic operators</vt:lpstr>
      <vt:lpstr>The order of precedence  for arithmetic expressions</vt:lpstr>
      <vt:lpstr>Examples of precedence and the use  of parentheses</vt:lpstr>
      <vt:lpstr>Terms</vt:lpstr>
      <vt:lpstr>The most useful assignment operators</vt:lpstr>
      <vt:lpstr>How to code compound assignment statements</vt:lpstr>
      <vt:lpstr>Three ways to increment a counter variable</vt:lpstr>
      <vt:lpstr>A floating-point result that isn’t precise</vt:lpstr>
      <vt:lpstr>Terms</vt:lpstr>
      <vt:lpstr>The concatenation operator for strings</vt:lpstr>
      <vt:lpstr>Escape sequences that can be used in strings</vt:lpstr>
      <vt:lpstr>How to declare string variables  and assign values to them</vt:lpstr>
      <vt:lpstr>How to code compound assignment statements</vt:lpstr>
      <vt:lpstr>How escape sequences can be used  in a string</vt:lpstr>
      <vt:lpstr>How to declare Boolean variables  and assign values to them</vt:lpstr>
      <vt:lpstr>Terms</vt:lpstr>
      <vt:lpstr>Two methods of the window object  for working with numbers</vt:lpstr>
      <vt:lpstr>Examples that use the parseInt  and parseFloat methods</vt:lpstr>
      <vt:lpstr>The same examples with the parse methods embedded in the alert method</vt:lpstr>
      <vt:lpstr>Other examples of parse methods</vt:lpstr>
      <vt:lpstr>The dialog boxes for the Calculate MPG app</vt:lpstr>
      <vt:lpstr>The dialog boxes for the Calculate MPG app (continued)</vt:lpstr>
      <vt:lpstr>The HTML and JavaScript for the MPG app</vt:lpstr>
      <vt:lpstr>The results of the Test Scores app in a browser</vt:lpstr>
      <vt:lpstr>The HTML and JavaScript  for the Test Scores app</vt:lpstr>
      <vt:lpstr>The HTML and JavaScript (continued)</vt:lpstr>
      <vt:lpstr>Exercise 2-1  Modify the MPG application</vt:lpstr>
      <vt:lpstr>Exercise 2-2  Create a simple application</vt:lpstr>
      <vt:lpstr>Extra 2-1  Convert Fahrenheit to Celsius</vt:lpstr>
      <vt:lpstr>Short 2-1  Modify the Test Scores application</vt:lpstr>
    </vt:vector>
  </TitlesOfParts>
  <Company>Mike Murach &amp; Associates,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Mike Murach</cp:lastModifiedBy>
  <cp:revision>89</cp:revision>
  <dcterms:created xsi:type="dcterms:W3CDTF">2010-11-30T18:46:51Z</dcterms:created>
  <dcterms:modified xsi:type="dcterms:W3CDTF">2015-10-01T16:35:48Z</dcterms:modified>
</cp:coreProperties>
</file>