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46"/>
  </p:notesMasterIdLst>
  <p:handoutMasterIdLst>
    <p:handoutMasterId r:id="rId47"/>
  </p:handoutMasterIdLst>
  <p:sldIdLst>
    <p:sldId id="323" r:id="rId2"/>
    <p:sldId id="324" r:id="rId3"/>
    <p:sldId id="325" r:id="rId4"/>
    <p:sldId id="374" r:id="rId5"/>
    <p:sldId id="375" r:id="rId6"/>
    <p:sldId id="376" r:id="rId7"/>
    <p:sldId id="377" r:id="rId8"/>
    <p:sldId id="378" r:id="rId9"/>
    <p:sldId id="379" r:id="rId10"/>
    <p:sldId id="380" r:id="rId11"/>
    <p:sldId id="381" r:id="rId12"/>
    <p:sldId id="382" r:id="rId13"/>
    <p:sldId id="383" r:id="rId14"/>
    <p:sldId id="384" r:id="rId15"/>
    <p:sldId id="429" r:id="rId16"/>
    <p:sldId id="385" r:id="rId17"/>
    <p:sldId id="386" r:id="rId18"/>
    <p:sldId id="387" r:id="rId19"/>
    <p:sldId id="430" r:id="rId20"/>
    <p:sldId id="432" r:id="rId21"/>
    <p:sldId id="433" r:id="rId22"/>
    <p:sldId id="434" r:id="rId23"/>
    <p:sldId id="435" r:id="rId24"/>
    <p:sldId id="436" r:id="rId25"/>
    <p:sldId id="437" r:id="rId26"/>
    <p:sldId id="431" r:id="rId27"/>
    <p:sldId id="388" r:id="rId28"/>
    <p:sldId id="389" r:id="rId29"/>
    <p:sldId id="390" r:id="rId30"/>
    <p:sldId id="391" r:id="rId31"/>
    <p:sldId id="392" r:id="rId32"/>
    <p:sldId id="393" r:id="rId33"/>
    <p:sldId id="394" r:id="rId34"/>
    <p:sldId id="438" r:id="rId35"/>
    <p:sldId id="439" r:id="rId36"/>
    <p:sldId id="440" r:id="rId37"/>
    <p:sldId id="418" r:id="rId38"/>
    <p:sldId id="419" r:id="rId39"/>
    <p:sldId id="422" r:id="rId40"/>
    <p:sldId id="420" r:id="rId41"/>
    <p:sldId id="421" r:id="rId42"/>
    <p:sldId id="441" r:id="rId43"/>
    <p:sldId id="427" r:id="rId44"/>
    <p:sldId id="428" r:id="rId45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86452" autoAdjust="0"/>
  </p:normalViewPr>
  <p:slideViewPr>
    <p:cSldViewPr>
      <p:cViewPr varScale="1">
        <p:scale>
          <a:sx n="94" d="100"/>
          <a:sy n="94" d="100"/>
        </p:scale>
        <p:origin x="-2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6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2.emf"/><Relationship Id="rId1" Type="http://schemas.openxmlformats.org/officeDocument/2006/relationships/image" Target="../media/image51.emf"/><Relationship Id="rId5" Type="http://schemas.openxmlformats.org/officeDocument/2006/relationships/image" Target="../media/image55.emf"/><Relationship Id="rId4" Type="http://schemas.openxmlformats.org/officeDocument/2006/relationships/image" Target="../media/image54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57.emf"/><Relationship Id="rId1" Type="http://schemas.openxmlformats.org/officeDocument/2006/relationships/image" Target="../media/image56.emf"/><Relationship Id="rId4" Type="http://schemas.openxmlformats.org/officeDocument/2006/relationships/image" Target="../media/image59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image" Target="../media/image62.emf"/><Relationship Id="rId1" Type="http://schemas.openxmlformats.org/officeDocument/2006/relationships/image" Target="../media/image6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image" Target="../media/image64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8102" y="0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10/1/2015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8102" y="8829967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9694" y="0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5790"/>
            <a:ext cx="5046663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9694" y="8831580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C5A2EE-74B4-4329-B2EC-6DFE0575EDC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94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33CC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33CC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Murach's JavaScript (2nd Ed.), C3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JavaScript (2nd Ed.), C3</a:t>
            </a: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/>
              <a:t>Slide </a:t>
            </a:r>
            <a:fld id="{BF5C1183-B085-4070-A402-C03A3F977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package" Target="../embeddings/Microsoft_Word_Document1.docx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Document12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Word_Document13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4.emf"/><Relationship Id="rId4" Type="http://schemas.openxmlformats.org/officeDocument/2006/relationships/package" Target="../embeddings/Microsoft_Word_Document14.docx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oleObject" Target="../embeddings/oleObject15.bin"/><Relationship Id="rId7" Type="http://schemas.openxmlformats.org/officeDocument/2006/relationships/package" Target="../embeddings/Microsoft_Word_Document1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17.emf"/><Relationship Id="rId5" Type="http://schemas.openxmlformats.org/officeDocument/2006/relationships/image" Target="../media/image15.emf"/><Relationship Id="rId10" Type="http://schemas.openxmlformats.org/officeDocument/2006/relationships/package" Target="../embeddings/Microsoft_Word_Document17.docx"/><Relationship Id="rId4" Type="http://schemas.openxmlformats.org/officeDocument/2006/relationships/package" Target="../embeddings/Microsoft_Word_Document15.docx"/><Relationship Id="rId9" Type="http://schemas.openxmlformats.org/officeDocument/2006/relationships/oleObject" Target="../embeddings/oleObject17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oleObject" Target="../embeddings/oleObject18.bin"/><Relationship Id="rId7" Type="http://schemas.openxmlformats.org/officeDocument/2006/relationships/package" Target="../embeddings/Microsoft_Word_Document1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0.emf"/><Relationship Id="rId5" Type="http://schemas.openxmlformats.org/officeDocument/2006/relationships/image" Target="../media/image18.emf"/><Relationship Id="rId10" Type="http://schemas.openxmlformats.org/officeDocument/2006/relationships/package" Target="../embeddings/Microsoft_Word_Document20.docx"/><Relationship Id="rId4" Type="http://schemas.openxmlformats.org/officeDocument/2006/relationships/package" Target="../embeddings/Microsoft_Word_Document18.docx"/><Relationship Id="rId9" Type="http://schemas.openxmlformats.org/officeDocument/2006/relationships/oleObject" Target="../embeddings/oleObject20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oleObject" Target="../embeddings/oleObject21.bin"/><Relationship Id="rId7" Type="http://schemas.openxmlformats.org/officeDocument/2006/relationships/package" Target="../embeddings/Microsoft_Word_Document2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23.emf"/><Relationship Id="rId5" Type="http://schemas.openxmlformats.org/officeDocument/2006/relationships/image" Target="../media/image21.emf"/><Relationship Id="rId10" Type="http://schemas.openxmlformats.org/officeDocument/2006/relationships/package" Target="../embeddings/Microsoft_Word_Document23.docx"/><Relationship Id="rId4" Type="http://schemas.openxmlformats.org/officeDocument/2006/relationships/package" Target="../embeddings/Microsoft_Word_Document21.docx"/><Relationship Id="rId9" Type="http://schemas.openxmlformats.org/officeDocument/2006/relationships/oleObject" Target="../embeddings/oleObject23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oleObject" Target="../embeddings/oleObject24.bin"/><Relationship Id="rId7" Type="http://schemas.openxmlformats.org/officeDocument/2006/relationships/package" Target="../embeddings/Microsoft_Word_Document2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26.emf"/><Relationship Id="rId5" Type="http://schemas.openxmlformats.org/officeDocument/2006/relationships/image" Target="../media/image24.emf"/><Relationship Id="rId10" Type="http://schemas.openxmlformats.org/officeDocument/2006/relationships/package" Target="../embeddings/Microsoft_Word_Document26.docx"/><Relationship Id="rId4" Type="http://schemas.openxmlformats.org/officeDocument/2006/relationships/package" Target="../embeddings/Microsoft_Word_Document24.docx"/><Relationship Id="rId9" Type="http://schemas.openxmlformats.org/officeDocument/2006/relationships/oleObject" Target="../embeddings/oleObject26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7.emf"/><Relationship Id="rId4" Type="http://schemas.openxmlformats.org/officeDocument/2006/relationships/package" Target="../embeddings/Microsoft_Word_Document27.docx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29.docx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0.png"/><Relationship Id="rId5" Type="http://schemas.openxmlformats.org/officeDocument/2006/relationships/image" Target="../media/image28.emf"/><Relationship Id="rId10" Type="http://schemas.openxmlformats.org/officeDocument/2006/relationships/image" Target="../media/image31.png"/><Relationship Id="rId4" Type="http://schemas.openxmlformats.org/officeDocument/2006/relationships/package" Target="../embeddings/Microsoft_Word_Document28.docx"/><Relationship Id="rId9" Type="http://schemas.openxmlformats.org/officeDocument/2006/relationships/image" Target="../media/image2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32.emf"/><Relationship Id="rId4" Type="http://schemas.openxmlformats.org/officeDocument/2006/relationships/package" Target="../embeddings/Microsoft_Word_Document30.doc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2.docx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35.emf"/><Relationship Id="rId4" Type="http://schemas.openxmlformats.org/officeDocument/2006/relationships/package" Target="../embeddings/Microsoft_Word_Document31.doc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36.emf"/><Relationship Id="rId4" Type="http://schemas.openxmlformats.org/officeDocument/2006/relationships/package" Target="../embeddings/Microsoft_Word_Document32.docx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13" Type="http://schemas.openxmlformats.org/officeDocument/2006/relationships/image" Target="../media/image39.emf"/><Relationship Id="rId3" Type="http://schemas.openxmlformats.org/officeDocument/2006/relationships/oleObject" Target="../embeddings/oleObject33.bin"/><Relationship Id="rId7" Type="http://schemas.openxmlformats.org/officeDocument/2006/relationships/package" Target="../embeddings/Microsoft_Word_Document34.docx"/><Relationship Id="rId12" Type="http://schemas.openxmlformats.org/officeDocument/2006/relationships/package" Target="../embeddings/Microsoft_Word_Document3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34.bin"/><Relationship Id="rId11" Type="http://schemas.openxmlformats.org/officeDocument/2006/relationships/oleObject" Target="../embeddings/oleObject35.bin"/><Relationship Id="rId5" Type="http://schemas.openxmlformats.org/officeDocument/2006/relationships/image" Target="../media/image37.emf"/><Relationship Id="rId10" Type="http://schemas.openxmlformats.org/officeDocument/2006/relationships/image" Target="../media/image41.png"/><Relationship Id="rId4" Type="http://schemas.openxmlformats.org/officeDocument/2006/relationships/package" Target="../embeddings/Microsoft_Word_Document33.docx"/><Relationship Id="rId9" Type="http://schemas.openxmlformats.org/officeDocument/2006/relationships/image" Target="../media/image40.png"/><Relationship Id="rId1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43.emf"/><Relationship Id="rId4" Type="http://schemas.openxmlformats.org/officeDocument/2006/relationships/package" Target="../embeddings/Microsoft_Word_Document36.docx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3" Type="http://schemas.openxmlformats.org/officeDocument/2006/relationships/oleObject" Target="../embeddings/oleObject37.bin"/><Relationship Id="rId7" Type="http://schemas.openxmlformats.org/officeDocument/2006/relationships/package" Target="../embeddings/Microsoft_Word_Document3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46.emf"/><Relationship Id="rId5" Type="http://schemas.openxmlformats.org/officeDocument/2006/relationships/image" Target="../media/image44.emf"/><Relationship Id="rId10" Type="http://schemas.openxmlformats.org/officeDocument/2006/relationships/package" Target="../embeddings/Microsoft_Word_Document39.docx"/><Relationship Id="rId4" Type="http://schemas.openxmlformats.org/officeDocument/2006/relationships/package" Target="../embeddings/Microsoft_Word_Document37.docx"/><Relationship Id="rId9" Type="http://schemas.openxmlformats.org/officeDocument/2006/relationships/oleObject" Target="../embeddings/oleObject39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3" Type="http://schemas.openxmlformats.org/officeDocument/2006/relationships/oleObject" Target="../embeddings/oleObject40.bin"/><Relationship Id="rId7" Type="http://schemas.openxmlformats.org/officeDocument/2006/relationships/package" Target="../embeddings/Microsoft_Word_Document4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49.emf"/><Relationship Id="rId5" Type="http://schemas.openxmlformats.org/officeDocument/2006/relationships/image" Target="../media/image47.emf"/><Relationship Id="rId10" Type="http://schemas.openxmlformats.org/officeDocument/2006/relationships/package" Target="../embeddings/Microsoft_Word_Document42.docx"/><Relationship Id="rId4" Type="http://schemas.openxmlformats.org/officeDocument/2006/relationships/package" Target="../embeddings/Microsoft_Word_Document40.docx"/><Relationship Id="rId9" Type="http://schemas.openxmlformats.org/officeDocument/2006/relationships/oleObject" Target="../embeddings/oleObject42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50.emf"/><Relationship Id="rId4" Type="http://schemas.openxmlformats.org/officeDocument/2006/relationships/package" Target="../embeddings/Microsoft_Word_Document43.docx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13" Type="http://schemas.openxmlformats.org/officeDocument/2006/relationships/package" Target="../embeddings/Microsoft_Word_Document47.docx"/><Relationship Id="rId3" Type="http://schemas.openxmlformats.org/officeDocument/2006/relationships/oleObject" Target="../embeddings/oleObject44.bin"/><Relationship Id="rId7" Type="http://schemas.openxmlformats.org/officeDocument/2006/relationships/package" Target="../embeddings/Microsoft_Word_Document45.docx"/><Relationship Id="rId12" Type="http://schemas.openxmlformats.org/officeDocument/2006/relationships/oleObject" Target="../embeddings/oleObject47.bin"/><Relationship Id="rId17" Type="http://schemas.openxmlformats.org/officeDocument/2006/relationships/image" Target="../media/image55.emf"/><Relationship Id="rId2" Type="http://schemas.openxmlformats.org/officeDocument/2006/relationships/slideLayout" Target="../slideLayouts/slideLayout2.xml"/><Relationship Id="rId16" Type="http://schemas.openxmlformats.org/officeDocument/2006/relationships/package" Target="../embeddings/Microsoft_Word_Document48.docx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45.bin"/><Relationship Id="rId11" Type="http://schemas.openxmlformats.org/officeDocument/2006/relationships/image" Target="../media/image53.emf"/><Relationship Id="rId5" Type="http://schemas.openxmlformats.org/officeDocument/2006/relationships/image" Target="../media/image51.emf"/><Relationship Id="rId15" Type="http://schemas.openxmlformats.org/officeDocument/2006/relationships/oleObject" Target="../embeddings/oleObject48.bin"/><Relationship Id="rId10" Type="http://schemas.openxmlformats.org/officeDocument/2006/relationships/package" Target="../embeddings/Microsoft_Word_Document46.docx"/><Relationship Id="rId4" Type="http://schemas.openxmlformats.org/officeDocument/2006/relationships/package" Target="../embeddings/Microsoft_Word_Document44.docx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5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Document3.docx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13" Type="http://schemas.openxmlformats.org/officeDocument/2006/relationships/package" Target="../embeddings/Microsoft_Word_Document52.docx"/><Relationship Id="rId3" Type="http://schemas.openxmlformats.org/officeDocument/2006/relationships/oleObject" Target="../embeddings/oleObject49.bin"/><Relationship Id="rId7" Type="http://schemas.openxmlformats.org/officeDocument/2006/relationships/package" Target="../embeddings/Microsoft_Word_Document50.docx"/><Relationship Id="rId12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50.bin"/><Relationship Id="rId11" Type="http://schemas.openxmlformats.org/officeDocument/2006/relationships/image" Target="../media/image58.emf"/><Relationship Id="rId5" Type="http://schemas.openxmlformats.org/officeDocument/2006/relationships/image" Target="../media/image56.emf"/><Relationship Id="rId15" Type="http://schemas.openxmlformats.org/officeDocument/2006/relationships/image" Target="../media/image60.png"/><Relationship Id="rId10" Type="http://schemas.openxmlformats.org/officeDocument/2006/relationships/package" Target="../embeddings/Microsoft_Word_Document51.docx"/><Relationship Id="rId4" Type="http://schemas.openxmlformats.org/officeDocument/2006/relationships/package" Target="../embeddings/Microsoft_Word_Document49.docx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59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emf"/><Relationship Id="rId3" Type="http://schemas.openxmlformats.org/officeDocument/2006/relationships/oleObject" Target="../embeddings/oleObject53.bin"/><Relationship Id="rId7" Type="http://schemas.openxmlformats.org/officeDocument/2006/relationships/package" Target="../embeddings/Microsoft_Word_Document5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54.bin"/><Relationship Id="rId11" Type="http://schemas.openxmlformats.org/officeDocument/2006/relationships/image" Target="../media/image63.emf"/><Relationship Id="rId5" Type="http://schemas.openxmlformats.org/officeDocument/2006/relationships/image" Target="../media/image61.emf"/><Relationship Id="rId10" Type="http://schemas.openxmlformats.org/officeDocument/2006/relationships/package" Target="../embeddings/Microsoft_Word_Document55.docx"/><Relationship Id="rId4" Type="http://schemas.openxmlformats.org/officeDocument/2006/relationships/package" Target="../embeddings/Microsoft_Word_Document53.docx"/><Relationship Id="rId9" Type="http://schemas.openxmlformats.org/officeDocument/2006/relationships/oleObject" Target="../embeddings/oleObject55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3" Type="http://schemas.openxmlformats.org/officeDocument/2006/relationships/oleObject" Target="../embeddings/oleObject56.bin"/><Relationship Id="rId7" Type="http://schemas.openxmlformats.org/officeDocument/2006/relationships/package" Target="../embeddings/Microsoft_Word_Document5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57.bin"/><Relationship Id="rId5" Type="http://schemas.openxmlformats.org/officeDocument/2006/relationships/image" Target="../media/image64.emf"/><Relationship Id="rId4" Type="http://schemas.openxmlformats.org/officeDocument/2006/relationships/package" Target="../embeddings/Microsoft_Word_Document56.docx"/><Relationship Id="rId9" Type="http://schemas.openxmlformats.org/officeDocument/2006/relationships/image" Target="../media/image6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67.emf"/><Relationship Id="rId4" Type="http://schemas.openxmlformats.org/officeDocument/2006/relationships/package" Target="../embeddings/Microsoft_Word_Document58.docx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69.emf"/><Relationship Id="rId4" Type="http://schemas.openxmlformats.org/officeDocument/2006/relationships/package" Target="../embeddings/Microsoft_Word_Document59.docx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70.emf"/><Relationship Id="rId4" Type="http://schemas.openxmlformats.org/officeDocument/2006/relationships/package" Target="../embeddings/Microsoft_Word_Document60.docx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71.emf"/><Relationship Id="rId4" Type="http://schemas.openxmlformats.org/officeDocument/2006/relationships/package" Target="../embeddings/Microsoft_Word_Document61.docx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73.png"/><Relationship Id="rId5" Type="http://schemas.openxmlformats.org/officeDocument/2006/relationships/image" Target="../media/image72.emf"/><Relationship Id="rId4" Type="http://schemas.openxmlformats.org/officeDocument/2006/relationships/package" Target="../embeddings/Microsoft_Word_Document62.docx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74.emf"/><Relationship Id="rId4" Type="http://schemas.openxmlformats.org/officeDocument/2006/relationships/package" Target="../embeddings/Microsoft_Word_Document63.doc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4.docx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75.emf"/><Relationship Id="rId4" Type="http://schemas.openxmlformats.org/officeDocument/2006/relationships/package" Target="../embeddings/Microsoft_Word_Document64.docx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76.emf"/><Relationship Id="rId4" Type="http://schemas.openxmlformats.org/officeDocument/2006/relationships/package" Target="../embeddings/Microsoft_Word_Document65.docx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6.docx"/><Relationship Id="rId7" Type="http://schemas.openxmlformats.org/officeDocument/2006/relationships/image" Target="../media/image8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84.emf"/><Relationship Id="rId5" Type="http://schemas.openxmlformats.org/officeDocument/2006/relationships/package" Target="../embeddings/Microsoft_Word_Document67.docx"/><Relationship Id="rId4" Type="http://schemas.openxmlformats.org/officeDocument/2006/relationships/oleObject" Target="../embeddings/oleObject66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Word_Document5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6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Document7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Document8.docx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9.bin"/><Relationship Id="rId7" Type="http://schemas.openxmlformats.org/officeDocument/2006/relationships/package" Target="../embeddings/Microsoft_Word_Document1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1.emf"/><Relationship Id="rId5" Type="http://schemas.openxmlformats.org/officeDocument/2006/relationships/image" Target="../media/image9.emf"/><Relationship Id="rId10" Type="http://schemas.openxmlformats.org/officeDocument/2006/relationships/package" Target="../embeddings/Microsoft_Word_Document11.docx"/><Relationship Id="rId4" Type="http://schemas.openxmlformats.org/officeDocument/2006/relationships/package" Target="../embeddings/Microsoft_Word_Document9.docx"/><Relationship Id="rId9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83957"/>
            <a:ext cx="7315200" cy="492443"/>
          </a:xfrm>
        </p:spPr>
        <p:txBody>
          <a:bodyPr/>
          <a:lstStyle/>
          <a:p>
            <a:pPr algn="ctr"/>
            <a:r>
              <a:rPr lang="en-US" sz="3200" dirty="0" smtClean="0"/>
              <a:t>Chapter 3</a:t>
            </a:r>
            <a:endParaRPr lang="en-US" sz="3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5983708"/>
              </p:ext>
            </p:extLst>
          </p:nvPr>
        </p:nvGraphicFramePr>
        <p:xfrm>
          <a:off x="914400" y="1597025"/>
          <a:ext cx="7262813" cy="229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Document" r:id="rId5" imgW="7301323" imgH="2308743" progId="Word.Document.12">
                  <p:embed/>
                </p:oleObj>
              </mc:Choice>
              <mc:Fallback>
                <p:oleObj name="Document" r:id="rId5" imgW="7301323" imgH="230874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597025"/>
                        <a:ext cx="7262813" cy="2292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if statement with else if and else clauses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8985065"/>
              </p:ext>
            </p:extLst>
          </p:nvPr>
        </p:nvGraphicFramePr>
        <p:xfrm>
          <a:off x="990600" y="1198563"/>
          <a:ext cx="7300912" cy="207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0" name="Document" r:id="rId4" imgW="7301323" imgH="2078301" progId="Word.Document.12">
                  <p:embed/>
                </p:oleObj>
              </mc:Choice>
              <mc:Fallback>
                <p:oleObj name="Document" r:id="rId4" imgW="7301323" imgH="207830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98563"/>
                        <a:ext cx="7300912" cy="2078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395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 smtClean="0"/>
              <a:t>An if statement with a compound conditional expression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0693441"/>
              </p:ext>
            </p:extLst>
          </p:nvPr>
        </p:nvGraphicFramePr>
        <p:xfrm>
          <a:off x="990600" y="1600200"/>
          <a:ext cx="7300912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4" name="Document" r:id="rId4" imgW="7301323" imgH="697088" progId="Word.Document.12">
                  <p:embed/>
                </p:oleObj>
              </mc:Choice>
              <mc:Fallback>
                <p:oleObj name="Document" r:id="rId4" imgW="7301323" imgH="69708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600200"/>
                        <a:ext cx="7300912" cy="696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447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test a Boolean variable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8588023"/>
              </p:ext>
            </p:extLst>
          </p:nvPr>
        </p:nvGraphicFramePr>
        <p:xfrm>
          <a:off x="990600" y="1066800"/>
          <a:ext cx="7300912" cy="212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8" name="Document" r:id="rId4" imgW="7301323" imgH="2124389" progId="Word.Document.12">
                  <p:embed/>
                </p:oleObj>
              </mc:Choice>
              <mc:Fallback>
                <p:oleObj name="Document" r:id="rId4" imgW="7301323" imgH="21243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066800"/>
                        <a:ext cx="7300912" cy="2124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813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syntax of a while loop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7004488"/>
              </p:ext>
            </p:extLst>
          </p:nvPr>
        </p:nvGraphicFramePr>
        <p:xfrm>
          <a:off x="990600" y="1211263"/>
          <a:ext cx="7300912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2" name="Document" r:id="rId4" imgW="7301323" imgH="236563" progId="Word.Document.12">
                  <p:embed/>
                </p:oleObj>
              </mc:Choice>
              <mc:Fallback>
                <p:oleObj name="Document" r:id="rId4" imgW="7301323" imgH="2365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211263"/>
                        <a:ext cx="7300912" cy="236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4389959"/>
              </p:ext>
            </p:extLst>
          </p:nvPr>
        </p:nvGraphicFramePr>
        <p:xfrm>
          <a:off x="914400" y="1622943"/>
          <a:ext cx="7301323" cy="967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3" name="Document" r:id="rId7" imgW="7301323" imgH="967857" progId="Word.Document.12">
                  <p:embed/>
                </p:oleObj>
              </mc:Choice>
              <mc:Fallback>
                <p:oleObj name="Document" r:id="rId7" imgW="7301323" imgH="96785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622943"/>
                        <a:ext cx="7301323" cy="9678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1042988"/>
              </p:ext>
            </p:extLst>
          </p:nvPr>
        </p:nvGraphicFramePr>
        <p:xfrm>
          <a:off x="990600" y="2571750"/>
          <a:ext cx="7300912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4" name="Document" r:id="rId10" imgW="7301323" imgH="1848218" progId="Word.Document.12">
                  <p:embed/>
                </p:oleObj>
              </mc:Choice>
              <mc:Fallback>
                <p:oleObj name="Document" r:id="rId10" imgW="7301323" imgH="184821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90600" y="2571750"/>
                        <a:ext cx="7300912" cy="1847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538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syntax of a do-while loop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0663006"/>
              </p:ext>
            </p:extLst>
          </p:nvPr>
        </p:nvGraphicFramePr>
        <p:xfrm>
          <a:off x="990600" y="1143000"/>
          <a:ext cx="7300912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6" name="Document" r:id="rId4" imgW="7301323" imgH="236563" progId="Word.Document.12">
                  <p:embed/>
                </p:oleObj>
              </mc:Choice>
              <mc:Fallback>
                <p:oleObj name="Document" r:id="rId4" imgW="7301323" imgH="2365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236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6193345"/>
              </p:ext>
            </p:extLst>
          </p:nvPr>
        </p:nvGraphicFramePr>
        <p:xfrm>
          <a:off x="914400" y="1608137"/>
          <a:ext cx="7301323" cy="967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7" name="Document" r:id="rId7" imgW="7301323" imgH="967857" progId="Word.Document.12">
                  <p:embed/>
                </p:oleObj>
              </mc:Choice>
              <mc:Fallback>
                <p:oleObj name="Document" r:id="rId7" imgW="7301323" imgH="96785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608137"/>
                        <a:ext cx="7301323" cy="9678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8522625"/>
              </p:ext>
            </p:extLst>
          </p:nvPr>
        </p:nvGraphicFramePr>
        <p:xfrm>
          <a:off x="990600" y="2579687"/>
          <a:ext cx="7300912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8" name="Document" r:id="rId10" imgW="7301323" imgH="1848218" progId="Word.Document.12">
                  <p:embed/>
                </p:oleObj>
              </mc:Choice>
              <mc:Fallback>
                <p:oleObj name="Document" r:id="rId10" imgW="7301323" imgH="184821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90600" y="2579687"/>
                        <a:ext cx="7300912" cy="1847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492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syntax of a for loop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5048483"/>
              </p:ext>
            </p:extLst>
          </p:nvPr>
        </p:nvGraphicFramePr>
        <p:xfrm>
          <a:off x="990600" y="1128713"/>
          <a:ext cx="7300912" cy="115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82" name="Document" r:id="rId4" imgW="7301323" imgH="1157612" progId="Word.Document.12">
                  <p:embed/>
                </p:oleObj>
              </mc:Choice>
              <mc:Fallback>
                <p:oleObj name="Document" r:id="rId4" imgW="7301323" imgH="115761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28713"/>
                        <a:ext cx="7300912" cy="1157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1047366"/>
              </p:ext>
            </p:extLst>
          </p:nvPr>
        </p:nvGraphicFramePr>
        <p:xfrm>
          <a:off x="914400" y="2590800"/>
          <a:ext cx="7301323" cy="968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83" name="Document" r:id="rId7" imgW="7301323" imgH="968577" progId="Word.Document.12">
                  <p:embed/>
                </p:oleObj>
              </mc:Choice>
              <mc:Fallback>
                <p:oleObj name="Document" r:id="rId7" imgW="7301323" imgH="96857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2590800"/>
                        <a:ext cx="7301323" cy="9685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5356692"/>
              </p:ext>
            </p:extLst>
          </p:nvPr>
        </p:nvGraphicFramePr>
        <p:xfrm>
          <a:off x="990600" y="3254375"/>
          <a:ext cx="7272338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84" name="Document" r:id="rId10" imgW="7313400" imgH="2076671" progId="Word.Document.12">
                  <p:embed/>
                </p:oleObj>
              </mc:Choice>
              <mc:Fallback>
                <p:oleObj name="Document" r:id="rId10" imgW="7313400" imgH="207667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90600" y="3254375"/>
                        <a:ext cx="7272338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556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A for loop that calculates the future value </a:t>
            </a:r>
            <a:br>
              <a:rPr lang="en-US" dirty="0"/>
            </a:br>
            <a:r>
              <a:rPr lang="en-US" dirty="0"/>
              <a:t>of an investment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6287616"/>
              </p:ext>
            </p:extLst>
          </p:nvPr>
        </p:nvGraphicFramePr>
        <p:xfrm>
          <a:off x="914400" y="4114800"/>
          <a:ext cx="7272338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3" name="Document" r:id="rId4" imgW="7313400" imgH="1156704" progId="Word.Document.12">
                  <p:embed/>
                </p:oleObj>
              </mc:Choice>
              <mc:Fallback>
                <p:oleObj name="Document" r:id="rId4" imgW="7313400" imgH="115670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4114800"/>
                        <a:ext cx="7272338" cy="114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6652683"/>
              </p:ext>
            </p:extLst>
          </p:nvPr>
        </p:nvGraphicFramePr>
        <p:xfrm>
          <a:off x="968375" y="3570288"/>
          <a:ext cx="7097713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4" name="Document" r:id="rId7" imgW="7269131" imgH="718847" progId="Word.Document.12">
                  <p:embed/>
                </p:oleObj>
              </mc:Choice>
              <mc:Fallback>
                <p:oleObj name="Document" r:id="rId7" imgW="7269131" imgH="71884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68375" y="3570288"/>
                        <a:ext cx="7097713" cy="631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2106987"/>
              </p:ext>
            </p:extLst>
          </p:nvPr>
        </p:nvGraphicFramePr>
        <p:xfrm>
          <a:off x="990600" y="1600200"/>
          <a:ext cx="7300912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5" name="Document" r:id="rId10" imgW="7301323" imgH="1848218" progId="Word.Document.12">
                  <p:embed/>
                </p:oleObj>
              </mc:Choice>
              <mc:Fallback>
                <p:oleObj name="Document" r:id="rId10" imgW="7301323" imgH="184821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90600" y="1600200"/>
                        <a:ext cx="7300912" cy="1847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124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404546"/>
              </p:ext>
            </p:extLst>
          </p:nvPr>
        </p:nvGraphicFramePr>
        <p:xfrm>
          <a:off x="990600" y="1143000"/>
          <a:ext cx="7301323" cy="5025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4" name="Document" r:id="rId4" imgW="7301323" imgH="5025440" progId="Word.Document.12">
                  <p:embed/>
                </p:oleObj>
              </mc:Choice>
              <mc:Fallback>
                <p:oleObj name="Document" r:id="rId4" imgW="7301323" imgH="502544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1323" cy="5025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646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Two of the dialog boxes for the Miles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Per </a:t>
            </a:r>
            <a:r>
              <a:rPr lang="en-US" dirty="0"/>
              <a:t>Gallon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0796472"/>
              </p:ext>
            </p:extLst>
          </p:nvPr>
        </p:nvGraphicFramePr>
        <p:xfrm>
          <a:off x="987424" y="1524000"/>
          <a:ext cx="7301323" cy="1502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18" name="Document" r:id="rId4" imgW="7301323" imgH="1502195" progId="Word.Document.12">
                  <p:embed/>
                </p:oleObj>
              </mc:Choice>
              <mc:Fallback>
                <p:oleObj name="Document" r:id="rId4" imgW="7301323" imgH="15021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87424" y="1524000"/>
                        <a:ext cx="7301323" cy="1502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 descr="M:\Current projects\JavaScript\Manuscript\ch03\3-05a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981200"/>
            <a:ext cx="3081580" cy="1524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1948496"/>
              </p:ext>
            </p:extLst>
          </p:nvPr>
        </p:nvGraphicFramePr>
        <p:xfrm>
          <a:off x="987425" y="3622675"/>
          <a:ext cx="7262813" cy="148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19" name="Document" r:id="rId8" imgW="7301323" imgH="1502195" progId="Word.Document.12">
                  <p:embed/>
                </p:oleObj>
              </mc:Choice>
              <mc:Fallback>
                <p:oleObj name="Document" r:id="rId8" imgW="7301323" imgH="1502195" progId="Word.Document.1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25" y="3622675"/>
                        <a:ext cx="7262813" cy="148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 descr="M:\Current projects\JavaScript\Manuscript\ch03\3-05b.png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114800"/>
            <a:ext cx="3081580" cy="179587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018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315200" cy="400110"/>
          </a:xfrm>
        </p:spPr>
        <p:txBody>
          <a:bodyPr/>
          <a:lstStyle/>
          <a:p>
            <a:r>
              <a:rPr lang="en-US" dirty="0" smtClean="0"/>
              <a:t>The JavaScript for the </a:t>
            </a:r>
            <a:r>
              <a:rPr lang="en-US" dirty="0" smtClean="0"/>
              <a:t>MPG application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6900170"/>
              </p:ext>
            </p:extLst>
          </p:nvPr>
        </p:nvGraphicFramePr>
        <p:xfrm>
          <a:off x="989013" y="914400"/>
          <a:ext cx="7378700" cy="527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02" name="Document" r:id="rId4" imgW="7478600" imgH="5342785" progId="Word.Document.12">
                  <p:embed/>
                </p:oleObj>
              </mc:Choice>
              <mc:Fallback>
                <p:oleObj name="Document" r:id="rId4" imgW="7478600" imgH="534278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89013" y="914400"/>
                        <a:ext cx="7378700" cy="5273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497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8369875"/>
              </p:ext>
            </p:extLst>
          </p:nvPr>
        </p:nvGraphicFramePr>
        <p:xfrm>
          <a:off x="990600" y="1143000"/>
          <a:ext cx="7021513" cy="478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Document" r:id="rId4" imgW="7313400" imgH="4991277" progId="Word.Document.12">
                  <p:embed/>
                </p:oleObj>
              </mc:Choice>
              <mc:Fallback>
                <p:oleObj name="Document" r:id="rId4" imgW="7313400" imgH="499127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021513" cy="4789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056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 smtClean="0"/>
              <a:t>The first of three prompt dialog boxes </a:t>
            </a:r>
            <a:br>
              <a:rPr lang="en-US" dirty="0" smtClean="0"/>
            </a:br>
            <a:r>
              <a:rPr lang="en-US" dirty="0" smtClean="0"/>
              <a:t>for the Future Value application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8" name="Picture 7" descr="M:\Current projects\JavaScript\Manuscript\ch03\3-06a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704" y="1600200"/>
            <a:ext cx="3506096" cy="17526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409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 smtClean="0"/>
              <a:t>The result in the browser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7" name="Picture 6" descr="M:\Current projects\JavaScript\Manuscript\ch03\3-06b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362" y="1219200"/>
            <a:ext cx="6332838" cy="1143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0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 smtClean="0"/>
              <a:t>The HTML and JavaScript for </a:t>
            </a:r>
            <a:r>
              <a:rPr lang="en-US" dirty="0" smtClean="0"/>
              <a:t>the FV app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7225764"/>
              </p:ext>
            </p:extLst>
          </p:nvPr>
        </p:nvGraphicFramePr>
        <p:xfrm>
          <a:off x="990600" y="1196975"/>
          <a:ext cx="7391400" cy="524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47" name="Document" r:id="rId4" imgW="7529347" imgH="5337029" progId="Word.Document.12">
                  <p:embed/>
                </p:oleObj>
              </mc:Choice>
              <mc:Fallback>
                <p:oleObj name="Document" r:id="rId4" imgW="7529347" imgH="533702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96975"/>
                        <a:ext cx="7391400" cy="5246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204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85854"/>
            <a:ext cx="7315200" cy="400110"/>
          </a:xfrm>
        </p:spPr>
        <p:txBody>
          <a:bodyPr/>
          <a:lstStyle/>
          <a:p>
            <a:r>
              <a:rPr lang="en-US" dirty="0" smtClean="0"/>
              <a:t>The HTML and JavaScript </a:t>
            </a:r>
            <a:r>
              <a:rPr lang="en-US" dirty="0" smtClean="0"/>
              <a:t>(</a:t>
            </a:r>
            <a:r>
              <a:rPr lang="en-US" dirty="0" smtClean="0"/>
              <a:t>continued)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2890360"/>
              </p:ext>
            </p:extLst>
          </p:nvPr>
        </p:nvGraphicFramePr>
        <p:xfrm>
          <a:off x="990600" y="1295400"/>
          <a:ext cx="7215187" cy="527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1" name="Document" r:id="rId4" imgW="7313400" imgH="5352859" progId="Word.Document.12">
                  <p:embed/>
                </p:oleObj>
              </mc:Choice>
              <mc:Fallback>
                <p:oleObj name="Document" r:id="rId4" imgW="7313400" imgH="53528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295400"/>
                        <a:ext cx="7215187" cy="527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189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315200" cy="400110"/>
          </a:xfrm>
        </p:spPr>
        <p:txBody>
          <a:bodyPr/>
          <a:lstStyle/>
          <a:p>
            <a:r>
              <a:rPr lang="en-US" dirty="0" smtClean="0"/>
              <a:t>The dialog boxes for the Test Scores app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7304329"/>
              </p:ext>
            </p:extLst>
          </p:nvPr>
        </p:nvGraphicFramePr>
        <p:xfrm>
          <a:off x="987425" y="808446"/>
          <a:ext cx="7301323" cy="1502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06" name="Document" r:id="rId4" imgW="7301323" imgH="1502195" progId="Word.Document.12">
                  <p:embed/>
                </p:oleObj>
              </mc:Choice>
              <mc:Fallback>
                <p:oleObj name="Document" r:id="rId4" imgW="7301323" imgH="15021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87425" y="808446"/>
                        <a:ext cx="7301323" cy="1502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2906524"/>
              </p:ext>
            </p:extLst>
          </p:nvPr>
        </p:nvGraphicFramePr>
        <p:xfrm>
          <a:off x="987424" y="2713446"/>
          <a:ext cx="7301323" cy="1502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07" name="Document" r:id="rId7" imgW="7301323" imgH="1502195" progId="Word.Document.12">
                  <p:embed/>
                </p:oleObj>
              </mc:Choice>
              <mc:Fallback>
                <p:oleObj name="Document" r:id="rId7" imgW="7301323" imgH="1502195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24" y="2713446"/>
                        <a:ext cx="7301323" cy="15021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 descr="M:\Current projects\JavaScript\Manuscript\ch03\3-07a.png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645" y="1265646"/>
            <a:ext cx="3225239" cy="13716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 descr="M:\Current projects\JavaScript\Manuscript\ch03\3-07b.png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645" y="3170646"/>
            <a:ext cx="3225239" cy="139876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334405"/>
              </p:ext>
            </p:extLst>
          </p:nvPr>
        </p:nvGraphicFramePr>
        <p:xfrm>
          <a:off x="987425" y="4593805"/>
          <a:ext cx="7301323" cy="1502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08" name="Document" r:id="rId12" imgW="7301323" imgH="1502195" progId="Word.Document.12">
                  <p:embed/>
                </p:oleObj>
              </mc:Choice>
              <mc:Fallback>
                <p:oleObj name="Document" r:id="rId12" imgW="7301323" imgH="1502195" progId="Word.Document.12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25" y="4593805"/>
                        <a:ext cx="7301323" cy="15021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 descr="M:\Current projects\JavaScript\Manuscript\ch03\3-07c.png"/>
          <p:cNvPicPr/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645" y="5029200"/>
            <a:ext cx="3225239" cy="122178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54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The JavaScript in the head section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the HTML file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1187425"/>
              </p:ext>
            </p:extLst>
          </p:nvPr>
        </p:nvGraphicFramePr>
        <p:xfrm>
          <a:off x="990600" y="1600200"/>
          <a:ext cx="7272338" cy="440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19" name="Document" r:id="rId4" imgW="7357310" imgH="4482543" progId="Word.Document.12">
                  <p:embed/>
                </p:oleObj>
              </mc:Choice>
              <mc:Fallback>
                <p:oleObj name="Document" r:id="rId4" imgW="7357310" imgH="448254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600200"/>
                        <a:ext cx="7272338" cy="4408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671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syntax for creating an array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333977"/>
              </p:ext>
            </p:extLst>
          </p:nvPr>
        </p:nvGraphicFramePr>
        <p:xfrm>
          <a:off x="990600" y="1066800"/>
          <a:ext cx="7301323" cy="1501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0" name="Document" r:id="rId4" imgW="7301323" imgH="1501835" progId="Word.Document.12">
                  <p:embed/>
                </p:oleObj>
              </mc:Choice>
              <mc:Fallback>
                <p:oleObj name="Document" r:id="rId4" imgW="7301323" imgH="150183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066800"/>
                        <a:ext cx="7301323" cy="1501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1694479"/>
              </p:ext>
            </p:extLst>
          </p:nvPr>
        </p:nvGraphicFramePr>
        <p:xfrm>
          <a:off x="914400" y="2667000"/>
          <a:ext cx="7301323" cy="617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1" name="Document" r:id="rId7" imgW="7301323" imgH="617153" progId="Word.Document.12">
                  <p:embed/>
                </p:oleObj>
              </mc:Choice>
              <mc:Fallback>
                <p:oleObj name="Document" r:id="rId7" imgW="7301323" imgH="6171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2667000"/>
                        <a:ext cx="7301323" cy="6171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580120"/>
              </p:ext>
            </p:extLst>
          </p:nvPr>
        </p:nvGraphicFramePr>
        <p:xfrm>
          <a:off x="990600" y="3276600"/>
          <a:ext cx="7300912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2" name="Document" r:id="rId10" imgW="7301323" imgH="236563" progId="Word.Document.12">
                  <p:embed/>
                </p:oleObj>
              </mc:Choice>
              <mc:Fallback>
                <p:oleObj name="Document" r:id="rId10" imgW="7301323" imgH="2365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90600" y="3276600"/>
                        <a:ext cx="7300912" cy="236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456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 smtClean="0"/>
              <a:t>The syntax for referring to an element </a:t>
            </a:r>
            <a:br>
              <a:rPr lang="en-US" dirty="0" smtClean="0"/>
            </a:br>
            <a:r>
              <a:rPr lang="en-US" dirty="0" smtClean="0"/>
              <a:t>of an array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7517139"/>
              </p:ext>
            </p:extLst>
          </p:nvPr>
        </p:nvGraphicFramePr>
        <p:xfrm>
          <a:off x="990600" y="1566863"/>
          <a:ext cx="7453312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42" name="Document" r:id="rId4" imgW="7454871" imgH="414436" progId="Word.Document.12">
                  <p:embed/>
                </p:oleObj>
              </mc:Choice>
              <mc:Fallback>
                <p:oleObj name="Document" r:id="rId4" imgW="7454871" imgH="4144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566863"/>
                        <a:ext cx="7453312" cy="414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3299220"/>
              </p:ext>
            </p:extLst>
          </p:nvPr>
        </p:nvGraphicFramePr>
        <p:xfrm>
          <a:off x="914400" y="1905000"/>
          <a:ext cx="7301323" cy="617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43" name="Document" r:id="rId7" imgW="7301323" imgH="617153" progId="Word.Document.12">
                  <p:embed/>
                </p:oleObj>
              </mc:Choice>
              <mc:Fallback>
                <p:oleObj name="Document" r:id="rId7" imgW="7301323" imgH="6171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905000"/>
                        <a:ext cx="7301323" cy="6171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7284345"/>
              </p:ext>
            </p:extLst>
          </p:nvPr>
        </p:nvGraphicFramePr>
        <p:xfrm>
          <a:off x="990600" y="2505075"/>
          <a:ext cx="730091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44" name="Document" r:id="rId10" imgW="7301323" imgH="466645" progId="Word.Document.12">
                  <p:embed/>
                </p:oleObj>
              </mc:Choice>
              <mc:Fallback>
                <p:oleObj name="Document" r:id="rId10" imgW="7301323" imgH="4666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90600" y="2505075"/>
                        <a:ext cx="7300912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856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add values to an array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658327"/>
              </p:ext>
            </p:extLst>
          </p:nvPr>
        </p:nvGraphicFramePr>
        <p:xfrm>
          <a:off x="990600" y="1143000"/>
          <a:ext cx="7300912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6" name="Document" r:id="rId4" imgW="7301323" imgH="697088" progId="Word.Document.12">
                  <p:embed/>
                </p:oleObj>
              </mc:Choice>
              <mc:Fallback>
                <p:oleObj name="Document" r:id="rId4" imgW="7301323" imgH="69708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696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690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 smtClean="0"/>
              <a:t>The syntax for getting the length property </a:t>
            </a:r>
            <a:br>
              <a:rPr lang="en-US" dirty="0" smtClean="0"/>
            </a:br>
            <a:r>
              <a:rPr lang="en-US" dirty="0" smtClean="0"/>
              <a:t>of an array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2106678"/>
              </p:ext>
            </p:extLst>
          </p:nvPr>
        </p:nvGraphicFramePr>
        <p:xfrm>
          <a:off x="990600" y="1566863"/>
          <a:ext cx="7453312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20" name="Document" r:id="rId4" imgW="7454871" imgH="414436" progId="Word.Document.12">
                  <p:embed/>
                </p:oleObj>
              </mc:Choice>
              <mc:Fallback>
                <p:oleObj name="Document" r:id="rId4" imgW="7454871" imgH="4144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566863"/>
                        <a:ext cx="7453312" cy="414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8553239"/>
              </p:ext>
            </p:extLst>
          </p:nvPr>
        </p:nvGraphicFramePr>
        <p:xfrm>
          <a:off x="914400" y="1973263"/>
          <a:ext cx="7301323" cy="617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21" name="Document" r:id="rId7" imgW="7301323" imgH="617153" progId="Word.Document.12">
                  <p:embed/>
                </p:oleObj>
              </mc:Choice>
              <mc:Fallback>
                <p:oleObj name="Document" r:id="rId7" imgW="7301323" imgH="6171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973263"/>
                        <a:ext cx="7301323" cy="6171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9119136"/>
              </p:ext>
            </p:extLst>
          </p:nvPr>
        </p:nvGraphicFramePr>
        <p:xfrm>
          <a:off x="990600" y="2582863"/>
          <a:ext cx="7300912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22" name="Document" r:id="rId10" imgW="7301323" imgH="236563" progId="Word.Document.12">
                  <p:embed/>
                </p:oleObj>
              </mc:Choice>
              <mc:Fallback>
                <p:oleObj name="Document" r:id="rId10" imgW="7301323" imgH="2365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90600" y="2582863"/>
                        <a:ext cx="7300912" cy="236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7690690"/>
              </p:ext>
            </p:extLst>
          </p:nvPr>
        </p:nvGraphicFramePr>
        <p:xfrm>
          <a:off x="914400" y="3048000"/>
          <a:ext cx="7301323" cy="617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23" name="Document" r:id="rId13" imgW="7301323" imgH="617153" progId="Word.Document.12">
                  <p:embed/>
                </p:oleObj>
              </mc:Choice>
              <mc:Fallback>
                <p:oleObj name="Document" r:id="rId13" imgW="7301323" imgH="6171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14400" y="3048000"/>
                        <a:ext cx="7301323" cy="6171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3020644"/>
              </p:ext>
            </p:extLst>
          </p:nvPr>
        </p:nvGraphicFramePr>
        <p:xfrm>
          <a:off x="990600" y="3649663"/>
          <a:ext cx="7300912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24" name="Document" r:id="rId16" imgW="7301323" imgH="236563" progId="Word.Document.12">
                  <p:embed/>
                </p:oleObj>
              </mc:Choice>
              <mc:Fallback>
                <p:oleObj name="Document" r:id="rId16" imgW="7301323" imgH="2365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990600" y="3649663"/>
                        <a:ext cx="7300912" cy="236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743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(continued)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8051866"/>
              </p:ext>
            </p:extLst>
          </p:nvPr>
        </p:nvGraphicFramePr>
        <p:xfrm>
          <a:off x="990600" y="1219200"/>
          <a:ext cx="7272338" cy="496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Document" r:id="rId4" imgW="7313400" imgH="4986600" progId="Word.Document.12">
                  <p:embed/>
                </p:oleObj>
              </mc:Choice>
              <mc:Fallback>
                <p:oleObj name="Document" r:id="rId4" imgW="7313400" imgH="4986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272338" cy="4964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452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 smtClean="0"/>
              <a:t>Code that puts the number 1 through 10 </a:t>
            </a:r>
            <a:br>
              <a:rPr lang="en-US" dirty="0" smtClean="0"/>
            </a:br>
            <a:r>
              <a:rPr lang="en-US" dirty="0" smtClean="0"/>
              <a:t>into an array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8438961"/>
              </p:ext>
            </p:extLst>
          </p:nvPr>
        </p:nvGraphicFramePr>
        <p:xfrm>
          <a:off x="990600" y="1524000"/>
          <a:ext cx="730091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29" name="Document" r:id="rId4" imgW="7301323" imgH="927170" progId="Word.Document.12">
                  <p:embed/>
                </p:oleObj>
              </mc:Choice>
              <mc:Fallback>
                <p:oleObj name="Document" r:id="rId4" imgW="7301323" imgH="92717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524000"/>
                        <a:ext cx="7300912" cy="92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2635065"/>
              </p:ext>
            </p:extLst>
          </p:nvPr>
        </p:nvGraphicFramePr>
        <p:xfrm>
          <a:off x="914400" y="2438400"/>
          <a:ext cx="7301323" cy="617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30" name="Document" r:id="rId7" imgW="7301323" imgH="617153" progId="Word.Document.12">
                  <p:embed/>
                </p:oleObj>
              </mc:Choice>
              <mc:Fallback>
                <p:oleObj name="Document" r:id="rId7" imgW="7301323" imgH="6171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2438400"/>
                        <a:ext cx="7301323" cy="6171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0015443"/>
              </p:ext>
            </p:extLst>
          </p:nvPr>
        </p:nvGraphicFramePr>
        <p:xfrm>
          <a:off x="990600" y="3039735"/>
          <a:ext cx="7301323" cy="1227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31" name="Document" r:id="rId10" imgW="7301323" imgH="1227465" progId="Word.Document.12">
                  <p:embed/>
                </p:oleObj>
              </mc:Choice>
              <mc:Fallback>
                <p:oleObj name="Document" r:id="rId10" imgW="7301323" imgH="122746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90600" y="3039735"/>
                        <a:ext cx="7301323" cy="1227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8326238"/>
              </p:ext>
            </p:extLst>
          </p:nvPr>
        </p:nvGraphicFramePr>
        <p:xfrm>
          <a:off x="914400" y="4267200"/>
          <a:ext cx="7301323" cy="617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32" name="Document" r:id="rId13" imgW="7301323" imgH="617153" progId="Word.Document.12">
                  <p:embed/>
                </p:oleObj>
              </mc:Choice>
              <mc:Fallback>
                <p:oleObj name="Document" r:id="rId13" imgW="7301323" imgH="6171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14400" y="4267200"/>
                        <a:ext cx="7301323" cy="6171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 descr="M:\Current projects\JavaScript\Manuscript\ch03\3-09a.png"/>
          <p:cNvPicPr/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410" y="4876800"/>
            <a:ext cx="4339590" cy="1238250"/>
          </a:xfrm>
          <a:prstGeom prst="rect">
            <a:avLst/>
          </a:prstGeom>
          <a:noFill/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604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that puts four totals in an array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4895284"/>
              </p:ext>
            </p:extLst>
          </p:nvPr>
        </p:nvGraphicFramePr>
        <p:xfrm>
          <a:off x="990600" y="1143000"/>
          <a:ext cx="7300912" cy="115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9" name="Document" r:id="rId4" imgW="7301323" imgH="1157612" progId="Word.Document.12">
                  <p:embed/>
                </p:oleObj>
              </mc:Choice>
              <mc:Fallback>
                <p:oleObj name="Document" r:id="rId4" imgW="7301323" imgH="115761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1157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23017"/>
              </p:ext>
            </p:extLst>
          </p:nvPr>
        </p:nvGraphicFramePr>
        <p:xfrm>
          <a:off x="914400" y="2514600"/>
          <a:ext cx="7301323" cy="617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0" name="Document" r:id="rId7" imgW="7301323" imgH="617153" progId="Word.Document.12">
                  <p:embed/>
                </p:oleObj>
              </mc:Choice>
              <mc:Fallback>
                <p:oleObj name="Document" r:id="rId7" imgW="7301323" imgH="6171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2514600"/>
                        <a:ext cx="7301323" cy="6171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6841247"/>
              </p:ext>
            </p:extLst>
          </p:nvPr>
        </p:nvGraphicFramePr>
        <p:xfrm>
          <a:off x="990600" y="3124200"/>
          <a:ext cx="730091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1" name="Document" r:id="rId10" imgW="7301323" imgH="927170" progId="Word.Document.12">
                  <p:embed/>
                </p:oleObj>
              </mc:Choice>
              <mc:Fallback>
                <p:oleObj name="Document" r:id="rId10" imgW="7301323" imgH="92717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90600" y="3124200"/>
                        <a:ext cx="7300912" cy="92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329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that displays the totals and the sums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4214041"/>
              </p:ext>
            </p:extLst>
          </p:nvPr>
        </p:nvGraphicFramePr>
        <p:xfrm>
          <a:off x="990600" y="1143000"/>
          <a:ext cx="7301323" cy="138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7" name="Document" r:id="rId4" imgW="7301323" imgH="1381213" progId="Word.Document.12">
                  <p:embed/>
                </p:oleObj>
              </mc:Choice>
              <mc:Fallback>
                <p:oleObj name="Document" r:id="rId4" imgW="7301323" imgH="138121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1323" cy="1381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9267265"/>
              </p:ext>
            </p:extLst>
          </p:nvPr>
        </p:nvGraphicFramePr>
        <p:xfrm>
          <a:off x="914400" y="2667000"/>
          <a:ext cx="7301323" cy="617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8" name="Document" r:id="rId7" imgW="7301323" imgH="617153" progId="Word.Document.12">
                  <p:embed/>
                </p:oleObj>
              </mc:Choice>
              <mc:Fallback>
                <p:oleObj name="Document" r:id="rId7" imgW="7301323" imgH="6171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2667000"/>
                        <a:ext cx="7301323" cy="6171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 descr="M:\Current projects\JavaScript\Manuscript\ch03\3-09b.png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352800"/>
            <a:ext cx="4038600" cy="2272030"/>
          </a:xfrm>
          <a:prstGeom prst="rect">
            <a:avLst/>
          </a:prstGeom>
          <a:noFill/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618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7169976"/>
              </p:ext>
            </p:extLst>
          </p:nvPr>
        </p:nvGraphicFramePr>
        <p:xfrm>
          <a:off x="990600" y="1066800"/>
          <a:ext cx="7301323" cy="1159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6" name="Document" r:id="rId4" imgW="7301323" imgH="1159772" progId="Word.Document.12">
                  <p:embed/>
                </p:oleObj>
              </mc:Choice>
              <mc:Fallback>
                <p:oleObj name="Document" r:id="rId4" imgW="7301323" imgH="115977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066800"/>
                        <a:ext cx="7301323" cy="11597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142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5746"/>
            <a:ext cx="7315200" cy="800219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result of the Test Scores app </a:t>
            </a:r>
            <a:br>
              <a:rPr lang="en-US" dirty="0" smtClean="0"/>
            </a:br>
            <a:r>
              <a:rPr lang="en-US" dirty="0" smtClean="0"/>
              <a:t>with an array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447800"/>
            <a:ext cx="3962400" cy="22473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223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85854"/>
            <a:ext cx="7315200" cy="400110"/>
          </a:xfrm>
        </p:spPr>
        <p:txBody>
          <a:bodyPr/>
          <a:lstStyle/>
          <a:p>
            <a:r>
              <a:rPr lang="en-US" dirty="0" smtClean="0"/>
              <a:t>The JavaScript for the enhanced </a:t>
            </a:r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372255"/>
              </p:ext>
            </p:extLst>
          </p:nvPr>
        </p:nvGraphicFramePr>
        <p:xfrm>
          <a:off x="914400" y="1295400"/>
          <a:ext cx="7215187" cy="475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44" name="Document" r:id="rId4" imgW="7313400" imgH="4831173" progId="Word.Document.12">
                  <p:embed/>
                </p:oleObj>
              </mc:Choice>
              <mc:Fallback>
                <p:oleObj name="Document" r:id="rId4" imgW="7313400" imgH="48311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215187" cy="475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200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85854"/>
            <a:ext cx="7315200" cy="400110"/>
          </a:xfrm>
        </p:spPr>
        <p:txBody>
          <a:bodyPr/>
          <a:lstStyle/>
          <a:p>
            <a:r>
              <a:rPr lang="en-US" dirty="0" smtClean="0"/>
              <a:t>The JavaScript </a:t>
            </a:r>
            <a:r>
              <a:rPr lang="en-US" dirty="0" smtClean="0"/>
              <a:t>(continued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5867683"/>
              </p:ext>
            </p:extLst>
          </p:nvPr>
        </p:nvGraphicFramePr>
        <p:xfrm>
          <a:off x="914400" y="1371600"/>
          <a:ext cx="7215187" cy="435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66" name="Document" r:id="rId4" imgW="7313400" imgH="4428216" progId="Word.Document.12">
                  <p:embed/>
                </p:oleObj>
              </mc:Choice>
              <mc:Fallback>
                <p:oleObj name="Document" r:id="rId4" imgW="7313400" imgH="442821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215187" cy="435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304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85854"/>
            <a:ext cx="7315200" cy="400110"/>
          </a:xfrm>
        </p:spPr>
        <p:txBody>
          <a:bodyPr/>
          <a:lstStyle/>
          <a:p>
            <a:r>
              <a:rPr lang="en-US" dirty="0" smtClean="0"/>
              <a:t>Exercise 3-1  Enhance the Future Value </a:t>
            </a:r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9692407"/>
              </p:ext>
            </p:extLst>
          </p:nvPr>
        </p:nvGraphicFramePr>
        <p:xfrm>
          <a:off x="914400" y="1371600"/>
          <a:ext cx="7350738" cy="4191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24" name="Document" r:id="rId4" imgW="7350738" imgH="4191528" progId="Word.Document.12">
                  <p:embed/>
                </p:oleObj>
              </mc:Choice>
              <mc:Fallback>
                <p:oleObj name="Document" r:id="rId4" imgW="7350738" imgH="419152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50738" cy="41915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753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85854"/>
            <a:ext cx="7315200" cy="400110"/>
          </a:xfrm>
        </p:spPr>
        <p:txBody>
          <a:bodyPr/>
          <a:lstStyle/>
          <a:p>
            <a:r>
              <a:rPr lang="en-US" dirty="0" smtClean="0"/>
              <a:t>Exercise 3-2  Enhance the Test Scores app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7616728"/>
              </p:ext>
            </p:extLst>
          </p:nvPr>
        </p:nvGraphicFramePr>
        <p:xfrm>
          <a:off x="990600" y="3962400"/>
          <a:ext cx="727233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43" name="Document" r:id="rId4" imgW="7313400" imgH="774254" progId="Word.Document.12">
                  <p:embed/>
                </p:oleObj>
              </mc:Choice>
              <mc:Fallback>
                <p:oleObj name="Document" r:id="rId4" imgW="7313400" imgH="77425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3962400"/>
                        <a:ext cx="7272338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504" y="1447800"/>
            <a:ext cx="3438095" cy="23142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451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3-1  Convert Fahrenheit to </a:t>
            </a:r>
            <a:r>
              <a:rPr lang="en-US" dirty="0" err="1" smtClean="0"/>
              <a:t>Celcius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3794"/>
              </p:ext>
            </p:extLst>
          </p:nvPr>
        </p:nvGraphicFramePr>
        <p:xfrm>
          <a:off x="990600" y="1066800"/>
          <a:ext cx="7313400" cy="5070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0" name="Document" r:id="rId4" imgW="7313400" imgH="5070429" progId="Word.Document.12">
                  <p:embed/>
                </p:oleObj>
              </mc:Choice>
              <mc:Fallback>
                <p:oleObj name="Document" r:id="rId4" imgW="7313400" imgH="507042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066800"/>
                        <a:ext cx="7313400" cy="50704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619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relational operators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7810598"/>
              </p:ext>
            </p:extLst>
          </p:nvPr>
        </p:nvGraphicFramePr>
        <p:xfrm>
          <a:off x="685800" y="1143000"/>
          <a:ext cx="7301323" cy="3189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4" name="Document" r:id="rId4" imgW="7301323" imgH="3189824" progId="Word.Document.12">
                  <p:embed/>
                </p:oleObj>
              </mc:Choice>
              <mc:Fallback>
                <p:oleObj name="Document" r:id="rId4" imgW="7301323" imgH="318982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5800" y="1143000"/>
                        <a:ext cx="7301323" cy="31898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109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57254"/>
            <a:ext cx="7315200" cy="400110"/>
          </a:xfrm>
        </p:spPr>
        <p:txBody>
          <a:bodyPr/>
          <a:lstStyle/>
          <a:p>
            <a:r>
              <a:rPr lang="en-US" dirty="0" smtClean="0"/>
              <a:t>Extra 3-2  Convert number grades to letters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0623311"/>
              </p:ext>
            </p:extLst>
          </p:nvPr>
        </p:nvGraphicFramePr>
        <p:xfrm>
          <a:off x="914400" y="1066800"/>
          <a:ext cx="7313612" cy="509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72" name="Document" r:id="rId4" imgW="7313400" imgH="5092736" progId="Word.Document.12">
                  <p:embed/>
                </p:oleObj>
              </mc:Choice>
              <mc:Fallback>
                <p:oleObj name="Document" r:id="rId4" imgW="7313400" imgH="50927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612" cy="5095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035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3-2 (continued)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850832"/>
              </p:ext>
            </p:extLst>
          </p:nvPr>
        </p:nvGraphicFramePr>
        <p:xfrm>
          <a:off x="990600" y="1081402"/>
          <a:ext cx="7313400" cy="2728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96" name="Document" r:id="rId4" imgW="7313400" imgH="2728598" progId="Word.Document.12">
                  <p:embed/>
                </p:oleObj>
              </mc:Choice>
              <mc:Fallback>
                <p:oleObj name="Document" r:id="rId4" imgW="7313400" imgH="272859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081402"/>
                        <a:ext cx="7313400" cy="27285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115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85854"/>
            <a:ext cx="7315200" cy="400110"/>
          </a:xfrm>
        </p:spPr>
        <p:txBody>
          <a:bodyPr/>
          <a:lstStyle/>
          <a:p>
            <a:r>
              <a:rPr lang="en-US" dirty="0" smtClean="0"/>
              <a:t>Extra 3-3  Create a sum of numbers app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42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8" name="Picture 7" descr="M:\Current projects\JavaScript Instructors CD\Current (new) Instructors CD\documents\extra_3_3a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27480"/>
            <a:ext cx="4150948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M:\Current projects\JavaScript Instructors CD\Current (new) Instructors CD\documents\extra_3_3b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532016"/>
            <a:ext cx="4093897" cy="2165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M:\Current projects\JavaScript Instructors CD\Current (new) Instructors CD\documents\extra_3_3c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432841"/>
            <a:ext cx="4093897" cy="25188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326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3-4  Use Sales arrays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6251876"/>
              </p:ext>
            </p:extLst>
          </p:nvPr>
        </p:nvGraphicFramePr>
        <p:xfrm>
          <a:off x="871538" y="4605338"/>
          <a:ext cx="6846887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90" name="Document" r:id="rId3" imgW="7313400" imgH="774254" progId="Word.Document.12">
                  <p:embed/>
                </p:oleObj>
              </mc:Choice>
              <mc:Fallback>
                <p:oleObj name="Document" r:id="rId3" imgW="7313400" imgH="774254" progId="Word.Document.1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538" y="4605338"/>
                        <a:ext cx="6846887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219200"/>
            <a:ext cx="3580953" cy="23428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676400"/>
            <a:ext cx="3580953" cy="278095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2743200"/>
            <a:ext cx="3580953" cy="1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09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85854"/>
            <a:ext cx="7315200" cy="400110"/>
          </a:xfrm>
        </p:spPr>
        <p:txBody>
          <a:bodyPr/>
          <a:lstStyle/>
          <a:p>
            <a:r>
              <a:rPr lang="en-US" dirty="0" smtClean="0"/>
              <a:t>Short 3-1  Enhance </a:t>
            </a:r>
            <a:r>
              <a:rPr lang="en-US" dirty="0"/>
              <a:t>the Future Value </a:t>
            </a:r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44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8" name="Picture 7" descr="M:\Current projects\JavaScript Instructors CD\Current (new) Instructors CD\documents\short_3_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47800"/>
            <a:ext cx="6313118" cy="1600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0684112"/>
              </p:ext>
            </p:extLst>
          </p:nvPr>
        </p:nvGraphicFramePr>
        <p:xfrm>
          <a:off x="1066800" y="3200400"/>
          <a:ext cx="7097713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13" name="Document" r:id="rId5" imgW="7313400" imgH="774254" progId="Word.Document.12">
                  <p:embed/>
                </p:oleObj>
              </mc:Choice>
              <mc:Fallback>
                <p:oleObj name="Document" r:id="rId5" imgW="7313400" imgH="774254" progId="Word.Document.1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200400"/>
                        <a:ext cx="7097713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048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syntax of the global </a:t>
            </a:r>
            <a:r>
              <a:rPr lang="en-US" dirty="0" err="1" smtClean="0"/>
              <a:t>isNaN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7053312"/>
              </p:ext>
            </p:extLst>
          </p:nvPr>
        </p:nvGraphicFramePr>
        <p:xfrm>
          <a:off x="990600" y="1143000"/>
          <a:ext cx="7300912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8" name="Document" r:id="rId4" imgW="7301323" imgH="1179576" progId="Word.Document.12">
                  <p:embed/>
                </p:oleObj>
              </mc:Choice>
              <mc:Fallback>
                <p:oleObj name="Document" r:id="rId4" imgW="7301323" imgH="117957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1179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500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logical operators in order of precedence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642746"/>
              </p:ext>
            </p:extLst>
          </p:nvPr>
        </p:nvGraphicFramePr>
        <p:xfrm>
          <a:off x="995363" y="1155700"/>
          <a:ext cx="7243762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4" name="Document" r:id="rId4" imgW="7313400" imgH="1605714" progId="Word.Document.12">
                  <p:embed/>
                </p:oleObj>
              </mc:Choice>
              <mc:Fallback>
                <p:oleObj name="Document" r:id="rId4" imgW="7313400" imgH="16057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5363" y="1155700"/>
                        <a:ext cx="7243762" cy="158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967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logical operators work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8523052"/>
              </p:ext>
            </p:extLst>
          </p:nvPr>
        </p:nvGraphicFramePr>
        <p:xfrm>
          <a:off x="990600" y="1184089"/>
          <a:ext cx="7301323" cy="3006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6" name="Document" r:id="rId4" imgW="7301323" imgH="3006911" progId="Word.Document.12">
                  <p:embed/>
                </p:oleObj>
              </mc:Choice>
              <mc:Fallback>
                <p:oleObj name="Document" r:id="rId4" imgW="7301323" imgH="30069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84089"/>
                        <a:ext cx="7301323" cy="30069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573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623095"/>
              </p:ext>
            </p:extLst>
          </p:nvPr>
        </p:nvGraphicFramePr>
        <p:xfrm>
          <a:off x="990600" y="1143000"/>
          <a:ext cx="7301323" cy="1546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2" name="Document" r:id="rId4" imgW="7301323" imgH="1546483" progId="Word.Document.12">
                  <p:embed/>
                </p:oleObj>
              </mc:Choice>
              <mc:Fallback>
                <p:oleObj name="Document" r:id="rId4" imgW="7301323" imgH="15464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1323" cy="15464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887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syntax of the if statement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1164500"/>
              </p:ext>
            </p:extLst>
          </p:nvPr>
        </p:nvGraphicFramePr>
        <p:xfrm>
          <a:off x="990600" y="1204913"/>
          <a:ext cx="7300912" cy="115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26" name="Document" r:id="rId4" imgW="7301323" imgH="1157612" progId="Word.Document.12">
                  <p:embed/>
                </p:oleObj>
              </mc:Choice>
              <mc:Fallback>
                <p:oleObj name="Document" r:id="rId4" imgW="7301323" imgH="115761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204913"/>
                        <a:ext cx="7300912" cy="1157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9414188"/>
              </p:ext>
            </p:extLst>
          </p:nvPr>
        </p:nvGraphicFramePr>
        <p:xfrm>
          <a:off x="914400" y="2514600"/>
          <a:ext cx="7301323" cy="617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27" name="Document" r:id="rId7" imgW="7301323" imgH="617153" progId="Word.Document.12">
                  <p:embed/>
                </p:oleObj>
              </mc:Choice>
              <mc:Fallback>
                <p:oleObj name="Document" r:id="rId7" imgW="7301323" imgH="6171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2514600"/>
                        <a:ext cx="7301323" cy="6171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3582923"/>
              </p:ext>
            </p:extLst>
          </p:nvPr>
        </p:nvGraphicFramePr>
        <p:xfrm>
          <a:off x="990600" y="3124200"/>
          <a:ext cx="7300912" cy="115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28" name="Document" r:id="rId10" imgW="7301323" imgH="1157612" progId="Word.Document.12">
                  <p:embed/>
                </p:oleObj>
              </mc:Choice>
              <mc:Fallback>
                <p:oleObj name="Document" r:id="rId10" imgW="7301323" imgH="115761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90600" y="3124200"/>
                        <a:ext cx="7300912" cy="1157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132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 with title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792</TotalTime>
  <Words>1100</Words>
  <Application>Microsoft Office PowerPoint</Application>
  <PresentationFormat>On-screen Show (4:3)</PresentationFormat>
  <Paragraphs>221</Paragraphs>
  <Slides>44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47" baseType="lpstr">
      <vt:lpstr>Slide with title</vt:lpstr>
      <vt:lpstr>Document</vt:lpstr>
      <vt:lpstr>Microsoft Word Document</vt:lpstr>
      <vt:lpstr>Chapter 3</vt:lpstr>
      <vt:lpstr>Objectives</vt:lpstr>
      <vt:lpstr>Objectives (continued)</vt:lpstr>
      <vt:lpstr>The relational operators</vt:lpstr>
      <vt:lpstr>The syntax of the global isNaN method</vt:lpstr>
      <vt:lpstr>The logical operators in order of precedence</vt:lpstr>
      <vt:lpstr>How the logical operators work</vt:lpstr>
      <vt:lpstr>Terms</vt:lpstr>
      <vt:lpstr>The syntax of the if statement</vt:lpstr>
      <vt:lpstr>An if statement with else if and else clauses</vt:lpstr>
      <vt:lpstr>An if statement with a compound conditional expression</vt:lpstr>
      <vt:lpstr>How to test a Boolean variable</vt:lpstr>
      <vt:lpstr>The syntax of a while loop</vt:lpstr>
      <vt:lpstr>The syntax of a do-while loop</vt:lpstr>
      <vt:lpstr>The syntax of a for loop</vt:lpstr>
      <vt:lpstr>A for loop that calculates the future value  of an investment</vt:lpstr>
      <vt:lpstr>Terms</vt:lpstr>
      <vt:lpstr>Two of the dialog boxes for the Miles  Per Gallon application</vt:lpstr>
      <vt:lpstr>The JavaScript for the MPG application</vt:lpstr>
      <vt:lpstr>The first of three prompt dialog boxes  for the Future Value application</vt:lpstr>
      <vt:lpstr>The result in the browser</vt:lpstr>
      <vt:lpstr>The HTML and JavaScript for the FV app</vt:lpstr>
      <vt:lpstr>The HTML and JavaScript (continued)</vt:lpstr>
      <vt:lpstr>The dialog boxes for the Test Scores app</vt:lpstr>
      <vt:lpstr>The JavaScript in the head section  of the HTML file</vt:lpstr>
      <vt:lpstr>The syntax for creating an array</vt:lpstr>
      <vt:lpstr>The syntax for referring to an element  of an array</vt:lpstr>
      <vt:lpstr>How to add values to an array</vt:lpstr>
      <vt:lpstr>The syntax for getting the length property  of an array</vt:lpstr>
      <vt:lpstr>Code that puts the number 1 through 10  into an array</vt:lpstr>
      <vt:lpstr>Code that puts four totals in an array</vt:lpstr>
      <vt:lpstr>Code that displays the totals and the sums</vt:lpstr>
      <vt:lpstr>Terms</vt:lpstr>
      <vt:lpstr>The result of the Test Scores app  with an array</vt:lpstr>
      <vt:lpstr>The JavaScript for the enhanced app</vt:lpstr>
      <vt:lpstr>The JavaScript (continued)</vt:lpstr>
      <vt:lpstr>Exercise 3-1  Enhance the Future Value app</vt:lpstr>
      <vt:lpstr>Exercise 3-2  Enhance the Test Scores app</vt:lpstr>
      <vt:lpstr>Extra 3-1  Convert Fahrenheit to Celcius</vt:lpstr>
      <vt:lpstr>Extra 3-2  Convert number grades to letters</vt:lpstr>
      <vt:lpstr>Extra 3-2 (continued)</vt:lpstr>
      <vt:lpstr>Extra 3-3  Create a sum of numbers app</vt:lpstr>
      <vt:lpstr>Extra 3-4  Use Sales arrays</vt:lpstr>
      <vt:lpstr>Short 3-1  Enhance the Future Value app</vt:lpstr>
    </vt:vector>
  </TitlesOfParts>
  <Company>Mike Murach &amp; Associates,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</dc:creator>
  <cp:lastModifiedBy>Mike Murach</cp:lastModifiedBy>
  <cp:revision>86</cp:revision>
  <cp:lastPrinted>2015-09-17T18:53:24Z</cp:lastPrinted>
  <dcterms:created xsi:type="dcterms:W3CDTF">2010-11-30T18:46:51Z</dcterms:created>
  <dcterms:modified xsi:type="dcterms:W3CDTF">2015-10-01T16:43:52Z</dcterms:modified>
</cp:coreProperties>
</file>