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8"/>
  </p:notesMasterIdLst>
  <p:handoutMasterIdLst>
    <p:handoutMasterId r:id="rId59"/>
  </p:handoutMasterIdLst>
  <p:sldIdLst>
    <p:sldId id="323" r:id="rId2"/>
    <p:sldId id="324" r:id="rId3"/>
    <p:sldId id="325" r:id="rId4"/>
    <p:sldId id="429" r:id="rId5"/>
    <p:sldId id="430" r:id="rId6"/>
    <p:sldId id="431" r:id="rId7"/>
    <p:sldId id="432" r:id="rId8"/>
    <p:sldId id="433" r:id="rId9"/>
    <p:sldId id="434" r:id="rId10"/>
    <p:sldId id="365" r:id="rId11"/>
    <p:sldId id="435" r:id="rId12"/>
    <p:sldId id="436" r:id="rId13"/>
    <p:sldId id="437" r:id="rId14"/>
    <p:sldId id="438" r:id="rId15"/>
    <p:sldId id="370" r:id="rId16"/>
    <p:sldId id="371" r:id="rId17"/>
    <p:sldId id="372" r:id="rId18"/>
    <p:sldId id="439" r:id="rId19"/>
    <p:sldId id="440" r:id="rId20"/>
    <p:sldId id="373" r:id="rId21"/>
    <p:sldId id="441" r:id="rId22"/>
    <p:sldId id="395" r:id="rId23"/>
    <p:sldId id="396" r:id="rId24"/>
    <p:sldId id="397" r:id="rId25"/>
    <p:sldId id="442" r:id="rId26"/>
    <p:sldId id="398" r:id="rId27"/>
    <p:sldId id="443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44" r:id="rId45"/>
    <p:sldId id="445" r:id="rId46"/>
    <p:sldId id="446" r:id="rId47"/>
    <p:sldId id="447" r:id="rId48"/>
    <p:sldId id="416" r:id="rId49"/>
    <p:sldId id="448" r:id="rId50"/>
    <p:sldId id="449" r:id="rId51"/>
    <p:sldId id="418" r:id="rId52"/>
    <p:sldId id="419" r:id="rId53"/>
    <p:sldId id="423" r:id="rId54"/>
    <p:sldId id="424" r:id="rId55"/>
    <p:sldId id="425" r:id="rId56"/>
    <p:sldId id="428" r:id="rId5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52" autoAdjust="0"/>
  </p:normalViewPr>
  <p:slideViewPr>
    <p:cSldViewPr>
      <p:cViewPr varScale="1">
        <p:scale>
          <a:sx n="94" d="100"/>
          <a:sy n="94" d="100"/>
        </p:scale>
        <p:origin x="-1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0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11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2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3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4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5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6.bin"/><Relationship Id="rId7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8.emf"/><Relationship Id="rId5" Type="http://schemas.openxmlformats.org/officeDocument/2006/relationships/image" Target="../media/image16.emf"/><Relationship Id="rId10" Type="http://schemas.openxmlformats.org/officeDocument/2006/relationships/package" Target="../embeddings/Microsoft_Word_Document18.docx"/><Relationship Id="rId4" Type="http://schemas.openxmlformats.org/officeDocument/2006/relationships/package" Target="../embeddings/Microsoft_Word_Document16.docx"/><Relationship Id="rId9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7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0" Type="http://schemas.openxmlformats.org/officeDocument/2006/relationships/package" Target="../embeddings/Microsoft_Word_Document21.docx"/><Relationship Id="rId4" Type="http://schemas.openxmlformats.org/officeDocument/2006/relationships/package" Target="../embeddings/Microsoft_Word_Document19.docx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2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2.docx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3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4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5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0" Type="http://schemas.openxmlformats.org/officeDocument/2006/relationships/package" Target="../embeddings/Microsoft_Word_Document28.docx"/><Relationship Id="rId4" Type="http://schemas.openxmlformats.org/officeDocument/2006/relationships/package" Target="../embeddings/Microsoft_Word_Document26.docx"/><Relationship Id="rId9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emf"/><Relationship Id="rId5" Type="http://schemas.openxmlformats.org/officeDocument/2006/relationships/image" Target="../media/image30.emf"/><Relationship Id="rId10" Type="http://schemas.openxmlformats.org/officeDocument/2006/relationships/package" Target="../embeddings/Microsoft_Word_Document31.docx"/><Relationship Id="rId4" Type="http://schemas.openxmlformats.org/officeDocument/2006/relationships/package" Target="../embeddings/Microsoft_Word_Document29.docx"/><Relationship Id="rId9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3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4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emf"/><Relationship Id="rId5" Type="http://schemas.openxmlformats.org/officeDocument/2006/relationships/image" Target="../media/image36.emf"/><Relationship Id="rId10" Type="http://schemas.openxmlformats.org/officeDocument/2006/relationships/package" Target="../embeddings/Microsoft_Word_Document37.docx"/><Relationship Id="rId4" Type="http://schemas.openxmlformats.org/officeDocument/2006/relationships/package" Target="../embeddings/Microsoft_Word_Document35.docx"/><Relationship Id="rId9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8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3.docx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Document39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Document40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emf"/><Relationship Id="rId5" Type="http://schemas.openxmlformats.org/officeDocument/2006/relationships/image" Target="../media/image42.emf"/><Relationship Id="rId10" Type="http://schemas.openxmlformats.org/officeDocument/2006/relationships/package" Target="../embeddings/Microsoft_Word_Document43.docx"/><Relationship Id="rId4" Type="http://schemas.openxmlformats.org/officeDocument/2006/relationships/package" Target="../embeddings/Microsoft_Word_Document41.docx"/><Relationship Id="rId9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Document44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46.emf"/><Relationship Id="rId4" Type="http://schemas.openxmlformats.org/officeDocument/2006/relationships/package" Target="../embeddings/Microsoft_Word_Document45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Document46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0.emf"/><Relationship Id="rId5" Type="http://schemas.openxmlformats.org/officeDocument/2006/relationships/image" Target="../media/image48.emf"/><Relationship Id="rId10" Type="http://schemas.openxmlformats.org/officeDocument/2006/relationships/package" Target="../embeddings/Microsoft_Word_Document49.docx"/><Relationship Id="rId4" Type="http://schemas.openxmlformats.org/officeDocument/2006/relationships/package" Target="../embeddings/Microsoft_Word_Document47.docx"/><Relationship Id="rId9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package" Target="../embeddings/Microsoft_Word_Document53.docx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Document51.docx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6" Type="http://schemas.openxmlformats.org/officeDocument/2006/relationships/package" Target="../embeddings/Microsoft_Word_Document54.docx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emf"/><Relationship Id="rId5" Type="http://schemas.openxmlformats.org/officeDocument/2006/relationships/image" Target="../media/image51.emf"/><Relationship Id="rId15" Type="http://schemas.openxmlformats.org/officeDocument/2006/relationships/oleObject" Target="../embeddings/oleObject54.bin"/><Relationship Id="rId10" Type="http://schemas.openxmlformats.org/officeDocument/2006/relationships/package" Target="../embeddings/Microsoft_Word_Document52.docx"/><Relationship Id="rId4" Type="http://schemas.openxmlformats.org/officeDocument/2006/relationships/package" Target="../embeddings/Microsoft_Word_Document50.docx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Document55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7.emf"/><Relationship Id="rId4" Type="http://schemas.openxmlformats.org/officeDocument/2006/relationships/package" Target="../embeddings/Microsoft_Word_Document56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4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58.emf"/><Relationship Id="rId4" Type="http://schemas.openxmlformats.org/officeDocument/2006/relationships/package" Target="../embeddings/Microsoft_Word_Document57.docx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61.emf"/><Relationship Id="rId4" Type="http://schemas.openxmlformats.org/officeDocument/2006/relationships/package" Target="../embeddings/Microsoft_Word_Document58.docx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2.emf"/><Relationship Id="rId5" Type="http://schemas.openxmlformats.org/officeDocument/2006/relationships/package" Target="../embeddings/Microsoft_Word_Document59.docx"/><Relationship Id="rId4" Type="http://schemas.openxmlformats.org/officeDocument/2006/relationships/oleObject" Target="../embeddings/oleObject59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64.emf"/><Relationship Id="rId4" Type="http://schemas.openxmlformats.org/officeDocument/2006/relationships/package" Target="../embeddings/Microsoft_Word_Document60.docx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Document61.docx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66.emf"/><Relationship Id="rId4" Type="http://schemas.openxmlformats.org/officeDocument/2006/relationships/package" Target="../embeddings/Microsoft_Word_Document62.docx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67.emf"/><Relationship Id="rId4" Type="http://schemas.openxmlformats.org/officeDocument/2006/relationships/package" Target="../embeddings/Microsoft_Word_Document63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5.docx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68.emf"/><Relationship Id="rId4" Type="http://schemas.openxmlformats.org/officeDocument/2006/relationships/package" Target="../embeddings/Microsoft_Word_Document64.docx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6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73.emf"/><Relationship Id="rId4" Type="http://schemas.openxmlformats.org/officeDocument/2006/relationships/package" Target="../embeddings/Microsoft_Word_Document66.docx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74.emf"/><Relationship Id="rId4" Type="http://schemas.openxmlformats.org/officeDocument/2006/relationships/package" Target="../embeddings/Microsoft_Word_Document6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6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19200"/>
            <a:ext cx="7315200" cy="492443"/>
          </a:xfrm>
        </p:spPr>
        <p:txBody>
          <a:bodyPr/>
          <a:lstStyle/>
          <a:p>
            <a:pPr algn="ctr"/>
            <a:r>
              <a:rPr lang="en-US" sz="3200" dirty="0" smtClean="0"/>
              <a:t>Chapter 4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330159"/>
              </p:ext>
            </p:extLst>
          </p:nvPr>
        </p:nvGraphicFramePr>
        <p:xfrm>
          <a:off x="914400" y="1597025"/>
          <a:ext cx="7262813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4" imgW="7301323" imgH="3008711" progId="Word.Document.12">
                  <p:embed/>
                </p:oleObj>
              </mc:Choice>
              <mc:Fallback>
                <p:oleObj name="Document" r:id="rId4" imgW="7301323" imgH="30087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597025"/>
                        <a:ext cx="7262813" cy="2986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 of the Textbox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095940"/>
              </p:ext>
            </p:extLst>
          </p:nvPr>
        </p:nvGraphicFramePr>
        <p:xfrm>
          <a:off x="914400" y="1082675"/>
          <a:ext cx="7301323" cy="257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name="Document" r:id="rId4" imgW="7301323" imgH="2579872" progId="Word.Document.12">
                  <p:embed/>
                </p:oleObj>
              </mc:Choice>
              <mc:Fallback>
                <p:oleObj name="Document" r:id="rId4" imgW="7301323" imgH="25798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082675"/>
                        <a:ext cx="7301323" cy="2579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012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 that define two text boxes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148634"/>
              </p:ext>
            </p:extLst>
          </p:nvPr>
        </p:nvGraphicFramePr>
        <p:xfrm>
          <a:off x="990600" y="1219200"/>
          <a:ext cx="7301323" cy="258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8" name="Document" r:id="rId4" imgW="7301323" imgH="2580232" progId="Word.Document.12">
                  <p:embed/>
                </p:oleObj>
              </mc:Choice>
              <mc:Fallback>
                <p:oleObj name="Document" r:id="rId4" imgW="7301323" imgH="258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258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4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use the value property to get the value from a text 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011831"/>
              </p:ext>
            </p:extLst>
          </p:nvPr>
        </p:nvGraphicFramePr>
        <p:xfrm>
          <a:off x="987425" y="1534568"/>
          <a:ext cx="7301323" cy="2580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Document" r:id="rId4" imgW="7301323" imgH="2580232" progId="Word.Document.12">
                  <p:embed/>
                </p:oleObj>
              </mc:Choice>
              <mc:Fallback>
                <p:oleObj name="Document" r:id="rId4" imgW="7301323" imgH="2580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534568"/>
                        <a:ext cx="7301323" cy="2580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9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How to use the </a:t>
            </a:r>
            <a:r>
              <a:rPr lang="en-US" dirty="0" err="1"/>
              <a:t>parseFloat</a:t>
            </a:r>
            <a:r>
              <a:rPr lang="en-US" dirty="0"/>
              <a:t> method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get a number value from a text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791843"/>
              </p:ext>
            </p:extLst>
          </p:nvPr>
        </p:nvGraphicFramePr>
        <p:xfrm>
          <a:off x="762000" y="1524000"/>
          <a:ext cx="7566025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Document" r:id="rId4" imgW="7563539" imgH="2592600" progId="Word.Document.12">
                  <p:embed/>
                </p:oleObj>
              </mc:Choice>
              <mc:Fallback>
                <p:oleObj name="Document" r:id="rId4" imgW="7563539" imgH="259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1524000"/>
                        <a:ext cx="7566025" cy="257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Other examples of chaining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262764"/>
              </p:ext>
            </p:extLst>
          </p:nvPr>
        </p:nvGraphicFramePr>
        <p:xfrm>
          <a:off x="640080" y="1219200"/>
          <a:ext cx="7631113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90" name="Document" r:id="rId4" imgW="7683389" imgH="2570653" progId="Word.Document.12">
                  <p:embed/>
                </p:oleObj>
              </mc:Choice>
              <mc:Fallback>
                <p:oleObj name="Document" r:id="rId4" imgW="7683389" imgH="25706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080" y="1219200"/>
                        <a:ext cx="7631113" cy="2547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2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JavaScript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74956"/>
              </p:ext>
            </p:extLst>
          </p:nvPr>
        </p:nvGraphicFramePr>
        <p:xfrm>
          <a:off x="990600" y="1082675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Document" r:id="rId4" imgW="7301323" imgH="1432342" progId="Word.Document.12">
                  <p:embed/>
                </p:oleObj>
              </mc:Choice>
              <mc:Fallback>
                <p:oleObj name="Document" r:id="rId4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82675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00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of the methods of a Date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447134"/>
              </p:ext>
            </p:extLst>
          </p:nvPr>
        </p:nvGraphicFramePr>
        <p:xfrm>
          <a:off x="990600" y="1176338"/>
          <a:ext cx="727233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Document" r:id="rId4" imgW="7313400" imgH="1340553" progId="Word.Document.12">
                  <p:embed/>
                </p:oleObj>
              </mc:Choice>
              <mc:Fallback>
                <p:oleObj name="Document" r:id="rId4" imgW="7313400" imgH="13405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76338"/>
                        <a:ext cx="7272338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71825"/>
              </p:ext>
            </p:extLst>
          </p:nvPr>
        </p:nvGraphicFramePr>
        <p:xfrm>
          <a:off x="914400" y="2652713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652713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57157"/>
              </p:ext>
            </p:extLst>
          </p:nvPr>
        </p:nvGraphicFramePr>
        <p:xfrm>
          <a:off x="987425" y="3257549"/>
          <a:ext cx="7301323" cy="115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Document" r:id="rId10" imgW="7301323" imgH="1157612" progId="Word.Document.12">
                  <p:embed/>
                </p:oleObj>
              </mc:Choice>
              <mc:Fallback>
                <p:oleObj name="Document" r:id="rId10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7425" y="3257549"/>
                        <a:ext cx="7301323" cy="115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and methods of a String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80270"/>
              </p:ext>
            </p:extLst>
          </p:nvPr>
        </p:nvGraphicFramePr>
        <p:xfrm>
          <a:off x="990600" y="1066800"/>
          <a:ext cx="7301323" cy="25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Document" r:id="rId4" imgW="7301323" imgH="2537385" progId="Word.Document.12">
                  <p:embed/>
                </p:oleObj>
              </mc:Choice>
              <mc:Fallback>
                <p:oleObj name="Document" r:id="rId4" imgW="7301323" imgH="25373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53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64046"/>
              </p:ext>
            </p:extLst>
          </p:nvPr>
        </p:nvGraphicFramePr>
        <p:xfrm>
          <a:off x="914400" y="3733800"/>
          <a:ext cx="7301323" cy="6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Document" r:id="rId7" imgW="7301323" imgH="617513" progId="Word.Document.12">
                  <p:embed/>
                </p:oleObj>
              </mc:Choice>
              <mc:Fallback>
                <p:oleObj name="Document" r:id="rId7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733800"/>
                        <a:ext cx="7301323" cy="61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985709"/>
              </p:ext>
            </p:extLst>
          </p:nvPr>
        </p:nvGraphicFramePr>
        <p:xfrm>
          <a:off x="990600" y="43434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Document" r:id="rId10" imgW="7301323" imgH="1157612" progId="Word.Document.12">
                  <p:embed/>
                </p:oleObj>
              </mc:Choice>
              <mc:Fallback>
                <p:oleObj name="Document" r:id="rId10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43434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3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 for </a:t>
            </a:r>
            <a:r>
              <a:rPr lang="en-US" dirty="0" smtClean="0"/>
              <a:t>a </a:t>
            </a:r>
            <a:r>
              <a:rPr lang="en-US" dirty="0" smtClean="0"/>
              <a:t>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26963"/>
              </p:ext>
            </p:extLst>
          </p:nvPr>
        </p:nvGraphicFramePr>
        <p:xfrm>
          <a:off x="990600" y="1219200"/>
          <a:ext cx="7301323" cy="438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4" name="Document" r:id="rId4" imgW="7313400" imgH="4378925" progId="Word.Document.12">
                  <p:embed/>
                </p:oleObj>
              </mc:Choice>
              <mc:Fallback>
                <p:oleObj name="Document" r:id="rId4" imgW="7313400" imgH="43789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4380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6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for the web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65" y="1298443"/>
            <a:ext cx="6382451" cy="28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39430"/>
              </p:ext>
            </p:extLst>
          </p:nvPr>
        </p:nvGraphicFramePr>
        <p:xfrm>
          <a:off x="990600" y="1111250"/>
          <a:ext cx="7185025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4" imgW="7313400" imgH="4997753" progId="Word.Document.12">
                  <p:embed/>
                </p:oleObj>
              </mc:Choice>
              <mc:Fallback>
                <p:oleObj name="Document" r:id="rId4" imgW="7313400" imgH="49977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185025" cy="490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5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The syntax for changing the text node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75572"/>
              </p:ext>
            </p:extLst>
          </p:nvPr>
        </p:nvGraphicFramePr>
        <p:xfrm>
          <a:off x="533400" y="1600200"/>
          <a:ext cx="7566025" cy="302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Document" r:id="rId4" imgW="7698866" imgH="3087662" progId="Word.Document.12">
                  <p:embed/>
                </p:oleObj>
              </mc:Choice>
              <mc:Fallback>
                <p:oleObj name="Document" r:id="rId4" imgW="7698866" imgH="30876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7566025" cy="302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3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093295"/>
              </p:ext>
            </p:extLst>
          </p:nvPr>
        </p:nvGraphicFramePr>
        <p:xfrm>
          <a:off x="990600" y="1219200"/>
          <a:ext cx="7301323" cy="347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8" name="Document" r:id="rId4" imgW="7301323" imgH="3479317" progId="Word.Document.12">
                  <p:embed/>
                </p:oleObj>
              </mc:Choice>
              <mc:Fallback>
                <p:oleObj name="Document" r:id="rId4" imgW="7301323" imgH="34793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479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00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 function expression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61612"/>
              </p:ext>
            </p:extLst>
          </p:nvPr>
        </p:nvGraphicFramePr>
        <p:xfrm>
          <a:off x="990600" y="1219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7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expression with one parameter </a:t>
            </a:r>
            <a:br>
              <a:rPr lang="en-US" dirty="0" smtClean="0"/>
            </a:br>
            <a:r>
              <a:rPr lang="en-US" dirty="0" smtClean="0"/>
              <a:t>that returns a DOM element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80325"/>
              </p:ext>
            </p:extLst>
          </p:nvPr>
        </p:nvGraphicFramePr>
        <p:xfrm>
          <a:off x="990600" y="15240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21819"/>
              </p:ext>
            </p:extLst>
          </p:nvPr>
        </p:nvGraphicFramePr>
        <p:xfrm>
          <a:off x="914400" y="2362200"/>
          <a:ext cx="73009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Document" r:id="rId7" imgW="7301323" imgH="617513" progId="Word.Document.12">
                  <p:embed/>
                </p:oleObj>
              </mc:Choice>
              <mc:Fallback>
                <p:oleObj name="Document" r:id="rId7" imgW="7301323" imgH="6175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7300912" cy="6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924958"/>
              </p:ext>
            </p:extLst>
          </p:nvPr>
        </p:nvGraphicFramePr>
        <p:xfrm>
          <a:off x="990600" y="29718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Document" r:id="rId10" imgW="7301323" imgH="236563" progId="Word.Document.12">
                  <p:embed/>
                </p:oleObj>
              </mc:Choice>
              <mc:Fallback>
                <p:oleObj name="Document" r:id="rId10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9718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33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expression with no parameters </a:t>
            </a:r>
            <a:br>
              <a:rPr lang="en-US" dirty="0" smtClean="0"/>
            </a:br>
            <a:r>
              <a:rPr lang="en-US" dirty="0" smtClean="0"/>
              <a:t>that doesn’t return a value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54948"/>
              </p:ext>
            </p:extLst>
          </p:nvPr>
        </p:nvGraphicFramePr>
        <p:xfrm>
          <a:off x="990600" y="16002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Document" r:id="rId4" imgW="7313400" imgH="926443" progId="Word.Document.12">
                  <p:embed/>
                </p:oleObj>
              </mc:Choice>
              <mc:Fallback>
                <p:oleObj name="Document" r:id="rId4" imgW="7313400" imgH="9264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45369"/>
              </p:ext>
            </p:extLst>
          </p:nvPr>
        </p:nvGraphicFramePr>
        <p:xfrm>
          <a:off x="914400" y="2743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9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451228"/>
              </p:ext>
            </p:extLst>
          </p:nvPr>
        </p:nvGraphicFramePr>
        <p:xfrm>
          <a:off x="990600" y="33528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Document" r:id="rId10" imgW="7301323" imgH="236563" progId="Word.Document.12">
                  <p:embed/>
                </p:oleObj>
              </mc:Choice>
              <mc:Fallback>
                <p:oleObj name="Document" r:id="rId10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expression with two parameters that returns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342008"/>
              </p:ext>
            </p:extLst>
          </p:nvPr>
        </p:nvGraphicFramePr>
        <p:xfrm>
          <a:off x="990600" y="1633008"/>
          <a:ext cx="7301323" cy="3015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2" name="Document" r:id="rId4" imgW="7313400" imgH="3012827" progId="Word.Document.12">
                  <p:embed/>
                </p:oleObj>
              </mc:Choice>
              <mc:Fallback>
                <p:oleObj name="Document" r:id="rId4" imgW="7313400" imgH="30128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33008"/>
                        <a:ext cx="7301323" cy="3015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 function declaration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36482"/>
              </p:ext>
            </p:extLst>
          </p:nvPr>
        </p:nvGraphicFramePr>
        <p:xfrm>
          <a:off x="990600" y="12080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Document" r:id="rId4" imgW="7301323" imgH="697088" progId="Word.Document.12">
                  <p:embed/>
                </p:oleObj>
              </mc:Choice>
              <mc:Fallback>
                <p:oleObj name="Document" r:id="rId4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80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46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 function declaration with two parameters that returns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22604"/>
              </p:ext>
            </p:extLst>
          </p:nvPr>
        </p:nvGraphicFramePr>
        <p:xfrm>
          <a:off x="990600" y="1600200"/>
          <a:ext cx="7301323" cy="325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Document" r:id="rId4" imgW="7301323" imgH="3252116" progId="Word.Document.12">
                  <p:embed/>
                </p:oleObj>
              </mc:Choice>
              <mc:Fallback>
                <p:oleObj name="Document" r:id="rId4" imgW="7301323" imgH="32521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1323" cy="325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7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declaration with two parameters that returns a value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121003"/>
              </p:ext>
            </p:extLst>
          </p:nvPr>
        </p:nvGraphicFramePr>
        <p:xfrm>
          <a:off x="990600" y="1600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Document" r:id="rId4" imgW="7301323" imgH="1157612" progId="Word.Document.12">
                  <p:embed/>
                </p:oleObj>
              </mc:Choice>
              <mc:Fallback>
                <p:oleObj name="Document" r:id="rId4" imgW="7301323" imgH="11576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795508"/>
              </p:ext>
            </p:extLst>
          </p:nvPr>
        </p:nvGraphicFramePr>
        <p:xfrm>
          <a:off x="914400" y="298608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98608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42630"/>
              </p:ext>
            </p:extLst>
          </p:nvPr>
        </p:nvGraphicFramePr>
        <p:xfrm>
          <a:off x="990600" y="3595687"/>
          <a:ext cx="73009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Document" r:id="rId10" imgW="7301323" imgH="466645" progId="Word.Document.12">
                  <p:embed/>
                </p:oleObj>
              </mc:Choice>
              <mc:Fallback>
                <p:oleObj name="Document" r:id="rId10" imgW="7301323" imgH="4666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595687"/>
                        <a:ext cx="7300912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6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650281"/>
              </p:ext>
            </p:extLst>
          </p:nvPr>
        </p:nvGraphicFramePr>
        <p:xfrm>
          <a:off x="990600" y="1143000"/>
          <a:ext cx="7301323" cy="270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Document" r:id="rId4" imgW="7301323" imgH="2705895" progId="Word.Document.12">
                  <p:embed/>
                </p:oleObj>
              </mc:Choice>
              <mc:Fallback>
                <p:oleObj name="Document" r:id="rId4" imgW="7301323" imgH="2705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705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14913"/>
              </p:ext>
            </p:extLst>
          </p:nvPr>
        </p:nvGraphicFramePr>
        <p:xfrm>
          <a:off x="990600" y="1284288"/>
          <a:ext cx="7272338" cy="49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Document" r:id="rId4" imgW="7313400" imgH="4989838" progId="Word.Document.12">
                  <p:embed/>
                </p:oleObj>
              </mc:Choice>
              <mc:Fallback>
                <p:oleObj name="Document" r:id="rId4" imgW="7313400" imgH="4989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84288"/>
                        <a:ext cx="7272338" cy="4964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45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that uses a local variable named 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43314"/>
              </p:ext>
            </p:extLst>
          </p:nvPr>
        </p:nvGraphicFramePr>
        <p:xfrm>
          <a:off x="990600" y="16002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5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that uses a global variable named 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29004"/>
              </p:ext>
            </p:extLst>
          </p:nvPr>
        </p:nvGraphicFramePr>
        <p:xfrm>
          <a:off x="990600" y="1524000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Document" r:id="rId4" imgW="7301323" imgH="1387694" progId="Word.Document.12">
                  <p:embed/>
                </p:oleObj>
              </mc:Choice>
              <mc:Fallback>
                <p:oleObj name="Document" r:id="rId4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45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A function that inadvertently uses a global variable named tax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18865"/>
              </p:ext>
            </p:extLst>
          </p:nvPr>
        </p:nvGraphicFramePr>
        <p:xfrm>
          <a:off x="990600" y="1600200"/>
          <a:ext cx="730091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Document" r:id="rId4" imgW="7313400" imgH="1156704" progId="Word.Document.12">
                  <p:embed/>
                </p:oleObj>
              </mc:Choice>
              <mc:Fallback>
                <p:oleObj name="Document" r:id="rId4" imgW="7313400" imgH="11567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8209"/>
              </p:ext>
            </p:extLst>
          </p:nvPr>
        </p:nvGraphicFramePr>
        <p:xfrm>
          <a:off x="922338" y="2913063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2338" y="2913063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02605"/>
              </p:ext>
            </p:extLst>
          </p:nvPr>
        </p:nvGraphicFramePr>
        <p:xfrm>
          <a:off x="990600" y="3494088"/>
          <a:ext cx="72723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Document" r:id="rId10" imgW="7313400" imgH="1385167" progId="Word.Document.12">
                  <p:embed/>
                </p:oleObj>
              </mc:Choice>
              <mc:Fallback>
                <p:oleObj name="Document" r:id="rId10" imgW="7313400" imgH="13851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3494088"/>
                        <a:ext cx="7272338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2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coding practices for variables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84183"/>
              </p:ext>
            </p:extLst>
          </p:nvPr>
        </p:nvGraphicFramePr>
        <p:xfrm>
          <a:off x="990600" y="1202428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Document" r:id="rId4" imgW="7301323" imgH="1546483" progId="Word.Document.12">
                  <p:embed/>
                </p:oleObj>
              </mc:Choice>
              <mc:Fallback>
                <p:oleObj name="Document" r:id="rId4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2428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26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20218"/>
              </p:ext>
            </p:extLst>
          </p:nvPr>
        </p:nvGraphicFramePr>
        <p:xfrm>
          <a:off x="990600" y="1109455"/>
          <a:ext cx="7301323" cy="231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0" name="Document" r:id="rId4" imgW="7301323" imgH="2319545" progId="Word.Document.12">
                  <p:embed/>
                </p:oleObj>
              </mc:Choice>
              <mc:Fallback>
                <p:oleObj name="Document" r:id="rId4" imgW="7301323" imgH="23195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9455"/>
                        <a:ext cx="7301323" cy="231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14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events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46150"/>
              </p:ext>
            </p:extLst>
          </p:nvPr>
        </p:nvGraphicFramePr>
        <p:xfrm>
          <a:off x="990600" y="1219200"/>
          <a:ext cx="7300912" cy="385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Document" r:id="rId4" imgW="7301323" imgH="3853426" progId="Word.Document.12">
                  <p:embed/>
                </p:oleObj>
              </mc:Choice>
              <mc:Fallback>
                <p:oleObj name="Document" r:id="rId4" imgW="7301323" imgH="3853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0912" cy="385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5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syntax for attaching an event handler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77576"/>
              </p:ext>
            </p:extLst>
          </p:nvPr>
        </p:nvGraphicFramePr>
        <p:xfrm>
          <a:off x="990600" y="120015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Document" r:id="rId4" imgW="7301323" imgH="236563" progId="Word.Document.12">
                  <p:embed/>
                </p:oleObj>
              </mc:Choice>
              <mc:Fallback>
                <p:oleObj name="Document" r:id="rId4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015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49178"/>
              </p:ext>
            </p:extLst>
          </p:nvPr>
        </p:nvGraphicFramePr>
        <p:xfrm>
          <a:off x="914400" y="1665287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665287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097207"/>
              </p:ext>
            </p:extLst>
          </p:nvPr>
        </p:nvGraphicFramePr>
        <p:xfrm>
          <a:off x="990600" y="2274887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Document" r:id="rId10" imgW="7301323" imgH="697088" progId="Word.Document.12">
                  <p:embed/>
                </p:oleObj>
              </mc:Choice>
              <mc:Fallback>
                <p:oleObj name="Document" r:id="rId10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274887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7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How to attach the event handler </a:t>
            </a:r>
            <a:br>
              <a:rPr lang="en-US" dirty="0" smtClean="0"/>
            </a:br>
            <a:r>
              <a:rPr lang="en-US" dirty="0" smtClean="0"/>
              <a:t>to the click event of a button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66077"/>
              </p:ext>
            </p:extLst>
          </p:nvPr>
        </p:nvGraphicFramePr>
        <p:xfrm>
          <a:off x="990600" y="1600200"/>
          <a:ext cx="73025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Document" r:id="rId4" imgW="7301323" imgH="1829135" progId="Word.Document.12">
                  <p:embed/>
                </p:oleObj>
              </mc:Choice>
              <mc:Fallback>
                <p:oleObj name="Document" r:id="rId4" imgW="7301323" imgH="18291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25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27322"/>
              </p:ext>
            </p:extLst>
          </p:nvPr>
        </p:nvGraphicFramePr>
        <p:xfrm>
          <a:off x="914400" y="1976437"/>
          <a:ext cx="7518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Document" r:id="rId7" imgW="7521874" imgH="1650902" progId="Word.Document.12">
                  <p:embed/>
                </p:oleObj>
              </mc:Choice>
              <mc:Fallback>
                <p:oleObj name="Document" r:id="rId7" imgW="7521874" imgH="16509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976437"/>
                        <a:ext cx="75184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30329"/>
              </p:ext>
            </p:extLst>
          </p:nvPr>
        </p:nvGraphicFramePr>
        <p:xfrm>
          <a:off x="990600" y="2996846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9" name="Document" r:id="rId10" imgW="7301323" imgH="1498954" progId="Word.Document.12">
                  <p:embed/>
                </p:oleObj>
              </mc:Choice>
              <mc:Fallback>
                <p:oleObj name="Document" r:id="rId10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2996846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75235"/>
              </p:ext>
            </p:extLst>
          </p:nvPr>
        </p:nvGraphicFramePr>
        <p:xfrm>
          <a:off x="927100" y="3424237"/>
          <a:ext cx="730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0" name="Document" r:id="rId13" imgW="7301323" imgH="1015746" progId="Word.Document.12">
                  <p:embed/>
                </p:oleObj>
              </mc:Choice>
              <mc:Fallback>
                <p:oleObj name="Document" r:id="rId13" imgW="7301323" imgH="1015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7100" y="3424237"/>
                        <a:ext cx="73025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51880"/>
              </p:ext>
            </p:extLst>
          </p:nvPr>
        </p:nvGraphicFramePr>
        <p:xfrm>
          <a:off x="990600" y="4440237"/>
          <a:ext cx="73009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1" name="Document" r:id="rId16" imgW="7313400" imgH="664880" progId="Word.Document.12">
                  <p:embed/>
                </p:oleObj>
              </mc:Choice>
              <mc:Fallback>
                <p:oleObj name="Document" r:id="rId16" imgW="7313400" imgH="664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0600" y="4440237"/>
                        <a:ext cx="7300912" cy="665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4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023334"/>
              </p:ext>
            </p:extLst>
          </p:nvPr>
        </p:nvGraphicFramePr>
        <p:xfrm>
          <a:off x="990600" y="1200150"/>
          <a:ext cx="73009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Document" r:id="rId4" imgW="7301323" imgH="1009985" progId="Word.Document.12">
                  <p:embed/>
                </p:oleObj>
              </mc:Choice>
              <mc:Fallback>
                <p:oleObj name="Document" r:id="rId4" imgW="7301323" imgH="1009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00150"/>
                        <a:ext cx="7300912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2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for a page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44764"/>
              </p:ext>
            </p:extLst>
          </p:nvPr>
        </p:nvGraphicFramePr>
        <p:xfrm>
          <a:off x="990600" y="1198563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Document" r:id="rId4" imgW="7301323" imgH="2078301" progId="Word.Document.12">
                  <p:embed/>
                </p:oleObj>
              </mc:Choice>
              <mc:Fallback>
                <p:oleObj name="Document" r:id="rId4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98563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14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Another method of the window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displays a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340331"/>
              </p:ext>
            </p:extLst>
          </p:nvPr>
        </p:nvGraphicFramePr>
        <p:xfrm>
          <a:off x="990600" y="1676400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7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JavaScript that attaches two event handlers</a:t>
            </a:r>
            <a:br>
              <a:rPr lang="en-US" dirty="0" smtClean="0"/>
            </a:br>
            <a:r>
              <a:rPr lang="en-US" dirty="0" smtClean="0"/>
              <a:t>in the </a:t>
            </a:r>
            <a:r>
              <a:rPr lang="en-US" dirty="0" err="1" smtClean="0"/>
              <a:t>onload</a:t>
            </a:r>
            <a:r>
              <a:rPr lang="en-US" dirty="0" smtClean="0"/>
              <a:t> event handler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13595"/>
              </p:ext>
            </p:extLst>
          </p:nvPr>
        </p:nvGraphicFramePr>
        <p:xfrm>
          <a:off x="990600" y="16002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Document" r:id="rId4" imgW="7301323" imgH="4612445" progId="Word.Document.12">
                  <p:embed/>
                </p:oleObj>
              </mc:Choice>
              <mc:Fallback>
                <p:oleObj name="Document" r:id="rId4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39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 smtClean="0"/>
              <a:t>The web browser after the Email Address </a:t>
            </a:r>
            <a:br>
              <a:rPr lang="en-US" dirty="0" smtClean="0"/>
            </a:br>
            <a:r>
              <a:rPr lang="en-US" dirty="0" smtClean="0"/>
              <a:t>has been changed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44641"/>
            <a:ext cx="7208839" cy="3308359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9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Miles Per Gallon application in a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82" y="1253490"/>
            <a:ext cx="5620818" cy="24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for the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5735"/>
              </p:ext>
            </p:extLst>
          </p:nvPr>
        </p:nvGraphicFramePr>
        <p:xfrm>
          <a:off x="987425" y="1066800"/>
          <a:ext cx="7301323" cy="529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5" name="Document" r:id="rId4" imgW="7313400" imgH="5292776" progId="Word.Document.12">
                  <p:embed/>
                </p:oleObj>
              </mc:Choice>
              <mc:Fallback>
                <p:oleObj name="Document" r:id="rId4" imgW="7313400" imgH="52927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25" y="1066800"/>
                        <a:ext cx="7301323" cy="529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9654"/>
            <a:ext cx="7315200" cy="400110"/>
          </a:xfrm>
        </p:spPr>
        <p:txBody>
          <a:bodyPr/>
          <a:lstStyle/>
          <a:p>
            <a:r>
              <a:rPr lang="en-US" dirty="0" smtClean="0"/>
              <a:t>The HTML and JavaScript </a:t>
            </a:r>
            <a:r>
              <a:rPr lang="en-US" dirty="0" smtClean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954"/>
              </p:ext>
            </p:extLst>
          </p:nvPr>
        </p:nvGraphicFramePr>
        <p:xfrm>
          <a:off x="914400" y="1295400"/>
          <a:ext cx="7272338" cy="516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1" name="Document" r:id="rId5" imgW="7313400" imgH="5196713" progId="Word.Document.12">
                  <p:embed/>
                </p:oleObj>
              </mc:Choice>
              <mc:Fallback>
                <p:oleObj name="Document" r:id="rId5" imgW="7313400" imgH="51967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272338" cy="516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5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Email List application in a web browser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72" y="1219200"/>
            <a:ext cx="665972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HTML file for the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79919"/>
              </p:ext>
            </p:extLst>
          </p:nvPr>
        </p:nvGraphicFramePr>
        <p:xfrm>
          <a:off x="990600" y="1143000"/>
          <a:ext cx="7301323" cy="529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Document" r:id="rId4" imgW="7313400" imgH="5297453" progId="Word.Document.12">
                  <p:embed/>
                </p:oleObj>
              </mc:Choice>
              <mc:Fallback>
                <p:oleObj name="Document" r:id="rId4" imgW="7313400" imgH="52974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529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47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HTML file for the </a:t>
            </a:r>
            <a:r>
              <a:rPr lang="en-US" dirty="0" smtClean="0"/>
              <a:t>page (continued)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39689"/>
              </p:ext>
            </p:extLst>
          </p:nvPr>
        </p:nvGraphicFramePr>
        <p:xfrm>
          <a:off x="609600" y="1066800"/>
          <a:ext cx="7891463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Document" r:id="rId4" imgW="8030704" imgH="5379124" progId="Word.Document.12">
                  <p:embed/>
                </p:oleObj>
              </mc:Choice>
              <mc:Fallback>
                <p:oleObj name="Document" r:id="rId4" imgW="8030704" imgH="53791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1066800"/>
                        <a:ext cx="7891463" cy="528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34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for the Email List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451143"/>
              </p:ext>
            </p:extLst>
          </p:nvPr>
        </p:nvGraphicFramePr>
        <p:xfrm>
          <a:off x="989013" y="1239838"/>
          <a:ext cx="7215187" cy="516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3" name="Document" r:id="rId4" imgW="7313400" imgH="5235570" progId="Word.Document.12">
                  <p:embed/>
                </p:oleObj>
              </mc:Choice>
              <mc:Fallback>
                <p:oleObj name="Document" r:id="rId4" imgW="7313400" imgH="5235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9013" y="1239838"/>
                        <a:ext cx="7215187" cy="5160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3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7520"/>
              </p:ext>
            </p:extLst>
          </p:nvPr>
        </p:nvGraphicFramePr>
        <p:xfrm>
          <a:off x="914400" y="1219200"/>
          <a:ext cx="7586663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Document" r:id="rId4" imgW="7639840" imgH="5229813" progId="Word.Document.12">
                  <p:embed/>
                </p:oleObj>
              </mc:Choice>
              <mc:Fallback>
                <p:oleObj name="Document" r:id="rId4" imgW="7639840" imgH="522981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586663" cy="5192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4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00219"/>
          </a:xfrm>
        </p:spPr>
        <p:txBody>
          <a:bodyPr/>
          <a:lstStyle/>
          <a:p>
            <a:r>
              <a:rPr lang="en-US" dirty="0"/>
              <a:t>Two methods of the window object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working with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212665"/>
              </p:ext>
            </p:extLst>
          </p:nvPr>
        </p:nvGraphicFramePr>
        <p:xfrm>
          <a:off x="987425" y="1656982"/>
          <a:ext cx="7301323" cy="184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98" name="Document" r:id="rId4" imgW="7301323" imgH="1848218" progId="Word.Document.12">
                  <p:embed/>
                </p:oleObj>
              </mc:Choice>
              <mc:Fallback>
                <p:oleObj name="Document" r:id="rId4" imgW="7301323" imgH="18482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656982"/>
                        <a:ext cx="7301323" cy="1848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05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/>
              <a:t>The JavaScript </a:t>
            </a:r>
            <a:r>
              <a:rPr lang="en-US" dirty="0" smtClean="0"/>
              <a:t>(</a:t>
            </a:r>
            <a:r>
              <a:rPr lang="en-US" dirty="0" smtClean="0"/>
              <a:t>continued)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339679"/>
              </p:ext>
            </p:extLst>
          </p:nvPr>
        </p:nvGraphicFramePr>
        <p:xfrm>
          <a:off x="990600" y="1143000"/>
          <a:ext cx="7272338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Document" r:id="rId4" imgW="7313400" imgH="5237009" progId="Word.Document.12">
                  <p:embed/>
                </p:oleObj>
              </mc:Choice>
              <mc:Fallback>
                <p:oleObj name="Document" r:id="rId4" imgW="7313400" imgH="52370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272338" cy="520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21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4-1  Enhance the MPG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182831"/>
              </p:ext>
            </p:extLst>
          </p:nvPr>
        </p:nvGraphicFramePr>
        <p:xfrm>
          <a:off x="990600" y="1185863"/>
          <a:ext cx="7053263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Document" r:id="rId3" imgW="7269491" imgH="3606110" progId="Word.Document.12">
                  <p:embed/>
                </p:oleObj>
              </mc:Choice>
              <mc:Fallback>
                <p:oleObj name="Document" r:id="rId3" imgW="7269491" imgH="36061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185863"/>
                        <a:ext cx="7053263" cy="349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5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885854"/>
            <a:ext cx="7315200" cy="400110"/>
          </a:xfrm>
        </p:spPr>
        <p:txBody>
          <a:bodyPr/>
          <a:lstStyle/>
          <a:p>
            <a:r>
              <a:rPr lang="en-US" dirty="0" smtClean="0"/>
              <a:t>Exercise 4-2  Build a new Future Value app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400000" cy="21428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5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4-1  Develop the Sales Tax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5" y="1229360"/>
            <a:ext cx="4857115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4-2  Develop the Change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>
              <a:latin typeface="Arial Narrow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70" y="1219200"/>
            <a:ext cx="6513830" cy="25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4-3  Develop the Income Tax Calculator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704862"/>
              </p:ext>
            </p:extLst>
          </p:nvPr>
        </p:nvGraphicFramePr>
        <p:xfrm>
          <a:off x="990600" y="1260361"/>
          <a:ext cx="7313400" cy="498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2" name="Document" r:id="rId4" imgW="7313400" imgH="4988039" progId="Word.Document.12">
                  <p:embed/>
                </p:oleObj>
              </mc:Choice>
              <mc:Fallback>
                <p:oleObj name="Document" r:id="rId4" imgW="7313400" imgH="49880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260361"/>
                        <a:ext cx="7313400" cy="4988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4-1  Enhance the MPG application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133110"/>
              </p:ext>
            </p:extLst>
          </p:nvPr>
        </p:nvGraphicFramePr>
        <p:xfrm>
          <a:off x="990600" y="1100137"/>
          <a:ext cx="7272338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1" name="Document" r:id="rId4" imgW="7313400" imgH="4793756" progId="Word.Document.12">
                  <p:embed/>
                </p:oleObj>
              </mc:Choice>
              <mc:Fallback>
                <p:oleObj name="Document" r:id="rId4" imgW="7313400" imgH="4793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1100137"/>
                        <a:ext cx="7272338" cy="476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48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Examples of window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842068"/>
              </p:ext>
            </p:extLst>
          </p:nvPr>
        </p:nvGraphicFramePr>
        <p:xfrm>
          <a:off x="990600" y="1252538"/>
          <a:ext cx="727233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2" name="Document" r:id="rId4" imgW="7313400" imgH="1998957" progId="Word.Document.12">
                  <p:embed/>
                </p:oleObj>
              </mc:Choice>
              <mc:Fallback>
                <p:oleObj name="Document" r:id="rId4" imgW="7313400" imgH="19989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52538"/>
                        <a:ext cx="727233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7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Three methods of the document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218445"/>
              </p:ext>
            </p:extLst>
          </p:nvPr>
        </p:nvGraphicFramePr>
        <p:xfrm>
          <a:off x="987425" y="12192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2192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4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Examples of document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78837"/>
              </p:ext>
            </p:extLst>
          </p:nvPr>
        </p:nvGraphicFramePr>
        <p:xfrm>
          <a:off x="987425" y="12192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2192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52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400110"/>
          </a:xfrm>
        </p:spPr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JavaScript (2nd Ed.), C4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158914"/>
              </p:ext>
            </p:extLst>
          </p:nvPr>
        </p:nvGraphicFramePr>
        <p:xfrm>
          <a:off x="987425" y="1143000"/>
          <a:ext cx="7301323" cy="2000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Document" r:id="rId4" imgW="7301323" imgH="2000526" progId="Word.Document.12">
                  <p:embed/>
                </p:oleObj>
              </mc:Choice>
              <mc:Fallback>
                <p:oleObj name="Document" r:id="rId4" imgW="7301323" imgH="20005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143000"/>
                        <a:ext cx="7301323" cy="2000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7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1402</Words>
  <Application>Microsoft Office PowerPoint</Application>
  <PresentationFormat>On-screen Show (4:3)</PresentationFormat>
  <Paragraphs>281</Paragraphs>
  <Slides>56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Slide with title</vt:lpstr>
      <vt:lpstr>Document</vt:lpstr>
      <vt:lpstr>Microsoft Word Document</vt:lpstr>
      <vt:lpstr>Chapter 4</vt:lpstr>
      <vt:lpstr>Objectives</vt:lpstr>
      <vt:lpstr>Objectives (continued)</vt:lpstr>
      <vt:lpstr>Another method of the window object  that displays a dialog box</vt:lpstr>
      <vt:lpstr>Two methods of the window object  for working with numbers</vt:lpstr>
      <vt:lpstr>Examples of window methods</vt:lpstr>
      <vt:lpstr>Three methods of the document object</vt:lpstr>
      <vt:lpstr>Examples of document methods</vt:lpstr>
      <vt:lpstr>Terms</vt:lpstr>
      <vt:lpstr>Members of the Textbox object</vt:lpstr>
      <vt:lpstr>HTML tags that define two text boxes</vt:lpstr>
      <vt:lpstr>How to use the value property to get the value from a text box</vt:lpstr>
      <vt:lpstr>How to use the parseFloat method  to get a number value from a text box</vt:lpstr>
      <vt:lpstr>Other examples of chaining</vt:lpstr>
      <vt:lpstr>How to create a JavaScript object</vt:lpstr>
      <vt:lpstr>A few of the methods of a Date object</vt:lpstr>
      <vt:lpstr>Properties and methods of a String object</vt:lpstr>
      <vt:lpstr>The code for a web page</vt:lpstr>
      <vt:lpstr>The DOM for the web page</vt:lpstr>
      <vt:lpstr>The syntax for changing the text node  for an element</vt:lpstr>
      <vt:lpstr>Terms</vt:lpstr>
      <vt:lpstr>The syntax for a function expression</vt:lpstr>
      <vt:lpstr>A function expression with one parameter  that returns a DOM element</vt:lpstr>
      <vt:lpstr>A function expression with no parameters  that doesn’t return a value</vt:lpstr>
      <vt:lpstr>A function expression with two parameters that returns a value</vt:lpstr>
      <vt:lpstr>The syntax for a function declaration</vt:lpstr>
      <vt:lpstr>A function declaration with two parameters that returns a value</vt:lpstr>
      <vt:lpstr>A function declaration with two parameters that returns a value</vt:lpstr>
      <vt:lpstr>Terms</vt:lpstr>
      <vt:lpstr>A function that uses a local variable named tax</vt:lpstr>
      <vt:lpstr>A function that uses a global variable named tax</vt:lpstr>
      <vt:lpstr>A function that inadvertently uses a global variable named tax</vt:lpstr>
      <vt:lpstr>Best coding practices for variables</vt:lpstr>
      <vt:lpstr>Terms</vt:lpstr>
      <vt:lpstr>Common events</vt:lpstr>
      <vt:lpstr>The syntax for attaching an event handler</vt:lpstr>
      <vt:lpstr>How to attach the event handler  to the click event of a button</vt:lpstr>
      <vt:lpstr>Terms</vt:lpstr>
      <vt:lpstr>The HTML for a page</vt:lpstr>
      <vt:lpstr>JavaScript that attaches two event handlers in the onload event handler</vt:lpstr>
      <vt:lpstr>The web browser after the Email Address  has been changed</vt:lpstr>
      <vt:lpstr>The Miles Per Gallon application in a browser</vt:lpstr>
      <vt:lpstr>The HTML and JavaScript for the application</vt:lpstr>
      <vt:lpstr>The HTML and JavaScript (continued)</vt:lpstr>
      <vt:lpstr>The Email List application in a web browser</vt:lpstr>
      <vt:lpstr>The HTML file for the page</vt:lpstr>
      <vt:lpstr>The HTML file for the page (continued)</vt:lpstr>
      <vt:lpstr>The JavaScript for the Email List application</vt:lpstr>
      <vt:lpstr>The JavaScript (continued)</vt:lpstr>
      <vt:lpstr>The JavaScript (continued)</vt:lpstr>
      <vt:lpstr>Exercise 4-1  Enhance the MPG application</vt:lpstr>
      <vt:lpstr>Exercise 4-2  Build a new Future Value app</vt:lpstr>
      <vt:lpstr>Extra 4-1  Develop the Sales Tax Calculator</vt:lpstr>
      <vt:lpstr>Extra 4-2  Develop the Change Calculator</vt:lpstr>
      <vt:lpstr>Extra 4-3  Develop the Income Tax Calculator</vt:lpstr>
      <vt:lpstr>Short 4-1  Enhance the MPG application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Mike Murach</cp:lastModifiedBy>
  <cp:revision>84</cp:revision>
  <cp:lastPrinted>2015-09-17T21:49:39Z</cp:lastPrinted>
  <dcterms:created xsi:type="dcterms:W3CDTF">2010-11-30T18:46:51Z</dcterms:created>
  <dcterms:modified xsi:type="dcterms:W3CDTF">2015-10-01T17:40:15Z</dcterms:modified>
</cp:coreProperties>
</file>