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8"/>
  </p:notesMasterIdLst>
  <p:handoutMasterIdLst>
    <p:handoutMasterId r:id="rId79"/>
  </p:handoutMasterIdLst>
  <p:sldIdLst>
    <p:sldId id="323" r:id="rId2"/>
    <p:sldId id="324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71" r:id="rId14"/>
    <p:sldId id="372" r:id="rId15"/>
    <p:sldId id="373" r:id="rId16"/>
    <p:sldId id="374" r:id="rId17"/>
    <p:sldId id="375" r:id="rId18"/>
    <p:sldId id="336" r:id="rId19"/>
    <p:sldId id="343" r:id="rId20"/>
    <p:sldId id="344" r:id="rId21"/>
    <p:sldId id="345" r:id="rId22"/>
    <p:sldId id="346" r:id="rId23"/>
    <p:sldId id="347" r:id="rId24"/>
    <p:sldId id="348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366" r:id="rId71"/>
    <p:sldId id="421" r:id="rId72"/>
    <p:sldId id="367" r:id="rId73"/>
    <p:sldId id="368" r:id="rId74"/>
    <p:sldId id="422" r:id="rId75"/>
    <p:sldId id="369" r:id="rId76"/>
    <p:sldId id="370" r:id="rId7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emf"/><Relationship Id="rId5" Type="http://schemas.openxmlformats.org/officeDocument/2006/relationships/image" Target="../media/image14.emf"/><Relationship Id="rId10" Type="http://schemas.openxmlformats.org/officeDocument/2006/relationships/package" Target="../embeddings/Microsoft_Word_Document15.docx"/><Relationship Id="rId4" Type="http://schemas.openxmlformats.org/officeDocument/2006/relationships/package" Target="../embeddings/Microsoft_Word_Document13.docx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9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0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1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3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6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7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8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9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0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1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2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3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4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5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6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7.docx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8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9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0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4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6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8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0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2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5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6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7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8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69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0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76.emf"/><Relationship Id="rId5" Type="http://schemas.openxmlformats.org/officeDocument/2006/relationships/package" Target="../embeddings/Microsoft_Word_Document71.docx"/><Relationship Id="rId4" Type="http://schemas.openxmlformats.org/officeDocument/2006/relationships/oleObject" Target="../embeddings/oleObject69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80.emf"/><Relationship Id="rId5" Type="http://schemas.openxmlformats.org/officeDocument/2006/relationships/package" Target="../embeddings/Microsoft_Word_Document72.docx"/><Relationship Id="rId4" Type="http://schemas.openxmlformats.org/officeDocument/2006/relationships/oleObject" Target="../embeddings/oleObject70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4.docx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84.png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3.docx"/><Relationship Id="rId9" Type="http://schemas.openxmlformats.org/officeDocument/2006/relationships/image" Target="../media/image83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6.docx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87.png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75.docx"/><Relationship Id="rId9" Type="http://schemas.openxmlformats.org/officeDocument/2006/relationships/image" Target="../media/image86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7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package" Target="../embeddings/Microsoft_Word_Document11.docx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Document9.docx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6" Type="http://schemas.openxmlformats.org/officeDocument/2006/relationships/package" Target="../embeddings/Microsoft_Word_Document12.docx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5" Type="http://schemas.openxmlformats.org/officeDocument/2006/relationships/oleObject" Target="../embeddings/oleObject11.bin"/><Relationship Id="rId10" Type="http://schemas.openxmlformats.org/officeDocument/2006/relationships/package" Target="../embeddings/Microsoft_Word_Document10.docx"/><Relationship Id="rId4" Type="http://schemas.openxmlformats.org/officeDocument/2006/relationships/package" Target="../embeddings/Microsoft_Word_Document8.docx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83957"/>
            <a:ext cx="7315200" cy="492443"/>
          </a:xfrm>
        </p:spPr>
        <p:txBody>
          <a:bodyPr/>
          <a:lstStyle/>
          <a:p>
            <a:pPr algn="ctr"/>
            <a:r>
              <a:rPr lang="en-US" sz="3200" dirty="0" smtClean="0"/>
              <a:t>Chapter 5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5369"/>
              </p:ext>
            </p:extLst>
          </p:nvPr>
        </p:nvGraphicFramePr>
        <p:xfrm>
          <a:off x="914400" y="1600200"/>
          <a:ext cx="7185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7313400" imgH="2482506" progId="Word.Document.12">
                  <p:embed/>
                </p:oleObj>
              </mc:Choice>
              <mc:Fallback>
                <p:oleObj name="Document" r:id="rId3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18502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Method of the Document </a:t>
            </a:r>
            <a:br>
              <a:rPr lang="en-US" dirty="0" smtClean="0"/>
            </a:br>
            <a:r>
              <a:rPr lang="en-US" dirty="0" smtClean="0"/>
              <a:t>and Element interfaces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92473"/>
              </p:ext>
            </p:extLst>
          </p:nvPr>
        </p:nvGraphicFramePr>
        <p:xfrm>
          <a:off x="990600" y="1593736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Document" r:id="rId4" imgW="7301323" imgH="919248" progId="Word.Document.12">
                  <p:embed/>
                </p:oleObj>
              </mc:Choice>
              <mc:Fallback>
                <p:oleObj name="Document" r:id="rId4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93736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52321"/>
              </p:ext>
            </p:extLst>
          </p:nvPr>
        </p:nvGraphicFramePr>
        <p:xfrm>
          <a:off x="990600" y="2660536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660536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56318"/>
              </p:ext>
            </p:extLst>
          </p:nvPr>
        </p:nvGraphicFramePr>
        <p:xfrm>
          <a:off x="990600" y="3270136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Document" r:id="rId10" imgW="7301323" imgH="1225664" progId="Word.Document.12">
                  <p:embed/>
                </p:oleObj>
              </mc:Choice>
              <mc:Fallback>
                <p:oleObj name="Document" r:id="rId10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270136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69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 array of elements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71452"/>
              </p:ext>
            </p:extLst>
          </p:nvPr>
        </p:nvGraphicFramePr>
        <p:xfrm>
          <a:off x="990600" y="1066800"/>
          <a:ext cx="7300912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Document" r:id="rId4" imgW="7301323" imgH="1954438" progId="Word.Document.12">
                  <p:embed/>
                </p:oleObj>
              </mc:Choice>
              <mc:Fallback>
                <p:oleObj name="Document" r:id="rId4" imgW="7301323" imgH="1954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195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81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attributes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32442"/>
              </p:ext>
            </p:extLst>
          </p:nvPr>
        </p:nvGraphicFramePr>
        <p:xfrm>
          <a:off x="990600" y="1066800"/>
          <a:ext cx="730091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Document" r:id="rId4" imgW="7301323" imgH="3296404" progId="Word.Document.12">
                  <p:embed/>
                </p:oleObj>
              </mc:Choice>
              <mc:Fallback>
                <p:oleObj name="Document" r:id="rId4" imgW="7301323" imgH="32964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99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URL for the DOM HTML specification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34249"/>
              </p:ext>
            </p:extLst>
          </p:nvPr>
        </p:nvGraphicFramePr>
        <p:xfrm>
          <a:off x="987425" y="12192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Document" r:id="rId4" imgW="7301323" imgH="1546483" progId="Word.Document.12">
                  <p:embed/>
                </p:oleObj>
              </mc:Choice>
              <mc:Fallback>
                <p:oleObj name="Document" r:id="rId4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2192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6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Typical properties available </a:t>
            </a:r>
            <a:br>
              <a:rPr lang="en-US" dirty="0" smtClean="0"/>
            </a:br>
            <a:r>
              <a:rPr lang="en-US" dirty="0" smtClean="0"/>
              <a:t>with the DOM HTML specification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41007"/>
              </p:ext>
            </p:extLst>
          </p:nvPr>
        </p:nvGraphicFramePr>
        <p:xfrm>
          <a:off x="987424" y="1600200"/>
          <a:ext cx="7377498" cy="45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Document" r:id="rId4" imgW="7377498" imgH="4598762" progId="Word.Document.12">
                  <p:embed/>
                </p:oleObj>
              </mc:Choice>
              <mc:Fallback>
                <p:oleObj name="Document" r:id="rId4" imgW="7377498" imgH="45987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4" y="1600200"/>
                        <a:ext cx="7377498" cy="459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9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the DOM HTML specification </a:t>
            </a:r>
            <a:br>
              <a:rPr lang="en-US" dirty="0" smtClean="0"/>
            </a:br>
            <a:r>
              <a:rPr lang="en-US" dirty="0" smtClean="0"/>
              <a:t>can simplify your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081804"/>
              </p:ext>
            </p:extLst>
          </p:nvPr>
        </p:nvGraphicFramePr>
        <p:xfrm>
          <a:off x="990600" y="1546225"/>
          <a:ext cx="7272338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Document" r:id="rId4" imgW="7313400" imgH="3856879" progId="Word.Document.12">
                  <p:embed/>
                </p:oleObj>
              </mc:Choice>
              <mc:Fallback>
                <p:oleObj name="Document" r:id="rId4" imgW="7313400" imgH="3856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46225"/>
                        <a:ext cx="7272338" cy="383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23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Other examples of using the DOM HTML specification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903376"/>
              </p:ext>
            </p:extLst>
          </p:nvPr>
        </p:nvGraphicFramePr>
        <p:xfrm>
          <a:off x="990600" y="1557338"/>
          <a:ext cx="7272338" cy="38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Document" r:id="rId4" imgW="7313400" imgH="3856879" progId="Word.Document.12">
                  <p:embed/>
                </p:oleObj>
              </mc:Choice>
              <mc:Fallback>
                <p:oleObj name="Document" r:id="rId4" imgW="7313400" imgH="3856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57338"/>
                        <a:ext cx="7272338" cy="383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93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Other examples of using the DOM HTML specification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08597"/>
              </p:ext>
            </p:extLst>
          </p:nvPr>
        </p:nvGraphicFramePr>
        <p:xfrm>
          <a:off x="987425" y="1555750"/>
          <a:ext cx="7301323" cy="385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Document" r:id="rId4" imgW="7301323" imgH="3859907" progId="Word.Document.12">
                  <p:embed/>
                </p:oleObj>
              </mc:Choice>
              <mc:Fallback>
                <p:oleObj name="Document" r:id="rId4" imgW="7301323" imgH="3859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555750"/>
                        <a:ext cx="7301323" cy="3859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7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803907"/>
              </p:ext>
            </p:extLst>
          </p:nvPr>
        </p:nvGraphicFramePr>
        <p:xfrm>
          <a:off x="990600" y="1143000"/>
          <a:ext cx="7304088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Document" r:id="rId3" imgW="7313400" imgH="2111210" progId="Word.Document.12">
                  <p:embed/>
                </p:oleObj>
              </mc:Choice>
              <mc:Fallback>
                <p:oleObj name="Document" r:id="rId3" imgW="7313400" imgH="2111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4088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44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FAQs application in a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45" y="1272910"/>
            <a:ext cx="7047155" cy="20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9282"/>
              </p:ext>
            </p:extLst>
          </p:nvPr>
        </p:nvGraphicFramePr>
        <p:xfrm>
          <a:off x="989013" y="1065213"/>
          <a:ext cx="7115175" cy="507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4" imgW="7313400" imgH="5216142" progId="Word.Document.12">
                  <p:embed/>
                </p:oleObj>
              </mc:Choice>
              <mc:Fallback>
                <p:oleObj name="Document" r:id="rId4" imgW="7313400" imgH="5216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1065213"/>
                        <a:ext cx="7115175" cy="507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28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for the FAQs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241024"/>
              </p:ext>
            </p:extLst>
          </p:nvPr>
        </p:nvGraphicFramePr>
        <p:xfrm>
          <a:off x="990600" y="1219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4" imgW="7301323" imgH="3691756" progId="Word.Document.12">
                  <p:embed/>
                </p:oleObj>
              </mc:Choice>
              <mc:Fallback>
                <p:oleObj name="Document" r:id="rId4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91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27283"/>
              </p:ext>
            </p:extLst>
          </p:nvPr>
        </p:nvGraphicFramePr>
        <p:xfrm>
          <a:off x="990600" y="12192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Document" r:id="rId4" imgW="7301323" imgH="3231232" progId="Word.Document.12">
                  <p:embed/>
                </p:oleObj>
              </mc:Choice>
              <mc:Fallback>
                <p:oleObj name="Document" r:id="rId4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61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CSS for the FAQs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665586"/>
              </p:ext>
            </p:extLst>
          </p:nvPr>
        </p:nvGraphicFramePr>
        <p:xfrm>
          <a:off x="990600" y="11430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Document" r:id="rId4" imgW="7301323" imgH="2680331" progId="Word.Document.12">
                  <p:embed/>
                </p:oleObj>
              </mc:Choice>
              <mc:Fallback>
                <p:oleObj name="Document" r:id="rId4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69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for the FAQs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361460"/>
              </p:ext>
            </p:extLst>
          </p:nvPr>
        </p:nvGraphicFramePr>
        <p:xfrm>
          <a:off x="990600" y="1185863"/>
          <a:ext cx="7500938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4" imgW="7541944" imgH="4825057" progId="Word.Document.12">
                  <p:embed/>
                </p:oleObj>
              </mc:Choice>
              <mc:Fallback>
                <p:oleObj name="Document" r:id="rId4" imgW="7541944" imgH="4825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85863"/>
                        <a:ext cx="7500938" cy="479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86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108749"/>
              </p:ext>
            </p:extLst>
          </p:nvPr>
        </p:nvGraphicFramePr>
        <p:xfrm>
          <a:off x="990600" y="1196975"/>
          <a:ext cx="727233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Document" r:id="rId4" imgW="7313400" imgH="2767095" progId="Word.Document.12">
                  <p:embed/>
                </p:oleObj>
              </mc:Choice>
              <mc:Fallback>
                <p:oleObj name="Document" r:id="rId4" imgW="7313400" imgH="27670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6975"/>
                        <a:ext cx="7272338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048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form in a web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80" y="1219200"/>
            <a:ext cx="483042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5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for the 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29265"/>
              </p:ext>
            </p:extLst>
          </p:nvPr>
        </p:nvGraphicFramePr>
        <p:xfrm>
          <a:off x="990600" y="1196975"/>
          <a:ext cx="7185025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Document" r:id="rId4" imgW="7313400" imgH="2998436" progId="Word.Document.12">
                  <p:embed/>
                </p:oleObj>
              </mc:Choice>
              <mc:Fallback>
                <p:oleObj name="Document" r:id="rId4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6975"/>
                        <a:ext cx="7185025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65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URL that’s sent when the form is submitted with the get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52428"/>
              </p:ext>
            </p:extLst>
          </p:nvPr>
        </p:nvGraphicFramePr>
        <p:xfrm>
          <a:off x="990600" y="16474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474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99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Attributes of the form element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6043"/>
              </p:ext>
            </p:extLst>
          </p:nvPr>
        </p:nvGraphicFramePr>
        <p:xfrm>
          <a:off x="990600" y="1447800"/>
          <a:ext cx="7272338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Document" r:id="rId4" imgW="7313400" imgH="2998436" progId="Word.Document.12">
                  <p:embed/>
                </p:oleObj>
              </mc:Choice>
              <mc:Fallback>
                <p:oleObj name="Document" r:id="rId4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272338" cy="298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149479"/>
              </p:ext>
            </p:extLst>
          </p:nvPr>
        </p:nvGraphicFramePr>
        <p:xfrm>
          <a:off x="987425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7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53744"/>
              </p:ext>
            </p:extLst>
          </p:nvPr>
        </p:nvGraphicFramePr>
        <p:xfrm>
          <a:off x="990600" y="1066800"/>
          <a:ext cx="718502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4" imgW="7313400" imgH="4439009" progId="Word.Document.12">
                  <p:embed/>
                </p:oleObj>
              </mc:Choice>
              <mc:Fallback>
                <p:oleObj name="Document" r:id="rId4" imgW="7313400" imgH="4439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185025" cy="436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94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Property of a Textbox, </a:t>
            </a:r>
            <a:r>
              <a:rPr lang="en-US" dirty="0" err="1" smtClean="0"/>
              <a:t>Textarea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or Select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36993"/>
              </p:ext>
            </p:extLst>
          </p:nvPr>
        </p:nvGraphicFramePr>
        <p:xfrm>
          <a:off x="987425" y="16002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002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360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HTML code for a text box, text area, </a:t>
            </a:r>
            <a:br>
              <a:rPr lang="en-US" dirty="0" smtClean="0"/>
            </a:br>
            <a:r>
              <a:rPr lang="en-US" dirty="0" smtClean="0"/>
              <a:t>and select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474065"/>
              </p:ext>
            </p:extLst>
          </p:nvPr>
        </p:nvGraphicFramePr>
        <p:xfrm>
          <a:off x="990600" y="1643063"/>
          <a:ext cx="7272338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Document" r:id="rId4" imgW="7313400" imgH="2998436" progId="Word.Document.12">
                  <p:embed/>
                </p:oleObj>
              </mc:Choice>
              <mc:Fallback>
                <p:oleObj name="Document" r:id="rId4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43063"/>
                        <a:ext cx="7272338" cy="298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407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JavaScript code to get the text box, text area, and select list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69055"/>
              </p:ext>
            </p:extLst>
          </p:nvPr>
        </p:nvGraphicFramePr>
        <p:xfrm>
          <a:off x="990600" y="1654175"/>
          <a:ext cx="727233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Document" r:id="rId4" imgW="7313400" imgH="3687421" progId="Word.Document.12">
                  <p:embed/>
                </p:oleObj>
              </mc:Choice>
              <mc:Fallback>
                <p:oleObj name="Document" r:id="rId4" imgW="7313400" imgH="3687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4175"/>
                        <a:ext cx="7272338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60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JavaScript code to set the text box, text area, and select list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857746"/>
              </p:ext>
            </p:extLst>
          </p:nvPr>
        </p:nvGraphicFramePr>
        <p:xfrm>
          <a:off x="987425" y="1649413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49413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291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Two properties of a Radio or Checkbox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46448"/>
              </p:ext>
            </p:extLst>
          </p:nvPr>
        </p:nvGraphicFramePr>
        <p:xfrm>
          <a:off x="987425" y="12954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2954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569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HTML code for two radio buttons </a:t>
            </a:r>
            <a:br>
              <a:rPr lang="en-US" dirty="0" smtClean="0"/>
            </a:br>
            <a:r>
              <a:rPr lang="en-US" dirty="0" smtClean="0"/>
              <a:t>and a check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500700"/>
              </p:ext>
            </p:extLst>
          </p:nvPr>
        </p:nvGraphicFramePr>
        <p:xfrm>
          <a:off x="990600" y="1600200"/>
          <a:ext cx="7272338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Document" r:id="rId4" imgW="7313400" imgH="2998436" progId="Word.Document.12">
                  <p:embed/>
                </p:oleObj>
              </mc:Choice>
              <mc:Fallback>
                <p:oleObj name="Document" r:id="rId4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272338" cy="298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47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JavaScript code to get the radio button </a:t>
            </a:r>
            <a:br>
              <a:rPr lang="en-US" dirty="0" smtClean="0"/>
            </a:br>
            <a:r>
              <a:rPr lang="en-US" dirty="0" smtClean="0"/>
              <a:t>and check box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40228"/>
              </p:ext>
            </p:extLst>
          </p:nvPr>
        </p:nvGraphicFramePr>
        <p:xfrm>
          <a:off x="990600" y="1643063"/>
          <a:ext cx="747871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Document" r:id="rId4" imgW="7476440" imgH="3220782" progId="Word.Document.12">
                  <p:embed/>
                </p:oleObj>
              </mc:Choice>
              <mc:Fallback>
                <p:oleObj name="Document" r:id="rId4" imgW="747644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43063"/>
                        <a:ext cx="7478713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547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JavaScript code to set the radio button </a:t>
            </a:r>
            <a:br>
              <a:rPr lang="en-US" dirty="0" smtClean="0"/>
            </a:br>
            <a:r>
              <a:rPr lang="en-US" dirty="0" smtClean="0"/>
              <a:t>and check box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881625"/>
              </p:ext>
            </p:extLst>
          </p:nvPr>
        </p:nvGraphicFramePr>
        <p:xfrm>
          <a:off x="987425" y="1649413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49413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669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Two methods that are commonly used </a:t>
            </a:r>
            <a:br>
              <a:rPr lang="en-US" dirty="0" smtClean="0"/>
            </a:br>
            <a:r>
              <a:rPr lang="en-US" dirty="0" smtClean="0"/>
              <a:t>with forms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736488"/>
              </p:ext>
            </p:extLst>
          </p:nvPr>
        </p:nvGraphicFramePr>
        <p:xfrm>
          <a:off x="987424" y="1649413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4" y="1649413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29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Two methods that are commonly used </a:t>
            </a:r>
            <a:br>
              <a:rPr lang="en-US" dirty="0" smtClean="0"/>
            </a:br>
            <a:r>
              <a:rPr lang="en-US" dirty="0" smtClean="0"/>
              <a:t>with controls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93073"/>
              </p:ext>
            </p:extLst>
          </p:nvPr>
        </p:nvGraphicFramePr>
        <p:xfrm>
          <a:off x="987425" y="1649413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49413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60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a web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85364"/>
              </p:ext>
            </p:extLst>
          </p:nvPr>
        </p:nvGraphicFramePr>
        <p:xfrm>
          <a:off x="990600" y="12192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68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Common control events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40787"/>
              </p:ext>
            </p:extLst>
          </p:nvPr>
        </p:nvGraphicFramePr>
        <p:xfrm>
          <a:off x="987425" y="1219200"/>
          <a:ext cx="7262813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219200"/>
                        <a:ext cx="7262813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246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Statements that use the reset </a:t>
            </a:r>
            <a:br>
              <a:rPr lang="en-US" dirty="0" smtClean="0"/>
            </a:br>
            <a:r>
              <a:rPr lang="en-US" dirty="0" smtClean="0"/>
              <a:t>and submit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94300"/>
              </p:ext>
            </p:extLst>
          </p:nvPr>
        </p:nvGraphicFramePr>
        <p:xfrm>
          <a:off x="987424" y="16474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4" y="16474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361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An event handler for the </a:t>
            </a:r>
            <a:r>
              <a:rPr lang="en-US" dirty="0" err="1" smtClean="0"/>
              <a:t>onchange</a:t>
            </a:r>
            <a:r>
              <a:rPr lang="en-US" dirty="0" smtClean="0"/>
              <a:t> event </a:t>
            </a:r>
            <a:br>
              <a:rPr lang="en-US" dirty="0" smtClean="0"/>
            </a:br>
            <a:r>
              <a:rPr lang="en-US" dirty="0" smtClean="0"/>
              <a:t>of a select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451682"/>
              </p:ext>
            </p:extLst>
          </p:nvPr>
        </p:nvGraphicFramePr>
        <p:xfrm>
          <a:off x="990600" y="1654175"/>
          <a:ext cx="7272338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Document" r:id="rId4" imgW="7313400" imgH="2996997" progId="Word.Document.12">
                  <p:embed/>
                </p:oleObj>
              </mc:Choice>
              <mc:Fallback>
                <p:oleObj name="Document" r:id="rId4" imgW="7313400" imgH="2996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4175"/>
                        <a:ext cx="7272338" cy="298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259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An event handler for the </a:t>
            </a:r>
            <a:r>
              <a:rPr lang="en-US" dirty="0" err="1" smtClean="0"/>
              <a:t>dblclick</a:t>
            </a:r>
            <a:r>
              <a:rPr lang="en-US" dirty="0" smtClean="0"/>
              <a:t> event </a:t>
            </a:r>
            <a:br>
              <a:rPr lang="en-US" dirty="0" smtClean="0"/>
            </a:br>
            <a:r>
              <a:rPr lang="en-US" dirty="0" smtClean="0"/>
              <a:t>of a text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754399"/>
              </p:ext>
            </p:extLst>
          </p:nvPr>
        </p:nvGraphicFramePr>
        <p:xfrm>
          <a:off x="990600" y="1654175"/>
          <a:ext cx="7272338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Document" r:id="rId4" imgW="7313400" imgH="2998436" progId="Word.Document.12">
                  <p:embed/>
                </p:oleObj>
              </mc:Choice>
              <mc:Fallback>
                <p:oleObj name="Document" r:id="rId4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54175"/>
                        <a:ext cx="7272338" cy="298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705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onload</a:t>
            </a:r>
            <a:r>
              <a:rPr lang="en-US" dirty="0" smtClean="0"/>
              <a:t> event handler that assigns event handlers to events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65939"/>
              </p:ext>
            </p:extLst>
          </p:nvPr>
        </p:nvGraphicFramePr>
        <p:xfrm>
          <a:off x="987425" y="1649413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Document" r:id="rId4" imgW="7301323" imgH="3000789" progId="Word.Document.12">
                  <p:embed/>
                </p:oleObj>
              </mc:Choice>
              <mc:Fallback>
                <p:oleObj name="Document" r:id="rId4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49413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53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Register application in a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 descr="M:\Current projects\JavaScript\Manuscript\ch05\5-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6629400" cy="2819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621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HTML of the Register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31420"/>
              </p:ext>
            </p:extLst>
          </p:nvPr>
        </p:nvGraphicFramePr>
        <p:xfrm>
          <a:off x="990600" y="1295400"/>
          <a:ext cx="727233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Document" r:id="rId4" imgW="7313400" imgH="4600912" progId="Word.Document.12">
                  <p:embed/>
                </p:oleObj>
              </mc:Choice>
              <mc:Fallback>
                <p:oleObj name="Document" r:id="rId4" imgW="7313400" imgH="4600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272338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827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HTML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1112"/>
              </p:ext>
            </p:extLst>
          </p:nvPr>
        </p:nvGraphicFramePr>
        <p:xfrm>
          <a:off x="990600" y="1262063"/>
          <a:ext cx="727233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Document" r:id="rId4" imgW="7313400" imgH="4600912" progId="Word.Document.12">
                  <p:embed/>
                </p:oleObj>
              </mc:Choice>
              <mc:Fallback>
                <p:oleObj name="Document" r:id="rId4" imgW="7313400" imgH="4600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62063"/>
                        <a:ext cx="7272338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183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CSS for the span elements </a:t>
            </a:r>
            <a:br>
              <a:rPr lang="en-US" dirty="0" smtClean="0"/>
            </a:br>
            <a:r>
              <a:rPr lang="en-US" dirty="0" smtClean="0"/>
              <a:t>in the registration 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337648"/>
              </p:ext>
            </p:extLst>
          </p:nvPr>
        </p:nvGraphicFramePr>
        <p:xfrm>
          <a:off x="987425" y="1639888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39888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128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for the Register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48549"/>
              </p:ext>
            </p:extLst>
          </p:nvPr>
        </p:nvGraphicFramePr>
        <p:xfrm>
          <a:off x="728663" y="1219200"/>
          <a:ext cx="7512050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Document" r:id="rId4" imgW="7643439" imgH="5288098" progId="Word.Document.12">
                  <p:embed/>
                </p:oleObj>
              </mc:Choice>
              <mc:Fallback>
                <p:oleObj name="Document" r:id="rId4" imgW="7643439" imgH="52880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663" y="1219200"/>
                        <a:ext cx="7512050" cy="519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165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for the web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146" name="Picture 2" descr="M:\Current projects\jQuery revision\Manuscript\ch03\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199"/>
            <a:ext cx="6781800" cy="35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054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08934"/>
              </p:ext>
            </p:extLst>
          </p:nvPr>
        </p:nvGraphicFramePr>
        <p:xfrm>
          <a:off x="990600" y="1196975"/>
          <a:ext cx="7097713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Document" r:id="rId4" imgW="7313400" imgH="5034091" progId="Word.Document.12">
                  <p:embed/>
                </p:oleObj>
              </mc:Choice>
              <mc:Fallback>
                <p:oleObj name="Document" r:id="rId4" imgW="7313400" imgH="5034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6975"/>
                        <a:ext cx="7097713" cy="488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4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84347"/>
              </p:ext>
            </p:extLst>
          </p:nvPr>
        </p:nvGraphicFramePr>
        <p:xfrm>
          <a:off x="989013" y="1201738"/>
          <a:ext cx="7215187" cy="496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Document" r:id="rId4" imgW="7313400" imgH="5035530" progId="Word.Document.12">
                  <p:embed/>
                </p:oleObj>
              </mc:Choice>
              <mc:Fallback>
                <p:oleObj name="Document" r:id="rId4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1201738"/>
                        <a:ext cx="7215187" cy="496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464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Two methods of the document object </a:t>
            </a:r>
            <a:br>
              <a:rPr lang="en-US" dirty="0" smtClean="0"/>
            </a:br>
            <a:r>
              <a:rPr lang="en-US" dirty="0" smtClean="0"/>
              <a:t>for creating new nodes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106649"/>
              </p:ext>
            </p:extLst>
          </p:nvPr>
        </p:nvGraphicFramePr>
        <p:xfrm>
          <a:off x="987425" y="1666117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66117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7799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How to create new nodes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410269"/>
              </p:ext>
            </p:extLst>
          </p:nvPr>
        </p:nvGraphicFramePr>
        <p:xfrm>
          <a:off x="987425" y="1143000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143000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883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How to modify the attributes of a new 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503739"/>
              </p:ext>
            </p:extLst>
          </p:nvPr>
        </p:nvGraphicFramePr>
        <p:xfrm>
          <a:off x="987425" y="1208917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208917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310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Two methods of the document object </a:t>
            </a:r>
            <a:br>
              <a:rPr lang="en-US" dirty="0" smtClean="0"/>
            </a:br>
            <a:r>
              <a:rPr lang="en-US" dirty="0" smtClean="0"/>
              <a:t>for adding nodes to the DOM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35656"/>
              </p:ext>
            </p:extLst>
          </p:nvPr>
        </p:nvGraphicFramePr>
        <p:xfrm>
          <a:off x="987425" y="1671638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71638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221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make one node a child </a:t>
            </a:r>
            <a:br>
              <a:rPr lang="en-US" dirty="0" smtClean="0"/>
            </a:br>
            <a:r>
              <a:rPr lang="en-US" dirty="0" smtClean="0"/>
              <a:t>of another 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92505"/>
              </p:ext>
            </p:extLst>
          </p:nvPr>
        </p:nvGraphicFramePr>
        <p:xfrm>
          <a:off x="987425" y="1524000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524000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883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Two methods of the document object </a:t>
            </a:r>
            <a:br>
              <a:rPr lang="en-US" dirty="0" smtClean="0"/>
            </a:br>
            <a:r>
              <a:rPr lang="en-US" dirty="0" smtClean="0"/>
              <a:t>for working with tables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184296"/>
              </p:ext>
            </p:extLst>
          </p:nvPr>
        </p:nvGraphicFramePr>
        <p:xfrm>
          <a:off x="987425" y="1666117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66117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215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HTML for an empty table (no rows)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445912"/>
              </p:ext>
            </p:extLst>
          </p:nvPr>
        </p:nvGraphicFramePr>
        <p:xfrm>
          <a:off x="987425" y="1295400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295400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079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How to add a row to a table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97309"/>
              </p:ext>
            </p:extLst>
          </p:nvPr>
        </p:nvGraphicFramePr>
        <p:xfrm>
          <a:off x="987425" y="1219200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219200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58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nodes that you commonly use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142424"/>
              </p:ext>
            </p:extLst>
          </p:nvPr>
        </p:nvGraphicFramePr>
        <p:xfrm>
          <a:off x="990600" y="1219200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4" imgW="7301323" imgH="1225664" progId="Word.Document.12">
                  <p:embed/>
                </p:oleObj>
              </mc:Choice>
              <mc:Fallback>
                <p:oleObj name="Document" r:id="rId4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How to add a cell to a row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433449"/>
              </p:ext>
            </p:extLst>
          </p:nvPr>
        </p:nvGraphicFramePr>
        <p:xfrm>
          <a:off x="987425" y="1219200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219200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2342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One property of the document object </a:t>
            </a:r>
            <a:br>
              <a:rPr lang="en-US" dirty="0" smtClean="0"/>
            </a:br>
            <a:r>
              <a:rPr lang="en-US" dirty="0" smtClean="0"/>
              <a:t>for working with DOM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21112"/>
              </p:ext>
            </p:extLst>
          </p:nvPr>
        </p:nvGraphicFramePr>
        <p:xfrm>
          <a:off x="987425" y="1671638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671638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2149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innerHTML</a:t>
            </a:r>
            <a:r>
              <a:rPr lang="en-US" dirty="0" smtClean="0"/>
              <a:t> property </a:t>
            </a:r>
            <a:br>
              <a:rPr lang="en-US" dirty="0" smtClean="0"/>
            </a:br>
            <a:r>
              <a:rPr lang="en-US" dirty="0" smtClean="0"/>
              <a:t>to set the content of any 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22187"/>
              </p:ext>
            </p:extLst>
          </p:nvPr>
        </p:nvGraphicFramePr>
        <p:xfrm>
          <a:off x="990600" y="1524000"/>
          <a:ext cx="7272338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Document" r:id="rId4" imgW="7313400" imgH="5035530" progId="Word.Document.12">
                  <p:embed/>
                </p:oleObj>
              </mc:Choice>
              <mc:Fallback>
                <p:oleObj name="Document" r:id="rId4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272338" cy="500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802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Register application with a table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that’s </a:t>
            </a:r>
            <a:r>
              <a:rPr lang="en-US" dirty="0"/>
              <a:t>created for the user’s entries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 descr="M:\Current projects\JavaScript\Manuscript\ch05\5-1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705600" cy="4267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0715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The HTML for the </a:t>
            </a:r>
            <a:r>
              <a:rPr lang="en-US" dirty="0" smtClean="0"/>
              <a:t>elements </a:t>
            </a:r>
            <a:r>
              <a:rPr lang="en-US" dirty="0" smtClean="0"/>
              <a:t>below the 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98375"/>
              </p:ext>
            </p:extLst>
          </p:nvPr>
        </p:nvGraphicFramePr>
        <p:xfrm>
          <a:off x="914400" y="1371600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4873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CSS for the span elements in the table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828543"/>
              </p:ext>
            </p:extLst>
          </p:nvPr>
        </p:nvGraphicFramePr>
        <p:xfrm>
          <a:off x="987425" y="1219200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Document" r:id="rId4" imgW="7301323" imgH="5039483" progId="Word.Document.12">
                  <p:embed/>
                </p:oleObj>
              </mc:Choice>
              <mc:Fallback>
                <p:oleObj name="Document" r:id="rId4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219200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3919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for the Register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202961"/>
              </p:ext>
            </p:extLst>
          </p:nvPr>
        </p:nvGraphicFramePr>
        <p:xfrm>
          <a:off x="989013" y="1290638"/>
          <a:ext cx="7215187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name="Document" r:id="rId4" imgW="7313400" imgH="5035530" progId="Word.Document.12">
                  <p:embed/>
                </p:oleObj>
              </mc:Choice>
              <mc:Fallback>
                <p:oleObj name="Document" r:id="rId4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1290638"/>
                        <a:ext cx="7215187" cy="495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58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43599"/>
              </p:ext>
            </p:extLst>
          </p:nvPr>
        </p:nvGraphicFramePr>
        <p:xfrm>
          <a:off x="989013" y="1277938"/>
          <a:ext cx="7215187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Document" r:id="rId4" imgW="7313400" imgH="5035530" progId="Word.Document.12">
                  <p:embed/>
                </p:oleObj>
              </mc:Choice>
              <mc:Fallback>
                <p:oleObj name="Document" r:id="rId4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1277938"/>
                        <a:ext cx="7215187" cy="495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207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0302"/>
              </p:ext>
            </p:extLst>
          </p:nvPr>
        </p:nvGraphicFramePr>
        <p:xfrm>
          <a:off x="989013" y="1277938"/>
          <a:ext cx="7215187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Document" r:id="rId4" imgW="7313400" imgH="5035530" progId="Word.Document.12">
                  <p:embed/>
                </p:oleObj>
              </mc:Choice>
              <mc:Fallback>
                <p:oleObj name="Document" r:id="rId4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1277938"/>
                        <a:ext cx="7215187" cy="495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7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06863"/>
              </p:ext>
            </p:extLst>
          </p:nvPr>
        </p:nvGraphicFramePr>
        <p:xfrm>
          <a:off x="989013" y="1277938"/>
          <a:ext cx="7215187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Document" r:id="rId4" imgW="7313400" imgH="5035530" progId="Word.Document.12">
                  <p:embed/>
                </p:oleObj>
              </mc:Choice>
              <mc:Fallback>
                <p:oleObj name="Document" r:id="rId4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1277938"/>
                        <a:ext cx="7215187" cy="495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06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properties of the Node interface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45684"/>
              </p:ext>
            </p:extLst>
          </p:nvPr>
        </p:nvGraphicFramePr>
        <p:xfrm>
          <a:off x="990600" y="1209503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9503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416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5-1  Experiment with the FAQs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2913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42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5-2  Add controls to the Register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 descr="M:\Current projects\JavaScript\Manuscript\ch05\x5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84862"/>
            <a:ext cx="6705600" cy="3363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256"/>
              </p:ext>
            </p:extLst>
          </p:nvPr>
        </p:nvGraphicFramePr>
        <p:xfrm>
          <a:off x="979488" y="4800600"/>
          <a:ext cx="70215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Document" r:id="rId5" imgW="7313400" imgH="774254" progId="Word.Document.12">
                  <p:embed/>
                </p:oleObj>
              </mc:Choice>
              <mc:Fallback>
                <p:oleObj name="Document" r:id="rId5" imgW="7313400" imgH="774254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800600"/>
                        <a:ext cx="70215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8223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5-1  Enhance the Temp Conversion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1253570"/>
            <a:ext cx="3962400" cy="2099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3463370"/>
            <a:ext cx="3962402" cy="20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17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5-2  Use a Test Score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47109" name="Picture 5" descr="M:\Current projects\JavaScript Instructors CD\documents\pngs\extra_5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43" y="1240986"/>
            <a:ext cx="5581258" cy="40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89803"/>
              </p:ext>
            </p:extLst>
          </p:nvPr>
        </p:nvGraphicFramePr>
        <p:xfrm>
          <a:off x="762000" y="5257800"/>
          <a:ext cx="70215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Document" r:id="rId5" imgW="7313400" imgH="774254" progId="Word.Document.12">
                  <p:embed/>
                </p:oleObj>
              </mc:Choice>
              <mc:Fallback>
                <p:oleObj name="Document" r:id="rId5" imgW="7313400" imgH="774254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70215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3000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Short 5-1  Update the Email List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419538"/>
              </p:ext>
            </p:extLst>
          </p:nvPr>
        </p:nvGraphicFramePr>
        <p:xfrm>
          <a:off x="1104897" y="3819257"/>
          <a:ext cx="69342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Document" r:id="rId4" imgW="7313400" imgH="1066039" progId="Word.Document.12">
                  <p:embed/>
                </p:oleObj>
              </mc:Choice>
              <mc:Fallback>
                <p:oleObj name="Document" r:id="rId4" imgW="7313400" imgH="106603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97" y="3819257"/>
                        <a:ext cx="69342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1" y="1676400"/>
            <a:ext cx="7180953" cy="214285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52538"/>
              </p:ext>
            </p:extLst>
          </p:nvPr>
        </p:nvGraphicFramePr>
        <p:xfrm>
          <a:off x="990600" y="1120775"/>
          <a:ext cx="72723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Document" r:id="rId8" imgW="7313400" imgH="482470" progId="Word.Document.12">
                  <p:embed/>
                </p:oleObj>
              </mc:Choice>
              <mc:Fallback>
                <p:oleObj name="Document" r:id="rId8" imgW="7313400" imgH="482470" progId="Word.Documen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20775"/>
                        <a:ext cx="72723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525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5-2  Use a Test Scores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00327"/>
              </p:ext>
            </p:extLst>
          </p:nvPr>
        </p:nvGraphicFramePr>
        <p:xfrm>
          <a:off x="990600" y="1117600"/>
          <a:ext cx="7300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Document" r:id="rId4" imgW="7301323" imgH="482848" progId="Word.Document.12">
                  <p:embed/>
                </p:oleObj>
              </mc:Choice>
              <mc:Fallback>
                <p:oleObj name="Document" r:id="rId4" imgW="7301323" imgH="4828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7600"/>
                        <a:ext cx="7300912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1"/>
            <a:ext cx="4648200" cy="3107914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35484"/>
              </p:ext>
            </p:extLst>
          </p:nvPr>
        </p:nvGraphicFramePr>
        <p:xfrm>
          <a:off x="990600" y="4713288"/>
          <a:ext cx="702151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Document" r:id="rId8" imgW="7313400" imgH="1066039" progId="Word.Document.12">
                  <p:embed/>
                </p:oleObj>
              </mc:Choice>
              <mc:Fallback>
                <p:oleObj name="Document" r:id="rId8" imgW="7313400" imgH="1066039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13288"/>
                        <a:ext cx="702151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164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5-3  Modify the FAQs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20731"/>
              </p:ext>
            </p:extLst>
          </p:nvPr>
        </p:nvGraphicFramePr>
        <p:xfrm>
          <a:off x="990600" y="1130300"/>
          <a:ext cx="73152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Document" r:id="rId4" imgW="7438941" imgH="3372378" progId="Word.Document.12">
                  <p:embed/>
                </p:oleObj>
              </mc:Choice>
              <mc:Fallback>
                <p:oleObj name="Document" r:id="rId4" imgW="7438941" imgH="3372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0300"/>
                        <a:ext cx="7315200" cy="328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7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that contains element and text nodes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10574"/>
              </p:ext>
            </p:extLst>
          </p:nvPr>
        </p:nvGraphicFramePr>
        <p:xfrm>
          <a:off x="990600" y="11938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ocument" r:id="rId4" imgW="7301323" imgH="2769267" progId="Word.Document.12">
                  <p:embed/>
                </p:oleObj>
              </mc:Choice>
              <mc:Fallback>
                <p:oleObj name="Document" r:id="rId4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38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83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get the text of an HTML element </a:t>
            </a:r>
            <a:br>
              <a:rPr lang="en-US" dirty="0" smtClean="0"/>
            </a:br>
            <a:r>
              <a:rPr lang="en-US" dirty="0" smtClean="0"/>
              <a:t>with “</a:t>
            </a:r>
            <a:r>
              <a:rPr lang="en-US" dirty="0" err="1" smtClean="0"/>
              <a:t>email_error</a:t>
            </a:r>
            <a:r>
              <a:rPr lang="en-US" dirty="0" smtClean="0"/>
              <a:t>” as its id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924589"/>
              </p:ext>
            </p:extLst>
          </p:nvPr>
        </p:nvGraphicFramePr>
        <p:xfrm>
          <a:off x="990600" y="1600200"/>
          <a:ext cx="73009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Document" r:id="rId4" imgW="7301323" imgH="263568" progId="Word.Document.12">
                  <p:embed/>
                </p:oleObj>
              </mc:Choice>
              <mc:Fallback>
                <p:oleObj name="Document" r:id="rId4" imgW="7301323" imgH="263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303523"/>
              </p:ext>
            </p:extLst>
          </p:nvPr>
        </p:nvGraphicFramePr>
        <p:xfrm>
          <a:off x="914400" y="1989137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Document" r:id="rId7" imgW="7301323" imgH="967857" progId="Word.Document.12">
                  <p:embed/>
                </p:oleObj>
              </mc:Choice>
              <mc:Fallback>
                <p:oleObj name="Document" r:id="rId7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989137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602729"/>
              </p:ext>
            </p:extLst>
          </p:nvPr>
        </p:nvGraphicFramePr>
        <p:xfrm>
          <a:off x="990600" y="3021012"/>
          <a:ext cx="73009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Document" r:id="rId10" imgW="7301323" imgH="263568" progId="Word.Document.12">
                  <p:embed/>
                </p:oleObj>
              </mc:Choice>
              <mc:Fallback>
                <p:oleObj name="Document" r:id="rId10" imgW="7301323" imgH="263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021012"/>
                        <a:ext cx="7300912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26155"/>
              </p:ext>
            </p:extLst>
          </p:nvPr>
        </p:nvGraphicFramePr>
        <p:xfrm>
          <a:off x="914400" y="3513137"/>
          <a:ext cx="7301323" cy="120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Document" r:id="rId13" imgW="7301323" imgH="1205141" progId="Word.Document.12">
                  <p:embed/>
                </p:oleObj>
              </mc:Choice>
              <mc:Fallback>
                <p:oleObj name="Document" r:id="rId13" imgW="7301323" imgH="1205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3513137"/>
                        <a:ext cx="7301323" cy="1205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66013"/>
              </p:ext>
            </p:extLst>
          </p:nvPr>
        </p:nvGraphicFramePr>
        <p:xfrm>
          <a:off x="990600" y="4503737"/>
          <a:ext cx="73009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Document" r:id="rId16" imgW="7301323" imgH="525696" progId="Word.Document.12">
                  <p:embed/>
                </p:oleObj>
              </mc:Choice>
              <mc:Fallback>
                <p:oleObj name="Document" r:id="rId16" imgW="7301323" imgH="5256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0600" y="4503737"/>
                        <a:ext cx="7300912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807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1937</Words>
  <Application>Microsoft Office PowerPoint</Application>
  <PresentationFormat>On-screen Show (4:3)</PresentationFormat>
  <Paragraphs>380</Paragraphs>
  <Slides>76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Slide with title</vt:lpstr>
      <vt:lpstr>Microsoft Word Document</vt:lpstr>
      <vt:lpstr>Document</vt:lpstr>
      <vt:lpstr>Chapter 5</vt:lpstr>
      <vt:lpstr>Objectives</vt:lpstr>
      <vt:lpstr>Objectives (continued)</vt:lpstr>
      <vt:lpstr>The code for a web page</vt:lpstr>
      <vt:lpstr>The DOM for the web page</vt:lpstr>
      <vt:lpstr>The DOM nodes that you commonly use</vt:lpstr>
      <vt:lpstr>Some of the properties of the Node interface</vt:lpstr>
      <vt:lpstr>HTML that contains element and text nodes</vt:lpstr>
      <vt:lpstr>How to get the text of an HTML element  with “email_error” as its id</vt:lpstr>
      <vt:lpstr>Method of the Document  and Element interfaces</vt:lpstr>
      <vt:lpstr>How to create an array of elements</vt:lpstr>
      <vt:lpstr>How to work with attributes</vt:lpstr>
      <vt:lpstr>The URL for the DOM HTML specification</vt:lpstr>
      <vt:lpstr>Typical properties available  with the DOM HTML specification</vt:lpstr>
      <vt:lpstr>How the DOM HTML specification  can simplify your code</vt:lpstr>
      <vt:lpstr>Other examples of using the DOM HTML specification</vt:lpstr>
      <vt:lpstr>Other examples of using the DOM HTML specification (continued)</vt:lpstr>
      <vt:lpstr>Terms</vt:lpstr>
      <vt:lpstr>The FAQs application in a browser</vt:lpstr>
      <vt:lpstr>The HTML for the FAQs application</vt:lpstr>
      <vt:lpstr>The HTML (continued)</vt:lpstr>
      <vt:lpstr>The CSS for the FAQs application</vt:lpstr>
      <vt:lpstr>The JavaScript for the FAQs application</vt:lpstr>
      <vt:lpstr>The JavaScript (continued)</vt:lpstr>
      <vt:lpstr>A form in a web browser</vt:lpstr>
      <vt:lpstr>The HTML for the form</vt:lpstr>
      <vt:lpstr>The URL that’s sent when the form is submitted with the get method</vt:lpstr>
      <vt:lpstr>Attributes of the form element</vt:lpstr>
      <vt:lpstr>Terms</vt:lpstr>
      <vt:lpstr>Property of a Textbox, Textarea,  or Select object</vt:lpstr>
      <vt:lpstr>HTML code for a text box, text area,  and select list</vt:lpstr>
      <vt:lpstr>JavaScript code to get the text box, text area, and select list values</vt:lpstr>
      <vt:lpstr>JavaScript code to set the text box, text area, and select list values</vt:lpstr>
      <vt:lpstr>Two properties of a Radio or Checkbox object</vt:lpstr>
      <vt:lpstr>HTML code for two radio buttons  and a check box</vt:lpstr>
      <vt:lpstr>JavaScript code to get the radio button  and check box values</vt:lpstr>
      <vt:lpstr>JavaScript code to set the radio button  and check box values</vt:lpstr>
      <vt:lpstr>Two methods that are commonly used  with forms</vt:lpstr>
      <vt:lpstr>Two methods that are commonly used  with controls</vt:lpstr>
      <vt:lpstr>Common control events</vt:lpstr>
      <vt:lpstr>Statements that use the reset  and submit methods</vt:lpstr>
      <vt:lpstr>An event handler for the onchange event  of a select list</vt:lpstr>
      <vt:lpstr>An event handler for the dblclick event  of a text box</vt:lpstr>
      <vt:lpstr>An onload event handler that assigns event handlers to events</vt:lpstr>
      <vt:lpstr>The Register application in a browser</vt:lpstr>
      <vt:lpstr>The HTML of the Register application</vt:lpstr>
      <vt:lpstr>The HTML (continued)</vt:lpstr>
      <vt:lpstr>The CSS for the span elements  in the registration form</vt:lpstr>
      <vt:lpstr>The JavaScript for the Register application</vt:lpstr>
      <vt:lpstr>The JavaScript (continued)</vt:lpstr>
      <vt:lpstr>The JavaScript (continued)</vt:lpstr>
      <vt:lpstr>Two methods of the document object  for creating new nodes</vt:lpstr>
      <vt:lpstr>How to create new nodes</vt:lpstr>
      <vt:lpstr>How to modify the attributes of a new node</vt:lpstr>
      <vt:lpstr>Two methods of the document object  for adding nodes to the DOM</vt:lpstr>
      <vt:lpstr>How to make one node a child  of another node</vt:lpstr>
      <vt:lpstr>Two methods of the document object  for working with tables </vt:lpstr>
      <vt:lpstr>The HTML for an empty table (no rows)</vt:lpstr>
      <vt:lpstr>How to add a row to a table</vt:lpstr>
      <vt:lpstr>How to add a cell to a row</vt:lpstr>
      <vt:lpstr>One property of the document object  for working with DOM content</vt:lpstr>
      <vt:lpstr>How to use the innerHTML property  to set the content of any node</vt:lpstr>
      <vt:lpstr>The Register application with a table  that’s created for the user’s entries</vt:lpstr>
      <vt:lpstr>The HTML for the elements below the form</vt:lpstr>
      <vt:lpstr>The CSS for the span elements in the table</vt:lpstr>
      <vt:lpstr>The JavaScript for the Register application</vt:lpstr>
      <vt:lpstr>The JavaScript (continued)</vt:lpstr>
      <vt:lpstr>The JavaScript (continued)</vt:lpstr>
      <vt:lpstr>The JavaScript (continued)</vt:lpstr>
      <vt:lpstr>Exercise 5-1  Experiment with the FAQs app</vt:lpstr>
      <vt:lpstr>Exercise 5-2  Add controls to the Register app</vt:lpstr>
      <vt:lpstr>Extra 5-1  Enhance the Temp Conversion app</vt:lpstr>
      <vt:lpstr>Extra 5-2  Use a Test Score array</vt:lpstr>
      <vt:lpstr>Short 5-1  Update the Email List application</vt:lpstr>
      <vt:lpstr>Short 5-2  Use a Test Scores array</vt:lpstr>
      <vt:lpstr>Short 5-3  Modify the FAQs application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75</cp:revision>
  <cp:lastPrinted>2015-09-17T23:04:22Z</cp:lastPrinted>
  <dcterms:created xsi:type="dcterms:W3CDTF">2010-11-30T18:46:51Z</dcterms:created>
  <dcterms:modified xsi:type="dcterms:W3CDTF">2015-10-01T17:52:44Z</dcterms:modified>
</cp:coreProperties>
</file>