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56"/>
  </p:notesMasterIdLst>
  <p:handoutMasterIdLst>
    <p:handoutMasterId r:id="rId57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64" r:id="rId43"/>
    <p:sldId id="365" r:id="rId44"/>
    <p:sldId id="366" r:id="rId45"/>
    <p:sldId id="367" r:id="rId46"/>
    <p:sldId id="368" r:id="rId47"/>
    <p:sldId id="369" r:id="rId48"/>
    <p:sldId id="370" r:id="rId49"/>
    <p:sldId id="371" r:id="rId50"/>
    <p:sldId id="372" r:id="rId51"/>
    <p:sldId id="373" r:id="rId52"/>
    <p:sldId id="374" r:id="rId53"/>
    <p:sldId id="375" r:id="rId54"/>
    <p:sldId id="376" r:id="rId5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23" autoAdjust="0"/>
    <p:restoredTop sz="86474" autoAdjust="0"/>
  </p:normalViewPr>
  <p:slideViewPr>
    <p:cSldViewPr>
      <p:cViewPr varScale="1">
        <p:scale>
          <a:sx n="94" d="100"/>
          <a:sy n="94" d="100"/>
        </p:scale>
        <p:origin x="-2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9/30/2015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Murach's JavaScript (2nd Ed.), C7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JavaScript (2nd Ed.), C7</a:t>
            </a: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4.emf"/><Relationship Id="rId5" Type="http://schemas.openxmlformats.org/officeDocument/2006/relationships/package" Target="../embeddings/Microsoft_Word_Document23.docx"/><Relationship Id="rId4" Type="http://schemas.openxmlformats.org/officeDocument/2006/relationships/image" Target="../media/image23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2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28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29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3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31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32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33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34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35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36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37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38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39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4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41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42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43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44.e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46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47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48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49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5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4" Type="http://schemas.openxmlformats.org/officeDocument/2006/relationships/image" Target="../media/image51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5" Type="http://schemas.openxmlformats.org/officeDocument/2006/relationships/image" Target="../media/image52.emf"/><Relationship Id="rId4" Type="http://schemas.openxmlformats.org/officeDocument/2006/relationships/package" Target="../embeddings/Microsoft_Word_Document50.docx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5" Type="http://schemas.openxmlformats.org/officeDocument/2006/relationships/image" Target="../media/image54.emf"/><Relationship Id="rId4" Type="http://schemas.openxmlformats.org/officeDocument/2006/relationships/package" Target="../embeddings/Microsoft_Word_Document51.docx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5" Type="http://schemas.openxmlformats.org/officeDocument/2006/relationships/image" Target="../media/image56.emf"/><Relationship Id="rId4" Type="http://schemas.openxmlformats.org/officeDocument/2006/relationships/package" Target="../embeddings/Microsoft_Word_Document52.docx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5" Type="http://schemas.openxmlformats.org/officeDocument/2006/relationships/image" Target="../media/image59.png"/><Relationship Id="rId4" Type="http://schemas.openxmlformats.org/officeDocument/2006/relationships/image" Target="../media/image5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43000"/>
            <a:ext cx="7772400" cy="553998"/>
          </a:xfrm>
        </p:spPr>
        <p:txBody>
          <a:bodyPr/>
          <a:lstStyle/>
          <a:p>
            <a:r>
              <a:rPr lang="en-US" dirty="0" smtClean="0"/>
              <a:t>Chapter 7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9510388"/>
              </p:ext>
            </p:extLst>
          </p:nvPr>
        </p:nvGraphicFramePr>
        <p:xfrm>
          <a:off x="914400" y="1600200"/>
          <a:ext cx="7301323" cy="2484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ocument" r:id="rId3" imgW="7301323" imgH="2484455" progId="Word.Document.12">
                  <p:embed/>
                </p:oleObj>
              </mc:Choice>
              <mc:Fallback>
                <p:oleObj name="Document" r:id="rId3" imgW="7301323" imgH="24844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301323" cy="2484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Examples of common methods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the Math object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7907785"/>
              </p:ext>
            </p:extLst>
          </p:nvPr>
        </p:nvGraphicFramePr>
        <p:xfrm>
          <a:off x="990600" y="1600200"/>
          <a:ext cx="7300912" cy="242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Document" r:id="rId3" imgW="7301323" imgH="2422884" progId="Word.Document.12">
                  <p:embed/>
                </p:oleObj>
              </mc:Choice>
              <mc:Fallback>
                <p:oleObj name="Document" r:id="rId3" imgW="7301323" imgH="24228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0912" cy="242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647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random method of the Math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6793825"/>
              </p:ext>
            </p:extLst>
          </p:nvPr>
        </p:nvGraphicFramePr>
        <p:xfrm>
          <a:off x="990600" y="1219200"/>
          <a:ext cx="7301323" cy="306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Document" r:id="rId3" imgW="7301323" imgH="306416" progId="Word.Document.12">
                  <p:embed/>
                </p:oleObj>
              </mc:Choice>
              <mc:Fallback>
                <p:oleObj name="Document" r:id="rId3" imgW="7301323" imgH="30641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1323" cy="3064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090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Examples of the </a:t>
            </a:r>
            <a:r>
              <a:rPr lang="en-US" dirty="0" err="1"/>
              <a:t>Math.random</a:t>
            </a:r>
            <a:r>
              <a:rPr lang="en-US" dirty="0"/>
              <a:t>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5860760"/>
              </p:ext>
            </p:extLst>
          </p:nvPr>
        </p:nvGraphicFramePr>
        <p:xfrm>
          <a:off x="990600" y="1143000"/>
          <a:ext cx="7301323" cy="479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Document" r:id="rId3" imgW="7301323" imgH="4792838" progId="Word.Document.12">
                  <p:embed/>
                </p:oleObj>
              </mc:Choice>
              <mc:Fallback>
                <p:oleObj name="Document" r:id="rId3" imgW="7301323" imgH="47928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4792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058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user interface for the PIG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 descr="M:\Current projects\JavaScript\Manuscript\ch07\7-04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960" y="1295400"/>
            <a:ext cx="4993640" cy="41524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448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HTML for the PIG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0139686"/>
              </p:ext>
            </p:extLst>
          </p:nvPr>
        </p:nvGraphicFramePr>
        <p:xfrm>
          <a:off x="990600" y="1273175"/>
          <a:ext cx="7300912" cy="329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Document" r:id="rId3" imgW="7301323" imgH="3299284" progId="Word.Document.12">
                  <p:embed/>
                </p:oleObj>
              </mc:Choice>
              <mc:Fallback>
                <p:oleObj name="Document" r:id="rId3" imgW="7301323" imgH="32992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73175"/>
                        <a:ext cx="7300912" cy="3298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538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HTML for the PIG application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023408"/>
              </p:ext>
            </p:extLst>
          </p:nvPr>
        </p:nvGraphicFramePr>
        <p:xfrm>
          <a:off x="990600" y="1219200"/>
          <a:ext cx="7300912" cy="444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Document" r:id="rId3" imgW="7301323" imgH="4450415" progId="Word.Document.12">
                  <p:embed/>
                </p:oleObj>
              </mc:Choice>
              <mc:Fallback>
                <p:oleObj name="Document" r:id="rId3" imgW="7301323" imgH="445041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4449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754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JavaScript for the PIG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2550036"/>
              </p:ext>
            </p:extLst>
          </p:nvPr>
        </p:nvGraphicFramePr>
        <p:xfrm>
          <a:off x="990600" y="1276350"/>
          <a:ext cx="7300912" cy="283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Document" r:id="rId3" imgW="7301323" imgH="2839120" progId="Word.Document.12">
                  <p:embed/>
                </p:oleObj>
              </mc:Choice>
              <mc:Fallback>
                <p:oleObj name="Document" r:id="rId3" imgW="7301323" imgH="28391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76350"/>
                        <a:ext cx="7300912" cy="283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324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85854"/>
            <a:ext cx="7315200" cy="400110"/>
          </a:xfrm>
        </p:spPr>
        <p:txBody>
          <a:bodyPr/>
          <a:lstStyle/>
          <a:p>
            <a:r>
              <a:rPr lang="en-US" dirty="0"/>
              <a:t>The JavaScript </a:t>
            </a:r>
            <a:r>
              <a:rPr lang="en-US" dirty="0" smtClean="0"/>
              <a:t>(</a:t>
            </a:r>
            <a:r>
              <a:rPr lang="en-US" dirty="0"/>
              <a:t>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056550"/>
              </p:ext>
            </p:extLst>
          </p:nvPr>
        </p:nvGraphicFramePr>
        <p:xfrm>
          <a:off x="990600" y="1295400"/>
          <a:ext cx="7300912" cy="283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Document" r:id="rId3" imgW="7301323" imgH="2839120" progId="Word.Document.12">
                  <p:embed/>
                </p:oleObj>
              </mc:Choice>
              <mc:Fallback>
                <p:oleObj name="Document" r:id="rId3" imgW="7301323" imgH="28391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95400"/>
                        <a:ext cx="7300912" cy="283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78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85854"/>
            <a:ext cx="7315200" cy="400110"/>
          </a:xfrm>
        </p:spPr>
        <p:txBody>
          <a:bodyPr/>
          <a:lstStyle/>
          <a:p>
            <a:r>
              <a:rPr lang="en-US" dirty="0"/>
              <a:t>The JavaScript </a:t>
            </a:r>
            <a:r>
              <a:rPr lang="en-US" dirty="0" smtClean="0"/>
              <a:t>(</a:t>
            </a:r>
            <a:r>
              <a:rPr lang="en-US" dirty="0"/>
              <a:t>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5267165"/>
              </p:ext>
            </p:extLst>
          </p:nvPr>
        </p:nvGraphicFramePr>
        <p:xfrm>
          <a:off x="914400" y="1295400"/>
          <a:ext cx="7300912" cy="491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Document" r:id="rId3" imgW="7301323" imgH="4912740" progId="Word.Document.12">
                  <p:embed/>
                </p:oleObj>
              </mc:Choice>
              <mc:Fallback>
                <p:oleObj name="Document" r:id="rId3" imgW="7301323" imgH="49127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0912" cy="4911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698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85854"/>
            <a:ext cx="7315200" cy="400110"/>
          </a:xfrm>
        </p:spPr>
        <p:txBody>
          <a:bodyPr/>
          <a:lstStyle/>
          <a:p>
            <a:r>
              <a:rPr lang="en-US" dirty="0"/>
              <a:t>The JavaScript </a:t>
            </a:r>
            <a:r>
              <a:rPr lang="en-US" dirty="0" smtClean="0"/>
              <a:t>(</a:t>
            </a:r>
            <a:r>
              <a:rPr lang="en-US" dirty="0"/>
              <a:t>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3787864"/>
              </p:ext>
            </p:extLst>
          </p:nvPr>
        </p:nvGraphicFramePr>
        <p:xfrm>
          <a:off x="990600" y="1371600"/>
          <a:ext cx="7300912" cy="468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Document" r:id="rId3" imgW="7301323" imgH="4682297" progId="Word.Document.12">
                  <p:embed/>
                </p:oleObj>
              </mc:Choice>
              <mc:Fallback>
                <p:oleObj name="Document" r:id="rId3" imgW="7301323" imgH="46822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371600"/>
                        <a:ext cx="7300912" cy="4681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394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500828"/>
              </p:ext>
            </p:extLst>
          </p:nvPr>
        </p:nvGraphicFramePr>
        <p:xfrm>
          <a:off x="914400" y="990600"/>
          <a:ext cx="7301323" cy="4051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Document" r:id="rId3" imgW="7301323" imgH="4051822" progId="Word.Document.12">
                  <p:embed/>
                </p:oleObj>
              </mc:Choice>
              <mc:Fallback>
                <p:oleObj name="Document" r:id="rId3" imgW="7301323" imgH="405182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990600"/>
                        <a:ext cx="7301323" cy="40518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765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Basic escape sequences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649772"/>
              </p:ext>
            </p:extLst>
          </p:nvPr>
        </p:nvGraphicFramePr>
        <p:xfrm>
          <a:off x="990600" y="1280495"/>
          <a:ext cx="7301323" cy="2758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Document" r:id="rId3" imgW="7301323" imgH="2758105" progId="Word.Document.12">
                  <p:embed/>
                </p:oleObj>
              </mc:Choice>
              <mc:Fallback>
                <p:oleObj name="Document" r:id="rId3" imgW="7301323" imgH="275810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80495"/>
                        <a:ext cx="7301323" cy="2758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394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Examples of strings using the basic escape sequences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3088469"/>
              </p:ext>
            </p:extLst>
          </p:nvPr>
        </p:nvGraphicFramePr>
        <p:xfrm>
          <a:off x="990600" y="1671637"/>
          <a:ext cx="7300912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Document" r:id="rId3" imgW="7301323" imgH="766940" progId="Word.Document.12">
                  <p:embed/>
                </p:oleObj>
              </mc:Choice>
              <mc:Fallback>
                <p:oleObj name="Document" r:id="rId3" imgW="7301323" imgH="7669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71637"/>
                        <a:ext cx="7300912" cy="766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742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Escape sequences for some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the Unicode characters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2828875"/>
              </p:ext>
            </p:extLst>
          </p:nvPr>
        </p:nvGraphicFramePr>
        <p:xfrm>
          <a:off x="990600" y="1679088"/>
          <a:ext cx="7377498" cy="235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Document" r:id="rId3" imgW="7377498" imgH="2359512" progId="Word.Document.12">
                  <p:embed/>
                </p:oleObj>
              </mc:Choice>
              <mc:Fallback>
                <p:oleObj name="Document" r:id="rId3" imgW="7377498" imgH="23595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79088"/>
                        <a:ext cx="7377498" cy="2359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072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Two ways to code Unicode escape sequences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8440550"/>
              </p:ext>
            </p:extLst>
          </p:nvPr>
        </p:nvGraphicFramePr>
        <p:xfrm>
          <a:off x="990600" y="1219200"/>
          <a:ext cx="7301323" cy="612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Document" r:id="rId3" imgW="7301323" imgH="612832" progId="Word.Document.12">
                  <p:embed/>
                </p:oleObj>
              </mc:Choice>
              <mc:Fallback>
                <p:oleObj name="Document" r:id="rId3" imgW="7301323" imgH="6128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1323" cy="6128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5290490"/>
              </p:ext>
            </p:extLst>
          </p:nvPr>
        </p:nvGraphicFramePr>
        <p:xfrm>
          <a:off x="914400" y="1905000"/>
          <a:ext cx="7300912" cy="150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Document" r:id="rId5" imgW="7301323" imgH="1505076" progId="Word.Document.12">
                  <p:embed/>
                </p:oleObj>
              </mc:Choice>
              <mc:Fallback>
                <p:oleObj name="Document" r:id="rId5" imgW="7301323" imgH="150507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905000"/>
                        <a:ext cx="7300912" cy="150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594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One property of String objects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872977"/>
              </p:ext>
            </p:extLst>
          </p:nvPr>
        </p:nvGraphicFramePr>
        <p:xfrm>
          <a:off x="914400" y="1219200"/>
          <a:ext cx="7300912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Document" r:id="rId3" imgW="7301323" imgH="1384454" progId="Word.Document.12">
                  <p:embed/>
                </p:oleObj>
              </mc:Choice>
              <mc:Fallback>
                <p:oleObj name="Document" r:id="rId3" imgW="7301323" imgH="13844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00912" cy="138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210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Methods of String objects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0133508"/>
              </p:ext>
            </p:extLst>
          </p:nvPr>
        </p:nvGraphicFramePr>
        <p:xfrm>
          <a:off x="990600" y="1282111"/>
          <a:ext cx="7301323" cy="2451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Document" r:id="rId3" imgW="7301323" imgH="2451689" progId="Word.Document.12">
                  <p:embed/>
                </p:oleObj>
              </mc:Choice>
              <mc:Fallback>
                <p:oleObj name="Document" r:id="rId3" imgW="7301323" imgH="24516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82111"/>
                        <a:ext cx="7301323" cy="24516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52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Examples of methods of String objects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4350987"/>
              </p:ext>
            </p:extLst>
          </p:nvPr>
        </p:nvGraphicFramePr>
        <p:xfrm>
          <a:off x="990600" y="1143000"/>
          <a:ext cx="7300912" cy="317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Document" r:id="rId3" imgW="7301323" imgH="3173981" progId="Word.Document.12">
                  <p:embed/>
                </p:oleObj>
              </mc:Choice>
              <mc:Fallback>
                <p:oleObj name="Document" r:id="rId3" imgW="7301323" imgH="31739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3173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92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Examples of methods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String objects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9195867"/>
              </p:ext>
            </p:extLst>
          </p:nvPr>
        </p:nvGraphicFramePr>
        <p:xfrm>
          <a:off x="990600" y="1600200"/>
          <a:ext cx="7300912" cy="219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name="Document" r:id="rId3" imgW="7301323" imgH="2192802" progId="Word.Document.12">
                  <p:embed/>
                </p:oleObj>
              </mc:Choice>
              <mc:Fallback>
                <p:oleObj name="Document" r:id="rId3" imgW="7301323" imgH="21928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0912" cy="2192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476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Example 1: How to trim spaces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off </a:t>
            </a:r>
            <a:r>
              <a:rPr lang="en-US" dirty="0"/>
              <a:t>the beginning of a string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4206509"/>
              </p:ext>
            </p:extLst>
          </p:nvPr>
        </p:nvGraphicFramePr>
        <p:xfrm>
          <a:off x="990600" y="1663700"/>
          <a:ext cx="7300912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" name="Document" r:id="rId3" imgW="7301323" imgH="1918071" progId="Word.Document.12">
                  <p:embed/>
                </p:oleObj>
              </mc:Choice>
              <mc:Fallback>
                <p:oleObj name="Document" r:id="rId3" imgW="7301323" imgH="19180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63700"/>
                        <a:ext cx="7300912" cy="191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600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Example 2: How to trim spaces off the end </a:t>
            </a:r>
            <a:br>
              <a:rPr lang="en-US" dirty="0"/>
            </a:br>
            <a:r>
              <a:rPr lang="en-US" dirty="0"/>
              <a:t>of a string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695595"/>
              </p:ext>
            </p:extLst>
          </p:nvPr>
        </p:nvGraphicFramePr>
        <p:xfrm>
          <a:off x="990600" y="1663700"/>
          <a:ext cx="7300912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7" name="Document" r:id="rId3" imgW="7301323" imgH="1918071" progId="Word.Document.12">
                  <p:embed/>
                </p:oleObj>
              </mc:Choice>
              <mc:Fallback>
                <p:oleObj name="Document" r:id="rId3" imgW="7301323" imgH="19180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63700"/>
                        <a:ext cx="7300912" cy="191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399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(continued)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385243"/>
              </p:ext>
            </p:extLst>
          </p:nvPr>
        </p:nvGraphicFramePr>
        <p:xfrm>
          <a:off x="990600" y="1295400"/>
          <a:ext cx="7301323" cy="330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Document" r:id="rId3" imgW="7301323" imgH="3302525" progId="Word.Document.12">
                  <p:embed/>
                </p:oleObj>
              </mc:Choice>
              <mc:Fallback>
                <p:oleObj name="Document" r:id="rId3" imgW="7301323" imgH="33025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95400"/>
                        <a:ext cx="7301323" cy="330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732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Example 3: How to combine </a:t>
            </a:r>
            <a:r>
              <a:rPr lang="en-US" dirty="0" err="1"/>
              <a:t>ltrim</a:t>
            </a:r>
            <a:r>
              <a:rPr lang="en-US" dirty="0"/>
              <a:t> and </a:t>
            </a:r>
            <a:r>
              <a:rPr lang="en-US" dirty="0" err="1"/>
              <a:t>rtrim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to trim all spaces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6282817"/>
              </p:ext>
            </p:extLst>
          </p:nvPr>
        </p:nvGraphicFramePr>
        <p:xfrm>
          <a:off x="990600" y="1670050"/>
          <a:ext cx="7300912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1" name="Document" r:id="rId3" imgW="7301323" imgH="997023" progId="Word.Document.12">
                  <p:embed/>
                </p:oleObj>
              </mc:Choice>
              <mc:Fallback>
                <p:oleObj name="Document" r:id="rId3" imgW="7301323" imgH="9970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70050"/>
                        <a:ext cx="7300912" cy="996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359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Example 4: How to compare two strings ignoring case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9240687"/>
              </p:ext>
            </p:extLst>
          </p:nvPr>
        </p:nvGraphicFramePr>
        <p:xfrm>
          <a:off x="990600" y="1668463"/>
          <a:ext cx="7300912" cy="122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name="Document" r:id="rId3" imgW="7301323" imgH="1227465" progId="Word.Document.12">
                  <p:embed/>
                </p:oleObj>
              </mc:Choice>
              <mc:Fallback>
                <p:oleObj name="Document" r:id="rId3" imgW="7301323" imgH="122746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68463"/>
                        <a:ext cx="7300912" cy="1227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982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Example 5: A function for comparing two strings while ignoring case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5908778"/>
              </p:ext>
            </p:extLst>
          </p:nvPr>
        </p:nvGraphicFramePr>
        <p:xfrm>
          <a:off x="990600" y="1676400"/>
          <a:ext cx="7300912" cy="168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0" name="Document" r:id="rId3" imgW="7301323" imgH="1687989" progId="Word.Document.12">
                  <p:embed/>
                </p:oleObj>
              </mc:Choice>
              <mc:Fallback>
                <p:oleObj name="Document" r:id="rId3" imgW="7301323" imgH="16879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76400"/>
                        <a:ext cx="7300912" cy="1687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255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How to create a Date object that represents the current date and time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0369550"/>
              </p:ext>
            </p:extLst>
          </p:nvPr>
        </p:nvGraphicFramePr>
        <p:xfrm>
          <a:off x="914400" y="1600200"/>
          <a:ext cx="7300912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3" name="Document" r:id="rId3" imgW="7301323" imgH="1965600" progId="Word.Document.12">
                  <p:embed/>
                </p:oleObj>
              </mc:Choice>
              <mc:Fallback>
                <p:oleObj name="Document" r:id="rId3" imgW="7301323" imgH="1965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300912" cy="196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777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How to create a Date object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by </a:t>
            </a:r>
            <a:r>
              <a:rPr lang="en-US" dirty="0"/>
              <a:t>specifying date parts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7377497"/>
              </p:ext>
            </p:extLst>
          </p:nvPr>
        </p:nvGraphicFramePr>
        <p:xfrm>
          <a:off x="990600" y="1600200"/>
          <a:ext cx="7300912" cy="219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7" name="Document" r:id="rId3" imgW="7301323" imgH="2192802" progId="Word.Document.12">
                  <p:embed/>
                </p:oleObj>
              </mc:Choice>
              <mc:Fallback>
                <p:oleObj name="Document" r:id="rId3" imgW="7301323" imgH="21928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0912" cy="2192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43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How to create a Date object </a:t>
            </a:r>
            <a:br>
              <a:rPr lang="en-US" dirty="0"/>
            </a:br>
            <a:r>
              <a:rPr lang="en-US" dirty="0"/>
              <a:t>by copying another date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039455"/>
              </p:ext>
            </p:extLst>
          </p:nvPr>
        </p:nvGraphicFramePr>
        <p:xfrm>
          <a:off x="990600" y="1600200"/>
          <a:ext cx="730091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1" name="Document" r:id="rId3" imgW="7301323" imgH="536498" progId="Word.Document.12">
                  <p:embed/>
                </p:oleObj>
              </mc:Choice>
              <mc:Fallback>
                <p:oleObj name="Document" r:id="rId3" imgW="7301323" imgH="53649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0912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094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Some unexpected results when specifying </a:t>
            </a:r>
            <a:br>
              <a:rPr lang="en-US" dirty="0"/>
            </a:br>
            <a:r>
              <a:rPr lang="en-US" dirty="0"/>
              <a:t>a date string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5175091"/>
              </p:ext>
            </p:extLst>
          </p:nvPr>
        </p:nvGraphicFramePr>
        <p:xfrm>
          <a:off x="990600" y="1676400"/>
          <a:ext cx="730091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5" name="Document" r:id="rId3" imgW="7301323" imgH="536498" progId="Word.Document.12">
                  <p:embed/>
                </p:oleObj>
              </mc:Choice>
              <mc:Fallback>
                <p:oleObj name="Document" r:id="rId3" imgW="7301323" imgH="53649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76400"/>
                        <a:ext cx="7300912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214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the constructor for the Date object works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382619"/>
              </p:ext>
            </p:extLst>
          </p:nvPr>
        </p:nvGraphicFramePr>
        <p:xfrm>
          <a:off x="990600" y="1165751"/>
          <a:ext cx="7301323" cy="4854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9" name="Document" r:id="rId3" imgW="7301323" imgH="4854049" progId="Word.Document.12">
                  <p:embed/>
                </p:oleObj>
              </mc:Choice>
              <mc:Fallback>
                <p:oleObj name="Document" r:id="rId3" imgW="7301323" imgH="48540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65751"/>
                        <a:ext cx="7301323" cy="48540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53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formatting methods of a Date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8499934"/>
              </p:ext>
            </p:extLst>
          </p:nvPr>
        </p:nvGraphicFramePr>
        <p:xfrm>
          <a:off x="990600" y="1179513"/>
          <a:ext cx="7300912" cy="278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3" name="Document" r:id="rId3" imgW="7301323" imgH="2783310" progId="Word.Document.12">
                  <p:embed/>
                </p:oleObj>
              </mc:Choice>
              <mc:Fallback>
                <p:oleObj name="Document" r:id="rId3" imgW="7301323" imgH="27833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79513"/>
                        <a:ext cx="7300912" cy="2782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451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get methods of a Date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995693"/>
              </p:ext>
            </p:extLst>
          </p:nvPr>
        </p:nvGraphicFramePr>
        <p:xfrm>
          <a:off x="990600" y="1280495"/>
          <a:ext cx="7301323" cy="2758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7" name="Document" r:id="rId3" imgW="7301323" imgH="2758105" progId="Word.Document.12">
                  <p:embed/>
                </p:oleObj>
              </mc:Choice>
              <mc:Fallback>
                <p:oleObj name="Document" r:id="rId3" imgW="7301323" imgH="275810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80495"/>
                        <a:ext cx="7301323" cy="2758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380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the Number object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134843"/>
              </p:ext>
            </p:extLst>
          </p:nvPr>
        </p:nvGraphicFramePr>
        <p:xfrm>
          <a:off x="990600" y="1247775"/>
          <a:ext cx="7377498" cy="2257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Document" r:id="rId3" imgW="7377498" imgH="2257973" progId="Word.Document.12">
                  <p:embed/>
                </p:oleObj>
              </mc:Choice>
              <mc:Fallback>
                <p:oleObj name="Document" r:id="rId3" imgW="7377498" imgH="22579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47775"/>
                        <a:ext cx="7377498" cy="22579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860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set methods of a Date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3334213"/>
              </p:ext>
            </p:extLst>
          </p:nvPr>
        </p:nvGraphicFramePr>
        <p:xfrm>
          <a:off x="990600" y="1219200"/>
          <a:ext cx="7301323" cy="2145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1" name="Document" r:id="rId3" imgW="7301323" imgH="2145273" progId="Word.Document.12">
                  <p:embed/>
                </p:oleObj>
              </mc:Choice>
              <mc:Fallback>
                <p:oleObj name="Document" r:id="rId3" imgW="7301323" imgH="21452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1323" cy="21452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011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Example 1: How to display the date </a:t>
            </a:r>
            <a:br>
              <a:rPr lang="en-US" dirty="0"/>
            </a:br>
            <a:r>
              <a:rPr lang="en-US" dirty="0"/>
              <a:t>in your own format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1697903"/>
              </p:ext>
            </p:extLst>
          </p:nvPr>
        </p:nvGraphicFramePr>
        <p:xfrm>
          <a:off x="990600" y="1676400"/>
          <a:ext cx="7300912" cy="352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5" name="Document" r:id="rId3" imgW="7301323" imgH="3529726" progId="Word.Document.12">
                  <p:embed/>
                </p:oleObj>
              </mc:Choice>
              <mc:Fallback>
                <p:oleObj name="Document" r:id="rId3" imgW="7301323" imgH="35297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76400"/>
                        <a:ext cx="7300912" cy="3529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36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Example 2: How to calculate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days </a:t>
            </a:r>
            <a:r>
              <a:rPr lang="en-US" dirty="0" smtClean="0"/>
              <a:t>until </a:t>
            </a:r>
            <a:r>
              <a:rPr lang="en-US" dirty="0"/>
              <a:t>the New Year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8039611"/>
              </p:ext>
            </p:extLst>
          </p:nvPr>
        </p:nvGraphicFramePr>
        <p:xfrm>
          <a:off x="990600" y="1647825"/>
          <a:ext cx="7300912" cy="421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9" name="Document" r:id="rId3" imgW="7301323" imgH="4220333" progId="Word.Document.12">
                  <p:embed/>
                </p:oleObj>
              </mc:Choice>
              <mc:Fallback>
                <p:oleObj name="Document" r:id="rId3" imgW="7301323" imgH="422033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47825"/>
                        <a:ext cx="7300912" cy="421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898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Example 3: How to calculate a due date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667625"/>
              </p:ext>
            </p:extLst>
          </p:nvPr>
        </p:nvGraphicFramePr>
        <p:xfrm>
          <a:off x="914400" y="1143000"/>
          <a:ext cx="7300912" cy="322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3" name="Document" r:id="rId3" imgW="7301323" imgH="3226551" progId="Word.Document.12">
                  <p:embed/>
                </p:oleObj>
              </mc:Choice>
              <mc:Fallback>
                <p:oleObj name="Document" r:id="rId3" imgW="7301323" imgH="322655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322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579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The user interface of the Count Down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44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 descr="M:\Current projects\JavaScript\Manuscript\ch07\7-1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965" y="1733550"/>
            <a:ext cx="5532733" cy="2609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398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HTML for the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2763229"/>
              </p:ext>
            </p:extLst>
          </p:nvPr>
        </p:nvGraphicFramePr>
        <p:xfrm>
          <a:off x="1004477" y="1219200"/>
          <a:ext cx="7301323" cy="4834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7" name="Document" r:id="rId3" imgW="7301323" imgH="4834965" progId="Word.Document.12">
                  <p:embed/>
                </p:oleObj>
              </mc:Choice>
              <mc:Fallback>
                <p:oleObj name="Document" r:id="rId3" imgW="7301323" imgH="483496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4477" y="1219200"/>
                        <a:ext cx="7301323" cy="4834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054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CSS rule set for the &lt;p&gt; element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3958677"/>
              </p:ext>
            </p:extLst>
          </p:nvPr>
        </p:nvGraphicFramePr>
        <p:xfrm>
          <a:off x="990600" y="1219200"/>
          <a:ext cx="7300912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1" name="Document" r:id="rId3" imgW="7301323" imgH="997023" progId="Word.Document.12">
                  <p:embed/>
                </p:oleObj>
              </mc:Choice>
              <mc:Fallback>
                <p:oleObj name="Document" r:id="rId3" imgW="7301323" imgH="9970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996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210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JavaScript for the Countdown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7449352"/>
              </p:ext>
            </p:extLst>
          </p:nvPr>
        </p:nvGraphicFramePr>
        <p:xfrm>
          <a:off x="990600" y="1196975"/>
          <a:ext cx="7300912" cy="329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5" name="Document" r:id="rId3" imgW="7301323" imgH="3299284" progId="Word.Document.12">
                  <p:embed/>
                </p:oleObj>
              </mc:Choice>
              <mc:Fallback>
                <p:oleObj name="Document" r:id="rId3" imgW="7301323" imgH="32992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96975"/>
                        <a:ext cx="7300912" cy="3298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568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85854"/>
            <a:ext cx="7315200" cy="400110"/>
          </a:xfrm>
        </p:spPr>
        <p:txBody>
          <a:bodyPr/>
          <a:lstStyle/>
          <a:p>
            <a:r>
              <a:rPr lang="en-US" dirty="0"/>
              <a:t>The JavaScript </a:t>
            </a:r>
            <a:r>
              <a:rPr lang="en-US" dirty="0" smtClean="0"/>
              <a:t>(</a:t>
            </a:r>
            <a:r>
              <a:rPr lang="en-US" dirty="0"/>
              <a:t>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355175"/>
              </p:ext>
            </p:extLst>
          </p:nvPr>
        </p:nvGraphicFramePr>
        <p:xfrm>
          <a:off x="914400" y="1447800"/>
          <a:ext cx="7300912" cy="421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9" name="Document" r:id="rId3" imgW="7301323" imgH="4220333" progId="Word.Document.12">
                  <p:embed/>
                </p:oleObj>
              </mc:Choice>
              <mc:Fallback>
                <p:oleObj name="Document" r:id="rId3" imgW="7301323" imgH="422033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300912" cy="421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845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85854"/>
            <a:ext cx="7315200" cy="400110"/>
          </a:xfrm>
        </p:spPr>
        <p:txBody>
          <a:bodyPr/>
          <a:lstStyle/>
          <a:p>
            <a:r>
              <a:rPr lang="en-US" dirty="0"/>
              <a:t>The JavaScript </a:t>
            </a:r>
            <a:r>
              <a:rPr lang="en-US" dirty="0" smtClean="0"/>
              <a:t>(</a:t>
            </a:r>
            <a:r>
              <a:rPr lang="en-US" dirty="0"/>
              <a:t>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763655"/>
              </p:ext>
            </p:extLst>
          </p:nvPr>
        </p:nvGraphicFramePr>
        <p:xfrm>
          <a:off x="990600" y="1371600"/>
          <a:ext cx="7300912" cy="337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3" name="Document" r:id="rId3" imgW="7301323" imgH="3069202" progId="Word.Document.12">
                  <p:embed/>
                </p:oleObj>
              </mc:Choice>
              <mc:Fallback>
                <p:oleObj name="Document" r:id="rId3" imgW="7301323" imgH="30692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371600"/>
                        <a:ext cx="7300912" cy="3373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681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Examples of properties of the Number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965915"/>
              </p:ext>
            </p:extLst>
          </p:nvPr>
        </p:nvGraphicFramePr>
        <p:xfrm>
          <a:off x="990600" y="1228725"/>
          <a:ext cx="7300912" cy="334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Document" r:id="rId3" imgW="7301323" imgH="3343932" progId="Word.Document.12">
                  <p:embed/>
                </p:oleObj>
              </mc:Choice>
              <mc:Fallback>
                <p:oleObj name="Document" r:id="rId3" imgW="7301323" imgH="33439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28725"/>
                        <a:ext cx="7300912" cy="3343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322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85854"/>
            <a:ext cx="7315200" cy="400110"/>
          </a:xfrm>
        </p:spPr>
        <p:txBody>
          <a:bodyPr/>
          <a:lstStyle/>
          <a:p>
            <a:r>
              <a:rPr lang="en-US" dirty="0"/>
              <a:t>The JavaScript </a:t>
            </a:r>
            <a:r>
              <a:rPr lang="en-US" dirty="0" smtClean="0"/>
              <a:t>(</a:t>
            </a:r>
            <a:r>
              <a:rPr lang="en-US" dirty="0"/>
              <a:t>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05326"/>
              </p:ext>
            </p:extLst>
          </p:nvPr>
        </p:nvGraphicFramePr>
        <p:xfrm>
          <a:off x="990600" y="1295400"/>
          <a:ext cx="7300912" cy="468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7" name="Document" r:id="rId3" imgW="7301323" imgH="4680857" progId="Word.Document.12">
                  <p:embed/>
                </p:oleObj>
              </mc:Choice>
              <mc:Fallback>
                <p:oleObj name="Document" r:id="rId3" imgW="7301323" imgH="46808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95400"/>
                        <a:ext cx="7300912" cy="4681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45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Exercise 7-1 Enhance the Future Value app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51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 descr="M:\Current projects\JavaScript\Manuscript\ch07\x7-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1219200"/>
            <a:ext cx="5391150" cy="3140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5692514"/>
              </p:ext>
            </p:extLst>
          </p:nvPr>
        </p:nvGraphicFramePr>
        <p:xfrm>
          <a:off x="1004477" y="4572000"/>
          <a:ext cx="7301323" cy="1702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0" name="Document" r:id="rId4" imgW="7301323" imgH="1702032" progId="Word.Document.12">
                  <p:embed/>
                </p:oleObj>
              </mc:Choice>
              <mc:Fallback>
                <p:oleObj name="Document" r:id="rId4" imgW="7301323" imgH="17020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04477" y="4572000"/>
                        <a:ext cx="7301323" cy="1702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720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85854"/>
            <a:ext cx="7315200" cy="400110"/>
          </a:xfrm>
        </p:spPr>
        <p:txBody>
          <a:bodyPr/>
          <a:lstStyle/>
          <a:p>
            <a:r>
              <a:rPr lang="en-US" dirty="0"/>
              <a:t>Extra </a:t>
            </a:r>
            <a:r>
              <a:rPr lang="en-US" dirty="0" smtClean="0"/>
              <a:t>7-1 Develop </a:t>
            </a:r>
            <a:r>
              <a:rPr lang="en-US" dirty="0"/>
              <a:t>the Change Calculator 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52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 descr="M:\Current projects\JavaScript Instructors CD\documents\pngs\extra_7_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655" y="1371600"/>
            <a:ext cx="6239558" cy="2695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4495648"/>
              </p:ext>
            </p:extLst>
          </p:nvPr>
        </p:nvGraphicFramePr>
        <p:xfrm>
          <a:off x="990600" y="4067175"/>
          <a:ext cx="7301323" cy="77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4" name="Document" r:id="rId4" imgW="7301323" imgH="774862" progId="Word.Document.12">
                  <p:embed/>
                </p:oleObj>
              </mc:Choice>
              <mc:Fallback>
                <p:oleObj name="Document" r:id="rId4" imgW="7301323" imgH="7748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4067175"/>
                        <a:ext cx="7301323" cy="774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035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Extra 7-2 </a:t>
            </a:r>
            <a:r>
              <a:rPr lang="en-US" dirty="0" smtClean="0"/>
              <a:t>Develop </a:t>
            </a:r>
            <a:r>
              <a:rPr lang="en-US" dirty="0"/>
              <a:t>the Calendar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53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 descr="M:\Current projects\JavaScript Instructors CD\documents\pngs\extra_7_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1304290"/>
            <a:ext cx="4905375" cy="418211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608519"/>
              </p:ext>
            </p:extLst>
          </p:nvPr>
        </p:nvGraphicFramePr>
        <p:xfrm>
          <a:off x="1004477" y="5410200"/>
          <a:ext cx="7301323" cy="77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8" name="Document" r:id="rId4" imgW="7301323" imgH="774862" progId="Word.Document.12">
                  <p:embed/>
                </p:oleObj>
              </mc:Choice>
              <mc:Fallback>
                <p:oleObj name="Document" r:id="rId4" imgW="7301323" imgH="7748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04477" y="5410200"/>
                        <a:ext cx="7301323" cy="774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616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 smtClean="0"/>
              <a:t>Short 7-1 Improve the Countdown validation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996090"/>
              </p:ext>
            </p:extLst>
          </p:nvPr>
        </p:nvGraphicFramePr>
        <p:xfrm>
          <a:off x="1219200" y="3527133"/>
          <a:ext cx="7185025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2" name="Document" r:id="rId3" imgW="7313400" imgH="774254" progId="Word.Document.12">
                  <p:embed/>
                </p:oleObj>
              </mc:Choice>
              <mc:Fallback>
                <p:oleObj name="Document" r:id="rId3" imgW="7313400" imgH="7742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0" y="3527133"/>
                        <a:ext cx="7185025" cy="750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3250" name="Picture 2" descr="M:\Current projects\JavaScript Instructors CD\documents\pngs\short_7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19200"/>
            <a:ext cx="5628572" cy="233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9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Methods of the Number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4366185"/>
              </p:ext>
            </p:extLst>
          </p:nvPr>
        </p:nvGraphicFramePr>
        <p:xfrm>
          <a:off x="990600" y="1219200"/>
          <a:ext cx="7301323" cy="612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Document" r:id="rId3" imgW="7301323" imgH="612832" progId="Word.Document.12">
                  <p:embed/>
                </p:oleObj>
              </mc:Choice>
              <mc:Fallback>
                <p:oleObj name="Document" r:id="rId3" imgW="7301323" imgH="6128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1323" cy="6128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227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Examples of methods of the Number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6893920"/>
              </p:ext>
            </p:extLst>
          </p:nvPr>
        </p:nvGraphicFramePr>
        <p:xfrm>
          <a:off x="990600" y="1171575"/>
          <a:ext cx="7300912" cy="271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Document" r:id="rId3" imgW="7301323" imgH="2715257" progId="Word.Document.12">
                  <p:embed/>
                </p:oleObj>
              </mc:Choice>
              <mc:Fallback>
                <p:oleObj name="Document" r:id="rId3" imgW="7301323" imgH="27152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71575"/>
                        <a:ext cx="7300912" cy="2714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655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Common methods of the Math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9691139"/>
              </p:ext>
            </p:extLst>
          </p:nvPr>
        </p:nvGraphicFramePr>
        <p:xfrm>
          <a:off x="990600" y="1219200"/>
          <a:ext cx="7301323" cy="2451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Document" r:id="rId3" imgW="7301323" imgH="2451689" progId="Word.Document.12">
                  <p:embed/>
                </p:oleObj>
              </mc:Choice>
              <mc:Fallback>
                <p:oleObj name="Document" r:id="rId3" imgW="7301323" imgH="24516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1323" cy="24516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98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Examples of common methods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the Math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894197"/>
              </p:ext>
            </p:extLst>
          </p:nvPr>
        </p:nvGraphicFramePr>
        <p:xfrm>
          <a:off x="990600" y="1600200"/>
          <a:ext cx="7300912" cy="363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Document" r:id="rId3" imgW="7301323" imgH="3634506" progId="Word.Document.12">
                  <p:embed/>
                </p:oleObj>
              </mc:Choice>
              <mc:Fallback>
                <p:oleObj name="Document" r:id="rId3" imgW="7301323" imgH="36345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0912" cy="3633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847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with title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</TotalTime>
  <Words>1365</Words>
  <Application>Microsoft Office PowerPoint</Application>
  <PresentationFormat>On-screen Show (4:3)</PresentationFormat>
  <Paragraphs>270</Paragraphs>
  <Slides>54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57" baseType="lpstr">
      <vt:lpstr>Slide with title</vt:lpstr>
      <vt:lpstr>Document</vt:lpstr>
      <vt:lpstr>Microsoft Word Document</vt:lpstr>
      <vt:lpstr>Chapter 7</vt:lpstr>
      <vt:lpstr>Objectives</vt:lpstr>
      <vt:lpstr>Objectives (continued)</vt:lpstr>
      <vt:lpstr>Properties of the Number object</vt:lpstr>
      <vt:lpstr>Examples of properties of the Number object</vt:lpstr>
      <vt:lpstr>Methods of the Number object</vt:lpstr>
      <vt:lpstr>Examples of methods of the Number object</vt:lpstr>
      <vt:lpstr>Common methods of the Math object</vt:lpstr>
      <vt:lpstr>Examples of common methods  of the Math object</vt:lpstr>
      <vt:lpstr>Examples of common methods  of the Math object (continued)</vt:lpstr>
      <vt:lpstr>The random method of the Math object</vt:lpstr>
      <vt:lpstr>Examples of the Math.random method</vt:lpstr>
      <vt:lpstr>The user interface for the PIG application</vt:lpstr>
      <vt:lpstr>The HTML for the PIG application</vt:lpstr>
      <vt:lpstr>The HTML for the PIG application (continued)</vt:lpstr>
      <vt:lpstr>The JavaScript for the PIG application</vt:lpstr>
      <vt:lpstr>The JavaScript (continued)</vt:lpstr>
      <vt:lpstr>The JavaScript (continued)</vt:lpstr>
      <vt:lpstr>The JavaScript (continued)</vt:lpstr>
      <vt:lpstr>Basic escape sequences</vt:lpstr>
      <vt:lpstr>Examples of strings using the basic escape sequences</vt:lpstr>
      <vt:lpstr>Escape sequences for some  of the Unicode characters</vt:lpstr>
      <vt:lpstr>Two ways to code Unicode escape sequences</vt:lpstr>
      <vt:lpstr>One property of String objects</vt:lpstr>
      <vt:lpstr>Methods of String objects</vt:lpstr>
      <vt:lpstr>Examples of methods of String objects</vt:lpstr>
      <vt:lpstr>Examples of methods  of String objects (continued)</vt:lpstr>
      <vt:lpstr>Example 1: How to trim spaces  off the beginning of a string</vt:lpstr>
      <vt:lpstr>Example 2: How to trim spaces off the end  of a string</vt:lpstr>
      <vt:lpstr>Example 3: How to combine ltrim and rtrim  to trim all spaces</vt:lpstr>
      <vt:lpstr>Example 4: How to compare two strings ignoring case</vt:lpstr>
      <vt:lpstr>Example 5: A function for comparing two strings while ignoring case</vt:lpstr>
      <vt:lpstr>How to create a Date object that represents the current date and time</vt:lpstr>
      <vt:lpstr>How to create a Date object  by specifying date parts</vt:lpstr>
      <vt:lpstr>How to create a Date object  by copying another date object</vt:lpstr>
      <vt:lpstr>Some unexpected results when specifying  a date string</vt:lpstr>
      <vt:lpstr>How the constructor for the Date object works</vt:lpstr>
      <vt:lpstr>The formatting methods of a Date object</vt:lpstr>
      <vt:lpstr>The get methods of a Date object</vt:lpstr>
      <vt:lpstr>The set methods of a Date object</vt:lpstr>
      <vt:lpstr>Example 1: How to display the date  in your own format</vt:lpstr>
      <vt:lpstr>Example 2: How to calculate  the days until the New Year</vt:lpstr>
      <vt:lpstr>Example 3: How to calculate a due date</vt:lpstr>
      <vt:lpstr>The user interface of the Count Down application</vt:lpstr>
      <vt:lpstr>The HTML for the application</vt:lpstr>
      <vt:lpstr>The CSS rule set for the &lt;p&gt; element</vt:lpstr>
      <vt:lpstr>The JavaScript for the Countdown application</vt:lpstr>
      <vt:lpstr>The JavaScript (continued)</vt:lpstr>
      <vt:lpstr>The JavaScript (continued)</vt:lpstr>
      <vt:lpstr>The JavaScript (continued)</vt:lpstr>
      <vt:lpstr>Exercise 7-1 Enhance the Future Value app</vt:lpstr>
      <vt:lpstr>Extra 7-1 Develop the Change Calculator  </vt:lpstr>
      <vt:lpstr>Extra 7-2 Develop the Calendar application</vt:lpstr>
      <vt:lpstr>Short 7-1 Improve the Countdown validation</vt:lpstr>
    </vt:vector>
  </TitlesOfParts>
  <Company>Mike Murach &amp; Associates,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Mike Murach</cp:lastModifiedBy>
  <cp:revision>54</cp:revision>
  <dcterms:created xsi:type="dcterms:W3CDTF">2010-11-30T18:46:51Z</dcterms:created>
  <dcterms:modified xsi:type="dcterms:W3CDTF">2015-09-30T21:44:10Z</dcterms:modified>
</cp:coreProperties>
</file>