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3"/>
  </p:notesMasterIdLst>
  <p:handoutMasterIdLst>
    <p:handoutMasterId r:id="rId54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4" d="100"/>
          <a:sy n="94" d="100"/>
        </p:scale>
        <p:origin x="-2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2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3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4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5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6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7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8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9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20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1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2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3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4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5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6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7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8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9.docx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30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1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2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3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4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5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6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7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8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9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40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41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42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3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4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5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6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7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49.emf"/><Relationship Id="rId5" Type="http://schemas.openxmlformats.org/officeDocument/2006/relationships/package" Target="../embeddings/Microsoft_Word_Document48.docx"/><Relationship Id="rId4" Type="http://schemas.openxmlformats.org/officeDocument/2006/relationships/oleObject" Target="../embeddings/oleObject4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51.emf"/><Relationship Id="rId5" Type="http://schemas.openxmlformats.org/officeDocument/2006/relationships/package" Target="../embeddings/Microsoft_Word_Document49.docx"/><Relationship Id="rId4" Type="http://schemas.openxmlformats.org/officeDocument/2006/relationships/oleObject" Target="../embeddings/oleObject49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55.emf"/><Relationship Id="rId5" Type="http://schemas.openxmlformats.org/officeDocument/2006/relationships/package" Target="../embeddings/Microsoft_Word_Document50.docx"/><Relationship Id="rId4" Type="http://schemas.openxmlformats.org/officeDocument/2006/relationships/oleObject" Target="../embeddings/oleObject50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8.png"/><Relationship Id="rId4" Type="http://schemas.openxmlformats.org/officeDocument/2006/relationships/image" Target="../media/image5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9.bin"/><Relationship Id="rId7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1.emf"/><Relationship Id="rId5" Type="http://schemas.openxmlformats.org/officeDocument/2006/relationships/image" Target="../media/image9.emf"/><Relationship Id="rId10" Type="http://schemas.openxmlformats.org/officeDocument/2006/relationships/package" Target="../embeddings/Microsoft_Word_Document11.docx"/><Relationship Id="rId4" Type="http://schemas.openxmlformats.org/officeDocument/2006/relationships/package" Target="../embeddings/Microsoft_Word_Document9.docx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119260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Unusual results with the relational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989705"/>
              </p:ext>
            </p:extLst>
          </p:nvPr>
        </p:nvGraphicFramePr>
        <p:xfrm>
          <a:off x="990600" y="1219200"/>
          <a:ext cx="7377498" cy="272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4" imgW="7377498" imgH="2729300" progId="Word.Document.12">
                  <p:embed/>
                </p:oleObj>
              </mc:Choice>
              <mc:Fallback>
                <p:oleObj name="Document" r:id="rId4" imgW="7377498" imgH="2729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77498" cy="272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1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logical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410159"/>
              </p:ext>
            </p:extLst>
          </p:nvPr>
        </p:nvGraphicFramePr>
        <p:xfrm>
          <a:off x="990600" y="1219200"/>
          <a:ext cx="7377112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4" imgW="7377498" imgH="1402097" progId="Word.Document.12">
                  <p:embed/>
                </p:oleObj>
              </mc:Choice>
              <mc:Fallback>
                <p:oleObj name="Document" r:id="rId4" imgW="7377498" imgH="14020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77112" cy="140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9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logical operators </a:t>
            </a:r>
            <a:br>
              <a:rPr lang="en-US" dirty="0"/>
            </a:br>
            <a:r>
              <a:rPr lang="en-US" dirty="0"/>
              <a:t>in compound conditional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704650"/>
              </p:ext>
            </p:extLst>
          </p:nvPr>
        </p:nvGraphicFramePr>
        <p:xfrm>
          <a:off x="990600" y="1600200"/>
          <a:ext cx="7300912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4" imgW="7301323" imgH="2145273" progId="Word.Document.12">
                  <p:embed/>
                </p:oleObj>
              </mc:Choice>
              <mc:Fallback>
                <p:oleObj name="Document" r:id="rId4" imgW="7301323" imgH="21452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14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44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order of precedence </a:t>
            </a:r>
            <a:br>
              <a:rPr lang="en-US" dirty="0"/>
            </a:br>
            <a:r>
              <a:rPr lang="en-US" dirty="0"/>
              <a:t>for conditional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952103"/>
              </p:ext>
            </p:extLst>
          </p:nvPr>
        </p:nvGraphicFramePr>
        <p:xfrm>
          <a:off x="990600" y="1600200"/>
          <a:ext cx="7377498" cy="2354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4" imgW="7377498" imgH="2354831" progId="Word.Document.12">
                  <p:embed/>
                </p:oleObj>
              </mc:Choice>
              <mc:Fallback>
                <p:oleObj name="Document" r:id="rId4" imgW="7377498" imgH="23548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77498" cy="2354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logical operators </a:t>
            </a:r>
            <a:br>
              <a:rPr lang="en-US" dirty="0"/>
            </a:br>
            <a:r>
              <a:rPr lang="en-US" dirty="0"/>
              <a:t>in complex conditional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731955"/>
              </p:ext>
            </p:extLst>
          </p:nvPr>
        </p:nvGraphicFramePr>
        <p:xfrm>
          <a:off x="990600" y="1600200"/>
          <a:ext cx="7300912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4" imgW="7301323" imgH="2605437" progId="Word.Document.12">
                  <p:embed/>
                </p:oleObj>
              </mc:Choice>
              <mc:Fallback>
                <p:oleObj name="Document" r:id="rId4" imgW="7301323" imgH="26054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60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8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 1: An if statement without braces </a:t>
            </a:r>
            <a:br>
              <a:rPr lang="en-US" dirty="0"/>
            </a:br>
            <a:r>
              <a:rPr lang="en-US" dirty="0"/>
              <a:t>for the clauses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934569"/>
              </p:ext>
            </p:extLst>
          </p:nvPr>
        </p:nvGraphicFramePr>
        <p:xfrm>
          <a:off x="914400" y="1600200"/>
          <a:ext cx="7300912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4" imgW="7301323" imgH="2816796" progId="Word.Document.12">
                  <p:embed/>
                </p:oleObj>
              </mc:Choice>
              <mc:Fallback>
                <p:oleObj name="Document" r:id="rId4" imgW="7301323" imgH="28167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0912" cy="281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1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 3: An if statement to determine a student’s letter grade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793120"/>
              </p:ext>
            </p:extLst>
          </p:nvPr>
        </p:nvGraphicFramePr>
        <p:xfrm>
          <a:off x="990600" y="1652587"/>
          <a:ext cx="73009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4" imgW="7301323" imgH="2538825" progId="Word.Document.12">
                  <p:embed/>
                </p:oleObj>
              </mc:Choice>
              <mc:Fallback>
                <p:oleObj name="Document" r:id="rId4" imgW="7301323" imgH="2538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52587"/>
                        <a:ext cx="7300912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2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 4: A nested if statement to determine if a year is a leap year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5419"/>
              </p:ext>
            </p:extLst>
          </p:nvPr>
        </p:nvGraphicFramePr>
        <p:xfrm>
          <a:off x="990600" y="1646237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4" imgW="7301323" imgH="3231232" progId="Word.Document.12">
                  <p:embed/>
                </p:oleObj>
              </mc:Choice>
              <mc:Fallback>
                <p:oleObj name="Document" r:id="rId4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46237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57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switch statement with a default case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037288"/>
              </p:ext>
            </p:extLst>
          </p:nvPr>
        </p:nvGraphicFramePr>
        <p:xfrm>
          <a:off x="990600" y="1219200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4" imgW="7301323" imgH="4612445" progId="Word.Document.12">
                  <p:embed/>
                </p:oleObj>
              </mc:Choice>
              <mc:Fallback>
                <p:oleObj name="Document" r:id="rId4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56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switch statement with fall through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115185"/>
              </p:ext>
            </p:extLst>
          </p:nvPr>
        </p:nvGraphicFramePr>
        <p:xfrm>
          <a:off x="990600" y="1219200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4" imgW="7301323" imgH="3000789" progId="Word.Document.12">
                  <p:embed/>
                </p:oleObj>
              </mc:Choice>
              <mc:Fallback>
                <p:oleObj name="Document" r:id="rId4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60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904638"/>
              </p:ext>
            </p:extLst>
          </p:nvPr>
        </p:nvGraphicFramePr>
        <p:xfrm>
          <a:off x="990600" y="1143000"/>
          <a:ext cx="7301323" cy="290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4" imgW="7301323" imgH="2908613" progId="Word.Document.12">
                  <p:embed/>
                </p:oleObj>
              </mc:Choice>
              <mc:Fallback>
                <p:oleObj name="Document" r:id="rId4" imgW="7301323" imgH="29086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90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36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Syntax of the conditional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385384"/>
              </p:ext>
            </p:extLst>
          </p:nvPr>
        </p:nvGraphicFramePr>
        <p:xfrm>
          <a:off x="990600" y="1295400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4" imgW="7301323" imgH="466645" progId="Word.Document.12">
                  <p:embed/>
                </p:oleObj>
              </mc:Choice>
              <mc:Fallback>
                <p:oleObj name="Document" r:id="rId4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36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Examples of the conditional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207761"/>
              </p:ext>
            </p:extLst>
          </p:nvPr>
        </p:nvGraphicFramePr>
        <p:xfrm>
          <a:off x="990600" y="1219200"/>
          <a:ext cx="7300912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4" imgW="7301323" imgH="4267862" progId="Word.Document.12">
                  <p:embed/>
                </p:oleObj>
              </mc:Choice>
              <mc:Fallback>
                <p:oleObj name="Document" r:id="rId4" imgW="7301323" imgH="4267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70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conditional operators can be rewritten </a:t>
            </a:r>
            <a:br>
              <a:rPr lang="en-US" dirty="0"/>
            </a:br>
            <a:r>
              <a:rPr lang="en-US" dirty="0"/>
              <a:t>with if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529488"/>
              </p:ext>
            </p:extLst>
          </p:nvPr>
        </p:nvGraphicFramePr>
        <p:xfrm>
          <a:off x="1004888" y="1560513"/>
          <a:ext cx="7300912" cy="373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4" imgW="7301323" imgH="3736044" progId="Word.Document.12">
                  <p:embed/>
                </p:oleObj>
              </mc:Choice>
              <mc:Fallback>
                <p:oleObj name="Document" r:id="rId4" imgW="7301323" imgH="37360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888" y="1560513"/>
                        <a:ext cx="7300912" cy="3735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72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the AND </a:t>
            </a:r>
            <a:r>
              <a:rPr lang="en-US" dirty="0" err="1"/>
              <a:t>and</a:t>
            </a:r>
            <a:r>
              <a:rPr lang="en-US" dirty="0"/>
              <a:t> OR operators </a:t>
            </a:r>
            <a:br>
              <a:rPr lang="en-US" dirty="0"/>
            </a:br>
            <a:r>
              <a:rPr lang="en-US" dirty="0"/>
              <a:t>to select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419705"/>
              </p:ext>
            </p:extLst>
          </p:nvPr>
        </p:nvGraphicFramePr>
        <p:xfrm>
          <a:off x="1004888" y="1600200"/>
          <a:ext cx="7300912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4" imgW="7301323" imgH="3021673" progId="Word.Document.12">
                  <p:embed/>
                </p:oleObj>
              </mc:Choice>
              <mc:Fallback>
                <p:oleObj name="Document" r:id="rId4" imgW="7301323" imgH="30216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888" y="1600200"/>
                        <a:ext cx="7300912" cy="302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1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the OR operator </a:t>
            </a:r>
            <a:br>
              <a:rPr lang="en-US" dirty="0"/>
            </a:br>
            <a:r>
              <a:rPr lang="en-US" dirty="0"/>
              <a:t>to provide a default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583169"/>
              </p:ext>
            </p:extLst>
          </p:nvPr>
        </p:nvGraphicFramePr>
        <p:xfrm>
          <a:off x="990600" y="1600200"/>
          <a:ext cx="73009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4" imgW="7301323" imgH="1004944" progId="Word.Document.12">
                  <p:embed/>
                </p:oleObj>
              </mc:Choice>
              <mc:Fallback>
                <p:oleObj name="Document" r:id="rId4" imgW="7301323" imgH="10049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1004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26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the AND operator to make sure </a:t>
            </a:r>
            <a:br>
              <a:rPr lang="en-US" dirty="0"/>
            </a:br>
            <a:r>
              <a:rPr lang="en-US" dirty="0"/>
              <a:t>an object exists before using 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025180"/>
              </p:ext>
            </p:extLst>
          </p:nvPr>
        </p:nvGraphicFramePr>
        <p:xfrm>
          <a:off x="990600" y="1600200"/>
          <a:ext cx="7301323" cy="286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4" imgW="7301323" imgH="2867565" progId="Word.Document.12">
                  <p:embed/>
                </p:oleObj>
              </mc:Choice>
              <mc:Fallback>
                <p:oleObj name="Document" r:id="rId4" imgW="7301323" imgH="28675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1323" cy="286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the AND </a:t>
            </a:r>
            <a:r>
              <a:rPr lang="en-US" dirty="0" err="1"/>
              <a:t>and</a:t>
            </a:r>
            <a:r>
              <a:rPr lang="en-US" dirty="0"/>
              <a:t> OR operators </a:t>
            </a:r>
            <a:br>
              <a:rPr lang="en-US" dirty="0"/>
            </a:br>
            <a:r>
              <a:rPr lang="en-US" dirty="0"/>
              <a:t>in a complex selection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642498"/>
              </p:ext>
            </p:extLst>
          </p:nvPr>
        </p:nvGraphicFramePr>
        <p:xfrm>
          <a:off x="990600" y="1600200"/>
          <a:ext cx="730091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4" imgW="7301323" imgH="1011425" progId="Word.Document.12">
                  <p:embed/>
                </p:oleObj>
              </mc:Choice>
              <mc:Fallback>
                <p:oleObj name="Document" r:id="rId4" imgW="7301323" imgH="10114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1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selections can be rewritten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if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049470"/>
              </p:ext>
            </p:extLst>
          </p:nvPr>
        </p:nvGraphicFramePr>
        <p:xfrm>
          <a:off x="990600" y="1597025"/>
          <a:ext cx="7300912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4" imgW="7301323" imgH="3966126" progId="Word.Document.12">
                  <p:embed/>
                </p:oleObj>
              </mc:Choice>
              <mc:Fallback>
                <p:oleObj name="Document" r:id="rId4" imgW="7301323" imgH="39661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97025"/>
                        <a:ext cx="7300912" cy="396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70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user interface of the Invoice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8-0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295400"/>
            <a:ext cx="6433976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627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Some of the HTML for the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408783"/>
              </p:ext>
            </p:extLst>
          </p:nvPr>
        </p:nvGraphicFramePr>
        <p:xfrm>
          <a:off x="990600" y="1219200"/>
          <a:ext cx="73009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4" imgW="7301323" imgH="2538825" progId="Word.Document.12">
                  <p:embed/>
                </p:oleObj>
              </mc:Choice>
              <mc:Fallback>
                <p:oleObj name="Document" r:id="rId4" imgW="7301323" imgH="2538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9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3080"/>
              </p:ext>
            </p:extLst>
          </p:nvPr>
        </p:nvGraphicFramePr>
        <p:xfrm>
          <a:off x="990600" y="1193384"/>
          <a:ext cx="7301323" cy="4674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4" imgW="7301323" imgH="4674016" progId="Word.Document.12">
                  <p:embed/>
                </p:oleObj>
              </mc:Choice>
              <mc:Fallback>
                <p:oleObj name="Document" r:id="rId4" imgW="7301323" imgH="46740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93384"/>
                        <a:ext cx="7301323" cy="4674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3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5854"/>
            <a:ext cx="7315200" cy="400110"/>
          </a:xfrm>
        </p:spPr>
        <p:txBody>
          <a:bodyPr/>
          <a:lstStyle/>
          <a:p>
            <a:r>
              <a:rPr lang="en-US" dirty="0"/>
              <a:t>Some of the HTML </a:t>
            </a:r>
            <a:r>
              <a:rPr lang="en-US" dirty="0" smtClean="0"/>
              <a:t>(</a:t>
            </a:r>
            <a:r>
              <a:rPr lang="en-US" dirty="0"/>
              <a:t>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42367"/>
              </p:ext>
            </p:extLst>
          </p:nvPr>
        </p:nvGraphicFramePr>
        <p:xfrm>
          <a:off x="914400" y="1371600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4" imgW="7301323" imgH="3231232" progId="Word.Document.12">
                  <p:embed/>
                </p:oleObj>
              </mc:Choice>
              <mc:Fallback>
                <p:oleObj name="Document" r:id="rId4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11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JavaScript for the Invoice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366352"/>
              </p:ext>
            </p:extLst>
          </p:nvPr>
        </p:nvGraphicFramePr>
        <p:xfrm>
          <a:off x="990600" y="1219200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4" imgW="7301323" imgH="4842887" progId="Word.Document.12">
                  <p:embed/>
                </p:oleObj>
              </mc:Choice>
              <mc:Fallback>
                <p:oleObj name="Document" r:id="rId4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2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JavaScript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748108"/>
              </p:ext>
            </p:extLst>
          </p:nvPr>
        </p:nvGraphicFramePr>
        <p:xfrm>
          <a:off x="990600" y="12192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Document" r:id="rId4" imgW="7301323" imgH="2769267" progId="Word.Document.12">
                  <p:embed/>
                </p:oleObj>
              </mc:Choice>
              <mc:Fallback>
                <p:oleObj name="Document" r:id="rId4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89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JavaScript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298916"/>
              </p:ext>
            </p:extLst>
          </p:nvPr>
        </p:nvGraphicFramePr>
        <p:xfrm>
          <a:off x="1004888" y="1219200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4" imgW="7301323" imgH="4842887" progId="Word.Document.12">
                  <p:embed/>
                </p:oleObj>
              </mc:Choice>
              <mc:Fallback>
                <p:oleObj name="Document" r:id="rId4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888" y="1219200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JavaScript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4425"/>
              </p:ext>
            </p:extLst>
          </p:nvPr>
        </p:nvGraphicFramePr>
        <p:xfrm>
          <a:off x="990600" y="12827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4" imgW="7301323" imgH="927170" progId="Word.Document.12">
                  <p:embed/>
                </p:oleObj>
              </mc:Choice>
              <mc:Fallback>
                <p:oleObj name="Document" r:id="rId4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827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 1: A while loop that counts dice rolls until a six is rolled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836257"/>
              </p:ext>
            </p:extLst>
          </p:nvPr>
        </p:nvGraphicFramePr>
        <p:xfrm>
          <a:off x="990600" y="1676400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Document" r:id="rId4" imgW="7301323" imgH="1157612" progId="Word.Document.12">
                  <p:embed/>
                </p:oleObj>
              </mc:Choice>
              <mc:Fallback>
                <p:oleObj name="Document" r:id="rId4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 2: Nested while loops </a:t>
            </a:r>
            <a:br>
              <a:rPr lang="en-US" dirty="0"/>
            </a:br>
            <a:r>
              <a:rPr lang="en-US" dirty="0"/>
              <a:t>that get the average and max to roll a 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916873"/>
              </p:ext>
            </p:extLst>
          </p:nvPr>
        </p:nvGraphicFramePr>
        <p:xfrm>
          <a:off x="1004477" y="1676400"/>
          <a:ext cx="7301323" cy="3453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Document" r:id="rId4" imgW="7301323" imgH="3453392" progId="Word.Document.12">
                  <p:embed/>
                </p:oleObj>
              </mc:Choice>
              <mc:Fallback>
                <p:oleObj name="Document" r:id="rId4" imgW="7301323" imgH="34533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477" y="1676400"/>
                        <a:ext cx="7301323" cy="3453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264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 3: A do-while loop that finds </a:t>
            </a:r>
            <a:br>
              <a:rPr lang="en-US" dirty="0"/>
            </a:br>
            <a:r>
              <a:rPr lang="en-US" dirty="0"/>
              <a:t>the maximum and minimum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259949"/>
              </p:ext>
            </p:extLst>
          </p:nvPr>
        </p:nvGraphicFramePr>
        <p:xfrm>
          <a:off x="922338" y="1639888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4" imgW="7301323" imgH="4151920" progId="Word.Document.12">
                  <p:embed/>
                </p:oleObj>
              </mc:Choice>
              <mc:Fallback>
                <p:oleObj name="Document" r:id="rId4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2338" y="1639888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2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85909"/>
            <a:ext cx="7315200" cy="400110"/>
          </a:xfrm>
        </p:spPr>
        <p:txBody>
          <a:bodyPr/>
          <a:lstStyle/>
          <a:p>
            <a:r>
              <a:rPr lang="en-US" dirty="0"/>
              <a:t>Example 3: A do-while </a:t>
            </a:r>
            <a:r>
              <a:rPr lang="en-US" dirty="0" smtClean="0"/>
              <a:t>loop </a:t>
            </a:r>
            <a:r>
              <a:rPr lang="en-US" dirty="0"/>
              <a:t>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669179"/>
              </p:ext>
            </p:extLst>
          </p:nvPr>
        </p:nvGraphicFramePr>
        <p:xfrm>
          <a:off x="1066800" y="1600200"/>
          <a:ext cx="7300912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Document" r:id="rId4" imgW="7301323" imgH="1151131" progId="Word.Document.12">
                  <p:embed/>
                </p:oleObj>
              </mc:Choice>
              <mc:Fallback>
                <p:oleObj name="Document" r:id="rId4" imgW="7301323" imgH="1151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1600200"/>
                        <a:ext cx="7300912" cy="115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4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for statement compared </a:t>
            </a:r>
            <a:br>
              <a:rPr lang="en-US" dirty="0"/>
            </a:br>
            <a:r>
              <a:rPr lang="en-US" dirty="0"/>
              <a:t>to the while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730662"/>
              </p:ext>
            </p:extLst>
          </p:nvPr>
        </p:nvGraphicFramePr>
        <p:xfrm>
          <a:off x="990600" y="1600200"/>
          <a:ext cx="7300912" cy="281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Document" r:id="rId4" imgW="7301323" imgH="2814995" progId="Word.Document.12">
                  <p:embed/>
                </p:oleObj>
              </mc:Choice>
              <mc:Fallback>
                <p:oleObj name="Document" r:id="rId4" imgW="7301323" imgH="2814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81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00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equality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035122"/>
              </p:ext>
            </p:extLst>
          </p:nvPr>
        </p:nvGraphicFramePr>
        <p:xfrm>
          <a:off x="990600" y="1295400"/>
          <a:ext cx="7377498" cy="113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4" imgW="7377498" imgH="1136728" progId="Word.Document.12">
                  <p:embed/>
                </p:oleObj>
              </mc:Choice>
              <mc:Fallback>
                <p:oleObj name="Document" r:id="rId4" imgW="7377498" imgH="11367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7377498" cy="1136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852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 1: A for loop to display even numbers from 2 to 10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715077"/>
              </p:ext>
            </p:extLst>
          </p:nvPr>
        </p:nvGraphicFramePr>
        <p:xfrm>
          <a:off x="922338" y="1600200"/>
          <a:ext cx="7300912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Document" r:id="rId4" imgW="7301323" imgH="2696174" progId="Word.Document.12">
                  <p:embed/>
                </p:oleObj>
              </mc:Choice>
              <mc:Fallback>
                <p:oleObj name="Document" r:id="rId4" imgW="7301323" imgH="26961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2338" y="1600200"/>
                        <a:ext cx="7300912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1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 3: A for loop to display all the factors </a:t>
            </a:r>
            <a:br>
              <a:rPr lang="en-US" dirty="0"/>
            </a:br>
            <a:r>
              <a:rPr lang="en-US" dirty="0"/>
              <a:t>of a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250139"/>
              </p:ext>
            </p:extLst>
          </p:nvPr>
        </p:nvGraphicFramePr>
        <p:xfrm>
          <a:off x="914400" y="1658937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Document" r:id="rId4" imgW="7301323" imgH="1618136" progId="Word.Document.12">
                  <p:embed/>
                </p:oleObj>
              </mc:Choice>
              <mc:Fallback>
                <p:oleObj name="Document" r:id="rId4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58937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4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 4: A for loop to determine </a:t>
            </a:r>
            <a:br>
              <a:rPr lang="en-US" dirty="0"/>
            </a:br>
            <a:r>
              <a:rPr lang="en-US" dirty="0"/>
              <a:t>if a number is prime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799236"/>
              </p:ext>
            </p:extLst>
          </p:nvPr>
        </p:nvGraphicFramePr>
        <p:xfrm>
          <a:off x="990600" y="1655763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Document" r:id="rId4" imgW="7301323" imgH="2078301" progId="Word.Document.12">
                  <p:embed/>
                </p:oleObj>
              </mc:Choice>
              <mc:Fallback>
                <p:oleObj name="Document" r:id="rId4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55763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09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 1: The break statement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a while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036061"/>
              </p:ext>
            </p:extLst>
          </p:nvPr>
        </p:nvGraphicFramePr>
        <p:xfrm>
          <a:off x="990600" y="1652587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Document" r:id="rId4" imgW="7301323" imgH="2310183" progId="Word.Document.12">
                  <p:embed/>
                </p:oleObj>
              </mc:Choice>
              <mc:Fallback>
                <p:oleObj name="Document" r:id="rId4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52587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0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Example 2: The break statement in a for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015026"/>
              </p:ext>
            </p:extLst>
          </p:nvPr>
        </p:nvGraphicFramePr>
        <p:xfrm>
          <a:off x="990600" y="1266825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Document" r:id="rId4" imgW="7301323" imgH="3000789" progId="Word.Document.12">
                  <p:embed/>
                </p:oleObj>
              </mc:Choice>
              <mc:Fallback>
                <p:oleObj name="Document" r:id="rId4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66825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98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 3: The continue statement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 smtClean="0"/>
              <a:t>for </a:t>
            </a:r>
            <a:r>
              <a:rPr lang="en-US" dirty="0"/>
              <a:t>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166354"/>
              </p:ext>
            </p:extLst>
          </p:nvPr>
        </p:nvGraphicFramePr>
        <p:xfrm>
          <a:off x="990600" y="1676400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Document" r:id="rId4" imgW="7301323" imgH="1157612" progId="Word.Document.12">
                  <p:embed/>
                </p:oleObj>
              </mc:Choice>
              <mc:Fallback>
                <p:oleObj name="Document" r:id="rId4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32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 4: The continue statement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a while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368163"/>
              </p:ext>
            </p:extLst>
          </p:nvPr>
        </p:nvGraphicFramePr>
        <p:xfrm>
          <a:off x="990600" y="1676400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Document" r:id="rId4" imgW="7301323" imgH="2310183" progId="Word.Document.12">
                  <p:embed/>
                </p:oleObj>
              </mc:Choice>
              <mc:Fallback>
                <p:oleObj name="Document" r:id="rId4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17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Exercise 8-1 Work with loops and primes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08\x8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15" y="1219200"/>
            <a:ext cx="6382385" cy="23831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022139"/>
              </p:ext>
            </p:extLst>
          </p:nvPr>
        </p:nvGraphicFramePr>
        <p:xfrm>
          <a:off x="990600" y="3678555"/>
          <a:ext cx="7301323" cy="1295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Document" r:id="rId5" imgW="7301323" imgH="1295517" progId="Word.Document.12">
                  <p:embed/>
                </p:oleObj>
              </mc:Choice>
              <mc:Fallback>
                <p:oleObj name="Document" r:id="rId5" imgW="7301323" imgH="12955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3678555"/>
                        <a:ext cx="7301323" cy="1295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11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Exercise 8-2 Use if and switch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08\8-0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45" y="1281430"/>
            <a:ext cx="6020455" cy="321437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801329"/>
              </p:ext>
            </p:extLst>
          </p:nvPr>
        </p:nvGraphicFramePr>
        <p:xfrm>
          <a:off x="1004477" y="4572000"/>
          <a:ext cx="7301323" cy="88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Document" r:id="rId5" imgW="7301323" imgH="889003" progId="Word.Document.12">
                  <p:embed/>
                </p:oleObj>
              </mc:Choice>
              <mc:Fallback>
                <p:oleObj name="Document" r:id="rId5" imgW="7301323" imgH="8890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4477" y="4572000"/>
                        <a:ext cx="7301323" cy="889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8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Extra 8-1 Develop an Odds and Evens game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 Instructors CD\documents\pngs\extra_8_1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40" y="1219200"/>
            <a:ext cx="4950460" cy="45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M:\Current projects\JavaScript Instructors CD\documents\pngs\extra_8_1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3519170" cy="1348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69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Unusual results with the equality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488932"/>
              </p:ext>
            </p:extLst>
          </p:nvPr>
        </p:nvGraphicFramePr>
        <p:xfrm>
          <a:off x="990600" y="1143000"/>
          <a:ext cx="7377112" cy="504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4" imgW="7377498" imgH="5042723" progId="Word.Document.12">
                  <p:embed/>
                </p:oleObj>
              </mc:Choice>
              <mc:Fallback>
                <p:oleObj name="Document" r:id="rId4" imgW="7377498" imgH="50427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77112" cy="504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Extra 8-2 Develop a password generator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 Instructors CD\documents\pngs\extra_8_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40" y="1295400"/>
            <a:ext cx="5714104" cy="20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469891"/>
              </p:ext>
            </p:extLst>
          </p:nvPr>
        </p:nvGraphicFramePr>
        <p:xfrm>
          <a:off x="1004477" y="3352800"/>
          <a:ext cx="7301323" cy="7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Document" r:id="rId5" imgW="7301323" imgH="774862" progId="Word.Document.12">
                  <p:embed/>
                </p:oleObj>
              </mc:Choice>
              <mc:Fallback>
                <p:oleObj name="Document" r:id="rId5" imgW="7301323" imgH="774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4477" y="3352800"/>
                        <a:ext cx="7301323" cy="7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8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Short 8-1 Add a default subtotal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607491"/>
              </p:ext>
            </p:extLst>
          </p:nvPr>
        </p:nvGraphicFramePr>
        <p:xfrm>
          <a:off x="990600" y="4343400"/>
          <a:ext cx="72723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Document" r:id="rId3" imgW="7313400" imgH="774254" progId="Word.Document.12">
                  <p:embed/>
                </p:oleObj>
              </mc:Choice>
              <mc:Fallback>
                <p:oleObj name="Document" r:id="rId3" imgW="7313400" imgH="7742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4343400"/>
                        <a:ext cx="727233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78" name="Picture 2" descr="M:\Current projects\JavaScript Instructors CD\documents\pngs\short_8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5533334" cy="29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identity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503089"/>
              </p:ext>
            </p:extLst>
          </p:nvPr>
        </p:nvGraphicFramePr>
        <p:xfrm>
          <a:off x="990600" y="1219200"/>
          <a:ext cx="7377498" cy="1184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4" imgW="7377498" imgH="1184617" progId="Word.Document.12">
                  <p:embed/>
                </p:oleObj>
              </mc:Choice>
              <mc:Fallback>
                <p:oleObj name="Document" r:id="rId4" imgW="7377498" imgH="11846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77498" cy="1184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74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747827"/>
              </p:ext>
            </p:extLst>
          </p:nvPr>
        </p:nvGraphicFramePr>
        <p:xfrm>
          <a:off x="990600" y="1219200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4" imgW="7301323" imgH="1159772" progId="Word.Document.12">
                  <p:embed/>
                </p:oleObj>
              </mc:Choice>
              <mc:Fallback>
                <p:oleObj name="Document" r:id="rId4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94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relational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82006"/>
              </p:ext>
            </p:extLst>
          </p:nvPr>
        </p:nvGraphicFramePr>
        <p:xfrm>
          <a:off x="990600" y="1220037"/>
          <a:ext cx="7377498" cy="198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4" imgW="7377498" imgH="1980363" progId="Word.Document.12">
                  <p:embed/>
                </p:oleObj>
              </mc:Choice>
              <mc:Fallback>
                <p:oleObj name="Document" r:id="rId4" imgW="7377498" imgH="1980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20037"/>
                        <a:ext cx="7377498" cy="198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4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Comparing strings to numbers </a:t>
            </a:r>
            <a:br>
              <a:rPr lang="en-US" dirty="0"/>
            </a:br>
            <a:r>
              <a:rPr lang="en-US" dirty="0"/>
              <a:t>with the relational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863246"/>
              </p:ext>
            </p:extLst>
          </p:nvPr>
        </p:nvGraphicFramePr>
        <p:xfrm>
          <a:off x="990600" y="1587254"/>
          <a:ext cx="7377498" cy="1232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Document" r:id="rId4" imgW="7377498" imgH="1232146" progId="Word.Document.12">
                  <p:embed/>
                </p:oleObj>
              </mc:Choice>
              <mc:Fallback>
                <p:oleObj name="Document" r:id="rId4" imgW="7377498" imgH="12321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87254"/>
                        <a:ext cx="7377498" cy="1232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79268"/>
              </p:ext>
            </p:extLst>
          </p:nvPr>
        </p:nvGraphicFramePr>
        <p:xfrm>
          <a:off x="914400" y="3048837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Document" r:id="rId7" imgW="7301323" imgH="617153" progId="Word.Document.12">
                  <p:embed/>
                </p:oleObj>
              </mc:Choice>
              <mc:Fallback>
                <p:oleObj name="Document" r:id="rId7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048837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484438"/>
              </p:ext>
            </p:extLst>
          </p:nvPr>
        </p:nvGraphicFramePr>
        <p:xfrm>
          <a:off x="1004502" y="3658437"/>
          <a:ext cx="7377498" cy="198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ocument" r:id="rId10" imgW="7377498" imgH="1980363" progId="Word.Document.12">
                  <p:embed/>
                </p:oleObj>
              </mc:Choice>
              <mc:Fallback>
                <p:oleObj name="Document" r:id="rId10" imgW="7377498" imgH="1980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04502" y="3658437"/>
                        <a:ext cx="7377498" cy="198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08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1295</Words>
  <Application>Microsoft Office PowerPoint</Application>
  <PresentationFormat>On-screen Show (4:3)</PresentationFormat>
  <Paragraphs>255</Paragraphs>
  <Slides>51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Slide with title</vt:lpstr>
      <vt:lpstr>Document</vt:lpstr>
      <vt:lpstr>Microsoft Word Document</vt:lpstr>
      <vt:lpstr>Chapter 8</vt:lpstr>
      <vt:lpstr>Objectives</vt:lpstr>
      <vt:lpstr>Objectives (continued)</vt:lpstr>
      <vt:lpstr>The equality operators</vt:lpstr>
      <vt:lpstr>Unusual results with the equality operator</vt:lpstr>
      <vt:lpstr>The identity operators</vt:lpstr>
      <vt:lpstr>Terms</vt:lpstr>
      <vt:lpstr>The relational operators</vt:lpstr>
      <vt:lpstr>Comparing strings to numbers  with the relational operators</vt:lpstr>
      <vt:lpstr>Unusual results with the relational operators</vt:lpstr>
      <vt:lpstr>The logical operators</vt:lpstr>
      <vt:lpstr>The logical operators  in compound conditional expressions</vt:lpstr>
      <vt:lpstr>The order of precedence  for conditional expressions</vt:lpstr>
      <vt:lpstr>The logical operators  in complex conditional expressions</vt:lpstr>
      <vt:lpstr>Example 1: An if statement without braces  for the clauses</vt:lpstr>
      <vt:lpstr>Example 3: An if statement to determine a student’s letter grade</vt:lpstr>
      <vt:lpstr>Example 4: A nested if statement to determine if a year is a leap year</vt:lpstr>
      <vt:lpstr>A switch statement with a default case</vt:lpstr>
      <vt:lpstr>A switch statement with fall through</vt:lpstr>
      <vt:lpstr>Syntax of the conditional operator</vt:lpstr>
      <vt:lpstr>Examples of the conditional operator</vt:lpstr>
      <vt:lpstr>How conditional operators can be rewritten  with if statements</vt:lpstr>
      <vt:lpstr>How to use the AND and OR operators  to select values</vt:lpstr>
      <vt:lpstr>How to use the OR operator  to provide a default value</vt:lpstr>
      <vt:lpstr>How to use the AND operator to make sure  an object exists before using it</vt:lpstr>
      <vt:lpstr>How to use the AND and OR operators  in a complex selection</vt:lpstr>
      <vt:lpstr>How selections can be rewritten  with if statements</vt:lpstr>
      <vt:lpstr>The user interface of the Invoice application</vt:lpstr>
      <vt:lpstr>Some of the HTML for the application</vt:lpstr>
      <vt:lpstr>Some of the HTML (continued)</vt:lpstr>
      <vt:lpstr>The JavaScript for the Invoice application</vt:lpstr>
      <vt:lpstr>The JavaScript (continued)</vt:lpstr>
      <vt:lpstr>The JavaScript (continued)</vt:lpstr>
      <vt:lpstr>The JavaScript (continued)</vt:lpstr>
      <vt:lpstr>Example 1: A while loop that counts dice rolls until a six is rolled</vt:lpstr>
      <vt:lpstr>Example 2: Nested while loops  that get the average and max to roll a six</vt:lpstr>
      <vt:lpstr>Example 3: A do-while loop that finds  the maximum and minimum values</vt:lpstr>
      <vt:lpstr>Example 3: A do-while loop (continued)</vt:lpstr>
      <vt:lpstr>The for statement compared  to the while statement</vt:lpstr>
      <vt:lpstr>Example 1: A for loop to display even numbers from 2 to 10</vt:lpstr>
      <vt:lpstr>Example 3: A for loop to display all the factors  of a number</vt:lpstr>
      <vt:lpstr>Example 4: A for loop to determine  if a number is prime</vt:lpstr>
      <vt:lpstr>Example 1: The break statement  in a while loop</vt:lpstr>
      <vt:lpstr>Example 2: The break statement in a for loop</vt:lpstr>
      <vt:lpstr>Example 3: The continue statement  in a for loop</vt:lpstr>
      <vt:lpstr>Example 4: The continue statement  in a while loop</vt:lpstr>
      <vt:lpstr>Exercise 8-1 Work with loops and primes</vt:lpstr>
      <vt:lpstr>Exercise 8-2 Use if and switch statements</vt:lpstr>
      <vt:lpstr>Extra 8-1 Develop an Odds and Evens game</vt:lpstr>
      <vt:lpstr>Extra 8-2 Develop a password generator</vt:lpstr>
      <vt:lpstr>Short 8-1 Add a default subtotal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Mike Murach</cp:lastModifiedBy>
  <cp:revision>54</cp:revision>
  <dcterms:created xsi:type="dcterms:W3CDTF">2010-11-30T18:46:51Z</dcterms:created>
  <dcterms:modified xsi:type="dcterms:W3CDTF">2015-09-30T21:49:42Z</dcterms:modified>
</cp:coreProperties>
</file>