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69"/>
  </p:notesMasterIdLst>
  <p:handoutMasterIdLst>
    <p:handoutMasterId r:id="rId70"/>
  </p:handoutMasterIdLst>
  <p:sldIdLst>
    <p:sldId id="323" r:id="rId2"/>
    <p:sldId id="324" r:id="rId3"/>
    <p:sldId id="325" r:id="rId4"/>
    <p:sldId id="326" r:id="rId5"/>
    <p:sldId id="327" r:id="rId6"/>
    <p:sldId id="328" r:id="rId7"/>
    <p:sldId id="329" r:id="rId8"/>
    <p:sldId id="330" r:id="rId9"/>
    <p:sldId id="331" r:id="rId10"/>
    <p:sldId id="332" r:id="rId11"/>
    <p:sldId id="333" r:id="rId12"/>
    <p:sldId id="334" r:id="rId13"/>
    <p:sldId id="335" r:id="rId14"/>
    <p:sldId id="336" r:id="rId15"/>
    <p:sldId id="337" r:id="rId16"/>
    <p:sldId id="338" r:id="rId17"/>
    <p:sldId id="339" r:id="rId18"/>
    <p:sldId id="340" r:id="rId19"/>
    <p:sldId id="341" r:id="rId20"/>
    <p:sldId id="342" r:id="rId21"/>
    <p:sldId id="343" r:id="rId22"/>
    <p:sldId id="344" r:id="rId23"/>
    <p:sldId id="345" r:id="rId24"/>
    <p:sldId id="346" r:id="rId25"/>
    <p:sldId id="347" r:id="rId26"/>
    <p:sldId id="348" r:id="rId27"/>
    <p:sldId id="349" r:id="rId28"/>
    <p:sldId id="350" r:id="rId29"/>
    <p:sldId id="351" r:id="rId30"/>
    <p:sldId id="352" r:id="rId31"/>
    <p:sldId id="353" r:id="rId32"/>
    <p:sldId id="354" r:id="rId33"/>
    <p:sldId id="355" r:id="rId34"/>
    <p:sldId id="356" r:id="rId35"/>
    <p:sldId id="357" r:id="rId36"/>
    <p:sldId id="358" r:id="rId37"/>
    <p:sldId id="359" r:id="rId38"/>
    <p:sldId id="360" r:id="rId39"/>
    <p:sldId id="361" r:id="rId40"/>
    <p:sldId id="362" r:id="rId41"/>
    <p:sldId id="363" r:id="rId42"/>
    <p:sldId id="364" r:id="rId43"/>
    <p:sldId id="365" r:id="rId44"/>
    <p:sldId id="366" r:id="rId45"/>
    <p:sldId id="367" r:id="rId46"/>
    <p:sldId id="368" r:id="rId47"/>
    <p:sldId id="369" r:id="rId48"/>
    <p:sldId id="370" r:id="rId49"/>
    <p:sldId id="371" r:id="rId50"/>
    <p:sldId id="372" r:id="rId51"/>
    <p:sldId id="373" r:id="rId52"/>
    <p:sldId id="374" r:id="rId53"/>
    <p:sldId id="375" r:id="rId54"/>
    <p:sldId id="376" r:id="rId55"/>
    <p:sldId id="377" r:id="rId56"/>
    <p:sldId id="378" r:id="rId57"/>
    <p:sldId id="379" r:id="rId58"/>
    <p:sldId id="380" r:id="rId59"/>
    <p:sldId id="381" r:id="rId60"/>
    <p:sldId id="382" r:id="rId61"/>
    <p:sldId id="383" r:id="rId62"/>
    <p:sldId id="384" r:id="rId63"/>
    <p:sldId id="385" r:id="rId64"/>
    <p:sldId id="386" r:id="rId65"/>
    <p:sldId id="387" r:id="rId66"/>
    <p:sldId id="388" r:id="rId67"/>
    <p:sldId id="389" r:id="rId6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15" autoAdjust="0"/>
    <p:restoredTop sz="86452" autoAdjust="0"/>
  </p:normalViewPr>
  <p:slideViewPr>
    <p:cSldViewPr>
      <p:cViewPr varScale="1">
        <p:scale>
          <a:sx n="94" d="100"/>
          <a:sy n="94" d="100"/>
        </p:scale>
        <p:origin x="-20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e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e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e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e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emf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emf"/></Relationships>
</file>

<file path=ppt/drawings/_rels/vmlDrawing4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emf"/></Relationships>
</file>

<file path=ppt/drawings/_rels/vmlDrawing4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emf"/></Relationships>
</file>

<file path=ppt/drawings/_rels/vmlDrawing4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emf"/></Relationships>
</file>

<file path=ppt/drawings/_rels/vmlDrawing4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emf"/></Relationships>
</file>

<file path=ppt/drawings/_rels/vmlDrawing5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emf"/></Relationships>
</file>

<file path=ppt/drawings/_rels/vmlDrawing5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emf"/></Relationships>
</file>

<file path=ppt/drawings/_rels/vmlDrawing5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emf"/></Relationships>
</file>

<file path=ppt/drawings/_rels/vmlDrawing5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3.emf"/></Relationships>
</file>

<file path=ppt/drawings/_rels/vmlDrawing5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emf"/></Relationships>
</file>

<file path=ppt/drawings/_rels/vmlDrawing5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emf"/></Relationships>
</file>

<file path=ppt/drawings/_rels/vmlDrawing5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6.emf"/></Relationships>
</file>

<file path=ppt/drawings/_rels/vmlDrawing5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7.emf"/></Relationships>
</file>

<file path=ppt/drawings/_rels/vmlDrawing5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9.emf"/></Relationships>
</file>

<file path=ppt/drawings/_rels/vmlDrawing6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1.emf"/></Relationships>
</file>

<file path=ppt/drawings/_rels/vmlDrawing6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3.emf"/></Relationships>
</file>

<file path=ppt/drawings/_rels/vmlDrawing6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5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9/30/2015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33CC"/>
                </a:solidFill>
              </a:defRPr>
            </a:lvl1pPr>
          </a:lstStyle>
          <a:p>
            <a:r>
              <a:rPr lang="en-US" dirty="0" smtClean="0"/>
              <a:t>Chapter number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C9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/>
              <a:t>Slide </a:t>
            </a:r>
            <a:fld id="{BF5C1183-B085-4070-A402-C03A3F977D3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387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85800"/>
            <a:ext cx="7315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600" b="1" i="0" baseline="0">
                <a:solidFill>
                  <a:srgbClr val="0033CC"/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Murach's JavaScript (2nd Ed.), C9</a:t>
            </a:r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700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762000" y="6248400"/>
            <a:ext cx="1981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900"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smtClean="0"/>
              <a:t>Murach's JavaScript (2nd Ed.), C9</a:t>
            </a:r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2895600" y="6248400"/>
            <a:ext cx="3352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900"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/>
              <a:t>Slide </a:t>
            </a:r>
            <a:fld id="{BF5C1183-B085-4070-A402-C03A3F977D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package" Target="../embeddings/Microsoft_Word_Document1.docx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0.emf"/><Relationship Id="rId4" Type="http://schemas.openxmlformats.org/officeDocument/2006/relationships/package" Target="../embeddings/Microsoft_Word_Document10.docx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1.emf"/><Relationship Id="rId4" Type="http://schemas.openxmlformats.org/officeDocument/2006/relationships/package" Target="../embeddings/Microsoft_Word_Document11.docx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12.emf"/><Relationship Id="rId4" Type="http://schemas.openxmlformats.org/officeDocument/2006/relationships/package" Target="../embeddings/Microsoft_Word_Document12.docx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13.emf"/><Relationship Id="rId4" Type="http://schemas.openxmlformats.org/officeDocument/2006/relationships/package" Target="../embeddings/Microsoft_Word_Document13.docx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5.png"/><Relationship Id="rId5" Type="http://schemas.openxmlformats.org/officeDocument/2006/relationships/image" Target="../media/image14.emf"/><Relationship Id="rId4" Type="http://schemas.openxmlformats.org/officeDocument/2006/relationships/package" Target="../embeddings/Microsoft_Word_Document14.docx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16.emf"/><Relationship Id="rId4" Type="http://schemas.openxmlformats.org/officeDocument/2006/relationships/package" Target="../embeddings/Microsoft_Word_Document15.docx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8.png"/><Relationship Id="rId5" Type="http://schemas.openxmlformats.org/officeDocument/2006/relationships/image" Target="../media/image17.emf"/><Relationship Id="rId4" Type="http://schemas.openxmlformats.org/officeDocument/2006/relationships/package" Target="../embeddings/Microsoft_Word_Document16.docx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19.emf"/><Relationship Id="rId4" Type="http://schemas.openxmlformats.org/officeDocument/2006/relationships/package" Target="../embeddings/Microsoft_Word_Document17.docx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21.png"/><Relationship Id="rId5" Type="http://schemas.openxmlformats.org/officeDocument/2006/relationships/image" Target="../media/image20.emf"/><Relationship Id="rId4" Type="http://schemas.openxmlformats.org/officeDocument/2006/relationships/package" Target="../embeddings/Microsoft_Word_Document18.docx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22.emf"/><Relationship Id="rId4" Type="http://schemas.openxmlformats.org/officeDocument/2006/relationships/package" Target="../embeddings/Microsoft_Word_Document19.docx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emf"/><Relationship Id="rId4" Type="http://schemas.openxmlformats.org/officeDocument/2006/relationships/package" Target="../embeddings/Microsoft_Word_Document2.docx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23.emf"/><Relationship Id="rId4" Type="http://schemas.openxmlformats.org/officeDocument/2006/relationships/package" Target="../embeddings/Microsoft_Word_Document20.docx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5" Type="http://schemas.openxmlformats.org/officeDocument/2006/relationships/image" Target="../media/image26.emf"/><Relationship Id="rId4" Type="http://schemas.openxmlformats.org/officeDocument/2006/relationships/package" Target="../embeddings/Microsoft_Word_Document21.docx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5" Type="http://schemas.openxmlformats.org/officeDocument/2006/relationships/image" Target="../media/image27.emf"/><Relationship Id="rId4" Type="http://schemas.openxmlformats.org/officeDocument/2006/relationships/package" Target="../embeddings/Microsoft_Word_Document22.docx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5" Type="http://schemas.openxmlformats.org/officeDocument/2006/relationships/image" Target="../media/image28.emf"/><Relationship Id="rId4" Type="http://schemas.openxmlformats.org/officeDocument/2006/relationships/package" Target="../embeddings/Microsoft_Word_Document23.docx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5" Type="http://schemas.openxmlformats.org/officeDocument/2006/relationships/image" Target="../media/image29.emf"/><Relationship Id="rId4" Type="http://schemas.openxmlformats.org/officeDocument/2006/relationships/package" Target="../embeddings/Microsoft_Word_Document24.docx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5" Type="http://schemas.openxmlformats.org/officeDocument/2006/relationships/image" Target="../media/image30.emf"/><Relationship Id="rId4" Type="http://schemas.openxmlformats.org/officeDocument/2006/relationships/package" Target="../embeddings/Microsoft_Word_Document25.docx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5" Type="http://schemas.openxmlformats.org/officeDocument/2006/relationships/image" Target="../media/image31.emf"/><Relationship Id="rId4" Type="http://schemas.openxmlformats.org/officeDocument/2006/relationships/package" Target="../embeddings/Microsoft_Word_Document26.docx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5" Type="http://schemas.openxmlformats.org/officeDocument/2006/relationships/image" Target="../media/image32.emf"/><Relationship Id="rId4" Type="http://schemas.openxmlformats.org/officeDocument/2006/relationships/package" Target="../embeddings/Microsoft_Word_Document27.docx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5" Type="http://schemas.openxmlformats.org/officeDocument/2006/relationships/image" Target="../media/image33.emf"/><Relationship Id="rId4" Type="http://schemas.openxmlformats.org/officeDocument/2006/relationships/package" Target="../embeddings/Microsoft_Word_Document28.docx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.emf"/><Relationship Id="rId4" Type="http://schemas.openxmlformats.org/officeDocument/2006/relationships/package" Target="../embeddings/Microsoft_Word_Document3.docx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5" Type="http://schemas.openxmlformats.org/officeDocument/2006/relationships/image" Target="../media/image34.emf"/><Relationship Id="rId4" Type="http://schemas.openxmlformats.org/officeDocument/2006/relationships/package" Target="../embeddings/Microsoft_Word_Document29.docx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5" Type="http://schemas.openxmlformats.org/officeDocument/2006/relationships/image" Target="../media/image35.emf"/><Relationship Id="rId4" Type="http://schemas.openxmlformats.org/officeDocument/2006/relationships/package" Target="../embeddings/Microsoft_Word_Document30.docx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5" Type="http://schemas.openxmlformats.org/officeDocument/2006/relationships/image" Target="../media/image36.emf"/><Relationship Id="rId4" Type="http://schemas.openxmlformats.org/officeDocument/2006/relationships/package" Target="../embeddings/Microsoft_Word_Document31.docx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5" Type="http://schemas.openxmlformats.org/officeDocument/2006/relationships/image" Target="../media/image37.emf"/><Relationship Id="rId4" Type="http://schemas.openxmlformats.org/officeDocument/2006/relationships/package" Target="../embeddings/Microsoft_Word_Document32.docx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5" Type="http://schemas.openxmlformats.org/officeDocument/2006/relationships/image" Target="../media/image38.emf"/><Relationship Id="rId4" Type="http://schemas.openxmlformats.org/officeDocument/2006/relationships/package" Target="../embeddings/Microsoft_Word_Document33.docx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5" Type="http://schemas.openxmlformats.org/officeDocument/2006/relationships/image" Target="../media/image39.emf"/><Relationship Id="rId4" Type="http://schemas.openxmlformats.org/officeDocument/2006/relationships/package" Target="../embeddings/Microsoft_Word_Document34.docx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5" Type="http://schemas.openxmlformats.org/officeDocument/2006/relationships/image" Target="../media/image40.emf"/><Relationship Id="rId4" Type="http://schemas.openxmlformats.org/officeDocument/2006/relationships/package" Target="../embeddings/Microsoft_Word_Document35.docx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Relationship Id="rId5" Type="http://schemas.openxmlformats.org/officeDocument/2006/relationships/image" Target="../media/image41.emf"/><Relationship Id="rId4" Type="http://schemas.openxmlformats.org/officeDocument/2006/relationships/package" Target="../embeddings/Microsoft_Word_Document36.docx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Relationship Id="rId5" Type="http://schemas.openxmlformats.org/officeDocument/2006/relationships/image" Target="../media/image42.emf"/><Relationship Id="rId4" Type="http://schemas.openxmlformats.org/officeDocument/2006/relationships/package" Target="../embeddings/Microsoft_Word_Document37.docx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8.vml"/><Relationship Id="rId5" Type="http://schemas.openxmlformats.org/officeDocument/2006/relationships/image" Target="../media/image43.emf"/><Relationship Id="rId4" Type="http://schemas.openxmlformats.org/officeDocument/2006/relationships/package" Target="../embeddings/Microsoft_Word_Document38.docx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.emf"/><Relationship Id="rId4" Type="http://schemas.openxmlformats.org/officeDocument/2006/relationships/package" Target="../embeddings/Microsoft_Word_Document4.docx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9.vml"/><Relationship Id="rId5" Type="http://schemas.openxmlformats.org/officeDocument/2006/relationships/image" Target="../media/image44.emf"/><Relationship Id="rId4" Type="http://schemas.openxmlformats.org/officeDocument/2006/relationships/package" Target="../embeddings/Microsoft_Word_Document39.docx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0.vml"/><Relationship Id="rId5" Type="http://schemas.openxmlformats.org/officeDocument/2006/relationships/image" Target="../media/image45.emf"/><Relationship Id="rId4" Type="http://schemas.openxmlformats.org/officeDocument/2006/relationships/package" Target="../embeddings/Microsoft_Word_Document40.docx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1.vml"/><Relationship Id="rId5" Type="http://schemas.openxmlformats.org/officeDocument/2006/relationships/image" Target="../media/image46.emf"/><Relationship Id="rId4" Type="http://schemas.openxmlformats.org/officeDocument/2006/relationships/package" Target="../embeddings/Microsoft_Word_Document41.docx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2.vml"/><Relationship Id="rId5" Type="http://schemas.openxmlformats.org/officeDocument/2006/relationships/image" Target="../media/image47.emf"/><Relationship Id="rId4" Type="http://schemas.openxmlformats.org/officeDocument/2006/relationships/package" Target="../embeddings/Microsoft_Word_Document42.docx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3.vml"/><Relationship Id="rId6" Type="http://schemas.openxmlformats.org/officeDocument/2006/relationships/image" Target="../media/image49.png"/><Relationship Id="rId5" Type="http://schemas.openxmlformats.org/officeDocument/2006/relationships/image" Target="../media/image48.emf"/><Relationship Id="rId4" Type="http://schemas.openxmlformats.org/officeDocument/2006/relationships/package" Target="../embeddings/Microsoft_Word_Document43.docx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4.vml"/><Relationship Id="rId5" Type="http://schemas.openxmlformats.org/officeDocument/2006/relationships/image" Target="../media/image50.emf"/><Relationship Id="rId4" Type="http://schemas.openxmlformats.org/officeDocument/2006/relationships/package" Target="../embeddings/Microsoft_Word_Document44.docx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5.vml"/><Relationship Id="rId5" Type="http://schemas.openxmlformats.org/officeDocument/2006/relationships/image" Target="../media/image51.emf"/><Relationship Id="rId4" Type="http://schemas.openxmlformats.org/officeDocument/2006/relationships/package" Target="../embeddings/Microsoft_Word_Document45.docx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6.vml"/><Relationship Id="rId5" Type="http://schemas.openxmlformats.org/officeDocument/2006/relationships/image" Target="../media/image52.emf"/><Relationship Id="rId4" Type="http://schemas.openxmlformats.org/officeDocument/2006/relationships/package" Target="../embeddings/Microsoft_Word_Document46.docx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7.vml"/><Relationship Id="rId5" Type="http://schemas.openxmlformats.org/officeDocument/2006/relationships/image" Target="../media/image53.emf"/><Relationship Id="rId4" Type="http://schemas.openxmlformats.org/officeDocument/2006/relationships/package" Target="../embeddings/Microsoft_Word_Document47.docx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8.vml"/><Relationship Id="rId5" Type="http://schemas.openxmlformats.org/officeDocument/2006/relationships/image" Target="../media/image54.emf"/><Relationship Id="rId4" Type="http://schemas.openxmlformats.org/officeDocument/2006/relationships/package" Target="../embeddings/Microsoft_Word_Document48.docx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5.emf"/><Relationship Id="rId4" Type="http://schemas.openxmlformats.org/officeDocument/2006/relationships/package" Target="../embeddings/Microsoft_Word_Document5.docx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9.vml"/><Relationship Id="rId5" Type="http://schemas.openxmlformats.org/officeDocument/2006/relationships/image" Target="../media/image55.emf"/><Relationship Id="rId4" Type="http://schemas.openxmlformats.org/officeDocument/2006/relationships/package" Target="../embeddings/Microsoft_Word_Document49.docx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0.vml"/><Relationship Id="rId5" Type="http://schemas.openxmlformats.org/officeDocument/2006/relationships/image" Target="../media/image57.emf"/><Relationship Id="rId4" Type="http://schemas.openxmlformats.org/officeDocument/2006/relationships/package" Target="../embeddings/Microsoft_Word_Document50.docx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1.vml"/><Relationship Id="rId5" Type="http://schemas.openxmlformats.org/officeDocument/2006/relationships/image" Target="../media/image59.emf"/><Relationship Id="rId4" Type="http://schemas.openxmlformats.org/officeDocument/2006/relationships/package" Target="../embeddings/Microsoft_Word_Document51.docx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2.vml"/><Relationship Id="rId5" Type="http://schemas.openxmlformats.org/officeDocument/2006/relationships/image" Target="../media/image60.emf"/><Relationship Id="rId4" Type="http://schemas.openxmlformats.org/officeDocument/2006/relationships/package" Target="../embeddings/Microsoft_Word_Document52.docx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3.vml"/><Relationship Id="rId5" Type="http://schemas.openxmlformats.org/officeDocument/2006/relationships/image" Target="../media/image62.emf"/><Relationship Id="rId4" Type="http://schemas.openxmlformats.org/officeDocument/2006/relationships/package" Target="../embeddings/Microsoft_Word_Document53.docx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4.vml"/><Relationship Id="rId5" Type="http://schemas.openxmlformats.org/officeDocument/2006/relationships/image" Target="../media/image63.emf"/><Relationship Id="rId4" Type="http://schemas.openxmlformats.org/officeDocument/2006/relationships/package" Target="../embeddings/Microsoft_Word_Document54.docx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5.vml"/><Relationship Id="rId5" Type="http://schemas.openxmlformats.org/officeDocument/2006/relationships/image" Target="../media/image64.emf"/><Relationship Id="rId4" Type="http://schemas.openxmlformats.org/officeDocument/2006/relationships/package" Target="../embeddings/Microsoft_Word_Document55.docx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6.emf"/><Relationship Id="rId4" Type="http://schemas.openxmlformats.org/officeDocument/2006/relationships/package" Target="../embeddings/Microsoft_Word_Document6.docx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6.vml"/><Relationship Id="rId5" Type="http://schemas.openxmlformats.org/officeDocument/2006/relationships/image" Target="../media/image65.emf"/><Relationship Id="rId4" Type="http://schemas.openxmlformats.org/officeDocument/2006/relationships/package" Target="../embeddings/Microsoft_Word_Document56.docx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7.vml"/><Relationship Id="rId5" Type="http://schemas.openxmlformats.org/officeDocument/2006/relationships/image" Target="../media/image66.emf"/><Relationship Id="rId4" Type="http://schemas.openxmlformats.org/officeDocument/2006/relationships/package" Target="../embeddings/Microsoft_Word_Document57.docx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8.vml"/><Relationship Id="rId5" Type="http://schemas.openxmlformats.org/officeDocument/2006/relationships/image" Target="../media/image67.emf"/><Relationship Id="rId4" Type="http://schemas.openxmlformats.org/officeDocument/2006/relationships/package" Target="../embeddings/Microsoft_Word_Document58.docx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9.vml"/><Relationship Id="rId5" Type="http://schemas.openxmlformats.org/officeDocument/2006/relationships/image" Target="../media/image68.emf"/><Relationship Id="rId4" Type="http://schemas.openxmlformats.org/officeDocument/2006/relationships/package" Target="../embeddings/Microsoft_Word_Document59.docx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0.vml"/><Relationship Id="rId5" Type="http://schemas.openxmlformats.org/officeDocument/2006/relationships/image" Target="../media/image69.emf"/><Relationship Id="rId4" Type="http://schemas.openxmlformats.org/officeDocument/2006/relationships/package" Target="../embeddings/Microsoft_Word_Document60.docx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1.vml"/><Relationship Id="rId6" Type="http://schemas.openxmlformats.org/officeDocument/2006/relationships/image" Target="../media/image71.emf"/><Relationship Id="rId5" Type="http://schemas.openxmlformats.org/officeDocument/2006/relationships/package" Target="../embeddings/Microsoft_Word_Document61.docx"/><Relationship Id="rId4" Type="http://schemas.openxmlformats.org/officeDocument/2006/relationships/oleObject" Target="../embeddings/oleObject60.bin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2.vml"/><Relationship Id="rId6" Type="http://schemas.openxmlformats.org/officeDocument/2006/relationships/image" Target="../media/image73.emf"/><Relationship Id="rId5" Type="http://schemas.openxmlformats.org/officeDocument/2006/relationships/package" Target="../embeddings/Microsoft_Word_Document62.docx"/><Relationship Id="rId4" Type="http://schemas.openxmlformats.org/officeDocument/2006/relationships/oleObject" Target="../embeddings/oleObject61.bin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3.v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4" Type="http://schemas.openxmlformats.org/officeDocument/2006/relationships/image" Target="../media/image75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7.emf"/><Relationship Id="rId4" Type="http://schemas.openxmlformats.org/officeDocument/2006/relationships/package" Target="../embeddings/Microsoft_Word_Document7.docx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8.emf"/><Relationship Id="rId4" Type="http://schemas.openxmlformats.org/officeDocument/2006/relationships/package" Target="../embeddings/Microsoft_Word_Document8.docx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9.emf"/><Relationship Id="rId4" Type="http://schemas.openxmlformats.org/officeDocument/2006/relationships/package" Target="../embeddings/Microsoft_Word_Document9.doc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43000"/>
            <a:ext cx="7772400" cy="553998"/>
          </a:xfrm>
        </p:spPr>
        <p:txBody>
          <a:bodyPr/>
          <a:lstStyle/>
          <a:p>
            <a:r>
              <a:rPr lang="en-US" dirty="0" smtClean="0"/>
              <a:t>Chapter 9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C9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/>
              <a:t>Slide </a:t>
            </a:r>
            <a:fld id="{BF5C1183-B085-4070-A402-C03A3F977D3D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5905484"/>
              </p:ext>
            </p:extLst>
          </p:nvPr>
        </p:nvGraphicFramePr>
        <p:xfrm>
          <a:off x="914400" y="1600200"/>
          <a:ext cx="7301323" cy="17834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Document" r:id="rId4" imgW="7301323" imgH="1783407" progId="Word.Document.12">
                  <p:embed/>
                </p:oleObj>
              </mc:Choice>
              <mc:Fallback>
                <p:oleObj name="Document" r:id="rId4" imgW="7301323" imgH="178340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600200"/>
                        <a:ext cx="7301323" cy="17834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5495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How to add an element to the end of an array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C9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10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3037444"/>
              </p:ext>
            </p:extLst>
          </p:nvPr>
        </p:nvGraphicFramePr>
        <p:xfrm>
          <a:off x="990600" y="1219200"/>
          <a:ext cx="7300912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4" name="Document" r:id="rId4" imgW="7301323" imgH="466645" progId="Word.Document.12">
                  <p:embed/>
                </p:oleObj>
              </mc:Choice>
              <mc:Fallback>
                <p:oleObj name="Document" r:id="rId4" imgW="7301323" imgH="46664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219200"/>
                        <a:ext cx="7300912" cy="466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34801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How to add an element at a specific index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C9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11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7487407"/>
              </p:ext>
            </p:extLst>
          </p:nvPr>
        </p:nvGraphicFramePr>
        <p:xfrm>
          <a:off x="990600" y="1196975"/>
          <a:ext cx="7300912" cy="177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8" name="Document" r:id="rId4" imgW="7301323" imgH="1775125" progId="Word.Document.12">
                  <p:embed/>
                </p:oleObj>
              </mc:Choice>
              <mc:Fallback>
                <p:oleObj name="Document" r:id="rId4" imgW="7301323" imgH="177512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196975"/>
                        <a:ext cx="7300912" cy="1774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03226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How to remove all elements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C9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2347057"/>
              </p:ext>
            </p:extLst>
          </p:nvPr>
        </p:nvGraphicFramePr>
        <p:xfrm>
          <a:off x="990600" y="1209675"/>
          <a:ext cx="7300912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2" name="Document" r:id="rId4" imgW="7301323" imgH="466645" progId="Word.Document.12">
                  <p:embed/>
                </p:oleObj>
              </mc:Choice>
              <mc:Fallback>
                <p:oleObj name="Document" r:id="rId4" imgW="7301323" imgH="46664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209675"/>
                        <a:ext cx="7300912" cy="466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35395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800219"/>
          </a:xfrm>
        </p:spPr>
        <p:txBody>
          <a:bodyPr/>
          <a:lstStyle/>
          <a:p>
            <a:r>
              <a:rPr lang="en-US" dirty="0"/>
              <a:t>A sparse array that contains 999 undefined elements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C9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2292236"/>
              </p:ext>
            </p:extLst>
          </p:nvPr>
        </p:nvGraphicFramePr>
        <p:xfrm>
          <a:off x="990600" y="1600200"/>
          <a:ext cx="7301323" cy="11511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6" name="Document" r:id="rId4" imgW="7301323" imgH="1151131" progId="Word.Document.12">
                  <p:embed/>
                </p:oleObj>
              </mc:Choice>
              <mc:Fallback>
                <p:oleObj name="Document" r:id="rId4" imgW="7301323" imgH="115113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600200"/>
                        <a:ext cx="7301323" cy="11511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26500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800219"/>
          </a:xfrm>
        </p:spPr>
        <p:txBody>
          <a:bodyPr/>
          <a:lstStyle/>
          <a:p>
            <a:r>
              <a:rPr lang="en-US" dirty="0"/>
              <a:t>Code that puts the numbers 1 </a:t>
            </a:r>
            <a:r>
              <a:rPr lang="en-US" dirty="0" smtClean="0"/>
              <a:t>through </a:t>
            </a:r>
            <a:r>
              <a:rPr lang="en-US" dirty="0"/>
              <a:t>10 </a:t>
            </a:r>
            <a:br>
              <a:rPr lang="en-US" dirty="0"/>
            </a:br>
            <a:r>
              <a:rPr lang="en-US" dirty="0"/>
              <a:t>into an array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C9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9549595"/>
              </p:ext>
            </p:extLst>
          </p:nvPr>
        </p:nvGraphicFramePr>
        <p:xfrm>
          <a:off x="990600" y="1600200"/>
          <a:ext cx="7301323" cy="30375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0" name="Document" r:id="rId4" imgW="7301323" imgH="3037516" progId="Word.Document.12">
                  <p:embed/>
                </p:oleObj>
              </mc:Choice>
              <mc:Fallback>
                <p:oleObj name="Document" r:id="rId4" imgW="7301323" imgH="303751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600200"/>
                        <a:ext cx="7301323" cy="30375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71600" y="4648200"/>
            <a:ext cx="4110488" cy="12192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05406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800219"/>
          </a:xfrm>
        </p:spPr>
        <p:txBody>
          <a:bodyPr/>
          <a:lstStyle/>
          <a:p>
            <a:r>
              <a:rPr lang="en-US" dirty="0"/>
              <a:t>Code that computes the sum and average </a:t>
            </a:r>
            <a:br>
              <a:rPr lang="en-US" dirty="0"/>
            </a:br>
            <a:r>
              <a:rPr lang="en-US" dirty="0"/>
              <a:t>of an array of totals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C9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312136"/>
              </p:ext>
            </p:extLst>
          </p:nvPr>
        </p:nvGraphicFramePr>
        <p:xfrm>
          <a:off x="1004888" y="1600200"/>
          <a:ext cx="7300912" cy="3775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4" name="Document" r:id="rId4" imgW="7301323" imgH="3775651" progId="Word.Document.12">
                  <p:embed/>
                </p:oleObj>
              </mc:Choice>
              <mc:Fallback>
                <p:oleObj name="Document" r:id="rId4" imgW="7301323" imgH="377565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04888" y="1600200"/>
                        <a:ext cx="7300912" cy="3775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73176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800219"/>
          </a:xfrm>
        </p:spPr>
        <p:txBody>
          <a:bodyPr/>
          <a:lstStyle/>
          <a:p>
            <a:r>
              <a:rPr lang="en-US" dirty="0"/>
              <a:t>Code that computes the sum and average </a:t>
            </a:r>
            <a:br>
              <a:rPr lang="en-US" dirty="0"/>
            </a:br>
            <a:r>
              <a:rPr lang="en-US" dirty="0"/>
              <a:t>of an array of totals (continued)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C9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594089"/>
              </p:ext>
            </p:extLst>
          </p:nvPr>
        </p:nvGraphicFramePr>
        <p:xfrm>
          <a:off x="990600" y="1600200"/>
          <a:ext cx="7301323" cy="482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8" name="Document" r:id="rId4" imgW="7301323" imgH="482488" progId="Word.Document.12">
                  <p:embed/>
                </p:oleObj>
              </mc:Choice>
              <mc:Fallback>
                <p:oleObj name="Document" r:id="rId4" imgW="7301323" imgH="48248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600200"/>
                        <a:ext cx="7301323" cy="4824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71600" y="2057400"/>
            <a:ext cx="4191000" cy="234296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69678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The syntax of a for-in loop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C9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4426938"/>
              </p:ext>
            </p:extLst>
          </p:nvPr>
        </p:nvGraphicFramePr>
        <p:xfrm>
          <a:off x="990600" y="1219200"/>
          <a:ext cx="7453312" cy="874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2" name="Document" r:id="rId4" imgW="7454871" imgH="874960" progId="Word.Document.12">
                  <p:embed/>
                </p:oleObj>
              </mc:Choice>
              <mc:Fallback>
                <p:oleObj name="Document" r:id="rId4" imgW="7454871" imgH="87496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219200"/>
                        <a:ext cx="7453312" cy="874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18148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800219"/>
          </a:xfrm>
        </p:spPr>
        <p:txBody>
          <a:bodyPr/>
          <a:lstStyle/>
          <a:p>
            <a:r>
              <a:rPr lang="en-US" dirty="0"/>
              <a:t>A for-in loop that displays the numbers array </a:t>
            </a:r>
            <a:br>
              <a:rPr lang="en-US" dirty="0"/>
            </a:br>
            <a:r>
              <a:rPr lang="en-US" dirty="0"/>
              <a:t>in a message box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C9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18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7383974"/>
              </p:ext>
            </p:extLst>
          </p:nvPr>
        </p:nvGraphicFramePr>
        <p:xfrm>
          <a:off x="990600" y="1600200"/>
          <a:ext cx="7301323" cy="20941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6" name="Document" r:id="rId4" imgW="7301323" imgH="2094143" progId="Word.Document.12">
                  <p:embed/>
                </p:oleObj>
              </mc:Choice>
              <mc:Fallback>
                <p:oleObj name="Document" r:id="rId4" imgW="7301323" imgH="209414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600200"/>
                        <a:ext cx="7301323" cy="20941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71600" y="3678555"/>
            <a:ext cx="5367354" cy="157924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51348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800219"/>
          </a:xfrm>
        </p:spPr>
        <p:txBody>
          <a:bodyPr/>
          <a:lstStyle/>
          <a:p>
            <a:r>
              <a:rPr lang="en-US" dirty="0"/>
              <a:t>Code that shows the difference between for </a:t>
            </a:r>
            <a:br>
              <a:rPr lang="en-US" dirty="0"/>
            </a:br>
            <a:r>
              <a:rPr lang="en-US" dirty="0"/>
              <a:t>and for-in loops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C9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5945969"/>
              </p:ext>
            </p:extLst>
          </p:nvPr>
        </p:nvGraphicFramePr>
        <p:xfrm>
          <a:off x="990600" y="1646237"/>
          <a:ext cx="7300912" cy="323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0" name="Document" r:id="rId4" imgW="7301323" imgH="3231232" progId="Word.Document.12">
                  <p:embed/>
                </p:oleObj>
              </mc:Choice>
              <mc:Fallback>
                <p:oleObj name="Document" r:id="rId4" imgW="7301323" imgH="323123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646237"/>
                        <a:ext cx="7300912" cy="3230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63227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C9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4393514"/>
              </p:ext>
            </p:extLst>
          </p:nvPr>
        </p:nvGraphicFramePr>
        <p:xfrm>
          <a:off x="990600" y="1143000"/>
          <a:ext cx="7301323" cy="45724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Document" r:id="rId4" imgW="7301323" imgH="4572477" progId="Word.Document.12">
                  <p:embed/>
                </p:oleObj>
              </mc:Choice>
              <mc:Fallback>
                <p:oleObj name="Document" r:id="rId4" imgW="7301323" imgH="457247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143000"/>
                        <a:ext cx="7301323" cy="45724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86278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800219"/>
          </a:xfrm>
        </p:spPr>
        <p:txBody>
          <a:bodyPr/>
          <a:lstStyle/>
          <a:p>
            <a:r>
              <a:rPr lang="en-US" dirty="0"/>
              <a:t>The difference between for and for-in loops (continued)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C9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20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0263924"/>
              </p:ext>
            </p:extLst>
          </p:nvPr>
        </p:nvGraphicFramePr>
        <p:xfrm>
          <a:off x="990600" y="1646237"/>
          <a:ext cx="7300912" cy="323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5" name="Document" r:id="rId4" imgW="7301323" imgH="3231232" progId="Word.Document.12">
                  <p:embed/>
                </p:oleObj>
              </mc:Choice>
              <mc:Fallback>
                <p:oleObj name="Document" r:id="rId4" imgW="7301323" imgH="323123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646237"/>
                        <a:ext cx="7300912" cy="3230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78329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The messages that are created by the loops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C9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21</a:t>
            </a:fld>
            <a:endParaRPr lang="en-US" sz="900"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400" y="1295400"/>
            <a:ext cx="4949402" cy="321347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48000" y="2362200"/>
            <a:ext cx="4893025" cy="271704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82043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The methods of an Array object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C9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8810312"/>
              </p:ext>
            </p:extLst>
          </p:nvPr>
        </p:nvGraphicFramePr>
        <p:xfrm>
          <a:off x="990600" y="1196214"/>
          <a:ext cx="7301323" cy="42901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8" name="Document" r:id="rId4" imgW="7301323" imgH="4290186" progId="Word.Document.12">
                  <p:embed/>
                </p:oleObj>
              </mc:Choice>
              <mc:Fallback>
                <p:oleObj name="Document" r:id="rId4" imgW="7301323" imgH="429018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196214"/>
                        <a:ext cx="7301323" cy="42901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66309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800219"/>
          </a:xfrm>
        </p:spPr>
        <p:txBody>
          <a:bodyPr/>
          <a:lstStyle/>
          <a:p>
            <a:r>
              <a:rPr lang="en-US" dirty="0"/>
              <a:t>How to use the push and pop methods to add </a:t>
            </a:r>
            <a:br>
              <a:rPr lang="en-US" dirty="0"/>
            </a:br>
            <a:r>
              <a:rPr lang="en-US" dirty="0"/>
              <a:t>and remove elements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C9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9983689"/>
              </p:ext>
            </p:extLst>
          </p:nvPr>
        </p:nvGraphicFramePr>
        <p:xfrm>
          <a:off x="990600" y="1600200"/>
          <a:ext cx="7300912" cy="184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2" name="Document" r:id="rId4" imgW="7301323" imgH="1848218" progId="Word.Document.12">
                  <p:embed/>
                </p:oleObj>
              </mc:Choice>
              <mc:Fallback>
                <p:oleObj name="Document" r:id="rId4" imgW="7301323" imgH="184821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600200"/>
                        <a:ext cx="7300912" cy="1847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11375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800219"/>
          </a:xfrm>
        </p:spPr>
        <p:txBody>
          <a:bodyPr/>
          <a:lstStyle/>
          <a:p>
            <a:r>
              <a:rPr lang="en-US" dirty="0"/>
              <a:t>How to use the </a:t>
            </a:r>
            <a:r>
              <a:rPr lang="en-US" dirty="0" err="1"/>
              <a:t>unshift</a:t>
            </a:r>
            <a:r>
              <a:rPr lang="en-US" dirty="0"/>
              <a:t> and shift methods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to </a:t>
            </a:r>
            <a:r>
              <a:rPr lang="en-US" dirty="0"/>
              <a:t>add and remove elements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C9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3921341"/>
              </p:ext>
            </p:extLst>
          </p:nvPr>
        </p:nvGraphicFramePr>
        <p:xfrm>
          <a:off x="990600" y="1655763"/>
          <a:ext cx="7300912" cy="2078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6" name="Document" r:id="rId4" imgW="7301323" imgH="2078301" progId="Word.Document.12">
                  <p:embed/>
                </p:oleObj>
              </mc:Choice>
              <mc:Fallback>
                <p:oleObj name="Document" r:id="rId4" imgW="7301323" imgH="207830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655763"/>
                        <a:ext cx="7300912" cy="20780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6283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How to use the splice method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C9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549438"/>
              </p:ext>
            </p:extLst>
          </p:nvPr>
        </p:nvGraphicFramePr>
        <p:xfrm>
          <a:off x="990600" y="1219200"/>
          <a:ext cx="7300912" cy="2078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0" name="Document" r:id="rId4" imgW="7301323" imgH="2078301" progId="Word.Document.12">
                  <p:embed/>
                </p:oleObj>
              </mc:Choice>
              <mc:Fallback>
                <p:oleObj name="Document" r:id="rId4" imgW="7301323" imgH="207830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219200"/>
                        <a:ext cx="7300912" cy="20780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60334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How to use the slice and </a:t>
            </a:r>
            <a:r>
              <a:rPr lang="en-US" dirty="0" err="1"/>
              <a:t>concat</a:t>
            </a:r>
            <a:r>
              <a:rPr lang="en-US" dirty="0"/>
              <a:t> methods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C9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4075486"/>
              </p:ext>
            </p:extLst>
          </p:nvPr>
        </p:nvGraphicFramePr>
        <p:xfrm>
          <a:off x="990600" y="1219200"/>
          <a:ext cx="7300912" cy="2309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4" name="Document" r:id="rId4" imgW="7301323" imgH="2310183" progId="Word.Document.12">
                  <p:embed/>
                </p:oleObj>
              </mc:Choice>
              <mc:Fallback>
                <p:oleObj name="Document" r:id="rId4" imgW="7301323" imgH="231018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219200"/>
                        <a:ext cx="7300912" cy="2309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28280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How to use the sort method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C9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8123596"/>
              </p:ext>
            </p:extLst>
          </p:nvPr>
        </p:nvGraphicFramePr>
        <p:xfrm>
          <a:off x="990600" y="1143000"/>
          <a:ext cx="7300912" cy="350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8" name="Document" r:id="rId4" imgW="7301323" imgH="3505962" progId="Word.Document.12">
                  <p:embed/>
                </p:oleObj>
              </mc:Choice>
              <mc:Fallback>
                <p:oleObj name="Document" r:id="rId4" imgW="7301323" imgH="350596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143000"/>
                        <a:ext cx="7300912" cy="3505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38546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How to use the reverse method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C9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28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5122433"/>
              </p:ext>
            </p:extLst>
          </p:nvPr>
        </p:nvGraphicFramePr>
        <p:xfrm>
          <a:off x="914400" y="1143000"/>
          <a:ext cx="7300912" cy="3386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2" name="Document" r:id="rId4" imgW="7301323" imgH="3386780" progId="Word.Document.12">
                  <p:embed/>
                </p:oleObj>
              </mc:Choice>
              <mc:Fallback>
                <p:oleObj name="Document" r:id="rId4" imgW="7301323" imgH="338678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0912" cy="3386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29075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800219"/>
          </a:xfrm>
        </p:spPr>
        <p:txBody>
          <a:bodyPr/>
          <a:lstStyle/>
          <a:p>
            <a:r>
              <a:rPr lang="en-US" dirty="0"/>
              <a:t>ECMAScript 5 methods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with </a:t>
            </a:r>
            <a:r>
              <a:rPr lang="en-US" dirty="0"/>
              <a:t>simple parameters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C9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7754680"/>
              </p:ext>
            </p:extLst>
          </p:nvPr>
        </p:nvGraphicFramePr>
        <p:xfrm>
          <a:off x="990600" y="1671552"/>
          <a:ext cx="7301323" cy="9192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6" name="Document" r:id="rId4" imgW="7301323" imgH="919248" progId="Word.Document.12">
                  <p:embed/>
                </p:oleObj>
              </mc:Choice>
              <mc:Fallback>
                <p:oleObj name="Document" r:id="rId4" imgW="7301323" imgH="91924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671552"/>
                        <a:ext cx="7301323" cy="9192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98546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 (continued)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C9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9039910"/>
              </p:ext>
            </p:extLst>
          </p:nvPr>
        </p:nvGraphicFramePr>
        <p:xfrm>
          <a:off x="990600" y="1219200"/>
          <a:ext cx="7301323" cy="16894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Document" r:id="rId4" imgW="7301323" imgH="1689429" progId="Word.Document.12">
                  <p:embed/>
                </p:oleObj>
              </mc:Choice>
              <mc:Fallback>
                <p:oleObj name="Document" r:id="rId4" imgW="7301323" imgH="168942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219200"/>
                        <a:ext cx="7301323" cy="16894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46762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800219"/>
          </a:xfrm>
        </p:spPr>
        <p:txBody>
          <a:bodyPr/>
          <a:lstStyle/>
          <a:p>
            <a:r>
              <a:rPr lang="en-US" dirty="0"/>
              <a:t>ECMAScript 5 methods </a:t>
            </a:r>
            <a:br>
              <a:rPr lang="en-US" dirty="0"/>
            </a:br>
            <a:r>
              <a:rPr lang="en-US" dirty="0"/>
              <a:t>with functions as parameters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C9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30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4081173"/>
              </p:ext>
            </p:extLst>
          </p:nvPr>
        </p:nvGraphicFramePr>
        <p:xfrm>
          <a:off x="990600" y="1664727"/>
          <a:ext cx="7301323" cy="21452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0" name="Document" r:id="rId4" imgW="7301323" imgH="2145273" progId="Word.Document.12">
                  <p:embed/>
                </p:oleObj>
              </mc:Choice>
              <mc:Fallback>
                <p:oleObj name="Document" r:id="rId4" imgW="7301323" imgH="214527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664727"/>
                        <a:ext cx="7301323" cy="21452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13155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800219"/>
          </a:xfrm>
        </p:spPr>
        <p:txBody>
          <a:bodyPr/>
          <a:lstStyle/>
          <a:p>
            <a:r>
              <a:rPr lang="en-US" dirty="0"/>
              <a:t>The syntax of the function for most </a:t>
            </a:r>
            <a:br>
              <a:rPr lang="en-US" dirty="0"/>
            </a:br>
            <a:r>
              <a:rPr lang="en-US" dirty="0"/>
              <a:t>of the methods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C9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31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0823636"/>
              </p:ext>
            </p:extLst>
          </p:nvPr>
        </p:nvGraphicFramePr>
        <p:xfrm>
          <a:off x="914400" y="1600200"/>
          <a:ext cx="7453312" cy="184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4" name="Document" r:id="rId4" imgW="7454871" imgH="1843538" progId="Word.Document.12">
                  <p:embed/>
                </p:oleObj>
              </mc:Choice>
              <mc:Fallback>
                <p:oleObj name="Document" r:id="rId4" imgW="7454871" imgH="184353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600200"/>
                        <a:ext cx="7453312" cy="1843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5926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How to use the every and some methods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C9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1799057"/>
              </p:ext>
            </p:extLst>
          </p:nvPr>
        </p:nvGraphicFramePr>
        <p:xfrm>
          <a:off x="990600" y="1219200"/>
          <a:ext cx="7300912" cy="161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9" name="Document" r:id="rId4" imgW="7301323" imgH="1618136" progId="Word.Document.12">
                  <p:embed/>
                </p:oleObj>
              </mc:Choice>
              <mc:Fallback>
                <p:oleObj name="Document" r:id="rId4" imgW="7301323" imgH="161813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219200"/>
                        <a:ext cx="7300912" cy="1617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08721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How to use the </a:t>
            </a:r>
            <a:r>
              <a:rPr lang="en-US" dirty="0" err="1"/>
              <a:t>forEach</a:t>
            </a:r>
            <a:r>
              <a:rPr lang="en-US" dirty="0"/>
              <a:t> method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C9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3170971"/>
              </p:ext>
            </p:extLst>
          </p:nvPr>
        </p:nvGraphicFramePr>
        <p:xfrm>
          <a:off x="990600" y="1200150"/>
          <a:ext cx="7300912" cy="184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2" name="Document" r:id="rId4" imgW="7301323" imgH="1848218" progId="Word.Document.12">
                  <p:embed/>
                </p:oleObj>
              </mc:Choice>
              <mc:Fallback>
                <p:oleObj name="Document" r:id="rId4" imgW="7301323" imgH="184821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200150"/>
                        <a:ext cx="7300912" cy="1847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97309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How to use the reduce method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C9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4371001"/>
              </p:ext>
            </p:extLst>
          </p:nvPr>
        </p:nvGraphicFramePr>
        <p:xfrm>
          <a:off x="990600" y="1219200"/>
          <a:ext cx="7300912" cy="2309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6" name="Document" r:id="rId4" imgW="7301323" imgH="2310183" progId="Word.Document.12">
                  <p:embed/>
                </p:oleObj>
              </mc:Choice>
              <mc:Fallback>
                <p:oleObj name="Document" r:id="rId4" imgW="7301323" imgH="231018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219200"/>
                        <a:ext cx="7300912" cy="2309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23246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How to use the map method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C9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2443995"/>
              </p:ext>
            </p:extLst>
          </p:nvPr>
        </p:nvGraphicFramePr>
        <p:xfrm>
          <a:off x="990600" y="1195387"/>
          <a:ext cx="7300912" cy="2538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0" name="Document" r:id="rId4" imgW="7301323" imgH="2538825" progId="Word.Document.12">
                  <p:embed/>
                </p:oleObj>
              </mc:Choice>
              <mc:Fallback>
                <p:oleObj name="Document" r:id="rId4" imgW="7301323" imgH="253882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195387"/>
                        <a:ext cx="7300912" cy="2538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33249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How to use the filter method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C9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0492694"/>
              </p:ext>
            </p:extLst>
          </p:nvPr>
        </p:nvGraphicFramePr>
        <p:xfrm>
          <a:off x="990600" y="1185863"/>
          <a:ext cx="7300912" cy="3690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4" name="Document" r:id="rId4" imgW="7301323" imgH="3691756" progId="Word.Document.12">
                  <p:embed/>
                </p:oleObj>
              </mc:Choice>
              <mc:Fallback>
                <p:oleObj name="Document" r:id="rId4" imgW="7301323" imgH="369175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185863"/>
                        <a:ext cx="7300912" cy="3690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23888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A String method that creates an array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C9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4060054"/>
              </p:ext>
            </p:extLst>
          </p:nvPr>
        </p:nvGraphicFramePr>
        <p:xfrm>
          <a:off x="914400" y="1219200"/>
          <a:ext cx="7300912" cy="3506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68" name="Document" r:id="rId4" imgW="7301323" imgH="3507402" progId="Word.Document.12">
                  <p:embed/>
                </p:oleObj>
              </mc:Choice>
              <mc:Fallback>
                <p:oleObj name="Document" r:id="rId4" imgW="7301323" imgH="350740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219200"/>
                        <a:ext cx="7300912" cy="35067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69341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800219"/>
          </a:xfrm>
        </p:spPr>
        <p:txBody>
          <a:bodyPr/>
          <a:lstStyle/>
          <a:p>
            <a:r>
              <a:rPr lang="en-US" dirty="0"/>
              <a:t>How to split a string that’s separated </a:t>
            </a:r>
            <a:br>
              <a:rPr lang="en-US" dirty="0"/>
            </a:br>
            <a:r>
              <a:rPr lang="en-US" dirty="0"/>
              <a:t>by hyphens into an array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C9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38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2053417"/>
              </p:ext>
            </p:extLst>
          </p:nvPr>
        </p:nvGraphicFramePr>
        <p:xfrm>
          <a:off x="990600" y="1662113"/>
          <a:ext cx="7300912" cy="1157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2" name="Document" r:id="rId4" imgW="7301323" imgH="1157612" progId="Word.Document.12">
                  <p:embed/>
                </p:oleObj>
              </mc:Choice>
              <mc:Fallback>
                <p:oleObj name="Document" r:id="rId4" imgW="7301323" imgH="115761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662113"/>
                        <a:ext cx="7300912" cy="1157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67495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800219"/>
          </a:xfrm>
        </p:spPr>
        <p:txBody>
          <a:bodyPr/>
          <a:lstStyle/>
          <a:p>
            <a:r>
              <a:rPr lang="en-US" dirty="0"/>
              <a:t>How to split a string into an array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of </a:t>
            </a:r>
            <a:r>
              <a:rPr lang="en-US" dirty="0"/>
              <a:t>characters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C9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4235227"/>
              </p:ext>
            </p:extLst>
          </p:nvPr>
        </p:nvGraphicFramePr>
        <p:xfrm>
          <a:off x="990600" y="1600200"/>
          <a:ext cx="7300912" cy="1387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6" name="Document" r:id="rId4" imgW="7301323" imgH="1387694" progId="Word.Document.12">
                  <p:embed/>
                </p:oleObj>
              </mc:Choice>
              <mc:Fallback>
                <p:oleObj name="Document" r:id="rId4" imgW="7301323" imgH="138769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600200"/>
                        <a:ext cx="7300912" cy="1387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14537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The syntax for creating an array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C9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0400300"/>
              </p:ext>
            </p:extLst>
          </p:nvPr>
        </p:nvGraphicFramePr>
        <p:xfrm>
          <a:off x="990600" y="1219200"/>
          <a:ext cx="7301323" cy="15018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Document" r:id="rId4" imgW="7301323" imgH="1501835" progId="Word.Document.12">
                  <p:embed/>
                </p:oleObj>
              </mc:Choice>
              <mc:Fallback>
                <p:oleObj name="Document" r:id="rId4" imgW="7301323" imgH="150183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219200"/>
                        <a:ext cx="7301323" cy="15018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75544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800219"/>
          </a:xfrm>
        </p:spPr>
        <p:txBody>
          <a:bodyPr/>
          <a:lstStyle/>
          <a:p>
            <a:r>
              <a:rPr lang="en-US" dirty="0"/>
              <a:t>What happens if the string doesn’t contain the separator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C9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40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1503314"/>
              </p:ext>
            </p:extLst>
          </p:nvPr>
        </p:nvGraphicFramePr>
        <p:xfrm>
          <a:off x="990600" y="1662113"/>
          <a:ext cx="7300912" cy="1157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0" name="Document" r:id="rId4" imgW="7301323" imgH="1157612" progId="Word.Document.12">
                  <p:embed/>
                </p:oleObj>
              </mc:Choice>
              <mc:Fallback>
                <p:oleObj name="Document" r:id="rId4" imgW="7301323" imgH="115761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662113"/>
                        <a:ext cx="7300912" cy="1157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33314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How to get just one element from a string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C9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41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1289212"/>
              </p:ext>
            </p:extLst>
          </p:nvPr>
        </p:nvGraphicFramePr>
        <p:xfrm>
          <a:off x="990600" y="1219200"/>
          <a:ext cx="7300912" cy="1157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4" name="Document" r:id="rId4" imgW="7301323" imgH="1157612" progId="Word.Document.12">
                  <p:embed/>
                </p:oleObj>
              </mc:Choice>
              <mc:Fallback>
                <p:oleObj name="Document" r:id="rId4" imgW="7301323" imgH="115761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219200"/>
                        <a:ext cx="7300912" cy="1157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47139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800219"/>
          </a:xfrm>
        </p:spPr>
        <p:txBody>
          <a:bodyPr/>
          <a:lstStyle/>
          <a:p>
            <a:r>
              <a:rPr lang="en-US" dirty="0"/>
              <a:t>How to create an associative array </a:t>
            </a:r>
            <a:br>
              <a:rPr lang="en-US" dirty="0"/>
            </a:br>
            <a:r>
              <a:rPr lang="en-US" dirty="0"/>
              <a:t>with four elements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C9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7007954"/>
              </p:ext>
            </p:extLst>
          </p:nvPr>
        </p:nvGraphicFramePr>
        <p:xfrm>
          <a:off x="990600" y="1600200"/>
          <a:ext cx="7300912" cy="2078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88" name="Document" r:id="rId4" imgW="7301323" imgH="2078301" progId="Word.Document.12">
                  <p:embed/>
                </p:oleObj>
              </mc:Choice>
              <mc:Fallback>
                <p:oleObj name="Document" r:id="rId4" imgW="7301323" imgH="207830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600200"/>
                        <a:ext cx="7300912" cy="20780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98468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800219"/>
          </a:xfrm>
        </p:spPr>
        <p:txBody>
          <a:bodyPr/>
          <a:lstStyle/>
          <a:p>
            <a:r>
              <a:rPr lang="en-US" dirty="0"/>
              <a:t>How to add an element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to </a:t>
            </a:r>
            <a:r>
              <a:rPr lang="en-US" dirty="0"/>
              <a:t>the associative array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C9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7396486"/>
              </p:ext>
            </p:extLst>
          </p:nvPr>
        </p:nvGraphicFramePr>
        <p:xfrm>
          <a:off x="990600" y="1666875"/>
          <a:ext cx="7300912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2" name="Document" r:id="rId4" imgW="7301323" imgH="466645" progId="Word.Document.12">
                  <p:embed/>
                </p:oleObj>
              </mc:Choice>
              <mc:Fallback>
                <p:oleObj name="Document" r:id="rId4" imgW="7301323" imgH="46664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666875"/>
                        <a:ext cx="7300912" cy="466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57965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800219"/>
          </a:xfrm>
        </p:spPr>
        <p:txBody>
          <a:bodyPr/>
          <a:lstStyle/>
          <a:p>
            <a:r>
              <a:rPr lang="en-US" dirty="0"/>
              <a:t>How to retrieve and display the elements </a:t>
            </a:r>
            <a:br>
              <a:rPr lang="en-US" dirty="0"/>
            </a:br>
            <a:r>
              <a:rPr lang="en-US" dirty="0"/>
              <a:t>in the associative array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C9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0933419"/>
              </p:ext>
            </p:extLst>
          </p:nvPr>
        </p:nvGraphicFramePr>
        <p:xfrm>
          <a:off x="990600" y="1642621"/>
          <a:ext cx="7301323" cy="16339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6" name="Document" r:id="rId4" imgW="7301323" imgH="1633979" progId="Word.Document.12">
                  <p:embed/>
                </p:oleObj>
              </mc:Choice>
              <mc:Fallback>
                <p:oleObj name="Document" r:id="rId4" imgW="7301323" imgH="163397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642621"/>
                        <a:ext cx="7301323" cy="16339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 descr="M:\Current projects\JavaScript\Manuscript\ch09\09-10a.png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276599"/>
            <a:ext cx="4953000" cy="263450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01335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800219"/>
          </a:xfrm>
        </p:spPr>
        <p:txBody>
          <a:bodyPr/>
          <a:lstStyle/>
          <a:p>
            <a:r>
              <a:rPr lang="en-US" dirty="0"/>
              <a:t>How to use a for-in loop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with </a:t>
            </a:r>
            <a:r>
              <a:rPr lang="en-US" dirty="0"/>
              <a:t>the associative array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C9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5616745"/>
              </p:ext>
            </p:extLst>
          </p:nvPr>
        </p:nvGraphicFramePr>
        <p:xfrm>
          <a:off x="990600" y="1658937"/>
          <a:ext cx="7300912" cy="161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0" name="Document" r:id="rId4" imgW="7301323" imgH="1618136" progId="Word.Document.12">
                  <p:embed/>
                </p:oleObj>
              </mc:Choice>
              <mc:Fallback>
                <p:oleObj name="Document" r:id="rId4" imgW="7301323" imgH="161813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658937"/>
                        <a:ext cx="7300912" cy="1617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98560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How to create and use an array of arrays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C9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82014"/>
              </p:ext>
            </p:extLst>
          </p:nvPr>
        </p:nvGraphicFramePr>
        <p:xfrm>
          <a:off x="990600" y="1143000"/>
          <a:ext cx="7300912" cy="2582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4" name="Document" r:id="rId4" imgW="7301323" imgH="2583473" progId="Word.Document.12">
                  <p:embed/>
                </p:oleObj>
              </mc:Choice>
              <mc:Fallback>
                <p:oleObj name="Document" r:id="rId4" imgW="7301323" imgH="258347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143000"/>
                        <a:ext cx="7300912" cy="2582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09069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800219"/>
          </a:xfrm>
        </p:spPr>
        <p:txBody>
          <a:bodyPr/>
          <a:lstStyle/>
          <a:p>
            <a:r>
              <a:rPr lang="en-US" dirty="0"/>
              <a:t>How to create and use an array </a:t>
            </a:r>
            <a:br>
              <a:rPr lang="en-US" dirty="0"/>
            </a:br>
            <a:r>
              <a:rPr lang="en-US" dirty="0"/>
              <a:t>of associative arrays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C9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4553200"/>
              </p:ext>
            </p:extLst>
          </p:nvPr>
        </p:nvGraphicFramePr>
        <p:xfrm>
          <a:off x="990600" y="1600200"/>
          <a:ext cx="7300912" cy="235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08" name="Document" r:id="rId4" imgW="7301323" imgH="2353031" progId="Word.Document.12">
                  <p:embed/>
                </p:oleObj>
              </mc:Choice>
              <mc:Fallback>
                <p:oleObj name="Document" r:id="rId4" imgW="7301323" imgH="235303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600200"/>
                        <a:ext cx="7300912" cy="2352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44281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800219"/>
          </a:xfrm>
        </p:spPr>
        <p:txBody>
          <a:bodyPr/>
          <a:lstStyle/>
          <a:p>
            <a:r>
              <a:rPr lang="en-US" dirty="0"/>
              <a:t>How to create and use an array </a:t>
            </a:r>
            <a:br>
              <a:rPr lang="en-US" dirty="0"/>
            </a:br>
            <a:r>
              <a:rPr lang="en-US" dirty="0"/>
              <a:t>of associative arrays (continued)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C9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48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4845802"/>
              </p:ext>
            </p:extLst>
          </p:nvPr>
        </p:nvGraphicFramePr>
        <p:xfrm>
          <a:off x="990600" y="1600200"/>
          <a:ext cx="7301323" cy="33979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2" name="Document" r:id="rId4" imgW="7301323" imgH="3397942" progId="Word.Document.12">
                  <p:embed/>
                </p:oleObj>
              </mc:Choice>
              <mc:Fallback>
                <p:oleObj name="Document" r:id="rId4" imgW="7301323" imgH="339794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600200"/>
                        <a:ext cx="7301323" cy="33979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65412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800219"/>
          </a:xfrm>
        </p:spPr>
        <p:txBody>
          <a:bodyPr/>
          <a:lstStyle/>
          <a:p>
            <a:r>
              <a:rPr lang="en-US" dirty="0"/>
              <a:t>The syntax for working with local </a:t>
            </a:r>
            <a:br>
              <a:rPr lang="en-US" dirty="0"/>
            </a:br>
            <a:r>
              <a:rPr lang="en-US" dirty="0"/>
              <a:t>or session storage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C9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5395533"/>
              </p:ext>
            </p:extLst>
          </p:nvPr>
        </p:nvGraphicFramePr>
        <p:xfrm>
          <a:off x="990600" y="1600200"/>
          <a:ext cx="7301323" cy="30151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56" name="Document" r:id="rId4" imgW="7301323" imgH="3015192" progId="Word.Document.12">
                  <p:embed/>
                </p:oleObj>
              </mc:Choice>
              <mc:Fallback>
                <p:oleObj name="Document" r:id="rId4" imgW="7301323" imgH="301519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600200"/>
                        <a:ext cx="7301323" cy="30151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83538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800219"/>
          </a:xfrm>
        </p:spPr>
        <p:txBody>
          <a:bodyPr/>
          <a:lstStyle/>
          <a:p>
            <a:r>
              <a:rPr lang="en-US" dirty="0"/>
              <a:t>The syntax for creating an array </a:t>
            </a:r>
            <a:br>
              <a:rPr lang="en-US" dirty="0"/>
            </a:br>
            <a:r>
              <a:rPr lang="en-US" dirty="0"/>
              <a:t>and assigning values in one statement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C9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5919095"/>
              </p:ext>
            </p:extLst>
          </p:nvPr>
        </p:nvGraphicFramePr>
        <p:xfrm>
          <a:off x="990600" y="1600200"/>
          <a:ext cx="7453312" cy="159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Document" r:id="rId4" imgW="7454871" imgH="1597252" progId="Word.Document.12">
                  <p:embed/>
                </p:oleObj>
              </mc:Choice>
              <mc:Fallback>
                <p:oleObj name="Document" r:id="rId4" imgW="7454871" imgH="159725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600200"/>
                        <a:ext cx="7453312" cy="159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72330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800219"/>
          </a:xfrm>
        </p:spPr>
        <p:txBody>
          <a:bodyPr/>
          <a:lstStyle/>
          <a:p>
            <a:r>
              <a:rPr lang="en-US" dirty="0"/>
              <a:t>JavaScript that uses local and session storage </a:t>
            </a:r>
            <a:r>
              <a:rPr lang="en-US" dirty="0" smtClean="0"/>
              <a:t>for </a:t>
            </a:r>
            <a:r>
              <a:rPr lang="en-US" dirty="0"/>
              <a:t>hit counters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C9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50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2273918"/>
              </p:ext>
            </p:extLst>
          </p:nvPr>
        </p:nvGraphicFramePr>
        <p:xfrm>
          <a:off x="990600" y="1600200"/>
          <a:ext cx="7300912" cy="3690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0" name="Document" r:id="rId4" imgW="7301323" imgH="3691756" progId="Word.Document.12">
                  <p:embed/>
                </p:oleObj>
              </mc:Choice>
              <mc:Fallback>
                <p:oleObj name="Document" r:id="rId4" imgW="7301323" imgH="369175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600200"/>
                        <a:ext cx="7300912" cy="3690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75433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800219"/>
          </a:xfrm>
        </p:spPr>
        <p:txBody>
          <a:bodyPr/>
          <a:lstStyle/>
          <a:p>
            <a:r>
              <a:rPr lang="en-US" dirty="0"/>
              <a:t>A message box that shows the current value </a:t>
            </a:r>
            <a:br>
              <a:rPr lang="en-US" dirty="0"/>
            </a:br>
            <a:r>
              <a:rPr lang="en-US" dirty="0"/>
              <a:t>of both hits fields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C9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51</a:t>
            </a:fld>
            <a:endParaRPr lang="en-US" sz="900"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235" y="1684304"/>
            <a:ext cx="5162041" cy="189709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5466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Terms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C9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52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1707405"/>
              </p:ext>
            </p:extLst>
          </p:nvPr>
        </p:nvGraphicFramePr>
        <p:xfrm>
          <a:off x="990600" y="1219200"/>
          <a:ext cx="7301323" cy="15464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4" name="Document" r:id="rId4" imgW="7301323" imgH="1546483" progId="Word.Document.12">
                  <p:embed/>
                </p:oleObj>
              </mc:Choice>
              <mc:Fallback>
                <p:oleObj name="Document" r:id="rId4" imgW="7301323" imgH="154648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219200"/>
                        <a:ext cx="7301323" cy="15464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31350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800219"/>
          </a:xfrm>
        </p:spPr>
        <p:txBody>
          <a:bodyPr/>
          <a:lstStyle/>
          <a:p>
            <a:r>
              <a:rPr lang="en-US" dirty="0"/>
              <a:t>The Resources panel of Chrome’s developer tools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C9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53</a:t>
            </a:fld>
            <a:endParaRPr lang="en-US" sz="900">
              <a:latin typeface="Arial Narrow" pitchFamily="34" charset="0"/>
            </a:endParaRPr>
          </a:p>
        </p:txBody>
      </p:sp>
      <p:pic>
        <p:nvPicPr>
          <p:cNvPr id="6" name="Picture 5" descr="M:\Current projects\JavaScript\Manuscript\ch09\9-13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399" y="1600200"/>
            <a:ext cx="7183781" cy="22860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43473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800219"/>
          </a:xfrm>
        </p:spPr>
        <p:txBody>
          <a:bodyPr/>
          <a:lstStyle/>
          <a:p>
            <a:r>
              <a:rPr lang="en-US" dirty="0"/>
              <a:t>How to use the Resources panel to view local </a:t>
            </a:r>
            <a:br>
              <a:rPr lang="en-US" dirty="0"/>
            </a:br>
            <a:r>
              <a:rPr lang="en-US" dirty="0"/>
              <a:t>and session storage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C9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54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2414539"/>
              </p:ext>
            </p:extLst>
          </p:nvPr>
        </p:nvGraphicFramePr>
        <p:xfrm>
          <a:off x="990600" y="1621427"/>
          <a:ext cx="7301323" cy="20361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28" name="Document" r:id="rId4" imgW="7301323" imgH="2036173" progId="Word.Document.12">
                  <p:embed/>
                </p:oleObj>
              </mc:Choice>
              <mc:Fallback>
                <p:oleObj name="Document" r:id="rId4" imgW="7301323" imgH="203617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621427"/>
                        <a:ext cx="7301323" cy="20361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37834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800219"/>
          </a:xfrm>
        </p:spPr>
        <p:txBody>
          <a:bodyPr/>
          <a:lstStyle/>
          <a:p>
            <a:r>
              <a:rPr lang="en-US" dirty="0"/>
              <a:t>How to use the Resources panel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to </a:t>
            </a:r>
            <a:r>
              <a:rPr lang="en-US" dirty="0"/>
              <a:t>delete a storage item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C9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55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1196533"/>
              </p:ext>
            </p:extLst>
          </p:nvPr>
        </p:nvGraphicFramePr>
        <p:xfrm>
          <a:off x="990600" y="1677765"/>
          <a:ext cx="7301323" cy="10654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2" name="Document" r:id="rId4" imgW="7301323" imgH="1065435" progId="Word.Document.12">
                  <p:embed/>
                </p:oleObj>
              </mc:Choice>
              <mc:Fallback>
                <p:oleObj name="Document" r:id="rId4" imgW="7301323" imgH="106543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677765"/>
                        <a:ext cx="7301323" cy="10654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6026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The Task Manager application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C9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56</a:t>
            </a:fld>
            <a:endParaRPr lang="en-US" sz="900">
              <a:latin typeface="Arial Narrow" pitchFamily="34" charset="0"/>
            </a:endParaRPr>
          </a:p>
        </p:txBody>
      </p:sp>
      <p:pic>
        <p:nvPicPr>
          <p:cNvPr id="6" name="Picture 5" descr="M:\Current projects\JavaScript\Manuscript\ch09\09-14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270000"/>
            <a:ext cx="7211219" cy="2006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26006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The HTML for the application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C9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57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4495062"/>
              </p:ext>
            </p:extLst>
          </p:nvPr>
        </p:nvGraphicFramePr>
        <p:xfrm>
          <a:off x="990600" y="1219200"/>
          <a:ext cx="7300912" cy="449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76" name="Document" r:id="rId4" imgW="7301323" imgH="4493623" progId="Word.Document.12">
                  <p:embed/>
                </p:oleObj>
              </mc:Choice>
              <mc:Fallback>
                <p:oleObj name="Document" r:id="rId4" imgW="7301323" imgH="449362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219200"/>
                        <a:ext cx="7300912" cy="4492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06786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The CSS for the “tasks” id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C9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58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0971790"/>
              </p:ext>
            </p:extLst>
          </p:nvPr>
        </p:nvGraphicFramePr>
        <p:xfrm>
          <a:off x="990600" y="1219200"/>
          <a:ext cx="7300912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0" name="Document" r:id="rId4" imgW="7301323" imgH="927170" progId="Word.Document.12">
                  <p:embed/>
                </p:oleObj>
              </mc:Choice>
              <mc:Fallback>
                <p:oleObj name="Document" r:id="rId4" imgW="7301323" imgH="92717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219200"/>
                        <a:ext cx="7300912" cy="927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88907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The string that’s stored in local storage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C9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59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4735065"/>
              </p:ext>
            </p:extLst>
          </p:nvPr>
        </p:nvGraphicFramePr>
        <p:xfrm>
          <a:off x="990600" y="1292076"/>
          <a:ext cx="7301323" cy="4605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24" name="Document" r:id="rId4" imgW="7301323" imgH="460524" progId="Word.Document.12">
                  <p:embed/>
                </p:oleObj>
              </mc:Choice>
              <mc:Fallback>
                <p:oleObj name="Document" r:id="rId4" imgW="7301323" imgH="46052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292076"/>
                        <a:ext cx="7301323" cy="4605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02022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800219"/>
          </a:xfrm>
        </p:spPr>
        <p:txBody>
          <a:bodyPr/>
          <a:lstStyle/>
          <a:p>
            <a:r>
              <a:rPr lang="en-US" dirty="0"/>
              <a:t>How to create an array and assign values </a:t>
            </a:r>
            <a:br>
              <a:rPr lang="en-US" dirty="0"/>
            </a:br>
            <a:r>
              <a:rPr lang="en-US" dirty="0"/>
              <a:t>in one statement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C9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1032357"/>
              </p:ext>
            </p:extLst>
          </p:nvPr>
        </p:nvGraphicFramePr>
        <p:xfrm>
          <a:off x="990600" y="1676400"/>
          <a:ext cx="7301323" cy="5364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Document" r:id="rId4" imgW="7301323" imgH="536498" progId="Word.Document.12">
                  <p:embed/>
                </p:oleObj>
              </mc:Choice>
              <mc:Fallback>
                <p:oleObj name="Document" r:id="rId4" imgW="7301323" imgH="53649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676400"/>
                        <a:ext cx="7301323" cy="5364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39653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800219"/>
          </a:xfrm>
        </p:spPr>
        <p:txBody>
          <a:bodyPr/>
          <a:lstStyle/>
          <a:p>
            <a:r>
              <a:rPr lang="en-US" dirty="0"/>
              <a:t>The JavaScript for the Task Manager application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C9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60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7184864"/>
              </p:ext>
            </p:extLst>
          </p:nvPr>
        </p:nvGraphicFramePr>
        <p:xfrm>
          <a:off x="990600" y="1636712"/>
          <a:ext cx="7300912" cy="461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48" name="Document" r:id="rId4" imgW="7301323" imgH="4612445" progId="Word.Document.12">
                  <p:embed/>
                </p:oleObj>
              </mc:Choice>
              <mc:Fallback>
                <p:oleObj name="Document" r:id="rId4" imgW="7301323" imgH="461244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636712"/>
                        <a:ext cx="7300912" cy="46116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23999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The JavaScript (continued) 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C9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61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8026285"/>
              </p:ext>
            </p:extLst>
          </p:nvPr>
        </p:nvGraphicFramePr>
        <p:xfrm>
          <a:off x="990600" y="1219200"/>
          <a:ext cx="7300912" cy="484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72" name="Document" r:id="rId4" imgW="7301323" imgH="4842887" progId="Word.Document.12">
                  <p:embed/>
                </p:oleObj>
              </mc:Choice>
              <mc:Fallback>
                <p:oleObj name="Document" r:id="rId4" imgW="7301323" imgH="484288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219200"/>
                        <a:ext cx="7300912" cy="4841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69294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The JavaScript for the enhanced application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C9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62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9168750"/>
              </p:ext>
            </p:extLst>
          </p:nvPr>
        </p:nvGraphicFramePr>
        <p:xfrm>
          <a:off x="990600" y="1219200"/>
          <a:ext cx="7300912" cy="461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396" name="Document" r:id="rId4" imgW="7301323" imgH="4612445" progId="Word.Document.12">
                  <p:embed/>
                </p:oleObj>
              </mc:Choice>
              <mc:Fallback>
                <p:oleObj name="Document" r:id="rId4" imgW="7301323" imgH="461244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219200"/>
                        <a:ext cx="7300912" cy="46116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47850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The JavaScript (continued)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C9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63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9560271"/>
              </p:ext>
            </p:extLst>
          </p:nvPr>
        </p:nvGraphicFramePr>
        <p:xfrm>
          <a:off x="990600" y="1219200"/>
          <a:ext cx="7300912" cy="484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20" name="Document" r:id="rId4" imgW="7301323" imgH="4842887" progId="Word.Document.12">
                  <p:embed/>
                </p:oleObj>
              </mc:Choice>
              <mc:Fallback>
                <p:oleObj name="Document" r:id="rId4" imgW="7301323" imgH="484288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219200"/>
                        <a:ext cx="7300912" cy="4841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82590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Exercise 9-1 Enhance the Task Manager app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C9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64</a:t>
            </a:fld>
            <a:endParaRPr lang="en-US" sz="900">
              <a:latin typeface="Arial Narrow" pitchFamily="34" charset="0"/>
            </a:endParaRPr>
          </a:p>
        </p:txBody>
      </p:sp>
      <p:pic>
        <p:nvPicPr>
          <p:cNvPr id="6" name="Picture 5" descr="M:\Current projects\JavaScript\Manuscript\ch09\x9-1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161" y="1295400"/>
            <a:ext cx="7305675" cy="227203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3908840"/>
              </p:ext>
            </p:extLst>
          </p:nvPr>
        </p:nvGraphicFramePr>
        <p:xfrm>
          <a:off x="1004477" y="3657600"/>
          <a:ext cx="7301323" cy="482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44" name="Document" r:id="rId4" imgW="7313400" imgH="482470" progId="Word.Document.12">
                  <p:embed/>
                </p:oleObj>
              </mc:Choice>
              <mc:Fallback>
                <p:oleObj name="Document" r:id="rId4" imgW="7313400" imgH="48247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04477" y="3657600"/>
                        <a:ext cx="7301323" cy="4824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070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1200329"/>
          </a:xfrm>
        </p:spPr>
        <p:txBody>
          <a:bodyPr/>
          <a:lstStyle/>
          <a:p>
            <a:r>
              <a:rPr lang="en-US" dirty="0"/>
              <a:t>Extra 9-1 Save a reservation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 </a:t>
            </a:r>
            <a:r>
              <a:rPr lang="en-US" dirty="0"/>
              <a:t>session storage</a:t>
            </a:r>
            <a:br>
              <a:rPr lang="en-US" dirty="0"/>
            </a:b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C9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65</a:t>
            </a:fld>
            <a:endParaRPr lang="en-US" sz="900">
              <a:latin typeface="Arial Narrow" pitchFamily="34" charset="0"/>
            </a:endParaRPr>
          </a:p>
        </p:txBody>
      </p:sp>
      <p:pic>
        <p:nvPicPr>
          <p:cNvPr id="6" name="Picture 5" descr="M:\Current projects\JavaScript Instructors CD\documents\pngs\extra_9_1a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1435" y="1600200"/>
            <a:ext cx="4698365" cy="401764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8198305"/>
              </p:ext>
            </p:extLst>
          </p:nvPr>
        </p:nvGraphicFramePr>
        <p:xfrm>
          <a:off x="990600" y="5549738"/>
          <a:ext cx="7301323" cy="774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68" name="Document" r:id="rId5" imgW="7301323" imgH="774862" progId="Word.Document.12">
                  <p:embed/>
                </p:oleObj>
              </mc:Choice>
              <mc:Fallback>
                <p:oleObj name="Document" r:id="rId5" imgW="7301323" imgH="77486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90600" y="5549738"/>
                        <a:ext cx="7301323" cy="7748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97222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Extra 9-2 Develop the Student Scores app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C9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66</a:t>
            </a:fld>
            <a:endParaRPr lang="en-US" sz="900">
              <a:latin typeface="Arial Narrow" pitchFamily="34" charset="0"/>
            </a:endParaRPr>
          </a:p>
        </p:txBody>
      </p:sp>
      <p:pic>
        <p:nvPicPr>
          <p:cNvPr id="6" name="Picture 5" descr="M:\Current projects\JavaScript Instructors CD\documents\pngs\extra_9_2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800" y="1219200"/>
            <a:ext cx="5689600" cy="412623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2293226"/>
              </p:ext>
            </p:extLst>
          </p:nvPr>
        </p:nvGraphicFramePr>
        <p:xfrm>
          <a:off x="990600" y="5321138"/>
          <a:ext cx="7301323" cy="774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92" name="Document" r:id="rId5" imgW="7301323" imgH="774862" progId="Word.Document.12">
                  <p:embed/>
                </p:oleObj>
              </mc:Choice>
              <mc:Fallback>
                <p:oleObj name="Document" r:id="rId5" imgW="7301323" imgH="77486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90600" y="5321138"/>
                        <a:ext cx="7301323" cy="7748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76552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 smtClean="0"/>
              <a:t>Short 9-1 Allow multiple tasks in a single entry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67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131938"/>
              </p:ext>
            </p:extLst>
          </p:nvPr>
        </p:nvGraphicFramePr>
        <p:xfrm>
          <a:off x="957263" y="5300663"/>
          <a:ext cx="7185025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17" name="Document" r:id="rId3" imgW="7313400" imgH="774254" progId="Word.Document.12">
                  <p:embed/>
                </p:oleObj>
              </mc:Choice>
              <mc:Fallback>
                <p:oleObj name="Document" r:id="rId3" imgW="7313400" imgH="77425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57263" y="5300663"/>
                        <a:ext cx="7185025" cy="752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4514" name="Picture 2" descr="M:\Current projects\JavaScript Instructors CD\documents\pngs\short_9_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512" y="1219200"/>
            <a:ext cx="7438096" cy="2038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516" name="Picture 4" descr="M:\Current projects\JavaScript Instructors CD\documents\pngs\short_9_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512" y="3257295"/>
            <a:ext cx="7438096" cy="2038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294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800219"/>
          </a:xfrm>
        </p:spPr>
        <p:txBody>
          <a:bodyPr/>
          <a:lstStyle/>
          <a:p>
            <a:r>
              <a:rPr lang="en-US" dirty="0"/>
              <a:t>The syntax for referring to an element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of </a:t>
            </a:r>
            <a:r>
              <a:rPr lang="en-US" dirty="0"/>
              <a:t>an array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C9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5755609"/>
              </p:ext>
            </p:extLst>
          </p:nvPr>
        </p:nvGraphicFramePr>
        <p:xfrm>
          <a:off x="990600" y="1600200"/>
          <a:ext cx="7300912" cy="1179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name="Document" r:id="rId4" imgW="7301323" imgH="1179576" progId="Word.Document.12">
                  <p:embed/>
                </p:oleObj>
              </mc:Choice>
              <mc:Fallback>
                <p:oleObj name="Document" r:id="rId4" imgW="7301323" imgH="117957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600200"/>
                        <a:ext cx="7300912" cy="1179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04392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800219"/>
          </a:xfrm>
        </p:spPr>
        <p:txBody>
          <a:bodyPr/>
          <a:lstStyle/>
          <a:p>
            <a:r>
              <a:rPr lang="en-US" dirty="0"/>
              <a:t>How to assign values to an array </a:t>
            </a:r>
            <a:br>
              <a:rPr lang="en-US" dirty="0"/>
            </a:br>
            <a:r>
              <a:rPr lang="en-US" dirty="0"/>
              <a:t>by accessing each element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C9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8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8182827"/>
              </p:ext>
            </p:extLst>
          </p:nvPr>
        </p:nvGraphicFramePr>
        <p:xfrm>
          <a:off x="990600" y="1600200"/>
          <a:ext cx="7301323" cy="36978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" name="Document" r:id="rId4" imgW="7301323" imgH="3697877" progId="Word.Document.12">
                  <p:embed/>
                </p:oleObj>
              </mc:Choice>
              <mc:Fallback>
                <p:oleObj name="Document" r:id="rId4" imgW="7301323" imgH="369787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600200"/>
                        <a:ext cx="7301323" cy="36978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20502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A property for an array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C9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6566106"/>
              </p:ext>
            </p:extLst>
          </p:nvPr>
        </p:nvGraphicFramePr>
        <p:xfrm>
          <a:off x="990600" y="1208189"/>
          <a:ext cx="7301323" cy="11540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" name="Document" r:id="rId4" imgW="7301323" imgH="1154011" progId="Word.Document.12">
                  <p:embed/>
                </p:oleObj>
              </mc:Choice>
              <mc:Fallback>
                <p:oleObj name="Document" r:id="rId4" imgW="7301323" imgH="115401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208189"/>
                        <a:ext cx="7301323" cy="11540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74827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de with title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525</TotalTime>
  <Words>1717</Words>
  <Application>Microsoft Office PowerPoint</Application>
  <PresentationFormat>On-screen Show (4:3)</PresentationFormat>
  <Paragraphs>335</Paragraphs>
  <Slides>67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67</vt:i4>
      </vt:variant>
    </vt:vector>
  </HeadingPairs>
  <TitlesOfParts>
    <vt:vector size="70" baseType="lpstr">
      <vt:lpstr>Slide with title</vt:lpstr>
      <vt:lpstr>Document</vt:lpstr>
      <vt:lpstr>Microsoft Word Document</vt:lpstr>
      <vt:lpstr>Chapter 9</vt:lpstr>
      <vt:lpstr>Objectives</vt:lpstr>
      <vt:lpstr>Objectives (continued)</vt:lpstr>
      <vt:lpstr>The syntax for creating an array</vt:lpstr>
      <vt:lpstr>The syntax for creating an array  and assigning values in one statement</vt:lpstr>
      <vt:lpstr>How to create an array and assign values  in one statement</vt:lpstr>
      <vt:lpstr>The syntax for referring to an element  of an array</vt:lpstr>
      <vt:lpstr>How to assign values to an array  by accessing each element</vt:lpstr>
      <vt:lpstr>A property for an array</vt:lpstr>
      <vt:lpstr>How to add an element to the end of an array</vt:lpstr>
      <vt:lpstr>How to add an element at a specific index</vt:lpstr>
      <vt:lpstr>How to remove all elements</vt:lpstr>
      <vt:lpstr>A sparse array that contains 999 undefined elements</vt:lpstr>
      <vt:lpstr>Code that puts the numbers 1 through 10  into an array</vt:lpstr>
      <vt:lpstr>Code that computes the sum and average  of an array of totals</vt:lpstr>
      <vt:lpstr>Code that computes the sum and average  of an array of totals (continued)</vt:lpstr>
      <vt:lpstr>The syntax of a for-in loop</vt:lpstr>
      <vt:lpstr>A for-in loop that displays the numbers array  in a message box</vt:lpstr>
      <vt:lpstr>Code that shows the difference between for  and for-in loops</vt:lpstr>
      <vt:lpstr>The difference between for and for-in loops (continued)</vt:lpstr>
      <vt:lpstr>The messages that are created by the loops</vt:lpstr>
      <vt:lpstr>The methods of an Array object</vt:lpstr>
      <vt:lpstr>How to use the push and pop methods to add  and remove elements</vt:lpstr>
      <vt:lpstr>How to use the unshift and shift methods  to add and remove elements</vt:lpstr>
      <vt:lpstr>How to use the splice method</vt:lpstr>
      <vt:lpstr>How to use the slice and concat methods</vt:lpstr>
      <vt:lpstr>How to use the sort method</vt:lpstr>
      <vt:lpstr>How to use the reverse method</vt:lpstr>
      <vt:lpstr>ECMAScript 5 methods  with simple parameters</vt:lpstr>
      <vt:lpstr>ECMAScript 5 methods  with functions as parameters</vt:lpstr>
      <vt:lpstr>The syntax of the function for most  of the methods</vt:lpstr>
      <vt:lpstr>How to use the every and some methods</vt:lpstr>
      <vt:lpstr>How to use the forEach method</vt:lpstr>
      <vt:lpstr>How to use the reduce method</vt:lpstr>
      <vt:lpstr>How to use the map method</vt:lpstr>
      <vt:lpstr>How to use the filter method</vt:lpstr>
      <vt:lpstr>A String method that creates an array</vt:lpstr>
      <vt:lpstr>How to split a string that’s separated  by hyphens into an array</vt:lpstr>
      <vt:lpstr>How to split a string into an array  of characters</vt:lpstr>
      <vt:lpstr>What happens if the string doesn’t contain the separator</vt:lpstr>
      <vt:lpstr>How to get just one element from a string</vt:lpstr>
      <vt:lpstr>How to create an associative array  with four elements</vt:lpstr>
      <vt:lpstr>How to add an element  to the associative array</vt:lpstr>
      <vt:lpstr>How to retrieve and display the elements  in the associative array</vt:lpstr>
      <vt:lpstr>How to use a for-in loop  with the associative array</vt:lpstr>
      <vt:lpstr>How to create and use an array of arrays</vt:lpstr>
      <vt:lpstr>How to create and use an array  of associative arrays</vt:lpstr>
      <vt:lpstr>How to create and use an array  of associative arrays (continued)</vt:lpstr>
      <vt:lpstr>The syntax for working with local  or session storage</vt:lpstr>
      <vt:lpstr>JavaScript that uses local and session storage for hit counters</vt:lpstr>
      <vt:lpstr>A message box that shows the current value  of both hits fields</vt:lpstr>
      <vt:lpstr>Terms</vt:lpstr>
      <vt:lpstr>The Resources panel of Chrome’s developer tools</vt:lpstr>
      <vt:lpstr>How to use the Resources panel to view local  and session storage</vt:lpstr>
      <vt:lpstr>How to use the Resources panel  to delete a storage item</vt:lpstr>
      <vt:lpstr>The Task Manager application</vt:lpstr>
      <vt:lpstr>The HTML for the application</vt:lpstr>
      <vt:lpstr>The CSS for the “tasks” id</vt:lpstr>
      <vt:lpstr>The string that’s stored in local storage</vt:lpstr>
      <vt:lpstr>The JavaScript for the Task Manager application</vt:lpstr>
      <vt:lpstr>The JavaScript (continued) </vt:lpstr>
      <vt:lpstr>The JavaScript for the enhanced application</vt:lpstr>
      <vt:lpstr>The JavaScript (continued)</vt:lpstr>
      <vt:lpstr>Exercise 9-1 Enhance the Task Manager app</vt:lpstr>
      <vt:lpstr>Extra 9-1 Save a reservation  in session storage </vt:lpstr>
      <vt:lpstr>Extra 9-2 Develop the Student Scores app</vt:lpstr>
      <vt:lpstr>Short 9-1 Allow multiple tasks in a single entry</vt:lpstr>
    </vt:vector>
  </TitlesOfParts>
  <Company>Mike Murach &amp; Associates,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Stephen</dc:creator>
  <cp:lastModifiedBy>Mike Murach</cp:lastModifiedBy>
  <cp:revision>57</cp:revision>
  <dcterms:created xsi:type="dcterms:W3CDTF">2010-11-30T18:46:51Z</dcterms:created>
  <dcterms:modified xsi:type="dcterms:W3CDTF">2015-09-30T21:56:46Z</dcterms:modified>
</cp:coreProperties>
</file>