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7"/>
  </p:notesMasterIdLst>
  <p:handoutMasterIdLst>
    <p:handoutMasterId r:id="rId68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4" d="100"/>
          <a:sy n="94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57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58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5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60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1.docx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2.docx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70.png"/><Relationship Id="rId4" Type="http://schemas.openxmlformats.org/officeDocument/2006/relationships/image" Target="../media/image6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698958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nest objects and refer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nested properties and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278612"/>
              </p:ext>
            </p:extLst>
          </p:nvPr>
        </p:nvGraphicFramePr>
        <p:xfrm>
          <a:off x="990600" y="1600200"/>
          <a:ext cx="7300912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7301323" imgH="3105569" progId="Word.Document.12">
                  <p:embed/>
                </p:oleObj>
              </mc:Choice>
              <mc:Fallback>
                <p:oleObj name="Document" r:id="rId3" imgW="7301323" imgH="31055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10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70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add properties and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919447"/>
              </p:ext>
            </p:extLst>
          </p:nvPr>
        </p:nvGraphicFramePr>
        <p:xfrm>
          <a:off x="990600" y="1600200"/>
          <a:ext cx="7300912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7301323" imgH="3083605" progId="Word.Document.12">
                  <p:embed/>
                </p:oleObj>
              </mc:Choice>
              <mc:Fallback>
                <p:oleObj name="Document" r:id="rId3" imgW="7301323" imgH="30836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5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variables that refer to the same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234290"/>
              </p:ext>
            </p:extLst>
          </p:nvPr>
        </p:nvGraphicFramePr>
        <p:xfrm>
          <a:off x="990600" y="1143000"/>
          <a:ext cx="7301323" cy="9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7301323" imgH="943013" progId="Word.Document.12">
                  <p:embed/>
                </p:oleObj>
              </mc:Choice>
              <mc:Fallback>
                <p:oleObj name="Document" r:id="rId3" imgW="7301323" imgH="9430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94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35" y="2142490"/>
            <a:ext cx="3923665" cy="172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delete an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089230"/>
              </p:ext>
            </p:extLst>
          </p:nvPr>
        </p:nvGraphicFramePr>
        <p:xfrm>
          <a:off x="914400" y="1143000"/>
          <a:ext cx="7300912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7301323" imgH="2465732" progId="Word.Document.12">
                  <p:embed/>
                </p:oleObj>
              </mc:Choice>
              <mc:Fallback>
                <p:oleObj name="Document" r:id="rId3" imgW="7301323" imgH="24657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46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6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code constructors that create instances </a:t>
            </a:r>
            <a:r>
              <a:rPr lang="en-US" dirty="0" smtClean="0"/>
              <a:t>of </a:t>
            </a:r>
            <a:r>
              <a:rPr lang="en-US" dirty="0"/>
              <a:t>object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712550"/>
              </p:ext>
            </p:extLst>
          </p:nvPr>
        </p:nvGraphicFramePr>
        <p:xfrm>
          <a:off x="990600" y="1600200"/>
          <a:ext cx="7300912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3" imgW="7301323" imgH="2814995" progId="Word.Document.12">
                  <p:embed/>
                </p:oleObj>
              </mc:Choice>
              <mc:Fallback>
                <p:oleObj name="Document" r:id="rId3" imgW="7301323" imgH="2814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81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1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add a method to an object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935416"/>
              </p:ext>
            </p:extLst>
          </p:nvPr>
        </p:nvGraphicFramePr>
        <p:xfrm>
          <a:off x="990600" y="12192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7301323" imgH="1157612" progId="Word.Document.12">
                  <p:embed/>
                </p:oleObj>
              </mc:Choice>
              <mc:Fallback>
                <p:oleObj name="Document" r:id="rId3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create and use object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597164"/>
              </p:ext>
            </p:extLst>
          </p:nvPr>
        </p:nvGraphicFramePr>
        <p:xfrm>
          <a:off x="990600" y="1143000"/>
          <a:ext cx="7300912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7301323" imgH="2605437" progId="Word.Document.12">
                  <p:embed/>
                </p:oleObj>
              </mc:Choice>
              <mc:Fallback>
                <p:oleObj name="Document" r:id="rId3" imgW="7301323" imgH="26054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60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34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992656"/>
              </p:ext>
            </p:extLst>
          </p:nvPr>
        </p:nvGraphicFramePr>
        <p:xfrm>
          <a:off x="990600" y="1219200"/>
          <a:ext cx="7301323" cy="270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3" imgW="7301323" imgH="2705895" progId="Word.Document.12">
                  <p:embed/>
                </p:oleObj>
              </mc:Choice>
              <mc:Fallback>
                <p:oleObj name="Document" r:id="rId3" imgW="7301323" imgH="27058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705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9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Some of the methods of a new object’s prototype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215876"/>
              </p:ext>
            </p:extLst>
          </p:nvPr>
        </p:nvGraphicFramePr>
        <p:xfrm>
          <a:off x="990600" y="1676400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3" imgW="7301323" imgH="919248" progId="Word.Document.12">
                  <p:embed/>
                </p:oleObj>
              </mc:Choice>
              <mc:Fallback>
                <p:oleObj name="Document" r:id="rId3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2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Examples of calling and overriding the methods of an object’s prototype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439596"/>
              </p:ext>
            </p:extLst>
          </p:nvPr>
        </p:nvGraphicFramePr>
        <p:xfrm>
          <a:off x="990600" y="1600200"/>
          <a:ext cx="7300912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3" imgW="7301323" imgH="2353031" progId="Word.Document.12">
                  <p:embed/>
                </p:oleObj>
              </mc:Choice>
              <mc:Fallback>
                <p:oleObj name="Document" r:id="rId3" imgW="7301323" imgH="2353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2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58082"/>
              </p:ext>
            </p:extLst>
          </p:nvPr>
        </p:nvGraphicFramePr>
        <p:xfrm>
          <a:off x="990600" y="1143000"/>
          <a:ext cx="7301323" cy="508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7301323" imgH="5080530" progId="Word.Document.12">
                  <p:embed/>
                </p:oleObj>
              </mc:Choice>
              <mc:Fallback>
                <p:oleObj name="Document" r:id="rId3" imgW="7301323" imgH="5080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508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0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Examples of calling and overriding the methods of an object’s prototype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041015"/>
              </p:ext>
            </p:extLst>
          </p:nvPr>
        </p:nvGraphicFramePr>
        <p:xfrm>
          <a:off x="990600" y="1600200"/>
          <a:ext cx="7300912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3" imgW="7301323" imgH="2330707" progId="Word.Document.12">
                  <p:embed/>
                </p:oleObj>
              </mc:Choice>
              <mc:Fallback>
                <p:oleObj name="Document" r:id="rId3" imgW="7301323" imgH="23307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33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3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10475"/>
              </p:ext>
            </p:extLst>
          </p:nvPr>
        </p:nvGraphicFramePr>
        <p:xfrm>
          <a:off x="990600" y="1185655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3" imgW="7301323" imgH="2319545" progId="Word.Document.12">
                  <p:embed/>
                </p:oleObj>
              </mc:Choice>
              <mc:Fallback>
                <p:oleObj name="Document" r:id="rId3" imgW="7301323" imgH="23195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5655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1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arrays used in the examples that follow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549856"/>
              </p:ext>
            </p:extLst>
          </p:nvPr>
        </p:nvGraphicFramePr>
        <p:xfrm>
          <a:off x="990600" y="1219200"/>
          <a:ext cx="7300912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3" imgW="7301323" imgH="2072179" progId="Word.Document.12">
                  <p:embed/>
                </p:oleObj>
              </mc:Choice>
              <mc:Fallback>
                <p:oleObj name="Document" r:id="rId3" imgW="7301323" imgH="207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07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9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Code that creates a new object </a:t>
            </a:r>
            <a:br>
              <a:rPr lang="en-US" dirty="0"/>
            </a:br>
            <a:r>
              <a:rPr lang="en-US" dirty="0"/>
              <a:t>for every invoice in the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551964"/>
              </p:ext>
            </p:extLst>
          </p:nvPr>
        </p:nvGraphicFramePr>
        <p:xfrm>
          <a:off x="990600" y="1647825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1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Code that uses a constructor for every invoice </a:t>
            </a:r>
            <a:br>
              <a:rPr lang="en-US" dirty="0"/>
            </a:br>
            <a:r>
              <a:rPr lang="en-US" dirty="0"/>
              <a:t>in the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92284"/>
              </p:ext>
            </p:extLst>
          </p:nvPr>
        </p:nvGraphicFramePr>
        <p:xfrm>
          <a:off x="990600" y="16764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6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create method of the Object </a:t>
            </a:r>
            <a:r>
              <a:rPr lang="en-US" dirty="0" err="1"/>
              <a:t>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162450"/>
              </p:ext>
            </p:extLst>
          </p:nvPr>
        </p:nvGraphicFramePr>
        <p:xfrm>
          <a:off x="990600" y="1143000"/>
          <a:ext cx="7300912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3" imgW="7301323" imgH="1665665" progId="Word.Document.12">
                  <p:embed/>
                </p:oleObj>
              </mc:Choice>
              <mc:Fallback>
                <p:oleObj name="Document" r:id="rId3" imgW="7301323" imgH="16656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66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3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custom prototype object with one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35916"/>
              </p:ext>
            </p:extLst>
          </p:nvPr>
        </p:nvGraphicFramePr>
        <p:xfrm>
          <a:off x="914400" y="1214437"/>
          <a:ext cx="7300912" cy="396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3" imgW="7301323" imgH="3967927" progId="Word.Document.12">
                  <p:embed/>
                </p:oleObj>
              </mc:Choice>
              <mc:Fallback>
                <p:oleObj name="Document" r:id="rId3" imgW="7301323" imgH="39679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4437"/>
                        <a:ext cx="7300912" cy="396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9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factory function that creates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custom prototype object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006847"/>
              </p:ext>
            </p:extLst>
          </p:nvPr>
        </p:nvGraphicFramePr>
        <p:xfrm>
          <a:off x="990600" y="1600200"/>
          <a:ext cx="7300912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3" imgW="7301323" imgH="3021673" progId="Word.Document.12">
                  <p:embed/>
                </p:oleObj>
              </mc:Choice>
              <mc:Fallback>
                <p:oleObj name="Document" r:id="rId3" imgW="7301323" imgH="30216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0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Task Manager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64920"/>
            <a:ext cx="7239000" cy="1870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34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HTML for the Task Manager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131829"/>
              </p:ext>
            </p:extLst>
          </p:nvPr>
        </p:nvGraphicFramePr>
        <p:xfrm>
          <a:off x="990600" y="12223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223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4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40250"/>
              </p:ext>
            </p:extLst>
          </p:nvPr>
        </p:nvGraphicFramePr>
        <p:xfrm>
          <a:off x="990600" y="1219200"/>
          <a:ext cx="7301323" cy="205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7301323" imgH="2057777" progId="Word.Document.12">
                  <p:embed/>
                </p:oleObj>
              </mc:Choice>
              <mc:Fallback>
                <p:oleObj name="Document" r:id="rId3" imgW="7301323" imgH="20577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057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7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library_storage.js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464651"/>
              </p:ext>
            </p:extLst>
          </p:nvPr>
        </p:nvGraphicFramePr>
        <p:xfrm>
          <a:off x="990600" y="12192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7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library_task.js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631532"/>
              </p:ext>
            </p:extLst>
          </p:nvPr>
        </p:nvGraphicFramePr>
        <p:xfrm>
          <a:off x="990600" y="1266825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66825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8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library_tasklist.js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164364"/>
              </p:ext>
            </p:extLst>
          </p:nvPr>
        </p:nvGraphicFramePr>
        <p:xfrm>
          <a:off x="990600" y="12573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573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5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library_tasklist.js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517895"/>
              </p:ext>
            </p:extLst>
          </p:nvPr>
        </p:nvGraphicFramePr>
        <p:xfrm>
          <a:off x="990600" y="1274763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3" imgW="7301323" imgH="2078301" progId="Word.Document.12">
                  <p:embed/>
                </p:oleObj>
              </mc:Choice>
              <mc:Fallback>
                <p:oleObj name="Document" r:id="rId3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74763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5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library_tasklist.js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602342"/>
              </p:ext>
            </p:extLst>
          </p:nvPr>
        </p:nvGraphicFramePr>
        <p:xfrm>
          <a:off x="990600" y="12192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2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for the Task Manager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73790"/>
              </p:ext>
            </p:extLst>
          </p:nvPr>
        </p:nvGraphicFramePr>
        <p:xfrm>
          <a:off x="990600" y="12192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8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239346"/>
              </p:ext>
            </p:extLst>
          </p:nvPr>
        </p:nvGraphicFramePr>
        <p:xfrm>
          <a:off x="990600" y="12192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3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percentPrototype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927500"/>
              </p:ext>
            </p:extLst>
          </p:nvPr>
        </p:nvGraphicFramePr>
        <p:xfrm>
          <a:off x="990600" y="1216025"/>
          <a:ext cx="7300912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3" imgW="7301323" imgH="3737484" progId="Word.Document.12">
                  <p:embed/>
                </p:oleObj>
              </mc:Choice>
              <mc:Fallback>
                <p:oleObj name="Document" r:id="rId3" imgW="7301323" imgH="3737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6025"/>
                        <a:ext cx="7300912" cy="373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1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Some objects that use the prototypes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076778"/>
              </p:ext>
            </p:extLst>
          </p:nvPr>
        </p:nvGraphicFramePr>
        <p:xfrm>
          <a:off x="990600" y="1195387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3" imgW="7301323" imgH="2310183" progId="Word.Document.12">
                  <p:embed/>
                </p:oleObj>
              </mc:Choice>
              <mc:Fallback>
                <p:oleObj name="Document" r:id="rId3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95387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override a prototype’s method while still using its functionality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30325"/>
              </p:ext>
            </p:extLst>
          </p:nvPr>
        </p:nvGraphicFramePr>
        <p:xfrm>
          <a:off x="990600" y="16002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6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JavaScript hierarchy of some </a:t>
            </a:r>
            <a:br>
              <a:rPr lang="en-US" dirty="0"/>
            </a:br>
            <a:r>
              <a:rPr lang="en-US" dirty="0"/>
              <a:t>of the native object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1\11-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239000" cy="1501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8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constructor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creates a Percent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438940"/>
              </p:ext>
            </p:extLst>
          </p:nvPr>
        </p:nvGraphicFramePr>
        <p:xfrm>
          <a:off x="990600" y="1600200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3" imgW="7301323" imgH="1387694" progId="Word.Document.12">
                  <p:embed/>
                </p:oleObj>
              </mc:Choice>
              <mc:Fallback>
                <p:oleObj name="Document" r:id="rId3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50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constructor for a Commission object </a:t>
            </a:r>
            <a:br>
              <a:rPr lang="en-US" dirty="0"/>
            </a:br>
            <a:r>
              <a:rPr lang="en-US" dirty="0"/>
              <a:t>that inherits the Percent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646263"/>
              </p:ext>
            </p:extLst>
          </p:nvPr>
        </p:nvGraphicFramePr>
        <p:xfrm>
          <a:off x="990600" y="16002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3" imgW="7301323" imgH="2310183" progId="Word.Document.12">
                  <p:embed/>
                </p:oleObj>
              </mc:Choice>
              <mc:Fallback>
                <p:oleObj name="Document" r:id="rId3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0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Some objects that use the constructor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418795"/>
              </p:ext>
            </p:extLst>
          </p:nvPr>
        </p:nvGraphicFramePr>
        <p:xfrm>
          <a:off x="990600" y="12192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7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override a prototype’s method </a:t>
            </a:r>
            <a:br>
              <a:rPr lang="en-US" dirty="0"/>
            </a:br>
            <a:r>
              <a:rPr lang="en-US" dirty="0"/>
              <a:t>while still using its functionality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682176"/>
              </p:ext>
            </p:extLst>
          </p:nvPr>
        </p:nvGraphicFramePr>
        <p:xfrm>
          <a:off x="990600" y="16446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446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add a method to the String object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414901"/>
              </p:ext>
            </p:extLst>
          </p:nvPr>
        </p:nvGraphicFramePr>
        <p:xfrm>
          <a:off x="990600" y="1219200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6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add a method to the Date object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872188"/>
              </p:ext>
            </p:extLst>
          </p:nvPr>
        </p:nvGraphicFramePr>
        <p:xfrm>
          <a:off x="990600" y="1189037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3" imgW="7301323" imgH="3231232" progId="Word.Document.12">
                  <p:embed/>
                </p:oleObj>
              </mc:Choice>
              <mc:Fallback>
                <p:oleObj name="Document" r:id="rId3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9037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4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add a method to the Math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034685"/>
              </p:ext>
            </p:extLst>
          </p:nvPr>
        </p:nvGraphicFramePr>
        <p:xfrm>
          <a:off x="990600" y="11938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938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1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check if the method exists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before </a:t>
            </a:r>
            <a:r>
              <a:rPr lang="en-US" dirty="0"/>
              <a:t>adding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694325"/>
              </p:ext>
            </p:extLst>
          </p:nvPr>
        </p:nvGraphicFramePr>
        <p:xfrm>
          <a:off x="838200" y="1524000"/>
          <a:ext cx="7185025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Document" r:id="rId3" imgW="7313400" imgH="2767095" progId="Word.Document.12">
                  <p:embed/>
                </p:oleObj>
              </mc:Choice>
              <mc:Fallback>
                <p:oleObj name="Document" r:id="rId3" imgW="7313400" imgH="2767095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7185025" cy="270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3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method that modifies an object </a:t>
            </a:r>
            <a:br>
              <a:rPr lang="en-US" dirty="0"/>
            </a:br>
            <a:r>
              <a:rPr lang="en-US" dirty="0"/>
              <a:t>but doesn’t return the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58349"/>
              </p:ext>
            </p:extLst>
          </p:nvPr>
        </p:nvGraphicFramePr>
        <p:xfrm>
          <a:off x="990600" y="1577975"/>
          <a:ext cx="7300912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3" imgW="7301323" imgH="3527926" progId="Word.Document.12">
                  <p:embed/>
                </p:oleObj>
              </mc:Choice>
              <mc:Fallback>
                <p:oleObj name="Document" r:id="rId3" imgW="7301323" imgH="35279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77975"/>
                        <a:ext cx="7300912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6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method that modifies an object </a:t>
            </a:r>
            <a:br>
              <a:rPr lang="en-US" dirty="0"/>
            </a:br>
            <a:r>
              <a:rPr lang="en-US" dirty="0"/>
              <a:t>and then returns the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879930"/>
              </p:ext>
            </p:extLst>
          </p:nvPr>
        </p:nvGraphicFramePr>
        <p:xfrm>
          <a:off x="990600" y="1524000"/>
          <a:ext cx="7300912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3" imgW="7301323" imgH="2353031" progId="Word.Document.12">
                  <p:embed/>
                </p:oleObj>
              </mc:Choice>
              <mc:Fallback>
                <p:oleObj name="Document" r:id="rId3" imgW="7301323" imgH="2353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0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syntax for creating a new object </a:t>
            </a:r>
            <a:br>
              <a:rPr lang="en-US" dirty="0"/>
            </a:br>
            <a:r>
              <a:rPr lang="en-US" dirty="0"/>
              <a:t>of a native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067692"/>
              </p:ext>
            </p:extLst>
          </p:nvPr>
        </p:nvGraphicFramePr>
        <p:xfrm>
          <a:off x="990600" y="1600200"/>
          <a:ext cx="73009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3" imgW="7301323" imgH="949494" progId="Word.Document.12">
                  <p:embed/>
                </p:oleObj>
              </mc:Choice>
              <mc:Fallback>
                <p:oleObj name="Document" r:id="rId3" imgW="7301323" imgH="949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5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Chaining method calls on a custom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474924"/>
              </p:ext>
            </p:extLst>
          </p:nvPr>
        </p:nvGraphicFramePr>
        <p:xfrm>
          <a:off x="990600" y="1258888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58888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5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objects and variables used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the operators that follow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74922"/>
              </p:ext>
            </p:extLst>
          </p:nvPr>
        </p:nvGraphicFramePr>
        <p:xfrm>
          <a:off x="990600" y="16446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446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in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116983"/>
              </p:ext>
            </p:extLst>
          </p:nvPr>
        </p:nvGraphicFramePr>
        <p:xfrm>
          <a:off x="990600" y="12192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ocument" r:id="rId3" imgW="7301323" imgH="1157612" progId="Word.Document.12">
                  <p:embed/>
                </p:oleObj>
              </mc:Choice>
              <mc:Fallback>
                <p:oleObj name="Document" r:id="rId3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7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instanceof</a:t>
            </a:r>
            <a:r>
              <a:rPr lang="en-US" dirty="0"/>
              <a:t>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516382"/>
              </p:ext>
            </p:extLst>
          </p:nvPr>
        </p:nvGraphicFramePr>
        <p:xfrm>
          <a:off x="990600" y="1219200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Document" r:id="rId3" imgW="7301323" imgH="2538825" progId="Word.Document.12">
                  <p:embed/>
                </p:oleObj>
              </mc:Choice>
              <mc:Fallback>
                <p:oleObj name="Document" r:id="rId3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0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typeof</a:t>
            </a:r>
            <a:r>
              <a:rPr lang="en-US" dirty="0"/>
              <a:t>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54243"/>
              </p:ext>
            </p:extLst>
          </p:nvPr>
        </p:nvGraphicFramePr>
        <p:xfrm>
          <a:off x="990600" y="12192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0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library_native_objects.js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704161"/>
              </p:ext>
            </p:extLst>
          </p:nvPr>
        </p:nvGraphicFramePr>
        <p:xfrm>
          <a:off x="990600" y="1219200"/>
          <a:ext cx="7300912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Document" r:id="rId3" imgW="7301323" imgH="2816796" progId="Word.Document.12">
                  <p:embed/>
                </p:oleObj>
              </mc:Choice>
              <mc:Fallback>
                <p:oleObj name="Document" r:id="rId3" imgW="7301323" imgH="2816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3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enhanced library_storage.js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63906"/>
              </p:ext>
            </p:extLst>
          </p:nvPr>
        </p:nvGraphicFramePr>
        <p:xfrm>
          <a:off x="990600" y="12192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5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enhanced library_storage.js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653226"/>
              </p:ext>
            </p:extLst>
          </p:nvPr>
        </p:nvGraphicFramePr>
        <p:xfrm>
          <a:off x="1004888" y="16764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888" y="16764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7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enhanced library_tasklist.js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077260"/>
              </p:ext>
            </p:extLst>
          </p:nvPr>
        </p:nvGraphicFramePr>
        <p:xfrm>
          <a:off x="990600" y="12192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4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enhanced library_tasklist.js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411469"/>
              </p:ext>
            </p:extLst>
          </p:nvPr>
        </p:nvGraphicFramePr>
        <p:xfrm>
          <a:off x="990600" y="1647825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2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create a new object of a native type </a:t>
            </a:r>
            <a:br>
              <a:rPr lang="en-US" dirty="0"/>
            </a:br>
            <a:r>
              <a:rPr lang="en-US" dirty="0"/>
              <a:t>with literal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717499"/>
              </p:ext>
            </p:extLst>
          </p:nvPr>
        </p:nvGraphicFramePr>
        <p:xfrm>
          <a:off x="990600" y="1528762"/>
          <a:ext cx="73009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4263181" progId="Word.Document.12">
                  <p:embed/>
                </p:oleObj>
              </mc:Choice>
              <mc:Fallback>
                <p:oleObj name="Document" r:id="rId3" imgW="7301323" imgH="42631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8762"/>
                        <a:ext cx="73009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0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enhanced main JavaScript </a:t>
            </a:r>
            <a:br>
              <a:rPr lang="en-US" dirty="0"/>
            </a:br>
            <a:r>
              <a:rPr lang="en-US" dirty="0"/>
              <a:t>for the Task Manager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215898"/>
              </p:ext>
            </p:extLst>
          </p:nvPr>
        </p:nvGraphicFramePr>
        <p:xfrm>
          <a:off x="990600" y="16383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383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55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513246"/>
              </p:ext>
            </p:extLst>
          </p:nvPr>
        </p:nvGraphicFramePr>
        <p:xfrm>
          <a:off x="990600" y="1185863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5863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Exercise 11-1 Enhance the Task Manager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1\x11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295400"/>
            <a:ext cx="7234238" cy="18750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091268"/>
              </p:ext>
            </p:extLst>
          </p:nvPr>
        </p:nvGraphicFramePr>
        <p:xfrm>
          <a:off x="1004477" y="3200400"/>
          <a:ext cx="7301323" cy="52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Document" r:id="rId4" imgW="7301323" imgH="520655" progId="Word.Document.12">
                  <p:embed/>
                </p:oleObj>
              </mc:Choice>
              <mc:Fallback>
                <p:oleObj name="Document" r:id="rId4" imgW="7301323" imgH="520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3200400"/>
                        <a:ext cx="7301323" cy="52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Extra:  Use objects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the Change Calculator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 Instructors CD\documents\pngs\extra_11_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45" y="1646555"/>
            <a:ext cx="6237752" cy="26968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809768"/>
              </p:ext>
            </p:extLst>
          </p:nvPr>
        </p:nvGraphicFramePr>
        <p:xfrm>
          <a:off x="990600" y="4267200"/>
          <a:ext cx="7301323" cy="129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Document" r:id="rId4" imgW="7301323" imgH="1295517" progId="Word.Document.12">
                  <p:embed/>
                </p:oleObj>
              </mc:Choice>
              <mc:Fallback>
                <p:oleObj name="Document" r:id="rId4" imgW="7301323" imgH="12955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4267200"/>
                        <a:ext cx="7301323" cy="1295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2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Extra 11-4	Convert the PIG app to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 Instructors CD\documents\pngs\extra_11_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170" y="1219200"/>
            <a:ext cx="4507230" cy="37458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836416"/>
              </p:ext>
            </p:extLst>
          </p:nvPr>
        </p:nvGraphicFramePr>
        <p:xfrm>
          <a:off x="990600" y="4940138"/>
          <a:ext cx="7301323" cy="7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Document" r:id="rId4" imgW="7301323" imgH="774862" progId="Word.Document.12">
                  <p:embed/>
                </p:oleObj>
              </mc:Choice>
              <mc:Fallback>
                <p:oleObj name="Document" r:id="rId4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4940138"/>
                        <a:ext cx="7301323" cy="7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Short 11-1 Add a method to the String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483560"/>
              </p:ext>
            </p:extLst>
          </p:nvPr>
        </p:nvGraphicFramePr>
        <p:xfrm>
          <a:off x="838200" y="3429000"/>
          <a:ext cx="7227888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Document" r:id="rId3" imgW="7269491" imgH="1487705" progId="Word.Document.12">
                  <p:embed/>
                </p:oleObj>
              </mc:Choice>
              <mc:Fallback>
                <p:oleObj name="Document" r:id="rId3" imgW="7269491" imgH="14877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429000"/>
                        <a:ext cx="7227888" cy="147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676191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properties and methods </a:t>
            </a:r>
            <a:br>
              <a:rPr lang="en-US" dirty="0"/>
            </a:br>
            <a:r>
              <a:rPr lang="en-US" dirty="0"/>
              <a:t>of the native object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150063"/>
              </p:ext>
            </p:extLst>
          </p:nvPr>
        </p:nvGraphicFramePr>
        <p:xfrm>
          <a:off x="990600" y="1524000"/>
          <a:ext cx="7300912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7301323" imgH="1892507" progId="Word.Document.12">
                  <p:embed/>
                </p:oleObj>
              </mc:Choice>
              <mc:Fallback>
                <p:oleObj name="Document" r:id="rId3" imgW="7301323" imgH="18925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1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initialize a new object with properties </a:t>
            </a:r>
            <a:br>
              <a:rPr lang="en-US" dirty="0"/>
            </a:br>
            <a:r>
              <a:rPr lang="en-US" dirty="0"/>
              <a:t>and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402655"/>
              </p:ext>
            </p:extLst>
          </p:nvPr>
        </p:nvGraphicFramePr>
        <p:xfrm>
          <a:off x="990600" y="1600200"/>
          <a:ext cx="7300912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7301323" imgH="2353031" progId="Word.Document.12">
                  <p:embed/>
                </p:oleObj>
              </mc:Choice>
              <mc:Fallback>
                <p:oleObj name="Document" r:id="rId3" imgW="7301323" imgH="2353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6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initialize a new object with properties </a:t>
            </a:r>
            <a:br>
              <a:rPr lang="en-US" dirty="0"/>
            </a:br>
            <a:r>
              <a:rPr lang="en-US" dirty="0"/>
              <a:t>and methods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591146"/>
              </p:ext>
            </p:extLst>
          </p:nvPr>
        </p:nvGraphicFramePr>
        <p:xfrm>
          <a:off x="990600" y="1600200"/>
          <a:ext cx="7300912" cy="402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7301323" imgH="4028058" progId="Word.Document.12">
                  <p:embed/>
                </p:oleObj>
              </mc:Choice>
              <mc:Fallback>
                <p:oleObj name="Document" r:id="rId3" imgW="7301323" imgH="402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402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1638</Words>
  <Application>Microsoft Office PowerPoint</Application>
  <PresentationFormat>On-screen Show (4:3)</PresentationFormat>
  <Paragraphs>325</Paragraphs>
  <Slides>65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Slide with title</vt:lpstr>
      <vt:lpstr>Document</vt:lpstr>
      <vt:lpstr>Microsoft Word Document</vt:lpstr>
      <vt:lpstr>Chapter 11</vt:lpstr>
      <vt:lpstr>Objectives</vt:lpstr>
      <vt:lpstr>Objectives (continued)</vt:lpstr>
      <vt:lpstr>The JavaScript hierarchy of some  of the native object types</vt:lpstr>
      <vt:lpstr>The syntax for creating a new object  of a native type</vt:lpstr>
      <vt:lpstr>How to create a new object of a native type  with literal values</vt:lpstr>
      <vt:lpstr>How to use the properties and methods  of the native object types</vt:lpstr>
      <vt:lpstr>How to initialize a new object with properties  and methods</vt:lpstr>
      <vt:lpstr>How to initialize a new object with properties  and methods (continued)</vt:lpstr>
      <vt:lpstr>How to nest objects and refer  to the nested properties and methods</vt:lpstr>
      <vt:lpstr>How to add properties and methods  to an object</vt:lpstr>
      <vt:lpstr>Two variables that refer to the same object</vt:lpstr>
      <vt:lpstr>How to delete an object</vt:lpstr>
      <vt:lpstr>How to code constructors that create instances of object types</vt:lpstr>
      <vt:lpstr>How to add a method to an object type</vt:lpstr>
      <vt:lpstr>How to create and use object types</vt:lpstr>
      <vt:lpstr>Terms</vt:lpstr>
      <vt:lpstr>Some of the methods of a new object’s prototype object</vt:lpstr>
      <vt:lpstr>Examples of calling and overriding the methods of an object’s prototype</vt:lpstr>
      <vt:lpstr>Examples of calling and overriding the methods of an object’s prototype (continued)</vt:lpstr>
      <vt:lpstr>Terms</vt:lpstr>
      <vt:lpstr>The arrays used in the examples that follow</vt:lpstr>
      <vt:lpstr>Code that creates a new object  for every invoice in the array</vt:lpstr>
      <vt:lpstr>Code that uses a constructor for every invoice  in the array</vt:lpstr>
      <vt:lpstr>The create method of the Object object</vt:lpstr>
      <vt:lpstr>A custom prototype object with one method</vt:lpstr>
      <vt:lpstr>A factory function that creates  a custom prototype object </vt:lpstr>
      <vt:lpstr>The Task Manager application</vt:lpstr>
      <vt:lpstr>The HTML for the Task Manager</vt:lpstr>
      <vt:lpstr>The library_storage.js file</vt:lpstr>
      <vt:lpstr>The library_task.js file</vt:lpstr>
      <vt:lpstr>The library_tasklist.js file</vt:lpstr>
      <vt:lpstr>The library_tasklist.js file (continued)</vt:lpstr>
      <vt:lpstr>The library_tasklist.js file (continued)</vt:lpstr>
      <vt:lpstr>The main JavaScript for the Task Manager app</vt:lpstr>
      <vt:lpstr>The main JavaScript (continued)</vt:lpstr>
      <vt:lpstr>A percentPrototype object</vt:lpstr>
      <vt:lpstr>Some objects that use the prototypes</vt:lpstr>
      <vt:lpstr>How to override a prototype’s method while still using its functionality</vt:lpstr>
      <vt:lpstr>A constructor function  that creates a Percent object</vt:lpstr>
      <vt:lpstr>A constructor for a Commission object  that inherits the Percent object</vt:lpstr>
      <vt:lpstr>Some objects that use the constructor objects</vt:lpstr>
      <vt:lpstr>How to override a prototype’s method  while still using its functionality</vt:lpstr>
      <vt:lpstr>How to add a method to the String object type</vt:lpstr>
      <vt:lpstr>How to add a method to the Date object type</vt:lpstr>
      <vt:lpstr>How to add a method to the Math object</vt:lpstr>
      <vt:lpstr>How to check if the method exists  before adding it</vt:lpstr>
      <vt:lpstr>A method that modifies an object  but doesn’t return the object</vt:lpstr>
      <vt:lpstr>A method that modifies an object  and then returns the object</vt:lpstr>
      <vt:lpstr>Chaining method calls on a custom object</vt:lpstr>
      <vt:lpstr>The objects and variables used  by the operators that follow</vt:lpstr>
      <vt:lpstr>How to use the in operator</vt:lpstr>
      <vt:lpstr>How to use the instanceof operator</vt:lpstr>
      <vt:lpstr>How to use the typeof operator</vt:lpstr>
      <vt:lpstr>The library_native_objects.js file</vt:lpstr>
      <vt:lpstr>The enhanced library_storage.js file</vt:lpstr>
      <vt:lpstr>The enhanced library_storage.js file (continued)</vt:lpstr>
      <vt:lpstr>The enhanced library_tasklist.js file</vt:lpstr>
      <vt:lpstr>The enhanced library_tasklist.js file (continued)</vt:lpstr>
      <vt:lpstr>The enhanced main JavaScript  for the Task Manager application</vt:lpstr>
      <vt:lpstr>The main JavaScript (continued)</vt:lpstr>
      <vt:lpstr>Exercise 11-1 Enhance the Task Manager app</vt:lpstr>
      <vt:lpstr>Extra:  Use objects  with the Change Calculator</vt:lpstr>
      <vt:lpstr>Extra 11-4 Convert the PIG app to objects</vt:lpstr>
      <vt:lpstr>Short 11-1 Add a method to the String object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59</cp:revision>
  <dcterms:created xsi:type="dcterms:W3CDTF">2010-11-30T18:46:51Z</dcterms:created>
  <dcterms:modified xsi:type="dcterms:W3CDTF">2015-10-01T22:26:25Z</dcterms:modified>
</cp:coreProperties>
</file>