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3.docx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27643"/>
              </p:ext>
            </p:extLst>
          </p:nvPr>
        </p:nvGraphicFramePr>
        <p:xfrm>
          <a:off x="914400" y="1600200"/>
          <a:ext cx="7301323" cy="318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3185503" progId="Word.Document.12">
                  <p:embed/>
                </p:oleObj>
              </mc:Choice>
              <mc:Fallback>
                <p:oleObj name="Document" r:id="rId3" imgW="7301323" imgH="3185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185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Types of characters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88471"/>
              </p:ext>
            </p:extLst>
          </p:nvPr>
        </p:nvGraphicFramePr>
        <p:xfrm>
          <a:off x="990600" y="1219200"/>
          <a:ext cx="7301323" cy="398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3988450" progId="Word.Document.12">
                  <p:embed/>
                </p:oleObj>
              </mc:Choice>
              <mc:Fallback>
                <p:oleObj name="Document" r:id="rId3" imgW="7301323" imgH="39884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98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0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match types of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59139"/>
              </p:ext>
            </p:extLst>
          </p:nvPr>
        </p:nvGraphicFramePr>
        <p:xfrm>
          <a:off x="990600" y="11430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3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String positions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12394"/>
              </p:ext>
            </p:extLst>
          </p:nvPr>
        </p:nvGraphicFramePr>
        <p:xfrm>
          <a:off x="990600" y="1219200"/>
          <a:ext cx="7301323" cy="435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4352117" progId="Word.Document.12">
                  <p:embed/>
                </p:oleObj>
              </mc:Choice>
              <mc:Fallback>
                <p:oleObj name="Document" r:id="rId3" imgW="7301323" imgH="4352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5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6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group and match </a:t>
            </a:r>
            <a:r>
              <a:rPr lang="en-US" dirty="0" err="1"/>
              <a:t>subpatterns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27324"/>
              </p:ext>
            </p:extLst>
          </p:nvPr>
        </p:nvGraphicFramePr>
        <p:xfrm>
          <a:off x="990600" y="1219200"/>
          <a:ext cx="7301323" cy="336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3363016" progId="Word.Document.12">
                  <p:embed/>
                </p:oleObj>
              </mc:Choice>
              <mc:Fallback>
                <p:oleObj name="Document" r:id="rId3" imgW="7301323" imgH="3363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363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2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Repeating patterns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21553"/>
              </p:ext>
            </p:extLst>
          </p:nvPr>
        </p:nvGraphicFramePr>
        <p:xfrm>
          <a:off x="990600" y="1219200"/>
          <a:ext cx="7301323" cy="244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2445208" progId="Word.Document.12">
                  <p:embed/>
                </p:oleObj>
              </mc:Choice>
              <mc:Fallback>
                <p:oleObj name="Document" r:id="rId3" imgW="7301323" imgH="2445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445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9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match a repeating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50830"/>
              </p:ext>
            </p:extLst>
          </p:nvPr>
        </p:nvGraphicFramePr>
        <p:xfrm>
          <a:off x="990600" y="1266825"/>
          <a:ext cx="7300912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3153457" progId="Word.Document.12">
                  <p:embed/>
                </p:oleObj>
              </mc:Choice>
              <mc:Fallback>
                <p:oleObj name="Document" r:id="rId3" imgW="7301323" imgH="3153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6825"/>
                        <a:ext cx="7300912" cy="31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1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global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02883"/>
              </p:ext>
            </p:extLst>
          </p:nvPr>
        </p:nvGraphicFramePr>
        <p:xfrm>
          <a:off x="990600" y="1143000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1432342" progId="Word.Document.12">
                  <p:embed/>
                </p:oleObj>
              </mc:Choice>
              <mc:Fallback>
                <p:oleObj name="Document" r:id="rId3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9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One property of a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63813"/>
              </p:ext>
            </p:extLst>
          </p:nvPr>
        </p:nvGraphicFramePr>
        <p:xfrm>
          <a:off x="914400" y="1219200"/>
          <a:ext cx="7301323" cy="407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4070905" progId="Word.Document.12">
                  <p:embed/>
                </p:oleObj>
              </mc:Choice>
              <mc:Fallback>
                <p:oleObj name="Document" r:id="rId3" imgW="7301323" imgH="4070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407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multiline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99890"/>
              </p:ext>
            </p:extLst>
          </p:nvPr>
        </p:nvGraphicFramePr>
        <p:xfrm>
          <a:off x="914400" y="1143000"/>
          <a:ext cx="7300912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4582199" progId="Word.Document.12">
                  <p:embed/>
                </p:oleObj>
              </mc:Choice>
              <mc:Fallback>
                <p:oleObj name="Document" r:id="rId3" imgW="7301323" imgH="4582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0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Three string methods that you can use </a:t>
            </a:r>
            <a:br>
              <a:rPr lang="en-US" dirty="0"/>
            </a:br>
            <a:r>
              <a:rPr lang="en-US" dirty="0"/>
              <a:t>with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00526"/>
              </p:ext>
            </p:extLst>
          </p:nvPr>
        </p:nvGraphicFramePr>
        <p:xfrm>
          <a:off x="990600" y="1652587"/>
          <a:ext cx="74533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454871" imgH="1014666" progId="Word.Document.12">
                  <p:embed/>
                </p:oleObj>
              </mc:Choice>
              <mc:Fallback>
                <p:oleObj name="Document" r:id="rId3" imgW="7454871" imgH="1014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2587"/>
                        <a:ext cx="7453312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0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76106"/>
              </p:ext>
            </p:extLst>
          </p:nvPr>
        </p:nvGraphicFramePr>
        <p:xfrm>
          <a:off x="990600" y="1143000"/>
          <a:ext cx="7301323" cy="442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420169" progId="Word.Document.12">
                  <p:embed/>
                </p:oleObj>
              </mc:Choice>
              <mc:Fallback>
                <p:oleObj name="Document" r:id="rId3" imgW="7301323" imgH="4420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20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search and match methods </a:t>
            </a:r>
            <a:br>
              <a:rPr lang="en-US" dirty="0"/>
            </a:br>
            <a:r>
              <a:rPr lang="en-US" dirty="0"/>
              <a:t>with a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1306"/>
              </p:ext>
            </p:extLst>
          </p:nvPr>
        </p:nvGraphicFramePr>
        <p:xfrm>
          <a:off x="990600" y="1600200"/>
          <a:ext cx="730091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4028058" progId="Word.Document.12">
                  <p:embed/>
                </p:oleObj>
              </mc:Choice>
              <mc:Fallback>
                <p:oleObj name="Document" r:id="rId3" imgW="7301323" imgH="402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4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search and match methods </a:t>
            </a:r>
            <a:br>
              <a:rPr lang="en-US" dirty="0"/>
            </a:br>
            <a:r>
              <a:rPr lang="en-US" dirty="0"/>
              <a:t>with a regular expression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50575"/>
              </p:ext>
            </p:extLst>
          </p:nvPr>
        </p:nvGraphicFramePr>
        <p:xfrm>
          <a:off x="990600" y="1600200"/>
          <a:ext cx="730091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1932474" progId="Word.Document.12">
                  <p:embed/>
                </p:oleObj>
              </mc:Choice>
              <mc:Fallback>
                <p:oleObj name="Document" r:id="rId3" imgW="7301323" imgH="1932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93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1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replace method </a:t>
            </a:r>
            <a:br>
              <a:rPr lang="en-US" dirty="0"/>
            </a:br>
            <a:r>
              <a:rPr lang="en-US" dirty="0"/>
              <a:t>with a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348910"/>
              </p:ext>
            </p:extLst>
          </p:nvPr>
        </p:nvGraphicFramePr>
        <p:xfrm>
          <a:off x="990600" y="1524000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3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Regular expressions for testing validity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48523"/>
              </p:ext>
            </p:extLst>
          </p:nvPr>
        </p:nvGraphicFramePr>
        <p:xfrm>
          <a:off x="990600" y="1217613"/>
          <a:ext cx="7300912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7301323" imgH="3736044" progId="Word.Document.12">
                  <p:embed/>
                </p:oleObj>
              </mc:Choice>
              <mc:Fallback>
                <p:oleObj name="Document" r:id="rId3" imgW="7301323" imgH="3736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7613"/>
                        <a:ext cx="7300912" cy="373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8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that use these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04895"/>
              </p:ext>
            </p:extLst>
          </p:nvPr>
        </p:nvGraphicFramePr>
        <p:xfrm>
          <a:off x="990600" y="1143000"/>
          <a:ext cx="7300912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4258500" progId="Word.Document.12">
                  <p:embed/>
                </p:oleObj>
              </mc:Choice>
              <mc:Fallback>
                <p:oleObj name="Document" r:id="rId3" imgW="7301323" imgH="425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that does complete validation </a:t>
            </a:r>
            <a:br>
              <a:rPr lang="en-US" dirty="0"/>
            </a:br>
            <a:r>
              <a:rPr lang="en-US" dirty="0"/>
              <a:t>of an email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9438"/>
              </p:ext>
            </p:extLst>
          </p:nvPr>
        </p:nvGraphicFramePr>
        <p:xfrm>
          <a:off x="990600" y="1600200"/>
          <a:ext cx="7300912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5160465" progId="Word.Document.12">
                  <p:embed/>
                </p:oleObj>
              </mc:Choice>
              <mc:Fallback>
                <p:oleObj name="Document" r:id="rId3" imgW="7301323" imgH="5160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4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new Error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41365"/>
              </p:ext>
            </p:extLst>
          </p:nvPr>
        </p:nvGraphicFramePr>
        <p:xfrm>
          <a:off x="914400" y="1219200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1084519" progId="Word.Document.12">
                  <p:embed/>
                </p:oleObj>
              </mc:Choice>
              <mc:Fallback>
                <p:oleObj name="Document" r:id="rId3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calculateFutureValue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that throws a new Error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57628"/>
              </p:ext>
            </p:extLst>
          </p:nvPr>
        </p:nvGraphicFramePr>
        <p:xfrm>
          <a:off x="990600" y="1676400"/>
          <a:ext cx="7300912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3685275" progId="Word.Document.12">
                  <p:embed/>
                </p:oleObj>
              </mc:Choice>
              <mc:Fallback>
                <p:oleObj name="Document" r:id="rId3" imgW="7301323" imgH="36852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7300912" cy="368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properties of Error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95879"/>
              </p:ext>
            </p:extLst>
          </p:nvPr>
        </p:nvGraphicFramePr>
        <p:xfrm>
          <a:off x="990600" y="1219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2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Other types of error objects that inherit </a:t>
            </a:r>
            <a:br>
              <a:rPr lang="en-US" dirty="0"/>
            </a:br>
            <a:r>
              <a:rPr lang="en-US" dirty="0"/>
              <a:t>from the Error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475867"/>
              </p:ext>
            </p:extLst>
          </p:nvPr>
        </p:nvGraphicFramePr>
        <p:xfrm>
          <a:off x="990600" y="1600200"/>
          <a:ext cx="7300912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3" imgW="7301323" imgH="3580496" progId="Word.Document.12">
                  <p:embed/>
                </p:oleObj>
              </mc:Choice>
              <mc:Fallback>
                <p:oleObj name="Document" r:id="rId3" imgW="7301323" imgH="3580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57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3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87625"/>
              </p:ext>
            </p:extLst>
          </p:nvPr>
        </p:nvGraphicFramePr>
        <p:xfrm>
          <a:off x="990600" y="12954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1689429" progId="Word.Document.12">
                  <p:embed/>
                </p:oleObj>
              </mc:Choice>
              <mc:Fallback>
                <p:oleObj name="Document" r:id="rId3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3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syntax for a try-catch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48702"/>
              </p:ext>
            </p:extLst>
          </p:nvPr>
        </p:nvGraphicFramePr>
        <p:xfrm>
          <a:off x="990600" y="1176338"/>
          <a:ext cx="73009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7301323" imgH="4539351" progId="Word.Document.12">
                  <p:embed/>
                </p:oleObj>
              </mc:Choice>
              <mc:Fallback>
                <p:oleObj name="Document" r:id="rId3" imgW="7301323" imgH="4539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6338"/>
                        <a:ext cx="7300912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6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200329"/>
          </a:xfrm>
        </p:spPr>
        <p:txBody>
          <a:bodyPr/>
          <a:lstStyle/>
          <a:p>
            <a:r>
              <a:rPr lang="en-US" dirty="0"/>
              <a:t>The message property of the error object that’s thrown by the </a:t>
            </a:r>
            <a:r>
              <a:rPr lang="en-US" dirty="0" err="1"/>
              <a:t>calculateFutureValue</a:t>
            </a:r>
            <a:r>
              <a:rPr lang="en-US" dirty="0"/>
              <a:t>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1-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32" y="1828800"/>
            <a:ext cx="5362868" cy="1676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7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try-catch statement that </a:t>
            </a:r>
            <a:r>
              <a:rPr lang="en-US" dirty="0" err="1"/>
              <a:t>rethrows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Error object to its calling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26990"/>
              </p:ext>
            </p:extLst>
          </p:nvPr>
        </p:nvGraphicFramePr>
        <p:xfrm>
          <a:off x="990600" y="16573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73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9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29515"/>
              </p:ext>
            </p:extLst>
          </p:nvPr>
        </p:nvGraphicFramePr>
        <p:xfrm>
          <a:off x="990600" y="1143000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1932834" progId="Word.Document.12">
                  <p:embed/>
                </p:oleObj>
              </mc:Choice>
              <mc:Fallback>
                <p:oleObj name="Document" r:id="rId3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Register form when it’s first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2-08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6" y="1219200"/>
            <a:ext cx="7271385" cy="3916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Register form with error messages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2-08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3951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7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script elements in the head section </a:t>
            </a:r>
            <a:br>
              <a:rPr lang="en-US" dirty="0"/>
            </a:br>
            <a:r>
              <a:rPr lang="en-US" dirty="0"/>
              <a:t>that identify the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03967"/>
              </p:ext>
            </p:extLst>
          </p:nvPr>
        </p:nvGraphicFramePr>
        <p:xfrm>
          <a:off x="990600" y="1600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200329"/>
          </a:xfrm>
        </p:spPr>
        <p:txBody>
          <a:bodyPr/>
          <a:lstStyle/>
          <a:p>
            <a:r>
              <a:rPr lang="en-US" dirty="0"/>
              <a:t>The HTML for the main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document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30046"/>
              </p:ext>
            </p:extLst>
          </p:nvPr>
        </p:nvGraphicFramePr>
        <p:xfrm>
          <a:off x="990600" y="1600200"/>
          <a:ext cx="7300912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4836406" progId="Word.Document.12">
                  <p:embed/>
                </p:oleObj>
              </mc:Choice>
              <mc:Fallback>
                <p:oleObj name="Document" r:id="rId3" imgW="7301323" imgH="48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HTML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08613"/>
              </p:ext>
            </p:extLst>
          </p:nvPr>
        </p:nvGraphicFramePr>
        <p:xfrm>
          <a:off x="990600" y="1295400"/>
          <a:ext cx="7300912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3" imgW="7301323" imgH="4375881" progId="Word.Document.12">
                  <p:embed/>
                </p:oleObj>
              </mc:Choice>
              <mc:Fallback>
                <p:oleObj name="Document" r:id="rId3" imgW="7301323" imgH="4375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437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0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 for a navigation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90614"/>
              </p:ext>
            </p:extLst>
          </p:nvPr>
        </p:nvGraphicFramePr>
        <p:xfrm>
          <a:off x="914400" y="1219200"/>
          <a:ext cx="7300912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Two ways to create a regular expression object that will find “Babbage”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57241"/>
              </p:ext>
            </p:extLst>
          </p:nvPr>
        </p:nvGraphicFramePr>
        <p:xfrm>
          <a:off x="990600" y="1600200"/>
          <a:ext cx="730091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1662424" progId="Word.Document.12">
                  <p:embed/>
                </p:oleObj>
              </mc:Choice>
              <mc:Fallback>
                <p:oleObj name="Document" r:id="rId3" imgW="7301323" imgH="16624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66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1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Some of the CSS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0261"/>
              </p:ext>
            </p:extLst>
          </p:nvPr>
        </p:nvGraphicFramePr>
        <p:xfrm>
          <a:off x="990600" y="1219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8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library_navigate.js file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30777"/>
              </p:ext>
            </p:extLst>
          </p:nvPr>
        </p:nvGraphicFramePr>
        <p:xfrm>
          <a:off x="990600" y="1274763"/>
          <a:ext cx="7300912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2992868" progId="Word.Document.12">
                  <p:embed/>
                </p:oleObj>
              </mc:Choice>
              <mc:Fallback>
                <p:oleObj name="Document" r:id="rId3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74763"/>
                        <a:ext cx="7300912" cy="299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6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library_fields.js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61414"/>
              </p:ext>
            </p:extLst>
          </p:nvPr>
        </p:nvGraphicFramePr>
        <p:xfrm>
          <a:off x="990600" y="12954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library_fields.js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97988"/>
              </p:ext>
            </p:extLst>
          </p:nvPr>
        </p:nvGraphicFramePr>
        <p:xfrm>
          <a:off x="990600" y="12192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5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39643"/>
              </p:ext>
            </p:extLst>
          </p:nvPr>
        </p:nvGraphicFramePr>
        <p:xfrm>
          <a:off x="990600" y="1219200"/>
          <a:ext cx="730091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7301323" imgH="2302262" progId="Word.Document.12">
                  <p:embed/>
                </p:oleObj>
              </mc:Choice>
              <mc:Fallback>
                <p:oleObj name="Document" r:id="rId3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30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60784"/>
              </p:ext>
            </p:extLst>
          </p:nvPr>
        </p:nvGraphicFramePr>
        <p:xfrm>
          <a:off x="990600" y="1263650"/>
          <a:ext cx="7300912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3650"/>
                        <a:ext cx="7300912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6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0768"/>
              </p:ext>
            </p:extLst>
          </p:nvPr>
        </p:nvGraphicFramePr>
        <p:xfrm>
          <a:off x="990600" y="1285875"/>
          <a:ext cx="730091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85875"/>
                        <a:ext cx="7300912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6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18284"/>
              </p:ext>
            </p:extLst>
          </p:nvPr>
        </p:nvGraphicFramePr>
        <p:xfrm>
          <a:off x="990600" y="1219200"/>
          <a:ext cx="7300912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3" imgW="7301323" imgH="3453392" progId="Word.Document.12">
                  <p:embed/>
                </p:oleObj>
              </mc:Choice>
              <mc:Fallback>
                <p:oleObj name="Document" r:id="rId3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library_validate_form.js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368802"/>
              </p:ext>
            </p:extLst>
          </p:nvPr>
        </p:nvGraphicFramePr>
        <p:xfrm>
          <a:off x="990600" y="1219200"/>
          <a:ext cx="73009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3" imgW="7301323" imgH="690606" progId="Word.Document.12">
                  <p:embed/>
                </p:oleObj>
              </mc:Choice>
              <mc:Fallback>
                <p:oleObj name="Document" r:id="rId3" imgW="7301323" imgH="690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8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library_validate_form.js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45826"/>
              </p:ext>
            </p:extLst>
          </p:nvPr>
        </p:nvGraphicFramePr>
        <p:xfrm>
          <a:off x="990600" y="1219200"/>
          <a:ext cx="7300912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7301323" imgH="4143999" progId="Word.Document.12">
                  <p:embed/>
                </p:oleObj>
              </mc:Choice>
              <mc:Fallback>
                <p:oleObj name="Document" r:id="rId3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8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One method of a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97431"/>
              </p:ext>
            </p:extLst>
          </p:nvPr>
        </p:nvGraphicFramePr>
        <p:xfrm>
          <a:off x="914400" y="1143000"/>
          <a:ext cx="7300912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3015192" progId="Word.Document.12">
                  <p:embed/>
                </p:oleObj>
              </mc:Choice>
              <mc:Fallback>
                <p:oleObj name="Document" r:id="rId3" imgW="7301323" imgH="30151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1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1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library_validate_form.js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97876"/>
              </p:ext>
            </p:extLst>
          </p:nvPr>
        </p:nvGraphicFramePr>
        <p:xfrm>
          <a:off x="990600" y="1219200"/>
          <a:ext cx="7300912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3913917" progId="Word.Document.12">
                  <p:embed/>
                </p:oleObj>
              </mc:Choice>
              <mc:Fallback>
                <p:oleObj name="Document" r:id="rId3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91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library_validate_form.js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057"/>
              </p:ext>
            </p:extLst>
          </p:nvPr>
        </p:nvGraphicFramePr>
        <p:xfrm>
          <a:off x="990600" y="1219200"/>
          <a:ext cx="7300912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01323" imgH="2532704" progId="Word.Document.12">
                  <p:embed/>
                </p:oleObj>
              </mc:Choice>
              <mc:Fallback>
                <p:oleObj name="Document" r:id="rId3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53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9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library_validate_form.js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31478"/>
              </p:ext>
            </p:extLst>
          </p:nvPr>
        </p:nvGraphicFramePr>
        <p:xfrm>
          <a:off x="990600" y="1219200"/>
          <a:ext cx="7300912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7301323" imgH="4836406" progId="Word.Document.12">
                  <p:embed/>
                </p:oleObj>
              </mc:Choice>
              <mc:Fallback>
                <p:oleObj name="Document" r:id="rId3" imgW="7301323" imgH="48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3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register.js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29204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6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Exercise 12-1 Add exception handling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FV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2\x12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676400"/>
            <a:ext cx="4378325" cy="20081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218145"/>
              </p:ext>
            </p:extLst>
          </p:nvPr>
        </p:nvGraphicFramePr>
        <p:xfrm>
          <a:off x="990600" y="3733800"/>
          <a:ext cx="7301323" cy="147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7301323" imgH="1473390" progId="Word.Document.12">
                  <p:embed/>
                </p:oleObj>
              </mc:Choice>
              <mc:Fallback>
                <p:oleObj name="Document" r:id="rId4" imgW="7301323" imgH="1473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7301323" cy="147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3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20000" cy="800219"/>
          </a:xfrm>
        </p:spPr>
        <p:txBody>
          <a:bodyPr/>
          <a:lstStyle/>
          <a:p>
            <a:r>
              <a:rPr lang="en-US" dirty="0"/>
              <a:t>Exercise 12-2 Enhance the </a:t>
            </a:r>
            <a:r>
              <a:rPr lang="en-US" dirty="0" smtClean="0"/>
              <a:t>Register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2\x12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1228725"/>
            <a:ext cx="7305675" cy="395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68575"/>
              </p:ext>
            </p:extLst>
          </p:nvPr>
        </p:nvGraphicFramePr>
        <p:xfrm>
          <a:off x="1004477" y="5105400"/>
          <a:ext cx="7301323" cy="10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7301323" imgH="1066875" progId="Word.Document.12">
                  <p:embed/>
                </p:oleObj>
              </mc:Choice>
              <mc:Fallback>
                <p:oleObj name="Document" r:id="rId4" imgW="7301323" imgH="106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5105400"/>
                        <a:ext cx="7301323" cy="10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7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12-1 Adjust a regular expression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2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219200"/>
            <a:ext cx="6332994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49411"/>
              </p:ext>
            </p:extLst>
          </p:nvPr>
        </p:nvGraphicFramePr>
        <p:xfrm>
          <a:off x="990600" y="3581400"/>
          <a:ext cx="7301323" cy="170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7301323" imgH="1702032" progId="Word.Document.12">
                  <p:embed/>
                </p:oleObj>
              </mc:Choice>
              <mc:Fallback>
                <p:oleObj name="Document" r:id="rId4" imgW="7301323" imgH="1702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581400"/>
                        <a:ext cx="7301323" cy="170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0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Extra 12-2 Add validation to a Reservation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 Instructors CD\documents\pngs\extra_12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5172"/>
            <a:ext cx="5791200" cy="4970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12-1 Add exception handling to this app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92270"/>
              </p:ext>
            </p:extLst>
          </p:nvPr>
        </p:nvGraphicFramePr>
        <p:xfrm>
          <a:off x="914400" y="3429000"/>
          <a:ext cx="7227888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3" imgW="7269491" imgH="2984045" progId="Word.Document.12">
                  <p:embed/>
                </p:oleObj>
              </mc:Choice>
              <mc:Fallback>
                <p:oleObj name="Document" r:id="rId3" imgW="7269491" imgH="2984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7227888" cy="296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298" name="Picture 2" descr="M:\Current projects\JavaScript Instructors CD\documents\pngs\short_1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76191" cy="2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a case-insensitive regular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26217"/>
              </p:ext>
            </p:extLst>
          </p:nvPr>
        </p:nvGraphicFramePr>
        <p:xfrm>
          <a:off x="914400" y="1606550"/>
          <a:ext cx="730091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2279937" progId="Word.Document.12">
                  <p:embed/>
                </p:oleObj>
              </mc:Choice>
              <mc:Fallback>
                <p:oleObj name="Document" r:id="rId3" imgW="7301323" imgH="2279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6550"/>
                        <a:ext cx="7300912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466435"/>
              </p:ext>
            </p:extLst>
          </p:nvPr>
        </p:nvGraphicFramePr>
        <p:xfrm>
          <a:off x="990600" y="12192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Special characters in regular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49542"/>
              </p:ext>
            </p:extLst>
          </p:nvPr>
        </p:nvGraphicFramePr>
        <p:xfrm>
          <a:off x="996949" y="1146175"/>
          <a:ext cx="6616824" cy="510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6616824" imgH="5104655" progId="Word.Document.12">
                  <p:embed/>
                </p:oleObj>
              </mc:Choice>
              <mc:Fallback>
                <p:oleObj name="Document" r:id="rId3" imgW="6616824" imgH="5104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49" y="1146175"/>
                        <a:ext cx="6616824" cy="510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9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match special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954830"/>
              </p:ext>
            </p:extLst>
          </p:nvPr>
        </p:nvGraphicFramePr>
        <p:xfrm>
          <a:off x="990600" y="1193800"/>
          <a:ext cx="73009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2997909" progId="Word.Document.12">
                  <p:embed/>
                </p:oleObj>
              </mc:Choice>
              <mc:Fallback>
                <p:oleObj name="Document" r:id="rId3" imgW="7301323" imgH="29979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3800"/>
                        <a:ext cx="73009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3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1435</Words>
  <Application>Microsoft Office PowerPoint</Application>
  <PresentationFormat>On-screen Show (4:3)</PresentationFormat>
  <Paragraphs>290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Slide with title</vt:lpstr>
      <vt:lpstr>Document</vt:lpstr>
      <vt:lpstr>Microsoft Word Document</vt:lpstr>
      <vt:lpstr>Chapter 12</vt:lpstr>
      <vt:lpstr>Objectives</vt:lpstr>
      <vt:lpstr>Objectives (continued)</vt:lpstr>
      <vt:lpstr>Two ways to create a regular expression object that will find “Babbage”</vt:lpstr>
      <vt:lpstr>One method of a regular expression</vt:lpstr>
      <vt:lpstr>How to create a case-insensitive regular expression</vt:lpstr>
      <vt:lpstr>Terms</vt:lpstr>
      <vt:lpstr>Special characters in regular expressions</vt:lpstr>
      <vt:lpstr>How to match special characters</vt:lpstr>
      <vt:lpstr>Types of characters in regular expressions</vt:lpstr>
      <vt:lpstr>How to match types of characters</vt:lpstr>
      <vt:lpstr>String positions in regular expressions</vt:lpstr>
      <vt:lpstr>How to group and match subpatterns</vt:lpstr>
      <vt:lpstr>Repeating patterns in regular expressions</vt:lpstr>
      <vt:lpstr>How to match a repeating pattern</vt:lpstr>
      <vt:lpstr>How to create a global regular expression</vt:lpstr>
      <vt:lpstr>One property of a regular expression</vt:lpstr>
      <vt:lpstr>How to create a multiline regular expression</vt:lpstr>
      <vt:lpstr>Three string methods that you can use  with regular expressions</vt:lpstr>
      <vt:lpstr>How to use the search and match methods  with a regular expression</vt:lpstr>
      <vt:lpstr>How to use the search and match methods  with a regular expression (continued)</vt:lpstr>
      <vt:lpstr>How to use the replace method  with a regular expression</vt:lpstr>
      <vt:lpstr>Regular expressions for testing validity</vt:lpstr>
      <vt:lpstr>Examples that use these expressions</vt:lpstr>
      <vt:lpstr>A function that does complete validation  of an email address</vt:lpstr>
      <vt:lpstr>The syntax for creating a new Error object</vt:lpstr>
      <vt:lpstr>A calculateFutureValue method  that throws a new Error object</vt:lpstr>
      <vt:lpstr>Two properties of Error objects</vt:lpstr>
      <vt:lpstr>Other types of error objects that inherit  from the Error type</vt:lpstr>
      <vt:lpstr>The syntax for a try-catch statement</vt:lpstr>
      <vt:lpstr>The message property of the error object that’s thrown by the calculateFutureValue function</vt:lpstr>
      <vt:lpstr>A try-catch statement that rethrows  an Error object to its calling function</vt:lpstr>
      <vt:lpstr>Terms</vt:lpstr>
      <vt:lpstr>The Register form when it’s first displayed</vt:lpstr>
      <vt:lpstr>The Register form with error messages</vt:lpstr>
      <vt:lpstr>The script elements in the head section  that identify the libraries</vt:lpstr>
      <vt:lpstr>The HTML for the main element  of the document </vt:lpstr>
      <vt:lpstr>The HTML (continued) </vt:lpstr>
      <vt:lpstr>The HTML for a navigation section</vt:lpstr>
      <vt:lpstr>Some of the CSS for the application</vt:lpstr>
      <vt:lpstr>The library_navigate.js file </vt:lpstr>
      <vt:lpstr>The library_fields.js file</vt:lpstr>
      <vt:lpstr>The library_fields.js file (continued)</vt:lpstr>
      <vt:lpstr>The library_validate.js file</vt:lpstr>
      <vt:lpstr>The library_validate.js file (continued)</vt:lpstr>
      <vt:lpstr>The library_validate.js file (continued)</vt:lpstr>
      <vt:lpstr>The library_validate.js file (continued)</vt:lpstr>
      <vt:lpstr>The library_validate_form.js file</vt:lpstr>
      <vt:lpstr>The library_validate_form.js file (continued)</vt:lpstr>
      <vt:lpstr>The library_validate_form.js file (continued)</vt:lpstr>
      <vt:lpstr>The library_validate_form.js file (continued)</vt:lpstr>
      <vt:lpstr>The library_validate_form.js file (continued)</vt:lpstr>
      <vt:lpstr>The register.js file</vt:lpstr>
      <vt:lpstr>Exercise 12-1 Add exception handling  to FV app</vt:lpstr>
      <vt:lpstr>Exercise 12-2 Enhance the Register application</vt:lpstr>
      <vt:lpstr>Extra 12-1 Adjust a regular expression pattern</vt:lpstr>
      <vt:lpstr>Extra 12-2 Add validation to a Reservation app</vt:lpstr>
      <vt:lpstr>Short 12-1 Add exception handling to this app 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56</cp:revision>
  <dcterms:created xsi:type="dcterms:W3CDTF">2010-11-30T18:46:51Z</dcterms:created>
  <dcterms:modified xsi:type="dcterms:W3CDTF">2015-10-01T22:19:44Z</dcterms:modified>
</cp:coreProperties>
</file>