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48"/>
  </p:notesMasterIdLst>
  <p:handoutMasterIdLst>
    <p:handoutMasterId r:id="rId49"/>
  </p:handoutMasterIdLst>
  <p:sldIdLst>
    <p:sldId id="323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57" r:id="rId36"/>
    <p:sldId id="358" r:id="rId37"/>
    <p:sldId id="359" r:id="rId38"/>
    <p:sldId id="360" r:id="rId39"/>
    <p:sldId id="361" r:id="rId40"/>
    <p:sldId id="362" r:id="rId41"/>
    <p:sldId id="363" r:id="rId42"/>
    <p:sldId id="364" r:id="rId43"/>
    <p:sldId id="365" r:id="rId44"/>
    <p:sldId id="366" r:id="rId45"/>
    <p:sldId id="367" r:id="rId46"/>
    <p:sldId id="368" r:id="rId4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15" autoAdjust="0"/>
    <p:restoredTop sz="86474" autoAdjust="0"/>
  </p:normalViewPr>
  <p:slideViewPr>
    <p:cSldViewPr>
      <p:cViewPr varScale="1">
        <p:scale>
          <a:sx n="94" d="100"/>
          <a:sy n="94" d="100"/>
        </p:scale>
        <p:origin x="-19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10/1/2015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33CC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858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33CC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Murach's JavaScript (2nd Ed.), C13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JavaScript (2nd Ed.), C13</a:t>
            </a:r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/>
              <a:t>Slide </a:t>
            </a:r>
            <a:fld id="{BF5C1183-B085-4070-A402-C03A3F977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5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6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7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18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19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0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1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2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4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25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26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27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28.emf"/><Relationship Id="rId4" Type="http://schemas.openxmlformats.org/officeDocument/2006/relationships/package" Target="../embeddings/Microsoft_Word_Document26.docx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30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31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32.emf"/><Relationship Id="rId4" Type="http://schemas.openxmlformats.org/officeDocument/2006/relationships/package" Target="../embeddings/Microsoft_Word_Document29.docx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34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35.e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37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38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39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40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4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42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43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5" Type="http://schemas.openxmlformats.org/officeDocument/2006/relationships/image" Target="../media/image44.emf"/><Relationship Id="rId4" Type="http://schemas.openxmlformats.org/officeDocument/2006/relationships/package" Target="../embeddings/Microsoft_Word_Document39.docx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5" Type="http://schemas.openxmlformats.org/officeDocument/2006/relationships/image" Target="../media/image46.emf"/><Relationship Id="rId4" Type="http://schemas.openxmlformats.org/officeDocument/2006/relationships/package" Target="../embeddings/Microsoft_Word_Document40.docx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5" Type="http://schemas.openxmlformats.org/officeDocument/2006/relationships/image" Target="../media/image49.png"/><Relationship Id="rId4" Type="http://schemas.openxmlformats.org/officeDocument/2006/relationships/image" Target="../media/image48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5" Type="http://schemas.openxmlformats.org/officeDocument/2006/relationships/image" Target="../media/image51.png"/><Relationship Id="rId4" Type="http://schemas.openxmlformats.org/officeDocument/2006/relationships/image" Target="../media/image50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5" Type="http://schemas.openxmlformats.org/officeDocument/2006/relationships/image" Target="../media/image53.png"/><Relationship Id="rId4" Type="http://schemas.openxmlformats.org/officeDocument/2006/relationships/image" Target="../media/image5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43000"/>
            <a:ext cx="7772400" cy="553998"/>
          </a:xfrm>
        </p:spPr>
        <p:txBody>
          <a:bodyPr/>
          <a:lstStyle/>
          <a:p>
            <a:r>
              <a:rPr lang="en-US" dirty="0" smtClean="0"/>
              <a:t>Chapter 13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3468999"/>
              </p:ext>
            </p:extLst>
          </p:nvPr>
        </p:nvGraphicFramePr>
        <p:xfrm>
          <a:off x="914400" y="1600200"/>
          <a:ext cx="7301323" cy="1783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Document" r:id="rId3" imgW="7301323" imgH="1783407" progId="Word.Document.12">
                  <p:embed/>
                </p:oleObj>
              </mc:Choice>
              <mc:Fallback>
                <p:oleObj name="Document" r:id="rId3" imgW="7301323" imgH="17834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600200"/>
                        <a:ext cx="7301323" cy="17834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How to add multiple event handlers </a:t>
            </a:r>
            <a:br>
              <a:rPr lang="en-US" dirty="0"/>
            </a:br>
            <a:r>
              <a:rPr lang="en-US" dirty="0"/>
              <a:t>to a single button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615059"/>
              </p:ext>
            </p:extLst>
          </p:nvPr>
        </p:nvGraphicFramePr>
        <p:xfrm>
          <a:off x="1004888" y="1524000"/>
          <a:ext cx="7300912" cy="304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Document" r:id="rId3" imgW="7301323" imgH="3043637" progId="Word.Document.12">
                  <p:embed/>
                </p:oleObj>
              </mc:Choice>
              <mc:Fallback>
                <p:oleObj name="Document" r:id="rId3" imgW="7301323" imgH="304363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4888" y="1524000"/>
                        <a:ext cx="7300912" cy="3043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850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Common HTML elements that have default actions for the click event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1609928"/>
              </p:ext>
            </p:extLst>
          </p:nvPr>
        </p:nvGraphicFramePr>
        <p:xfrm>
          <a:off x="990600" y="1600200"/>
          <a:ext cx="7377498" cy="23548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Document" r:id="rId3" imgW="7377498" imgH="2354831" progId="Word.Document.12">
                  <p:embed/>
                </p:oleObj>
              </mc:Choice>
              <mc:Fallback>
                <p:oleObj name="Document" r:id="rId3" imgW="7377498" imgH="235483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600200"/>
                        <a:ext cx="7377498" cy="23548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268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DOM-compliant code </a:t>
            </a:r>
            <a:br>
              <a:rPr lang="en-US" dirty="0"/>
            </a:br>
            <a:r>
              <a:rPr lang="en-US" dirty="0"/>
              <a:t>that cancels the default action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5177781"/>
              </p:ext>
            </p:extLst>
          </p:nvPr>
        </p:nvGraphicFramePr>
        <p:xfrm>
          <a:off x="914400" y="1574800"/>
          <a:ext cx="7300912" cy="223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Document" r:id="rId3" imgW="7301323" imgH="2235649" progId="Word.Document.12">
                  <p:embed/>
                </p:oleObj>
              </mc:Choice>
              <mc:Fallback>
                <p:oleObj name="Document" r:id="rId3" imgW="7301323" imgH="22356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574800"/>
                        <a:ext cx="7300912" cy="223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311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Cross-browser compatible code </a:t>
            </a:r>
            <a:br>
              <a:rPr lang="en-US" dirty="0"/>
            </a:br>
            <a:r>
              <a:rPr lang="en-US" dirty="0"/>
              <a:t>that cancels the default action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4250018"/>
              </p:ext>
            </p:extLst>
          </p:nvPr>
        </p:nvGraphicFramePr>
        <p:xfrm>
          <a:off x="990600" y="1600200"/>
          <a:ext cx="7300912" cy="276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Document" r:id="rId3" imgW="7301323" imgH="2769267" progId="Word.Document.12">
                  <p:embed/>
                </p:oleObj>
              </mc:Choice>
              <mc:Fallback>
                <p:oleObj name="Document" r:id="rId3" imgW="7301323" imgH="276926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600200"/>
                        <a:ext cx="7300912" cy="276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90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FAQs app with the Console panel open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6934200" cy="4872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446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library_event.js file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3468265"/>
              </p:ext>
            </p:extLst>
          </p:nvPr>
        </p:nvGraphicFramePr>
        <p:xfrm>
          <a:off x="990600" y="1177925"/>
          <a:ext cx="7300912" cy="484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Document" r:id="rId3" imgW="7301323" imgH="4842887" progId="Word.Document.12">
                  <p:embed/>
                </p:oleObj>
              </mc:Choice>
              <mc:Fallback>
                <p:oleObj name="Document" r:id="rId3" imgW="7301323" imgH="484288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77925"/>
                        <a:ext cx="7300912" cy="4841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129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faqs.js file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484328"/>
              </p:ext>
            </p:extLst>
          </p:nvPr>
        </p:nvGraphicFramePr>
        <p:xfrm>
          <a:off x="990600" y="1219200"/>
          <a:ext cx="7300912" cy="484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Document" r:id="rId3" imgW="7301323" imgH="4842887" progId="Word.Document.12">
                  <p:embed/>
                </p:oleObj>
              </mc:Choice>
              <mc:Fallback>
                <p:oleObj name="Document" r:id="rId3" imgW="7301323" imgH="484288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4841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846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faqs.js file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3386752"/>
              </p:ext>
            </p:extLst>
          </p:nvPr>
        </p:nvGraphicFramePr>
        <p:xfrm>
          <a:off x="990600" y="1177925"/>
          <a:ext cx="7300912" cy="484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Document" r:id="rId3" imgW="7301323" imgH="4842887" progId="Word.Document.12">
                  <p:embed/>
                </p:oleObj>
              </mc:Choice>
              <mc:Fallback>
                <p:oleObj name="Document" r:id="rId3" imgW="7301323" imgH="484288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77925"/>
                        <a:ext cx="7300912" cy="4841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90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Two mouse events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5076820"/>
              </p:ext>
            </p:extLst>
          </p:nvPr>
        </p:nvGraphicFramePr>
        <p:xfrm>
          <a:off x="990600" y="1219200"/>
          <a:ext cx="7377498" cy="123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Document" r:id="rId3" imgW="7377498" imgH="1231425" progId="Word.Document.12">
                  <p:embed/>
                </p:oleObj>
              </mc:Choice>
              <mc:Fallback>
                <p:oleObj name="Document" r:id="rId3" imgW="7377498" imgH="123142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77498" cy="1231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350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Event handlers for the two mouse events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6952709"/>
              </p:ext>
            </p:extLst>
          </p:nvPr>
        </p:nvGraphicFramePr>
        <p:xfrm>
          <a:off x="990600" y="1143000"/>
          <a:ext cx="7300912" cy="207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Document" r:id="rId3" imgW="7301323" imgH="2078301" progId="Word.Document.12">
                  <p:embed/>
                </p:oleObj>
              </mc:Choice>
              <mc:Fallback>
                <p:oleObj name="Document" r:id="rId3" imgW="7301323" imgH="207830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2078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22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0840292"/>
              </p:ext>
            </p:extLst>
          </p:nvPr>
        </p:nvGraphicFramePr>
        <p:xfrm>
          <a:off x="990600" y="1143000"/>
          <a:ext cx="7301323" cy="5004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Document" r:id="rId3" imgW="7301323" imgH="5004196" progId="Word.Document.12">
                  <p:embed/>
                </p:oleObj>
              </mc:Choice>
              <mc:Fallback>
                <p:oleObj name="Document" r:id="rId3" imgW="7301323" imgH="500419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1323" cy="50041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614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How to create an image rollover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2485321"/>
              </p:ext>
            </p:extLst>
          </p:nvPr>
        </p:nvGraphicFramePr>
        <p:xfrm>
          <a:off x="990600" y="1143000"/>
          <a:ext cx="7300912" cy="327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Document" r:id="rId3" imgW="7301323" imgH="3275520" progId="Word.Document.12">
                  <p:embed/>
                </p:oleObj>
              </mc:Choice>
              <mc:Fallback>
                <p:oleObj name="Document" r:id="rId3" imgW="7301323" imgH="32755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3275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743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How to preload an image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/>
              <a:t>the Image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1721637"/>
              </p:ext>
            </p:extLst>
          </p:nvPr>
        </p:nvGraphicFramePr>
        <p:xfrm>
          <a:off x="990600" y="1600200"/>
          <a:ext cx="7300912" cy="143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Document" r:id="rId3" imgW="7301323" imgH="1432342" progId="Word.Document.12">
                  <p:embed/>
                </p:oleObj>
              </mc:Choice>
              <mc:Fallback>
                <p:oleObj name="Document" r:id="rId3" imgW="7301323" imgH="143234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600200"/>
                        <a:ext cx="7300912" cy="1431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105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How to preload the second image </a:t>
            </a:r>
            <a:br>
              <a:rPr lang="en-US" dirty="0"/>
            </a:br>
            <a:r>
              <a:rPr lang="en-US" dirty="0"/>
              <a:t>in the rollover example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8642970"/>
              </p:ext>
            </p:extLst>
          </p:nvPr>
        </p:nvGraphicFramePr>
        <p:xfrm>
          <a:off x="990600" y="1651000"/>
          <a:ext cx="7300912" cy="276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" name="Document" r:id="rId3" imgW="7301323" imgH="2769267" progId="Word.Document.12">
                  <p:embed/>
                </p:oleObj>
              </mc:Choice>
              <mc:Fallback>
                <p:oleObj name="Document" r:id="rId3" imgW="7301323" imgH="276926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651000"/>
                        <a:ext cx="7300912" cy="276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453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A Rollover application while the mouse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over </a:t>
            </a:r>
            <a:r>
              <a:rPr lang="en-US" dirty="0" smtClean="0"/>
              <a:t>the </a:t>
            </a:r>
            <a:r>
              <a:rPr lang="en-US" dirty="0"/>
              <a:t>image on the left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6" name="Picture 5" descr="M:\Current projects\JavaScript\Manuscript\ch13\13-09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6890952" cy="3505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21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head element of the HTML file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3711265"/>
              </p:ext>
            </p:extLst>
          </p:nvPr>
        </p:nvGraphicFramePr>
        <p:xfrm>
          <a:off x="990600" y="1181100"/>
          <a:ext cx="7300912" cy="407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" name="Document" r:id="rId3" imgW="7301323" imgH="4077387" progId="Word.Document.12">
                  <p:embed/>
                </p:oleObj>
              </mc:Choice>
              <mc:Fallback>
                <p:oleObj name="Document" r:id="rId3" imgW="7301323" imgH="407738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81100"/>
                        <a:ext cx="7300912" cy="407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847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rollover.js file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1538828"/>
              </p:ext>
            </p:extLst>
          </p:nvPr>
        </p:nvGraphicFramePr>
        <p:xfrm>
          <a:off x="990600" y="1182688"/>
          <a:ext cx="7300912" cy="415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7" name="Document" r:id="rId3" imgW="7301323" imgH="4151920" progId="Word.Document.12">
                  <p:embed/>
                </p:oleObj>
              </mc:Choice>
              <mc:Fallback>
                <p:oleObj name="Document" r:id="rId3" imgW="7301323" imgH="41519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82688"/>
                        <a:ext cx="7300912" cy="4151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608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rollover.js file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2623744"/>
              </p:ext>
            </p:extLst>
          </p:nvPr>
        </p:nvGraphicFramePr>
        <p:xfrm>
          <a:off x="990600" y="1219200"/>
          <a:ext cx="7300912" cy="369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1" name="Document" r:id="rId3" imgW="7301323" imgH="3691756" progId="Word.Document.12">
                  <p:embed/>
                </p:oleObj>
              </mc:Choice>
              <mc:Fallback>
                <p:oleObj name="Document" r:id="rId3" imgW="7301323" imgH="369175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3690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036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Two methods for working with a timer </a:t>
            </a:r>
            <a:br>
              <a:rPr lang="en-US" dirty="0"/>
            </a:br>
            <a:r>
              <a:rPr lang="en-US" dirty="0"/>
              <a:t>that calls a function once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6028817"/>
              </p:ext>
            </p:extLst>
          </p:nvPr>
        </p:nvGraphicFramePr>
        <p:xfrm>
          <a:off x="990600" y="1600200"/>
          <a:ext cx="730091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5" name="Document" r:id="rId3" imgW="7301323" imgH="466645" progId="Word.Document.12">
                  <p:embed/>
                </p:oleObj>
              </mc:Choice>
              <mc:Fallback>
                <p:oleObj name="Document" r:id="rId3" imgW="7301323" imgH="4666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600200"/>
                        <a:ext cx="7300912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513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The FAQs application with an upgrade </a:t>
            </a:r>
            <a:br>
              <a:rPr lang="en-US" dirty="0"/>
            </a:br>
            <a:r>
              <a:rPr lang="en-US" dirty="0"/>
              <a:t>that starts after 5 seconds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012" y="1600200"/>
            <a:ext cx="7221855" cy="1671320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8851671"/>
              </p:ext>
            </p:extLst>
          </p:nvPr>
        </p:nvGraphicFramePr>
        <p:xfrm>
          <a:off x="978131" y="3357563"/>
          <a:ext cx="7300912" cy="281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9" name="Document" r:id="rId4" imgW="7301323" imgH="2814995" progId="Word.Document.12">
                  <p:embed/>
                </p:oleObj>
              </mc:Choice>
              <mc:Fallback>
                <p:oleObj name="Document" r:id="rId4" imgW="7301323" imgH="28149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8131" y="3357563"/>
                        <a:ext cx="7300912" cy="2814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433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How to use the </a:t>
            </a:r>
            <a:r>
              <a:rPr lang="en-US" dirty="0" err="1"/>
              <a:t>setTimeout</a:t>
            </a:r>
            <a:r>
              <a:rPr lang="en-US" dirty="0"/>
              <a:t> method to start </a:t>
            </a:r>
            <a:br>
              <a:rPr lang="en-US" dirty="0"/>
            </a:br>
            <a:r>
              <a:rPr lang="en-US" dirty="0"/>
              <a:t>or cancel the upgrade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6404463"/>
              </p:ext>
            </p:extLst>
          </p:nvPr>
        </p:nvGraphicFramePr>
        <p:xfrm>
          <a:off x="922338" y="1600200"/>
          <a:ext cx="7300912" cy="392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3" name="Document" r:id="rId3" imgW="7301323" imgH="3921838" progId="Word.Document.12">
                  <p:embed/>
                </p:oleObj>
              </mc:Choice>
              <mc:Fallback>
                <p:oleObj name="Document" r:id="rId3" imgW="7301323" imgH="39218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600200"/>
                        <a:ext cx="7300912" cy="392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72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 smtClean="0"/>
              <a:t>Objectives (continued)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6775030"/>
              </p:ext>
            </p:extLst>
          </p:nvPr>
        </p:nvGraphicFramePr>
        <p:xfrm>
          <a:off x="990600" y="1269718"/>
          <a:ext cx="7301323" cy="1321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Document" r:id="rId3" imgW="7301323" imgH="1321082" progId="Word.Document.12">
                  <p:embed/>
                </p:oleObj>
              </mc:Choice>
              <mc:Fallback>
                <p:oleObj name="Document" r:id="rId3" imgW="7301323" imgH="13210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69718"/>
                        <a:ext cx="7301323" cy="13210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169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Two methods for working with a timer </a:t>
            </a:r>
            <a:br>
              <a:rPr lang="en-US" dirty="0"/>
            </a:br>
            <a:r>
              <a:rPr lang="en-US" dirty="0"/>
              <a:t>that calls a function repeatedly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5770199"/>
              </p:ext>
            </p:extLst>
          </p:nvPr>
        </p:nvGraphicFramePr>
        <p:xfrm>
          <a:off x="990600" y="1600200"/>
          <a:ext cx="730091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6" name="Document" r:id="rId3" imgW="7301323" imgH="466645" progId="Word.Document.12">
                  <p:embed/>
                </p:oleObj>
              </mc:Choice>
              <mc:Fallback>
                <p:oleObj name="Document" r:id="rId3" imgW="7301323" imgH="4666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600200"/>
                        <a:ext cx="7300912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263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The FAQs application with a counter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at </a:t>
            </a:r>
            <a:r>
              <a:rPr lang="en-US" dirty="0"/>
              <a:t>the bottom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6" name="Picture 5" descr="M:\Current projects\jQuery\Manuscript\Chapter 06\6-14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571" y="1558810"/>
            <a:ext cx="6924029" cy="202259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396986"/>
              </p:ext>
            </p:extLst>
          </p:nvPr>
        </p:nvGraphicFramePr>
        <p:xfrm>
          <a:off x="914400" y="3562350"/>
          <a:ext cx="7300912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0" name="Document" r:id="rId4" imgW="7301323" imgH="1314601" progId="Word.Document.12">
                  <p:embed/>
                </p:oleObj>
              </mc:Choice>
              <mc:Fallback>
                <p:oleObj name="Document" r:id="rId4" imgW="7301323" imgH="131460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3562350"/>
                        <a:ext cx="7300912" cy="1314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150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How to use the </a:t>
            </a:r>
            <a:r>
              <a:rPr lang="en-US" dirty="0" err="1"/>
              <a:t>setInterval</a:t>
            </a:r>
            <a:r>
              <a:rPr lang="en-US" dirty="0"/>
              <a:t> method </a:t>
            </a:r>
            <a:br>
              <a:rPr lang="en-US" dirty="0"/>
            </a:br>
            <a:r>
              <a:rPr lang="en-US" dirty="0"/>
              <a:t>to add a counter to a page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6255242"/>
              </p:ext>
            </p:extLst>
          </p:nvPr>
        </p:nvGraphicFramePr>
        <p:xfrm>
          <a:off x="990600" y="1620837"/>
          <a:ext cx="7300912" cy="371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4" name="Document" r:id="rId3" imgW="7301323" imgH="3713720" progId="Word.Document.12">
                  <p:embed/>
                </p:oleObj>
              </mc:Choice>
              <mc:Fallback>
                <p:oleObj name="Document" r:id="rId3" imgW="7301323" imgH="37137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620837"/>
                        <a:ext cx="7300912" cy="3713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950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How to use an anonymous function </a:t>
            </a:r>
            <a:br>
              <a:rPr lang="en-US" dirty="0"/>
            </a:br>
            <a:r>
              <a:rPr lang="en-US" dirty="0"/>
              <a:t>with the </a:t>
            </a:r>
            <a:r>
              <a:rPr lang="en-US" dirty="0" err="1"/>
              <a:t>setInterval</a:t>
            </a:r>
            <a:r>
              <a:rPr lang="en-US" dirty="0"/>
              <a:t> method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1140313"/>
              </p:ext>
            </p:extLst>
          </p:nvPr>
        </p:nvGraphicFramePr>
        <p:xfrm>
          <a:off x="990600" y="1600200"/>
          <a:ext cx="7300912" cy="207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8" name="Document" r:id="rId3" imgW="7301323" imgH="2078301" progId="Word.Document.12">
                  <p:embed/>
                </p:oleObj>
              </mc:Choice>
              <mc:Fallback>
                <p:oleObj name="Document" r:id="rId3" imgW="7301323" imgH="207830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600200"/>
                        <a:ext cx="7300912" cy="2078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157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Slide Show application in the browser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6" name="Picture 5" descr="M:\Current projects\JavaScript\Manuscript\ch13\13-13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19200"/>
            <a:ext cx="6172200" cy="4948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726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HTML for the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9011887"/>
              </p:ext>
            </p:extLst>
          </p:nvPr>
        </p:nvGraphicFramePr>
        <p:xfrm>
          <a:off x="990600" y="1184275"/>
          <a:ext cx="7300912" cy="392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2" name="Document" r:id="rId3" imgW="7301323" imgH="3921838" progId="Word.Document.12">
                  <p:embed/>
                </p:oleObj>
              </mc:Choice>
              <mc:Fallback>
                <p:oleObj name="Document" r:id="rId3" imgW="7301323" imgH="39218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84275"/>
                        <a:ext cx="7300912" cy="392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395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library_slide_show.js file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1980584"/>
              </p:ext>
            </p:extLst>
          </p:nvPr>
        </p:nvGraphicFramePr>
        <p:xfrm>
          <a:off x="990600" y="1219200"/>
          <a:ext cx="7300912" cy="3798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6" name="Document" r:id="rId3" imgW="7301323" imgH="3799416" progId="Word.Document.12">
                  <p:embed/>
                </p:oleObj>
              </mc:Choice>
              <mc:Fallback>
                <p:oleObj name="Document" r:id="rId3" imgW="7301323" imgH="379941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3798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575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library_slide_show.js file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6047376"/>
              </p:ext>
            </p:extLst>
          </p:nvPr>
        </p:nvGraphicFramePr>
        <p:xfrm>
          <a:off x="990600" y="1219200"/>
          <a:ext cx="7300912" cy="264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0" name="Document" r:id="rId3" imgW="7301323" imgH="2648285" progId="Word.Document.12">
                  <p:embed/>
                </p:oleObj>
              </mc:Choice>
              <mc:Fallback>
                <p:oleObj name="Document" r:id="rId3" imgW="7301323" imgH="264828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264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07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library_slide_show.js file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0038959"/>
              </p:ext>
            </p:extLst>
          </p:nvPr>
        </p:nvGraphicFramePr>
        <p:xfrm>
          <a:off x="990600" y="1219200"/>
          <a:ext cx="7300912" cy="3798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4" name="Document" r:id="rId3" imgW="7301323" imgH="3799416" progId="Word.Document.12">
                  <p:embed/>
                </p:oleObj>
              </mc:Choice>
              <mc:Fallback>
                <p:oleObj name="Document" r:id="rId3" imgW="7301323" imgH="379941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3798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227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library_slide_show.js file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0305232"/>
              </p:ext>
            </p:extLst>
          </p:nvPr>
        </p:nvGraphicFramePr>
        <p:xfrm>
          <a:off x="990600" y="1219200"/>
          <a:ext cx="7300912" cy="241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8" name="Document" r:id="rId3" imgW="7301323" imgH="2416763" progId="Word.Document.12">
                  <p:embed/>
                </p:oleObj>
              </mc:Choice>
              <mc:Fallback>
                <p:oleObj name="Document" r:id="rId3" imgW="7301323" imgH="24167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2416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168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Common types of events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0754061"/>
              </p:ext>
            </p:extLst>
          </p:nvPr>
        </p:nvGraphicFramePr>
        <p:xfrm>
          <a:off x="990600" y="1219200"/>
          <a:ext cx="7301323" cy="1159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Document" r:id="rId3" imgW="7301323" imgH="1159772" progId="Word.Document.12">
                  <p:embed/>
                </p:oleObj>
              </mc:Choice>
              <mc:Fallback>
                <p:oleObj name="Document" r:id="rId3" imgW="7301323" imgH="115977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1323" cy="11597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916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slide_show.js file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730482"/>
              </p:ext>
            </p:extLst>
          </p:nvPr>
        </p:nvGraphicFramePr>
        <p:xfrm>
          <a:off x="990600" y="1219200"/>
          <a:ext cx="7300912" cy="448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2" name="Document" r:id="rId3" imgW="7301323" imgH="4490382" progId="Word.Document.12">
                  <p:embed/>
                </p:oleObj>
              </mc:Choice>
              <mc:Fallback>
                <p:oleObj name="Document" r:id="rId3" imgW="7301323" imgH="4490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4489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643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What the </a:t>
            </a:r>
            <a:r>
              <a:rPr lang="en-US" dirty="0" err="1"/>
              <a:t>onload</a:t>
            </a:r>
            <a:r>
              <a:rPr lang="en-US" dirty="0"/>
              <a:t> event handler does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5417467"/>
              </p:ext>
            </p:extLst>
          </p:nvPr>
        </p:nvGraphicFramePr>
        <p:xfrm>
          <a:off x="990600" y="1219200"/>
          <a:ext cx="7301323" cy="2934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6" name="Document" r:id="rId3" imgW="7301323" imgH="2934177" progId="Word.Document.12">
                  <p:embed/>
                </p:oleObj>
              </mc:Choice>
              <mc:Fallback>
                <p:oleObj name="Document" r:id="rId3" imgW="7301323" imgH="293417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1323" cy="29341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16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Exercise 13-1 Test the FAQs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42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6" name="Picture 5" descr="M:\Current projects\JavaScript\Manuscript\ch13\13-04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28090"/>
            <a:ext cx="5943600" cy="41724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1911232"/>
              </p:ext>
            </p:extLst>
          </p:nvPr>
        </p:nvGraphicFramePr>
        <p:xfrm>
          <a:off x="990600" y="5435597"/>
          <a:ext cx="7301323" cy="889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0" name="Document" r:id="rId4" imgW="7301323" imgH="889003" progId="Word.Document.12">
                  <p:embed/>
                </p:oleObj>
              </mc:Choice>
              <mc:Fallback>
                <p:oleObj name="Document" r:id="rId4" imgW="7301323" imgH="8890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5435597"/>
                        <a:ext cx="7301323" cy="8890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506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5181"/>
            <a:ext cx="8001000" cy="800219"/>
          </a:xfrm>
        </p:spPr>
        <p:txBody>
          <a:bodyPr/>
          <a:lstStyle/>
          <a:p>
            <a:r>
              <a:rPr lang="en-US" dirty="0"/>
              <a:t>Exercise 13-2 Enhance the Slide Show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43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6" name="Picture 5" descr="M:\Current projects\JavaScript\Manuscript\ch13\x13-2a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910" y="1219200"/>
            <a:ext cx="5774690" cy="462165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0574249"/>
              </p:ext>
            </p:extLst>
          </p:nvPr>
        </p:nvGraphicFramePr>
        <p:xfrm>
          <a:off x="1004477" y="5842112"/>
          <a:ext cx="7301323" cy="48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4" name="Document" r:id="rId4" imgW="7301323" imgH="482488" progId="Word.Document.12">
                  <p:embed/>
                </p:oleObj>
              </mc:Choice>
              <mc:Fallback>
                <p:oleObj name="Document" r:id="rId4" imgW="7301323" imgH="48248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04477" y="5842112"/>
                        <a:ext cx="7301323" cy="482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486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95235"/>
            <a:ext cx="8001000" cy="400110"/>
          </a:xfrm>
        </p:spPr>
        <p:txBody>
          <a:bodyPr/>
          <a:lstStyle/>
          <a:p>
            <a:r>
              <a:rPr lang="en-US" dirty="0" smtClean="0"/>
              <a:t>Extra 13-1 Develop the </a:t>
            </a:r>
            <a:r>
              <a:rPr lang="en-US" dirty="0" smtClean="0"/>
              <a:t>Clock </a:t>
            </a:r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8948116"/>
              </p:ext>
            </p:extLst>
          </p:nvPr>
        </p:nvGraphicFramePr>
        <p:xfrm>
          <a:off x="1143000" y="3124200"/>
          <a:ext cx="7185025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7" name="Document" r:id="rId3" imgW="7230261" imgH="874994" progId="Word.Document.12">
                  <p:embed/>
                </p:oleObj>
              </mc:Choice>
              <mc:Fallback>
                <p:oleObj name="Document" r:id="rId3" imgW="7230261" imgH="87499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000" y="3124200"/>
                        <a:ext cx="7185025" cy="860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295400"/>
            <a:ext cx="4923810" cy="1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14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95235"/>
            <a:ext cx="8001000" cy="400110"/>
          </a:xfrm>
        </p:spPr>
        <p:txBody>
          <a:bodyPr/>
          <a:lstStyle/>
          <a:p>
            <a:r>
              <a:rPr lang="en-US" dirty="0" smtClean="0"/>
              <a:t>Extra </a:t>
            </a:r>
            <a:r>
              <a:rPr lang="en-US" dirty="0"/>
              <a:t>13-2 </a:t>
            </a:r>
            <a:r>
              <a:rPr lang="en-US" dirty="0" smtClean="0"/>
              <a:t>Add a stopwatch to the Clock app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2195325"/>
              </p:ext>
            </p:extLst>
          </p:nvPr>
        </p:nvGraphicFramePr>
        <p:xfrm>
          <a:off x="1219200" y="3704924"/>
          <a:ext cx="7272338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1" name="Document" r:id="rId3" imgW="7313400" imgH="482470" progId="Word.Document.12">
                  <p:embed/>
                </p:oleObj>
              </mc:Choice>
              <mc:Fallback>
                <p:oleObj name="Document" r:id="rId3" imgW="7313400" imgH="48247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9200" y="3704924"/>
                        <a:ext cx="7272338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295400"/>
            <a:ext cx="4923810" cy="2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14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95235"/>
            <a:ext cx="8001000" cy="400110"/>
          </a:xfrm>
        </p:spPr>
        <p:txBody>
          <a:bodyPr/>
          <a:lstStyle/>
          <a:p>
            <a:r>
              <a:rPr lang="en-US" dirty="0" smtClean="0"/>
              <a:t>Short 13-1 Prevent form submission until valid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0734295"/>
              </p:ext>
            </p:extLst>
          </p:nvPr>
        </p:nvGraphicFramePr>
        <p:xfrm>
          <a:off x="762000" y="4038600"/>
          <a:ext cx="7053263" cy="161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5" name="Document" r:id="rId3" imgW="7183832" imgH="1648888" progId="Word.Document.12">
                  <p:embed/>
                </p:oleObj>
              </mc:Choice>
              <mc:Fallback>
                <p:oleObj name="Document" r:id="rId3" imgW="7183832" imgH="164888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0" y="4038600"/>
                        <a:ext cx="7053263" cy="1611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19200"/>
            <a:ext cx="7723810" cy="27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14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HTML events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9404254"/>
              </p:ext>
            </p:extLst>
          </p:nvPr>
        </p:nvGraphicFramePr>
        <p:xfrm>
          <a:off x="990600" y="1143000"/>
          <a:ext cx="7377498" cy="3332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Document" r:id="rId3" imgW="7377498" imgH="3332770" progId="Word.Document.12">
                  <p:embed/>
                </p:oleObj>
              </mc:Choice>
              <mc:Fallback>
                <p:oleObj name="Document" r:id="rId3" imgW="7377498" imgH="333277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77498" cy="3332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630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Mouse events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2662988"/>
              </p:ext>
            </p:extLst>
          </p:nvPr>
        </p:nvGraphicFramePr>
        <p:xfrm>
          <a:off x="996949" y="1146175"/>
          <a:ext cx="7377498" cy="4646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Document" r:id="rId3" imgW="7377498" imgH="4646651" progId="Word.Document.12">
                  <p:embed/>
                </p:oleObj>
              </mc:Choice>
              <mc:Fallback>
                <p:oleObj name="Document" r:id="rId3" imgW="7377498" imgH="464665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6949" y="1146175"/>
                        <a:ext cx="7377498" cy="46466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089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Keyboard events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5660567"/>
              </p:ext>
            </p:extLst>
          </p:nvPr>
        </p:nvGraphicFramePr>
        <p:xfrm>
          <a:off x="990600" y="1219200"/>
          <a:ext cx="7377498" cy="198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Document" r:id="rId3" imgW="7377498" imgH="1980363" progId="Word.Document.12">
                  <p:embed/>
                </p:oleObj>
              </mc:Choice>
              <mc:Fallback>
                <p:oleObj name="Document" r:id="rId3" imgW="7377498" imgH="19803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77498" cy="198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268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The DOM </a:t>
            </a:r>
            <a:r>
              <a:rPr lang="en-US" dirty="0" err="1"/>
              <a:t>addEventListener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and </a:t>
            </a:r>
            <a:r>
              <a:rPr lang="en-US" dirty="0" err="1"/>
              <a:t>removeEventListener</a:t>
            </a:r>
            <a:r>
              <a:rPr lang="en-US" dirty="0"/>
              <a:t> methods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5701351"/>
              </p:ext>
            </p:extLst>
          </p:nvPr>
        </p:nvGraphicFramePr>
        <p:xfrm>
          <a:off x="914400" y="1600200"/>
          <a:ext cx="7301323" cy="27685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Document" r:id="rId3" imgW="7301323" imgH="2768547" progId="Word.Document.12">
                  <p:embed/>
                </p:oleObj>
              </mc:Choice>
              <mc:Fallback>
                <p:oleObj name="Document" r:id="rId3" imgW="7301323" imgH="276854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600200"/>
                        <a:ext cx="7301323" cy="27685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570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Cross-browser compatible functions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612817"/>
              </p:ext>
            </p:extLst>
          </p:nvPr>
        </p:nvGraphicFramePr>
        <p:xfrm>
          <a:off x="990600" y="1143000"/>
          <a:ext cx="7300912" cy="419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Document" r:id="rId3" imgW="7301323" imgH="4196568" progId="Word.Document.12">
                  <p:embed/>
                </p:oleObj>
              </mc:Choice>
              <mc:Fallback>
                <p:oleObj name="Document" r:id="rId3" imgW="7301323" imgH="419656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4195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245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 with title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</TotalTime>
  <Words>1111</Words>
  <Application>Microsoft Office PowerPoint</Application>
  <PresentationFormat>On-screen Show (4:3)</PresentationFormat>
  <Paragraphs>230</Paragraphs>
  <Slides>46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49" baseType="lpstr">
      <vt:lpstr>Slide with title</vt:lpstr>
      <vt:lpstr>Document</vt:lpstr>
      <vt:lpstr>Microsoft Word Document</vt:lpstr>
      <vt:lpstr>Chapter 13</vt:lpstr>
      <vt:lpstr>Objectives</vt:lpstr>
      <vt:lpstr>Objectives (continued)</vt:lpstr>
      <vt:lpstr>Common types of events</vt:lpstr>
      <vt:lpstr>HTML events</vt:lpstr>
      <vt:lpstr>Mouse events</vt:lpstr>
      <vt:lpstr>Keyboard events</vt:lpstr>
      <vt:lpstr>The DOM addEventListener  and removeEventListener methods</vt:lpstr>
      <vt:lpstr>Cross-browser compatible functions</vt:lpstr>
      <vt:lpstr>How to add multiple event handlers  to a single button</vt:lpstr>
      <vt:lpstr>Common HTML elements that have default actions for the click event</vt:lpstr>
      <vt:lpstr>DOM-compliant code  that cancels the default action</vt:lpstr>
      <vt:lpstr>Cross-browser compatible code  that cancels the default action</vt:lpstr>
      <vt:lpstr>The FAQs app with the Console panel open</vt:lpstr>
      <vt:lpstr>The library_event.js file</vt:lpstr>
      <vt:lpstr>The faqs.js file</vt:lpstr>
      <vt:lpstr>The faqs.js file (continued)</vt:lpstr>
      <vt:lpstr>Two mouse events</vt:lpstr>
      <vt:lpstr>Event handlers for the two mouse events</vt:lpstr>
      <vt:lpstr>How to create an image rollover</vt:lpstr>
      <vt:lpstr>How to preload an image  with the Image object</vt:lpstr>
      <vt:lpstr>How to preload the second image  in the rollover example</vt:lpstr>
      <vt:lpstr>A Rollover application while the mouse  is over the image on the left</vt:lpstr>
      <vt:lpstr>The head element of the HTML file</vt:lpstr>
      <vt:lpstr>The rollover.js file</vt:lpstr>
      <vt:lpstr>The rollover.js file (continued)</vt:lpstr>
      <vt:lpstr>Two methods for working with a timer  that calls a function once</vt:lpstr>
      <vt:lpstr>The FAQs application with an upgrade  that starts after 5 seconds</vt:lpstr>
      <vt:lpstr>How to use the setTimeout method to start  or cancel the upgrade</vt:lpstr>
      <vt:lpstr>Two methods for working with a timer  that calls a function repeatedly</vt:lpstr>
      <vt:lpstr>The FAQs application with a counter  at the bottom</vt:lpstr>
      <vt:lpstr>How to use the setInterval method  to add a counter to a page</vt:lpstr>
      <vt:lpstr>How to use an anonymous function  with the setInterval method</vt:lpstr>
      <vt:lpstr>The Slide Show application in the browser</vt:lpstr>
      <vt:lpstr>The HTML for the application</vt:lpstr>
      <vt:lpstr>The library_slide_show.js file</vt:lpstr>
      <vt:lpstr>The library_slide_show.js file (continued)</vt:lpstr>
      <vt:lpstr>The library_slide_show.js file (continued)</vt:lpstr>
      <vt:lpstr>The library_slide_show.js file (continued)</vt:lpstr>
      <vt:lpstr>The slide_show.js file</vt:lpstr>
      <vt:lpstr>What the onload event handler does</vt:lpstr>
      <vt:lpstr>Exercise 13-1 Test the FAQs application</vt:lpstr>
      <vt:lpstr>Exercise 13-2 Enhance the Slide Show application</vt:lpstr>
      <vt:lpstr>Extra 13-1 Develop the Clock application</vt:lpstr>
      <vt:lpstr>Extra 13-2 Add a stopwatch to the Clock app</vt:lpstr>
      <vt:lpstr>Short 13-1 Prevent form submission until valid</vt:lpstr>
    </vt:vector>
  </TitlesOfParts>
  <Company>Mike Murach &amp; Associates,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</dc:creator>
  <cp:lastModifiedBy>Mike Murach</cp:lastModifiedBy>
  <cp:revision>54</cp:revision>
  <dcterms:created xsi:type="dcterms:W3CDTF">2010-11-30T18:46:51Z</dcterms:created>
  <dcterms:modified xsi:type="dcterms:W3CDTF">2015-10-01T22:45:08Z</dcterms:modified>
</cp:coreProperties>
</file>