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82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0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1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2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5.png"/><Relationship Id="rId4" Type="http://schemas.openxmlformats.org/officeDocument/2006/relationships/image" Target="../media/image6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7.png"/><Relationship Id="rId4" Type="http://schemas.openxmlformats.org/officeDocument/2006/relationships/image" Target="../media/image6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93661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/>
              <a:t>The JavaScript code for the Rollover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923334"/>
              </p:ext>
            </p:extLst>
          </p:nvPr>
        </p:nvGraphicFramePr>
        <p:xfrm>
          <a:off x="990600" y="1382713"/>
          <a:ext cx="7097713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13400" imgH="5290977" progId="Word.Document.12">
                  <p:embed/>
                </p:oleObj>
              </mc:Choice>
              <mc:Fallback>
                <p:oleObj name="Document" r:id="rId3" imgW="7313400" imgH="52909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82713"/>
                        <a:ext cx="7097713" cy="513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8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properties and methods </a:t>
            </a:r>
            <a:br>
              <a:rPr lang="en-US" dirty="0"/>
            </a:br>
            <a:r>
              <a:rPr lang="en-US" dirty="0"/>
              <a:t>of the slideshow object from chapter 13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44469"/>
              </p:ext>
            </p:extLst>
          </p:nvPr>
        </p:nvGraphicFramePr>
        <p:xfrm>
          <a:off x="990600" y="1658263"/>
          <a:ext cx="7301323" cy="337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3370937" progId="Word.Document.12">
                  <p:embed/>
                </p:oleObj>
              </mc:Choice>
              <mc:Fallback>
                <p:oleObj name="Document" r:id="rId3" imgW="7301323" imgH="3370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8263"/>
                        <a:ext cx="7301323" cy="337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9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methods called by code outside </a:t>
            </a:r>
            <a:br>
              <a:rPr lang="en-US" dirty="0"/>
            </a:br>
            <a:r>
              <a:rPr lang="en-US" dirty="0"/>
              <a:t>the slideshow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43553"/>
              </p:ext>
            </p:extLst>
          </p:nvPr>
        </p:nvGraphicFramePr>
        <p:xfrm>
          <a:off x="990600" y="1670706"/>
          <a:ext cx="7377498" cy="160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77498" imgH="1605894" progId="Word.Document.12">
                  <p:embed/>
                </p:oleObj>
              </mc:Choice>
              <mc:Fallback>
                <p:oleObj name="Document" r:id="rId3" imgW="7377498" imgH="16058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70706"/>
                        <a:ext cx="7377498" cy="1605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2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closure to create private state </a:t>
            </a:r>
            <a:br>
              <a:rPr lang="en-US" dirty="0"/>
            </a:br>
            <a:r>
              <a:rPr lang="en-US" dirty="0"/>
              <a:t>in the slideshow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12098"/>
              </p:ext>
            </p:extLst>
          </p:nvPr>
        </p:nvGraphicFramePr>
        <p:xfrm>
          <a:off x="990600" y="1600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function expression that is defined </a:t>
            </a:r>
            <a:br>
              <a:rPr lang="en-US" dirty="0"/>
            </a:br>
            <a:r>
              <a:rPr lang="en-US" dirty="0"/>
              <a:t>and then invoked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33673"/>
              </p:ext>
            </p:extLst>
          </p:nvPr>
        </p:nvGraphicFramePr>
        <p:xfrm>
          <a:off x="990600" y="16637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927170" progId="Word.Document.12">
                  <p:embed/>
                </p:oleObj>
              </mc:Choice>
              <mc:Fallback>
                <p:oleObj name="Document" r:id="rId3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637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8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immediately invoked function expression (IIFE)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93338"/>
              </p:ext>
            </p:extLst>
          </p:nvPr>
        </p:nvGraphicFramePr>
        <p:xfrm>
          <a:off x="914400" y="1577975"/>
          <a:ext cx="73009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1775125" progId="Word.Document.12">
                  <p:embed/>
                </p:oleObj>
              </mc:Choice>
              <mc:Fallback>
                <p:oleObj name="Document" r:id="rId3" imgW="7301323" imgH="1775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77975"/>
                        <a:ext cx="7300912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8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function with a normal for loop: 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is available throughout the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69954"/>
              </p:ext>
            </p:extLst>
          </p:nvPr>
        </p:nvGraphicFramePr>
        <p:xfrm>
          <a:off x="990600" y="1655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55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3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5"/>
            <a:ext cx="7315200" cy="800219"/>
          </a:xfrm>
        </p:spPr>
        <p:txBody>
          <a:bodyPr/>
          <a:lstStyle/>
          <a:p>
            <a:r>
              <a:rPr lang="en-US" dirty="0"/>
              <a:t>A function </a:t>
            </a:r>
            <a:r>
              <a:rPr lang="en-US" dirty="0" smtClean="0"/>
              <a:t>in </a:t>
            </a:r>
            <a:r>
              <a:rPr lang="en-US" dirty="0"/>
              <a:t>an IIFE: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only available in the loop so it has block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9258"/>
              </p:ext>
            </p:extLst>
          </p:nvPr>
        </p:nvGraphicFramePr>
        <p:xfrm>
          <a:off x="914400" y="17526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7526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9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What else you need to know about closures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72721"/>
              </p:ext>
            </p:extLst>
          </p:nvPr>
        </p:nvGraphicFramePr>
        <p:xfrm>
          <a:off x="990600" y="12192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this creates the loop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5955"/>
              </p:ext>
            </p:extLst>
          </p:nvPr>
        </p:nvGraphicFramePr>
        <p:xfrm>
          <a:off x="990600" y="1143000"/>
          <a:ext cx="7301323" cy="37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7301323" imgH="3728123" progId="Word.Document.12">
                  <p:embed/>
                </p:oleObj>
              </mc:Choice>
              <mc:Fallback>
                <p:oleObj name="Document" r:id="rId3" imgW="7301323" imgH="3728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7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876800"/>
            <a:ext cx="5054600" cy="11271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34619"/>
              </p:ext>
            </p:extLst>
          </p:nvPr>
        </p:nvGraphicFramePr>
        <p:xfrm>
          <a:off x="990600" y="1143000"/>
          <a:ext cx="727233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13400" imgH="3833134" progId="Word.Document.12">
                  <p:embed/>
                </p:oleObj>
              </mc:Choice>
              <mc:Fallback>
                <p:oleObj name="Document" r:id="rId3" imgW="7313400" imgH="3833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27233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1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fix the loop problem by calling a function that returns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81122"/>
              </p:ext>
            </p:extLst>
          </p:nvPr>
        </p:nvGraphicFramePr>
        <p:xfrm>
          <a:off x="990600" y="1600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9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fix the loop problem by using an IIFE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5402"/>
              </p:ext>
            </p:extLst>
          </p:nvPr>
        </p:nvGraphicFramePr>
        <p:xfrm>
          <a:off x="990600" y="11906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06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7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object with a method that returns a closure that throws an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03996"/>
              </p:ext>
            </p:extLst>
          </p:nvPr>
        </p:nvGraphicFramePr>
        <p:xfrm>
          <a:off x="990600" y="1600200"/>
          <a:ext cx="7300912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3483638" progId="Word.Document.12">
                  <p:embed/>
                </p:oleObj>
              </mc:Choice>
              <mc:Fallback>
                <p:oleObj name="Document" r:id="rId3" imgW="7301323" imgH="3483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0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bind method to set the value </a:t>
            </a:r>
            <a:br>
              <a:rPr lang="en-US" dirty="0"/>
            </a:br>
            <a:r>
              <a:rPr lang="en-US" dirty="0"/>
              <a:t>of the closure’s this keyword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20262"/>
              </p:ext>
            </p:extLst>
          </p:nvPr>
        </p:nvGraphicFramePr>
        <p:xfrm>
          <a:off x="990600" y="1600200"/>
          <a:ext cx="7300912" cy="32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3253556" progId="Word.Document.12">
                  <p:embed/>
                </p:oleObj>
              </mc:Choice>
              <mc:Fallback>
                <p:oleObj name="Document" r:id="rId3" imgW="7301323" imgH="3253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325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a variable to store the outer function’s this keyword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88952"/>
              </p:ext>
            </p:extLst>
          </p:nvPr>
        </p:nvGraphicFramePr>
        <p:xfrm>
          <a:off x="990600" y="1541462"/>
          <a:ext cx="7300912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4174244" progId="Word.Document.12">
                  <p:embed/>
                </p:oleObj>
              </mc:Choice>
              <mc:Fallback>
                <p:oleObj name="Document" r:id="rId3" imgW="7301323" imgH="4174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41462"/>
                        <a:ext cx="7300912" cy="417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5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Slide Show application in the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4-0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95" y="1219200"/>
            <a:ext cx="5691505" cy="4593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6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head element in the HTML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15200"/>
              </p:ext>
            </p:extLst>
          </p:nvPr>
        </p:nvGraphicFramePr>
        <p:xfrm>
          <a:off x="914400" y="1143000"/>
          <a:ext cx="7300912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3616862" progId="Word.Document.12">
                  <p:embed/>
                </p:oleObj>
              </mc:Choice>
              <mc:Fallback>
                <p:oleObj name="Document" r:id="rId3" imgW="7301323" imgH="3616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3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947268"/>
              </p:ext>
            </p:extLst>
          </p:nvPr>
        </p:nvGraphicFramePr>
        <p:xfrm>
          <a:off x="990600" y="12192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103530"/>
              </p:ext>
            </p:extLst>
          </p:nvPr>
        </p:nvGraphicFramePr>
        <p:xfrm>
          <a:off x="990600" y="12192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1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library_slide_show.js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566472"/>
              </p:ext>
            </p:extLst>
          </p:nvPr>
        </p:nvGraphicFramePr>
        <p:xfrm>
          <a:off x="990600" y="1219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3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example that illustrates the scope chain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12061"/>
              </p:ext>
            </p:extLst>
          </p:nvPr>
        </p:nvGraphicFramePr>
        <p:xfrm>
          <a:off x="990600" y="1189037"/>
          <a:ext cx="7300912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3688515" progId="Word.Document.12">
                  <p:embed/>
                </p:oleObj>
              </mc:Choice>
              <mc:Fallback>
                <p:oleObj name="Document" r:id="rId3" imgW="7301323" imgH="36885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9037"/>
                        <a:ext cx="7300912" cy="368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2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73274"/>
              </p:ext>
            </p:extLst>
          </p:nvPr>
        </p:nvGraphicFramePr>
        <p:xfrm>
          <a:off x="990600" y="11430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8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slideshow object in the Watch Expressions pane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4-0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562600" cy="1516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8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JavaScript methods </a:t>
            </a:r>
            <a:br>
              <a:rPr lang="en-US" dirty="0"/>
            </a:br>
            <a:r>
              <a:rPr lang="en-US" dirty="0"/>
              <a:t>that use callback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59789"/>
              </p:ext>
            </p:extLst>
          </p:nvPr>
        </p:nvGraphicFramePr>
        <p:xfrm>
          <a:off x="990600" y="1668319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68319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2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reasons to use callback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75320"/>
              </p:ext>
            </p:extLst>
          </p:nvPr>
        </p:nvGraphicFramePr>
        <p:xfrm>
          <a:off x="990600" y="1219200"/>
          <a:ext cx="7301323" cy="24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2462491" progId="Word.Document.12">
                  <p:embed/>
                </p:oleObj>
              </mc:Choice>
              <mc:Fallback>
                <p:oleObj name="Document" r:id="rId3" imgW="7301323" imgH="2462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4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3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Some best practices for writing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uses callback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37749"/>
              </p:ext>
            </p:extLst>
          </p:nvPr>
        </p:nvGraphicFramePr>
        <p:xfrm>
          <a:off x="990600" y="16002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1451786" progId="Word.Document.12">
                  <p:embed/>
                </p:oleObj>
              </mc:Choice>
              <mc:Fallback>
                <p:oleObj name="Document" r:id="rId3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0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utility function that accepts a callback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03941"/>
              </p:ext>
            </p:extLst>
          </p:nvPr>
        </p:nvGraphicFramePr>
        <p:xfrm>
          <a:off x="990600" y="1524000"/>
          <a:ext cx="7300912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4887175" progId="Word.Document.12">
                  <p:embed/>
                </p:oleObj>
              </mc:Choice>
              <mc:Fallback>
                <p:oleObj name="Document" r:id="rId3" imgW="7301323" imgH="4887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application that uses the utility function </a:t>
            </a:r>
            <a:br>
              <a:rPr lang="en-US" dirty="0"/>
            </a:br>
            <a:r>
              <a:rPr lang="en-US" dirty="0"/>
              <a:t>with a different callback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34379"/>
              </p:ext>
            </p:extLst>
          </p:nvPr>
        </p:nvGraphicFramePr>
        <p:xfrm>
          <a:off x="990600" y="1600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8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 application that uses the utility function </a:t>
            </a:r>
            <a:br>
              <a:rPr lang="en-US" dirty="0"/>
            </a:br>
            <a:r>
              <a:rPr lang="en-US" dirty="0"/>
              <a:t>with a different callback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719087"/>
              </p:ext>
            </p:extLst>
          </p:nvPr>
        </p:nvGraphicFramePr>
        <p:xfrm>
          <a:off x="990600" y="1524000"/>
          <a:ext cx="7300912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2707336" progId="Word.Document.12">
                  <p:embed/>
                </p:oleObj>
              </mc:Choice>
              <mc:Fallback>
                <p:oleObj name="Document" r:id="rId3" imgW="7301323" imgH="2707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70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8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set the callback function’s this keyword when calling the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15347"/>
              </p:ext>
            </p:extLst>
          </p:nvPr>
        </p:nvGraphicFramePr>
        <p:xfrm>
          <a:off x="990600" y="16002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set the callback function’s this keyword when passing the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43161"/>
              </p:ext>
            </p:extLst>
          </p:nvPr>
        </p:nvGraphicFramePr>
        <p:xfrm>
          <a:off x="1004888" y="16002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You can move up the scope chain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not 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041868"/>
              </p:ext>
            </p:extLst>
          </p:nvPr>
        </p:nvGraphicFramePr>
        <p:xfrm>
          <a:off x="990600" y="1524000"/>
          <a:ext cx="7300912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2620200" progId="Word.Document.12">
                  <p:embed/>
                </p:oleObj>
              </mc:Choice>
              <mc:Fallback>
                <p:oleObj name="Document" r:id="rId3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62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calculate a factorial using a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9378"/>
              </p:ext>
            </p:extLst>
          </p:nvPr>
        </p:nvGraphicFramePr>
        <p:xfrm>
          <a:off x="990600" y="12192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2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calculate a factorial using a function that calls itself (recursion)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81418"/>
              </p:ext>
            </p:extLst>
          </p:nvPr>
        </p:nvGraphicFramePr>
        <p:xfrm>
          <a:off x="990600" y="16002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4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improve a recursive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53525"/>
              </p:ext>
            </p:extLst>
          </p:nvPr>
        </p:nvGraphicFramePr>
        <p:xfrm>
          <a:off x="990600" y="1122362"/>
          <a:ext cx="5956300" cy="52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3" imgW="5956042" imgH="5202160" progId="Word.Document.12">
                  <p:embed/>
                </p:oleObj>
              </mc:Choice>
              <mc:Fallback>
                <p:oleObj name="Document" r:id="rId3" imgW="5956042" imgH="52021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2362"/>
                        <a:ext cx="5956300" cy="520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2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binary search recursive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54189"/>
              </p:ext>
            </p:extLst>
          </p:nvPr>
        </p:nvGraphicFramePr>
        <p:xfrm>
          <a:off x="990600" y="11779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79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3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Code that uses the binary search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397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8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Task Manager application </a:t>
            </a:r>
            <a:br>
              <a:rPr lang="en-US" dirty="0"/>
            </a:br>
            <a:r>
              <a:rPr lang="en-US" dirty="0"/>
              <a:t>after the Bold button is clicked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4-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0866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3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element of the 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79023"/>
              </p:ext>
            </p:extLst>
          </p:nvPr>
        </p:nvGraphicFramePr>
        <p:xfrm>
          <a:off x="990600" y="11906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906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8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15402"/>
              </p:ext>
            </p:extLst>
          </p:nvPr>
        </p:nvGraphicFramePr>
        <p:xfrm>
          <a:off x="990600" y="11795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95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9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library_storage.js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62748"/>
              </p:ext>
            </p:extLst>
          </p:nvPr>
        </p:nvGraphicFramePr>
        <p:xfrm>
          <a:off x="990600" y="1219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3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60485"/>
              </p:ext>
            </p:extLst>
          </p:nvPr>
        </p:nvGraphicFramePr>
        <p:xfrm>
          <a:off x="990600" y="11779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779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4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What a closure 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3076"/>
              </p:ext>
            </p:extLst>
          </p:nvPr>
        </p:nvGraphicFramePr>
        <p:xfrm>
          <a:off x="9906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0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10436"/>
              </p:ext>
            </p:extLst>
          </p:nvPr>
        </p:nvGraphicFramePr>
        <p:xfrm>
          <a:off x="990600" y="12192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4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library_tasklist.js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28726"/>
              </p:ext>
            </p:extLst>
          </p:nvPr>
        </p:nvGraphicFramePr>
        <p:xfrm>
          <a:off x="990600" y="12192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964450"/>
              </p:ext>
            </p:extLst>
          </p:nvPr>
        </p:nvGraphicFramePr>
        <p:xfrm>
          <a:off x="990600" y="11430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1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25879"/>
              </p:ext>
            </p:extLst>
          </p:nvPr>
        </p:nvGraphicFramePr>
        <p:xfrm>
          <a:off x="990600" y="11430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5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main JavaScript file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809707"/>
              </p:ext>
            </p:extLst>
          </p:nvPr>
        </p:nvGraphicFramePr>
        <p:xfrm>
          <a:off x="990600" y="1143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00219"/>
          </a:xfrm>
        </p:spPr>
        <p:txBody>
          <a:bodyPr/>
          <a:lstStyle/>
          <a:p>
            <a:r>
              <a:rPr lang="en-US" dirty="0"/>
              <a:t>Exercise 14-1 Try to break the Slide Show apps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4\14-0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219200"/>
            <a:ext cx="4756150" cy="381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83571"/>
              </p:ext>
            </p:extLst>
          </p:nvPr>
        </p:nvGraphicFramePr>
        <p:xfrm>
          <a:off x="990600" y="5105400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7301323" imgH="889003" progId="Word.Document.12">
                  <p:embed/>
                </p:oleObj>
              </mc:Choice>
              <mc:Fallback>
                <p:oleObj name="Document" r:id="rId4" imgW="7301323" imgH="88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7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14-2 Add a Change Speed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4\x14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70" y="1219200"/>
            <a:ext cx="5015230" cy="40379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52055"/>
              </p:ext>
            </p:extLst>
          </p:nvPr>
        </p:nvGraphicFramePr>
        <p:xfrm>
          <a:off x="990600" y="52449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2449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Exercise 14-3 Modify a callback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M:\Current projects\JavaScript\Manuscript\ch14\x14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0955"/>
            <a:ext cx="7315200" cy="2290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065808"/>
              </p:ext>
            </p:extLst>
          </p:nvPr>
        </p:nvGraphicFramePr>
        <p:xfrm>
          <a:off x="1004888" y="3505200"/>
          <a:ext cx="73009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4" imgW="7301323" imgH="1011425" progId="Word.Document.12">
                  <p:embed/>
                </p:oleObj>
              </mc:Choice>
              <mc:Fallback>
                <p:oleObj name="Document" r:id="rId4" imgW="7301323" imgH="10114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3505200"/>
                        <a:ext cx="7300912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0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14-1 Convert the Clock app to closures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699575"/>
              </p:ext>
            </p:extLst>
          </p:nvPr>
        </p:nvGraphicFramePr>
        <p:xfrm>
          <a:off x="990600" y="3744913"/>
          <a:ext cx="70977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3" imgW="7313400" imgH="1010632" progId="Word.Document.12">
                  <p:embed/>
                </p:oleObj>
              </mc:Choice>
              <mc:Fallback>
                <p:oleObj name="Document" r:id="rId3" imgW="7313400" imgH="1010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744913"/>
                        <a:ext cx="7097713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4" name="Picture 2" descr="M:\Current projects\JavaScript Instructors CD\documents\pngs\extra_14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085715" cy="25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Extra 14-2 Convert the Clock app to callbacks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57018"/>
              </p:ext>
            </p:extLst>
          </p:nvPr>
        </p:nvGraphicFramePr>
        <p:xfrm>
          <a:off x="1066800" y="3776663"/>
          <a:ext cx="72723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3" imgW="7313400" imgH="1010632" progId="Word.Document.12">
                  <p:embed/>
                </p:oleObj>
              </mc:Choice>
              <mc:Fallback>
                <p:oleObj name="Document" r:id="rId3" imgW="7313400" imgH="1010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776663"/>
                        <a:ext cx="7272338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298" name="Picture 2" descr="M:\Current projects\JavaScript Instructors CD\documents\pngs\extra_14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085715" cy="25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example that illustrates a closure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945356"/>
              </p:ext>
            </p:extLst>
          </p:nvPr>
        </p:nvGraphicFramePr>
        <p:xfrm>
          <a:off x="990600" y="1219200"/>
          <a:ext cx="7402513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446568" imgH="4353381" progId="Word.Document.12">
                  <p:embed/>
                </p:oleObj>
              </mc:Choice>
              <mc:Fallback>
                <p:oleObj name="Document" r:id="rId3" imgW="7446568" imgH="43533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402513" cy="433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3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14-1 Fix the closure loop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84920"/>
              </p:ext>
            </p:extLst>
          </p:nvPr>
        </p:nvGraphicFramePr>
        <p:xfrm>
          <a:off x="990600" y="3211594"/>
          <a:ext cx="72707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3" imgW="7313400" imgH="1010632" progId="Word.Document.12">
                  <p:embed/>
                </p:oleObj>
              </mc:Choice>
              <mc:Fallback>
                <p:oleObj name="Document" r:id="rId3" imgW="7313400" imgH="1010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211594"/>
                        <a:ext cx="7270750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2" name="Picture 2" descr="M:\Current projects\JavaScript Instructors CD\documents\pngs\short_14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628572" cy="18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example that illustrates a </a:t>
            </a:r>
            <a:r>
              <a:rPr lang="en-US" dirty="0" smtClean="0"/>
              <a:t>closure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6030"/>
              </p:ext>
            </p:extLst>
          </p:nvPr>
        </p:nvGraphicFramePr>
        <p:xfrm>
          <a:off x="990600" y="1219200"/>
          <a:ext cx="7402513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Document" r:id="rId3" imgW="7446568" imgH="4350143" progId="Word.Document.12">
                  <p:embed/>
                </p:oleObj>
              </mc:Choice>
              <mc:Fallback>
                <p:oleObj name="Document" r:id="rId3" imgW="7446568" imgH="4350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402513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3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Console panel after clicking </a:t>
            </a:r>
            <a:br>
              <a:rPr lang="en-US" dirty="0"/>
            </a:br>
            <a:r>
              <a:rPr lang="en-US" dirty="0"/>
              <a:t>the two buttons several times each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 descr="14-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60" y="1676400"/>
            <a:ext cx="6809740" cy="1880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1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Rollover application from chapter 13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005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1566</Words>
  <Application>Microsoft Office PowerPoint</Application>
  <PresentationFormat>On-screen Show (4:3)</PresentationFormat>
  <Paragraphs>300</Paragraphs>
  <Slides>60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Slide with title</vt:lpstr>
      <vt:lpstr>Document</vt:lpstr>
      <vt:lpstr>Microsoft Word Document</vt:lpstr>
      <vt:lpstr>Chapter 14</vt:lpstr>
      <vt:lpstr>Objectives</vt:lpstr>
      <vt:lpstr>An example that illustrates the scope chain</vt:lpstr>
      <vt:lpstr>You can move up the scope chain  but not down</vt:lpstr>
      <vt:lpstr>What a closure is</vt:lpstr>
      <vt:lpstr>An example that illustrates a closure</vt:lpstr>
      <vt:lpstr>An example that illustrates a closure (cont.)</vt:lpstr>
      <vt:lpstr>The Console panel after clicking  the two buttons several times each</vt:lpstr>
      <vt:lpstr>The Rollover application from chapter 13</vt:lpstr>
      <vt:lpstr>The JavaScript code for the Rollover app</vt:lpstr>
      <vt:lpstr>The properties and methods  of the slideshow object from chapter 13</vt:lpstr>
      <vt:lpstr>The methods called by code outside  the slideshow object</vt:lpstr>
      <vt:lpstr>How to use a closure to create private state  in the slideshow object</vt:lpstr>
      <vt:lpstr>A function expression that is defined  and then invoked</vt:lpstr>
      <vt:lpstr>An immediately invoked function expression (IIFE)</vt:lpstr>
      <vt:lpstr>A function with a normal for loop:  i is available throughout the function</vt:lpstr>
      <vt:lpstr>A function in an IIFE: i is only available in the loop so it has block scope</vt:lpstr>
      <vt:lpstr>What else you need to know about closures</vt:lpstr>
      <vt:lpstr>How this creates the loop problem</vt:lpstr>
      <vt:lpstr>How to fix the loop problem by calling a function that returns a function</vt:lpstr>
      <vt:lpstr>How to fix the loop problem by using an IIFE</vt:lpstr>
      <vt:lpstr>An object with a method that returns a closure that throws an error</vt:lpstr>
      <vt:lpstr>How to use the bind method to set the value  of the closure’s this keyword</vt:lpstr>
      <vt:lpstr>How to use a variable to store the outer function’s this keyword value</vt:lpstr>
      <vt:lpstr>The Slide Show application in the browser</vt:lpstr>
      <vt:lpstr>The head element in the HTML file</vt:lpstr>
      <vt:lpstr>The library_slide_show.js file</vt:lpstr>
      <vt:lpstr>The library_slide_show.js file (continued)</vt:lpstr>
      <vt:lpstr>The library_slide_show.js file (continued)</vt:lpstr>
      <vt:lpstr>The main JavaScript file</vt:lpstr>
      <vt:lpstr>The slideshow object in the Watch Expressions pane</vt:lpstr>
      <vt:lpstr>Some JavaScript methods  that use callback functions</vt:lpstr>
      <vt:lpstr>Two reasons to use callback functions</vt:lpstr>
      <vt:lpstr>Some best practices for writing code  that uses callback functions</vt:lpstr>
      <vt:lpstr>A utility function that accepts a callback function</vt:lpstr>
      <vt:lpstr>An application that uses the utility function  with a different callback</vt:lpstr>
      <vt:lpstr>An application that uses the utility function  with a different callback (continued)</vt:lpstr>
      <vt:lpstr>How to set the callback function’s this keyword when calling the function</vt:lpstr>
      <vt:lpstr>How to set the callback function’s this keyword when passing the function</vt:lpstr>
      <vt:lpstr>How to calculate a factorial using a loop</vt:lpstr>
      <vt:lpstr>How to calculate a factorial using a function that calls itself (recursion)</vt:lpstr>
      <vt:lpstr>How to improve a recursive function</vt:lpstr>
      <vt:lpstr>A binary search recursive function</vt:lpstr>
      <vt:lpstr>Code that uses the binary search function</vt:lpstr>
      <vt:lpstr>The Task Manager application  after the Bold button is clicked</vt:lpstr>
      <vt:lpstr>The main element of the HTML</vt:lpstr>
      <vt:lpstr>The library_storage.js file</vt:lpstr>
      <vt:lpstr>The library_storage.js file (continued)</vt:lpstr>
      <vt:lpstr>The library_tasklist.js file</vt:lpstr>
      <vt:lpstr>The library_tasklist.js file (continued)</vt:lpstr>
      <vt:lpstr>The library_tasklist.js file (continued)</vt:lpstr>
      <vt:lpstr>The main JavaScript file</vt:lpstr>
      <vt:lpstr>The main JavaScript file (continued)</vt:lpstr>
      <vt:lpstr>The main JavaScript file (continued)</vt:lpstr>
      <vt:lpstr>Exercise 14-1 Try to break the Slide Show apps</vt:lpstr>
      <vt:lpstr>Exercise 14-2 Add a Change Speed button</vt:lpstr>
      <vt:lpstr>Exercise 14-3 Modify a callback function</vt:lpstr>
      <vt:lpstr>Extra 14-1 Convert the Clock app to closures</vt:lpstr>
      <vt:lpstr>Extra 14-2 Convert the Clock app to callbacks</vt:lpstr>
      <vt:lpstr>Short 14-1 Fix the closure loop problem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56</cp:revision>
  <dcterms:created xsi:type="dcterms:W3CDTF">2010-11-30T18:46:51Z</dcterms:created>
  <dcterms:modified xsi:type="dcterms:W3CDTF">2015-10-01T23:09:21Z</dcterms:modified>
</cp:coreProperties>
</file>