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7"/>
  </p:notesMasterIdLst>
  <p:handoutMasterIdLst>
    <p:handoutMasterId r:id="rId6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Document40.docx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9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60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1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7.png"/><Relationship Id="rId4" Type="http://schemas.openxmlformats.org/officeDocument/2006/relationships/image" Target="../media/image6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71.png"/><Relationship Id="rId4" Type="http://schemas.openxmlformats.org/officeDocument/2006/relationships/image" Target="../media/image7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52815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objects in a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53466"/>
              </p:ext>
            </p:extLst>
          </p:nvPr>
        </p:nvGraphicFramePr>
        <p:xfrm>
          <a:off x="990600" y="1219200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5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 nested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64387"/>
              </p:ext>
            </p:extLst>
          </p:nvPr>
        </p:nvGraphicFramePr>
        <p:xfrm>
          <a:off x="990600" y="11430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9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nested namespace objects </a:t>
            </a:r>
            <a:br>
              <a:rPr lang="en-US" dirty="0"/>
            </a:br>
            <a:r>
              <a:rPr lang="en-US" dirty="0"/>
              <a:t>without aliasing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13155"/>
              </p:ext>
            </p:extLst>
          </p:nvPr>
        </p:nvGraphicFramePr>
        <p:xfrm>
          <a:off x="914400" y="1598613"/>
          <a:ext cx="7300912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7313400" imgH="3727717" progId="Word.Document.12">
                  <p:embed/>
                </p:oleObj>
              </mc:Choice>
              <mc:Fallback>
                <p:oleObj name="Document" r:id="rId3" imgW="7313400" imgH="3727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98613"/>
                        <a:ext cx="7300912" cy="350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7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nested namespace creator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69755"/>
              </p:ext>
            </p:extLst>
          </p:nvPr>
        </p:nvGraphicFramePr>
        <p:xfrm>
          <a:off x="9906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creator function </a:t>
            </a:r>
            <a:br>
              <a:rPr lang="en-US" dirty="0"/>
            </a:br>
            <a:r>
              <a:rPr lang="en-US" dirty="0"/>
              <a:t>to create namespaces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27182"/>
              </p:ext>
            </p:extLst>
          </p:nvPr>
        </p:nvGraphicFramePr>
        <p:xfrm>
          <a:off x="990600" y="1600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5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prevent global pollution with an IIFE that defines and assigns event handlers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258454"/>
              </p:ext>
            </p:extLst>
          </p:nvPr>
        </p:nvGraphicFramePr>
        <p:xfrm>
          <a:off x="990600" y="16002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5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library_namespace.js file for 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08157"/>
              </p:ext>
            </p:extLst>
          </p:nvPr>
        </p:nvGraphicFramePr>
        <p:xfrm>
          <a:off x="990600" y="1600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4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library_storage.js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21015"/>
              </p:ext>
            </p:extLst>
          </p:nvPr>
        </p:nvGraphicFramePr>
        <p:xfrm>
          <a:off x="990600" y="11811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11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0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55965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341341"/>
              </p:ext>
            </p:extLst>
          </p:nvPr>
        </p:nvGraphicFramePr>
        <p:xfrm>
          <a:off x="990600" y="12192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5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686018"/>
              </p:ext>
            </p:extLst>
          </p:nvPr>
        </p:nvGraphicFramePr>
        <p:xfrm>
          <a:off x="990600" y="1155309"/>
          <a:ext cx="7301323" cy="486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4864491" progId="Word.Document.12">
                  <p:embed/>
                </p:oleObj>
              </mc:Choice>
              <mc:Fallback>
                <p:oleObj name="Document" r:id="rId3" imgW="7301323" imgH="4864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55309"/>
                        <a:ext cx="7301323" cy="4864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1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9497"/>
              </p:ext>
            </p:extLst>
          </p:nvPr>
        </p:nvGraphicFramePr>
        <p:xfrm>
          <a:off x="990600" y="11779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79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2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45599"/>
              </p:ext>
            </p:extLst>
          </p:nvPr>
        </p:nvGraphicFramePr>
        <p:xfrm>
          <a:off x="990600" y="11430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2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682633"/>
              </p:ext>
            </p:extLst>
          </p:nvPr>
        </p:nvGraphicFramePr>
        <p:xfrm>
          <a:off x="990600" y="1143000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pros and cons of object literals vs closures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14933"/>
              </p:ext>
            </p:extLst>
          </p:nvPr>
        </p:nvGraphicFramePr>
        <p:xfrm>
          <a:off x="990600" y="1600200"/>
          <a:ext cx="7377498" cy="283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77498" imgH="2832639" progId="Word.Document.12">
                  <p:embed/>
                </p:oleObj>
              </mc:Choice>
              <mc:Fallback>
                <p:oleObj name="Document" r:id="rId3" imgW="7377498" imgH="2832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77498" cy="283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module pattern that creates a single slideshow object with private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33844"/>
              </p:ext>
            </p:extLst>
          </p:nvPr>
        </p:nvGraphicFramePr>
        <p:xfrm>
          <a:off x="990600" y="1600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0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example that uses an IIFE </a:t>
            </a:r>
            <a:br>
              <a:rPr lang="en-US" dirty="0"/>
            </a:br>
            <a:r>
              <a:rPr lang="en-US" dirty="0"/>
              <a:t>to augment the slideshow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484128"/>
              </p:ext>
            </p:extLst>
          </p:nvPr>
        </p:nvGraphicFramePr>
        <p:xfrm>
          <a:off x="990600" y="16002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5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Using the slideshow object’s new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348899"/>
              </p:ext>
            </p:extLst>
          </p:nvPr>
        </p:nvGraphicFramePr>
        <p:xfrm>
          <a:off x="990600" y="1203325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301323" imgH="1387694" progId="Word.Document.12">
                  <p:embed/>
                </p:oleObj>
              </mc:Choice>
              <mc:Fallback>
                <p:oleObj name="Document" r:id="rId3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3325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2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Slide Show when </a:t>
            </a:r>
            <a:br>
              <a:rPr lang="en-US" dirty="0"/>
            </a:br>
            <a:r>
              <a:rPr lang="en-US" dirty="0"/>
              <a:t>the Change Speed button is clicked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600200"/>
            <a:ext cx="5618480" cy="4495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HTML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09100"/>
              </p:ext>
            </p:extLst>
          </p:nvPr>
        </p:nvGraphicFramePr>
        <p:xfrm>
          <a:off x="1004888" y="1219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219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9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96996"/>
              </p:ext>
            </p:extLst>
          </p:nvPr>
        </p:nvGraphicFramePr>
        <p:xfrm>
          <a:off x="990600" y="12620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620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7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93762"/>
              </p:ext>
            </p:extLst>
          </p:nvPr>
        </p:nvGraphicFramePr>
        <p:xfrm>
          <a:off x="990600" y="1295157"/>
          <a:ext cx="7301323" cy="198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1981443" progId="Word.Document.12">
                  <p:embed/>
                </p:oleObj>
              </mc:Choice>
              <mc:Fallback>
                <p:oleObj name="Document" r:id="rId3" imgW="7301323" imgH="198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157"/>
                        <a:ext cx="7301323" cy="198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6100"/>
              </p:ext>
            </p:extLst>
          </p:nvPr>
        </p:nvGraphicFramePr>
        <p:xfrm>
          <a:off x="990600" y="1219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0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library_slide_show_enhancements.js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25773"/>
              </p:ext>
            </p:extLst>
          </p:nvPr>
        </p:nvGraphicFramePr>
        <p:xfrm>
          <a:off x="990600" y="12192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7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328670"/>
              </p:ext>
            </p:extLst>
          </p:nvPr>
        </p:nvGraphicFramePr>
        <p:xfrm>
          <a:off x="990600" y="11874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74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1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51133"/>
              </p:ext>
            </p:extLst>
          </p:nvPr>
        </p:nvGraphicFramePr>
        <p:xfrm>
          <a:off x="990600" y="1219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5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Three of the attributes of an object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53178"/>
              </p:ext>
            </p:extLst>
          </p:nvPr>
        </p:nvGraphicFramePr>
        <p:xfrm>
          <a:off x="990600" y="12192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ways to enumerate an object’s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981211"/>
              </p:ext>
            </p:extLst>
          </p:nvPr>
        </p:nvGraphicFramePr>
        <p:xfrm>
          <a:off x="990600" y="1143000"/>
          <a:ext cx="7300912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3" imgW="7301323" imgH="4280824" progId="Word.Document.12">
                  <p:embed/>
                </p:oleObj>
              </mc:Choice>
              <mc:Fallback>
                <p:oleObj name="Document" r:id="rId3" imgW="7301323" imgH="42808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27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0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Direct vs inherited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42396"/>
              </p:ext>
            </p:extLst>
          </p:nvPr>
        </p:nvGraphicFramePr>
        <p:xfrm>
          <a:off x="990600" y="1227641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3" imgW="7301323" imgH="1744159" progId="Word.Document.12">
                  <p:embed/>
                </p:oleObj>
              </mc:Choice>
              <mc:Fallback>
                <p:oleObj name="Document" r:id="rId3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27641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Examples of enumerating direct </a:t>
            </a:r>
            <a:br>
              <a:rPr lang="en-US" dirty="0"/>
            </a:br>
            <a:r>
              <a:rPr lang="en-US" dirty="0"/>
              <a:t>and inherited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727068"/>
              </p:ext>
            </p:extLst>
          </p:nvPr>
        </p:nvGraphicFramePr>
        <p:xfrm>
          <a:off x="922338" y="1458913"/>
          <a:ext cx="730091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3" imgW="7301323" imgH="4028058" progId="Word.Document.12">
                  <p:embed/>
                </p:oleObj>
              </mc:Choice>
              <mc:Fallback>
                <p:oleObj name="Document" r:id="rId3" imgW="7301323" imgH="402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458913"/>
                        <a:ext cx="730091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Examples of enumerating direct </a:t>
            </a:r>
            <a:br>
              <a:rPr lang="en-US" dirty="0"/>
            </a:br>
            <a:r>
              <a:rPr lang="en-US" dirty="0"/>
              <a:t>and inherited properties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223993"/>
              </p:ext>
            </p:extLst>
          </p:nvPr>
        </p:nvGraphicFramePr>
        <p:xfrm>
          <a:off x="1004888" y="1541463"/>
          <a:ext cx="7300912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3" imgW="7301323" imgH="3336011" progId="Word.Document.12">
                  <p:embed/>
                </p:oleObj>
              </mc:Choice>
              <mc:Fallback>
                <p:oleObj name="Document" r:id="rId3" imgW="7301323" imgH="3336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541463"/>
                        <a:ext cx="7300912" cy="333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4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82227"/>
              </p:ext>
            </p:extLst>
          </p:nvPr>
        </p:nvGraphicFramePr>
        <p:xfrm>
          <a:off x="990600" y="11430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5-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39000" cy="18798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8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</a:t>
            </a:r>
            <a:r>
              <a:rPr lang="en-US" dirty="0" err="1"/>
              <a:t>defineProperty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of the Object </a:t>
            </a:r>
            <a:r>
              <a:rPr lang="en-US" dirty="0" err="1"/>
              <a:t>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23511"/>
              </p:ext>
            </p:extLst>
          </p:nvPr>
        </p:nvGraphicFramePr>
        <p:xfrm>
          <a:off x="914400" y="1600200"/>
          <a:ext cx="7301323" cy="176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3" imgW="7301323" imgH="1766844" progId="Word.Document.12">
                  <p:embed/>
                </p:oleObj>
              </mc:Choice>
              <mc:Fallback>
                <p:oleObj name="Document" r:id="rId3" imgW="7301323" imgH="17668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66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two descriptor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097212"/>
              </p:ext>
            </p:extLst>
          </p:nvPr>
        </p:nvGraphicFramePr>
        <p:xfrm>
          <a:off x="914400" y="1143000"/>
          <a:ext cx="7301323" cy="380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3" imgW="7301323" imgH="3807697" progId="Word.Document.12">
                  <p:embed/>
                </p:oleObj>
              </mc:Choice>
              <mc:Fallback>
                <p:oleObj name="Document" r:id="rId3" imgW="7301323" imgH="3807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80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049723"/>
              </p:ext>
            </p:extLst>
          </p:nvPr>
        </p:nvGraphicFramePr>
        <p:xfrm>
          <a:off x="1233102" y="2286000"/>
          <a:ext cx="7377498" cy="27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5" imgW="7377498" imgH="2729300" progId="Word.Document.12">
                  <p:embed/>
                </p:oleObj>
              </mc:Choice>
              <mc:Fallback>
                <p:oleObj name="Document" r:id="rId5" imgW="7377498" imgH="272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3102" y="2286000"/>
                        <a:ext cx="7377498" cy="27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340103"/>
              </p:ext>
            </p:extLst>
          </p:nvPr>
        </p:nvGraphicFramePr>
        <p:xfrm>
          <a:off x="990600" y="12192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7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custom data properties using </a:t>
            </a:r>
            <a:br>
              <a:rPr lang="en-US" dirty="0"/>
            </a:br>
            <a:r>
              <a:rPr lang="en-US" dirty="0" err="1" smtClean="0"/>
              <a:t>Object.defineProperty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274492"/>
              </p:ext>
            </p:extLst>
          </p:nvPr>
        </p:nvGraphicFramePr>
        <p:xfrm>
          <a:off x="990600" y="1600200"/>
          <a:ext cx="7300912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3" imgW="7301323" imgH="4404687" progId="Word.Document.12">
                  <p:embed/>
                </p:oleObj>
              </mc:Choice>
              <mc:Fallback>
                <p:oleObj name="Document" r:id="rId3" imgW="7301323" imgH="4404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5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custom data properties using </a:t>
            </a:r>
            <a:br>
              <a:rPr lang="en-US" dirty="0"/>
            </a:br>
            <a:r>
              <a:rPr lang="en-US" dirty="0" err="1" smtClean="0"/>
              <a:t>Object.defineProperty</a:t>
            </a:r>
            <a:r>
              <a:rPr lang="en-US" dirty="0" smtClean="0"/>
              <a:t> </a:t>
            </a:r>
            <a:r>
              <a:rPr lang="en-US" dirty="0"/>
              <a:t>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27774"/>
              </p:ext>
            </p:extLst>
          </p:nvPr>
        </p:nvGraphicFramePr>
        <p:xfrm>
          <a:off x="990600" y="1600200"/>
          <a:ext cx="7300912" cy="417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3" imgW="7301323" imgH="4174244" progId="Word.Document.12">
                  <p:embed/>
                </p:oleObj>
              </mc:Choice>
              <mc:Fallback>
                <p:oleObj name="Document" r:id="rId3" imgW="7301323" imgH="4174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17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6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custom </a:t>
            </a:r>
            <a:r>
              <a:rPr lang="en-US" dirty="0" err="1"/>
              <a:t>accessor</a:t>
            </a:r>
            <a:r>
              <a:rPr lang="en-US" dirty="0"/>
              <a:t> properties 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 smtClean="0"/>
              <a:t>Object.defineProperty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315277"/>
              </p:ext>
            </p:extLst>
          </p:nvPr>
        </p:nvGraphicFramePr>
        <p:xfrm>
          <a:off x="990600" y="16462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462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create custom </a:t>
            </a:r>
            <a:r>
              <a:rPr lang="en-US" dirty="0" err="1"/>
              <a:t>accessor</a:t>
            </a:r>
            <a:r>
              <a:rPr lang="en-US" dirty="0"/>
              <a:t> properties 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 smtClean="0"/>
              <a:t>Object.defineProperty</a:t>
            </a:r>
            <a:r>
              <a:rPr lang="en-US" dirty="0" smtClean="0"/>
              <a:t> </a:t>
            </a:r>
            <a:r>
              <a:rPr lang="en-US" dirty="0"/>
              <a:t>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41401"/>
              </p:ext>
            </p:extLst>
          </p:nvPr>
        </p:nvGraphicFramePr>
        <p:xfrm>
          <a:off x="990600" y="1600200"/>
          <a:ext cx="7301323" cy="3289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Document" r:id="rId3" imgW="7301323" imgH="3289922" progId="Word.Document.12">
                  <p:embed/>
                </p:oleObj>
              </mc:Choice>
              <mc:Fallback>
                <p:oleObj name="Document" r:id="rId3" imgW="7301323" imgH="3289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3289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9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</a:t>
            </a:r>
            <a:r>
              <a:rPr lang="en-US" dirty="0" err="1"/>
              <a:t>defineProperties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of the Object </a:t>
            </a:r>
            <a:r>
              <a:rPr lang="en-US" dirty="0" err="1"/>
              <a:t>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78728"/>
              </p:ext>
            </p:extLst>
          </p:nvPr>
        </p:nvGraphicFramePr>
        <p:xfrm>
          <a:off x="990600" y="1600200"/>
          <a:ext cx="7301323" cy="146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Document" r:id="rId3" imgW="7301323" imgH="1460427" progId="Word.Document.12">
                  <p:embed/>
                </p:oleObj>
              </mc:Choice>
              <mc:Fallback>
                <p:oleObj name="Document" r:id="rId3" imgW="7301323" imgH="146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146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1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Object.defineProperties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32526"/>
              </p:ext>
            </p:extLst>
          </p:nvPr>
        </p:nvGraphicFramePr>
        <p:xfrm>
          <a:off x="990600" y="1600200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9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of the create method </a:t>
            </a:r>
            <a:br>
              <a:rPr lang="en-US" dirty="0"/>
            </a:br>
            <a:r>
              <a:rPr lang="en-US" dirty="0"/>
              <a:t>of the Object </a:t>
            </a:r>
            <a:r>
              <a:rPr lang="en-US" dirty="0" err="1"/>
              <a:t>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46412"/>
              </p:ext>
            </p:extLst>
          </p:nvPr>
        </p:nvGraphicFramePr>
        <p:xfrm>
          <a:off x="914400" y="1600200"/>
          <a:ext cx="7301323" cy="146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3" imgW="7301323" imgH="1460427" progId="Word.Document.12">
                  <p:embed/>
                </p:oleObj>
              </mc:Choice>
              <mc:Fallback>
                <p:oleObj name="Document" r:id="rId3" imgW="7301323" imgH="146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460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5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global objects created by previous versions </a:t>
            </a:r>
            <a:r>
              <a:rPr lang="en-US" dirty="0" smtClean="0"/>
              <a:t>of </a:t>
            </a:r>
            <a:r>
              <a:rPr lang="en-US" dirty="0"/>
              <a:t>the Task Manager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98861"/>
              </p:ext>
            </p:extLst>
          </p:nvPr>
        </p:nvGraphicFramePr>
        <p:xfrm>
          <a:off x="990600" y="1600200"/>
          <a:ext cx="7377112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77498" imgH="4326552" progId="Word.Document.12">
                  <p:embed/>
                </p:oleObj>
              </mc:Choice>
              <mc:Fallback>
                <p:oleObj name="Document" r:id="rId3" imgW="7377498" imgH="4326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77112" cy="432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3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Object.create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864761"/>
              </p:ext>
            </p:extLst>
          </p:nvPr>
        </p:nvGraphicFramePr>
        <p:xfrm>
          <a:off x="990600" y="1143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5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Object methods that return information </a:t>
            </a:r>
            <a:br>
              <a:rPr lang="en-US" dirty="0"/>
            </a:br>
            <a:r>
              <a:rPr lang="en-US" dirty="0"/>
              <a:t>about an object’s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88707"/>
              </p:ext>
            </p:extLst>
          </p:nvPr>
        </p:nvGraphicFramePr>
        <p:xfrm>
          <a:off x="990600" y="1600200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8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based on the </a:t>
            </a:r>
            <a:r>
              <a:rPr lang="en-US" dirty="0" err="1"/>
              <a:t>Object.create</a:t>
            </a:r>
            <a:r>
              <a:rPr lang="en-US" dirty="0"/>
              <a:t>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16728"/>
              </p:ext>
            </p:extLst>
          </p:nvPr>
        </p:nvGraphicFramePr>
        <p:xfrm>
          <a:off x="1004888" y="1143000"/>
          <a:ext cx="7300912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Document" r:id="rId3" imgW="7301323" imgH="4864851" progId="Word.Document.12">
                  <p:embed/>
                </p:oleObj>
              </mc:Choice>
              <mc:Fallback>
                <p:oleObj name="Document" r:id="rId3" imgW="7301323" imgH="48648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143000"/>
                        <a:ext cx="7300912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18618"/>
              </p:ext>
            </p:extLst>
          </p:nvPr>
        </p:nvGraphicFramePr>
        <p:xfrm>
          <a:off x="990600" y="12192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9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Examples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8648"/>
              </p:ext>
            </p:extLst>
          </p:nvPr>
        </p:nvGraphicFramePr>
        <p:xfrm>
          <a:off x="990600" y="1143000"/>
          <a:ext cx="7300912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Document" r:id="rId3" imgW="7301323" imgH="3713720" progId="Word.Document.12">
                  <p:embed/>
                </p:oleObj>
              </mc:Choice>
              <mc:Fallback>
                <p:oleObj name="Document" r:id="rId3" imgW="7301323" imgH="3713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7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76051"/>
              </p:ext>
            </p:extLst>
          </p:nvPr>
        </p:nvGraphicFramePr>
        <p:xfrm>
          <a:off x="990600" y="1231900"/>
          <a:ext cx="7300912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Document" r:id="rId3" imgW="7301323" imgH="4407567" progId="Word.Document.12">
                  <p:embed/>
                </p:oleObj>
              </mc:Choice>
              <mc:Fallback>
                <p:oleObj name="Document" r:id="rId3" imgW="7301323" imgH="44075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31900"/>
                        <a:ext cx="7300912" cy="440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11534"/>
              </p:ext>
            </p:extLst>
          </p:nvPr>
        </p:nvGraphicFramePr>
        <p:xfrm>
          <a:off x="990600" y="11842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42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5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library_slide_show_enhancements.js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478132"/>
              </p:ext>
            </p:extLst>
          </p:nvPr>
        </p:nvGraphicFramePr>
        <p:xfrm>
          <a:off x="990600" y="12017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017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9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599009"/>
              </p:ext>
            </p:extLst>
          </p:nvPr>
        </p:nvGraphicFramePr>
        <p:xfrm>
          <a:off x="990600" y="11890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90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945834"/>
              </p:ext>
            </p:extLst>
          </p:nvPr>
        </p:nvGraphicFramePr>
        <p:xfrm>
          <a:off x="990600" y="11906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06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4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Problems with adding functions and objects </a:t>
            </a:r>
            <a:br>
              <a:rPr lang="en-US" dirty="0"/>
            </a:br>
            <a:r>
              <a:rPr lang="en-US" dirty="0"/>
              <a:t>to the global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52535"/>
              </p:ext>
            </p:extLst>
          </p:nvPr>
        </p:nvGraphicFramePr>
        <p:xfrm>
          <a:off x="990600" y="16002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7301323" imgH="773062" progId="Word.Document.12">
                  <p:embed/>
                </p:oleObj>
              </mc:Choice>
              <mc:Fallback>
                <p:oleObj name="Document" r:id="rId3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1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001000" cy="800219"/>
          </a:xfrm>
        </p:spPr>
        <p:txBody>
          <a:bodyPr/>
          <a:lstStyle/>
          <a:p>
            <a:r>
              <a:rPr lang="en-US" dirty="0"/>
              <a:t>Exercise 15-1 Try to break the Slide Show apps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5\15-1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219200"/>
            <a:ext cx="5060950" cy="40538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048116"/>
              </p:ext>
            </p:extLst>
          </p:nvPr>
        </p:nvGraphicFramePr>
        <p:xfrm>
          <a:off x="990600" y="5257800"/>
          <a:ext cx="7301323" cy="88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4" imgW="7301323" imgH="889003" progId="Word.Document.12">
                  <p:embed/>
                </p:oleObj>
              </mc:Choice>
              <mc:Fallback>
                <p:oleObj name="Document" r:id="rId4" imgW="7301323" imgH="889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7301323" cy="88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5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Exercise 15-2 Add namespaces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Task Manager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5\x15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5" y="1600200"/>
            <a:ext cx="7315200" cy="2225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777425"/>
              </p:ext>
            </p:extLst>
          </p:nvPr>
        </p:nvGraphicFramePr>
        <p:xfrm>
          <a:off x="990600" y="3733800"/>
          <a:ext cx="7301323" cy="118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4" imgW="7301323" imgH="1181376" progId="Word.Document.12">
                  <p:embed/>
                </p:oleObj>
              </mc:Choice>
              <mc:Fallback>
                <p:oleObj name="Document" r:id="rId4" imgW="7301323" imgH="1181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7301323" cy="118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2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15-3 Modify a Slide Show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5\x15-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85" y="1219200"/>
            <a:ext cx="5327015" cy="41619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50072"/>
              </p:ext>
            </p:extLst>
          </p:nvPr>
        </p:nvGraphicFramePr>
        <p:xfrm>
          <a:off x="1004477" y="53211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53211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4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5746"/>
            <a:ext cx="7315200" cy="800219"/>
          </a:xfrm>
        </p:spPr>
        <p:txBody>
          <a:bodyPr/>
          <a:lstStyle/>
          <a:p>
            <a:r>
              <a:rPr lang="en-US" dirty="0" smtClean="0"/>
              <a:t>Extra 15-1 Use namespaces and the module pattern with the Clock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855720"/>
              </p:ext>
            </p:extLst>
          </p:nvPr>
        </p:nvGraphicFramePr>
        <p:xfrm>
          <a:off x="990600" y="3991930"/>
          <a:ext cx="7270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Document" r:id="rId3" imgW="7313400" imgH="774254" progId="Word.Document.12">
                  <p:embed/>
                </p:oleObj>
              </mc:Choice>
              <mc:Fallback>
                <p:oleObj name="Document" r:id="rId3" imgW="7313400" imgH="774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991930"/>
                        <a:ext cx="72707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5085715" cy="2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Extra 15-2 Enhance the stopwatch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61318"/>
              </p:ext>
            </p:extLst>
          </p:nvPr>
        </p:nvGraphicFramePr>
        <p:xfrm>
          <a:off x="914400" y="3743010"/>
          <a:ext cx="722788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Document" r:id="rId3" imgW="7269491" imgH="1290903" progId="Word.Document.12">
                  <p:embed/>
                </p:oleObj>
              </mc:Choice>
              <mc:Fallback>
                <p:oleObj name="Document" r:id="rId3" imgW="7269491" imgH="1290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743010"/>
                        <a:ext cx="722788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66" name="Picture 2" descr="M:\Current projects\JavaScript Instructors CD\documents\pngs\extra_15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5085715" cy="25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15-1 </a:t>
            </a:r>
            <a:r>
              <a:rPr lang="en-US" dirty="0"/>
              <a:t>Modify a Slide Show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42745"/>
              </p:ext>
            </p:extLst>
          </p:nvPr>
        </p:nvGraphicFramePr>
        <p:xfrm>
          <a:off x="1001713" y="5322888"/>
          <a:ext cx="7270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Document" r:id="rId3" imgW="7313400" imgH="774254" progId="Word.Document.12">
                  <p:embed/>
                </p:oleObj>
              </mc:Choice>
              <mc:Fallback>
                <p:oleObj name="Document" r:id="rId3" imgW="7313400" imgH="774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713" y="5322888"/>
                        <a:ext cx="72707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38" y="1219200"/>
            <a:ext cx="5138362" cy="39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807353"/>
              </p:ext>
            </p:extLst>
          </p:nvPr>
        </p:nvGraphicFramePr>
        <p:xfrm>
          <a:off x="914400" y="1143000"/>
          <a:ext cx="73009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7301323" imgH="1435223" progId="Word.Document.12">
                  <p:embed/>
                </p:oleObj>
              </mc:Choice>
              <mc:Fallback>
                <p:oleObj name="Document" r:id="rId3" imgW="7301323" imgH="143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6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add objects to a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804721"/>
              </p:ext>
            </p:extLst>
          </p:nvPr>
        </p:nvGraphicFramePr>
        <p:xfrm>
          <a:off x="990600" y="11906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06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0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add objects to a namespace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161251"/>
              </p:ext>
            </p:extLst>
          </p:nvPr>
        </p:nvGraphicFramePr>
        <p:xfrm>
          <a:off x="990600" y="1524000"/>
          <a:ext cx="7300912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7301323" imgH="4196568" progId="Word.Document.12">
                  <p:embed/>
                </p:oleObj>
              </mc:Choice>
              <mc:Fallback>
                <p:oleObj name="Document" r:id="rId3" imgW="7301323" imgH="4196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4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1606</Words>
  <Application>Microsoft Office PowerPoint</Application>
  <PresentationFormat>On-screen Show (4:3)</PresentationFormat>
  <Paragraphs>325</Paragraphs>
  <Slides>65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Slide with title</vt:lpstr>
      <vt:lpstr>Document</vt:lpstr>
      <vt:lpstr>Microsoft Word Document</vt:lpstr>
      <vt:lpstr>Chapter 15</vt:lpstr>
      <vt:lpstr>Objectives</vt:lpstr>
      <vt:lpstr>Objectives (continued)</vt:lpstr>
      <vt:lpstr>The Task Manager application</vt:lpstr>
      <vt:lpstr>The global objects created by previous versions of the Task Manager application</vt:lpstr>
      <vt:lpstr>Problems with adding functions and objects  to the global namespace</vt:lpstr>
      <vt:lpstr>How to create a namespace</vt:lpstr>
      <vt:lpstr>How to add objects to a namespace</vt:lpstr>
      <vt:lpstr>How to add objects to a namespace (continued)</vt:lpstr>
      <vt:lpstr>How to use the objects in a namespace</vt:lpstr>
      <vt:lpstr>How to create a nested namespace</vt:lpstr>
      <vt:lpstr>How to use nested namespace objects  without aliasing</vt:lpstr>
      <vt:lpstr>A nested namespace creator function</vt:lpstr>
      <vt:lpstr>How to use the creator function  to create namespaces</vt:lpstr>
      <vt:lpstr>How to prevent global pollution with an IIFE that defines and assigns event handlers</vt:lpstr>
      <vt:lpstr>The library_namespace.js file for the Task Manager application</vt:lpstr>
      <vt:lpstr>The library_storage.js file</vt:lpstr>
      <vt:lpstr>The library_tasklist.js file</vt:lpstr>
      <vt:lpstr>The library_tasklist.js file (continued)</vt:lpstr>
      <vt:lpstr>The main JavaScript file</vt:lpstr>
      <vt:lpstr>The main JavaScript file (continued)</vt:lpstr>
      <vt:lpstr>The main JavaScript file (continued)</vt:lpstr>
      <vt:lpstr>The pros and cons of object literals vs closures</vt:lpstr>
      <vt:lpstr>A module pattern that creates a single slideshow object with private state</vt:lpstr>
      <vt:lpstr>An example that uses an IIFE  to augment the slideshow object</vt:lpstr>
      <vt:lpstr>Using the slideshow object’s new method</vt:lpstr>
      <vt:lpstr>The Slide Show when  the Change Speed button is clicked</vt:lpstr>
      <vt:lpstr>The HTML</vt:lpstr>
      <vt:lpstr>The library_slide_show.js file</vt:lpstr>
      <vt:lpstr>The library_slide_show.js file (continued)</vt:lpstr>
      <vt:lpstr>The library_slide_show_enhancements.js file</vt:lpstr>
      <vt:lpstr>The main JavaScript file</vt:lpstr>
      <vt:lpstr>The main JavaScript file (continued)</vt:lpstr>
      <vt:lpstr>Three of the attributes of an object property</vt:lpstr>
      <vt:lpstr>Two ways to enumerate an object’s properties</vt:lpstr>
      <vt:lpstr>Direct vs inherited properties</vt:lpstr>
      <vt:lpstr>Examples of enumerating direct  and inherited properties</vt:lpstr>
      <vt:lpstr>Examples of enumerating direct  and inherited properties (continued)</vt:lpstr>
      <vt:lpstr>Terms</vt:lpstr>
      <vt:lpstr>The syntax of the defineProperty method  of the Object object</vt:lpstr>
      <vt:lpstr>The two descriptor types</vt:lpstr>
      <vt:lpstr>Terms</vt:lpstr>
      <vt:lpstr>How to create custom data properties using  Object.defineProperty</vt:lpstr>
      <vt:lpstr>How to create custom data properties using  Object.defineProperty (continued)</vt:lpstr>
      <vt:lpstr>How to create custom accessor properties  using Object.defineProperty</vt:lpstr>
      <vt:lpstr>How to create custom accessor properties  using Object.defineProperty (continued)</vt:lpstr>
      <vt:lpstr>The syntax of the defineProperties method  of the Object object</vt:lpstr>
      <vt:lpstr>How to use the Object.defineProperties method</vt:lpstr>
      <vt:lpstr>The syntax of the create method  of the Object object</vt:lpstr>
      <vt:lpstr>How to use the Object.create method</vt:lpstr>
      <vt:lpstr>Object methods that return information  about an object’s properties</vt:lpstr>
      <vt:lpstr>Examples based on the Object.create example</vt:lpstr>
      <vt:lpstr>Examples (continued)</vt:lpstr>
      <vt:lpstr>Examples (continued)</vt:lpstr>
      <vt:lpstr>The library_slide_show.js file</vt:lpstr>
      <vt:lpstr>The library_slide_show.js file (continued)</vt:lpstr>
      <vt:lpstr>The library_slide_show_enhancements.js file</vt:lpstr>
      <vt:lpstr>The main JavaScript file</vt:lpstr>
      <vt:lpstr>The main JavaScript file (continued)</vt:lpstr>
      <vt:lpstr>Exercise 15-1 Try to break the Slide Show apps</vt:lpstr>
      <vt:lpstr>Exercise 15-2 Add namespaces  to Task Manager</vt:lpstr>
      <vt:lpstr>Exercise 15-3 Modify a Slide Show app</vt:lpstr>
      <vt:lpstr>Extra 15-1 Use namespaces and the module pattern with the Clock app</vt:lpstr>
      <vt:lpstr>Extra 15-2 Enhance the stopwatch</vt:lpstr>
      <vt:lpstr>Short 15-1 Modify a Slide Show app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59</cp:revision>
  <dcterms:created xsi:type="dcterms:W3CDTF">2010-11-30T18:46:51Z</dcterms:created>
  <dcterms:modified xsi:type="dcterms:W3CDTF">2015-10-01T23:21:51Z</dcterms:modified>
</cp:coreProperties>
</file>