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8"/>
  </p:notesMasterIdLst>
  <p:handoutMasterIdLst>
    <p:handoutMasterId r:id="rId69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77" r:id="rId56"/>
    <p:sldId id="378" r:id="rId57"/>
    <p:sldId id="379" r:id="rId58"/>
    <p:sldId id="380" r:id="rId59"/>
    <p:sldId id="381" r:id="rId60"/>
    <p:sldId id="382" r:id="rId61"/>
    <p:sldId id="383" r:id="rId62"/>
    <p:sldId id="384" r:id="rId63"/>
    <p:sldId id="385" r:id="rId64"/>
    <p:sldId id="386" r:id="rId65"/>
    <p:sldId id="387" r:id="rId66"/>
    <p:sldId id="388" r:id="rId6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94" d="100"/>
          <a:sy n="94" d="100"/>
        </p:scale>
        <p:origin x="-1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10/1/2015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6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6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7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package" Target="../embeddings/Microsoft_Word_Document36.docx"/><Relationship Id="rId7" Type="http://schemas.openxmlformats.org/officeDocument/2006/relationships/image" Target="../media/image3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package" Target="../embeddings/Microsoft_Word_Document37.docx"/><Relationship Id="rId5" Type="http://schemas.openxmlformats.org/officeDocument/2006/relationships/image" Target="../media/image40.png"/><Relationship Id="rId4" Type="http://schemas.openxmlformats.org/officeDocument/2006/relationships/image" Target="../media/image3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3.png"/><Relationship Id="rId4" Type="http://schemas.openxmlformats.org/officeDocument/2006/relationships/image" Target="../media/image4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4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5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6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7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8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9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50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51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52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5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54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55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56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58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59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60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61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62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6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64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5" Type="http://schemas.openxmlformats.org/officeDocument/2006/relationships/image" Target="../media/image65.emf"/><Relationship Id="rId4" Type="http://schemas.openxmlformats.org/officeDocument/2006/relationships/package" Target="../embeddings/Microsoft_Word_Document59.docx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5" Type="http://schemas.openxmlformats.org/officeDocument/2006/relationships/image" Target="../media/image67.emf"/><Relationship Id="rId4" Type="http://schemas.openxmlformats.org/officeDocument/2006/relationships/package" Target="../embeddings/Microsoft_Word_Document60.docx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5" Type="http://schemas.openxmlformats.org/officeDocument/2006/relationships/image" Target="../media/image69.emf"/><Relationship Id="rId4" Type="http://schemas.openxmlformats.org/officeDocument/2006/relationships/package" Target="../embeddings/Microsoft_Word_Document61.docx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5" Type="http://schemas.openxmlformats.org/officeDocument/2006/relationships/image" Target="../media/image72.png"/><Relationship Id="rId4" Type="http://schemas.openxmlformats.org/officeDocument/2006/relationships/image" Target="../media/image71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5" Type="http://schemas.openxmlformats.org/officeDocument/2006/relationships/image" Target="../media/image72.png"/><Relationship Id="rId4" Type="http://schemas.openxmlformats.org/officeDocument/2006/relationships/image" Target="../media/image73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r>
              <a:rPr lang="en-US" dirty="0" smtClean="0"/>
              <a:t>Chapter 16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261038"/>
              </p:ext>
            </p:extLst>
          </p:nvPr>
        </p:nvGraphicFramePr>
        <p:xfrm>
          <a:off x="914400" y="1600200"/>
          <a:ext cx="7301323" cy="248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7301323" imgH="2484455" progId="Word.Document.12">
                  <p:embed/>
                </p:oleObj>
              </mc:Choice>
              <mc:Fallback>
                <p:oleObj name="Document" r:id="rId3" imgW="7301323" imgH="24844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248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JSON support in JavaScript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198827"/>
              </p:ext>
            </p:extLst>
          </p:nvPr>
        </p:nvGraphicFramePr>
        <p:xfrm>
          <a:off x="990600" y="1219200"/>
          <a:ext cx="7300912" cy="213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Document" r:id="rId3" imgW="7301323" imgH="2135551" progId="Word.Document.12">
                  <p:embed/>
                </p:oleObj>
              </mc:Choice>
              <mc:Fallback>
                <p:oleObj name="Document" r:id="rId3" imgW="7301323" imgH="21355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213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689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methods of the JSON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672715"/>
              </p:ext>
            </p:extLst>
          </p:nvPr>
        </p:nvGraphicFramePr>
        <p:xfrm>
          <a:off x="914400" y="1117745"/>
          <a:ext cx="7301323" cy="2920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Document" r:id="rId3" imgW="7301323" imgH="2920855" progId="Word.Document.12">
                  <p:embed/>
                </p:oleObj>
              </mc:Choice>
              <mc:Fallback>
                <p:oleObj name="Document" r:id="rId3" imgW="7301323" imgH="29208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17745"/>
                        <a:ext cx="7301323" cy="2920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384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use the </a:t>
            </a:r>
            <a:r>
              <a:rPr lang="en-US" dirty="0" err="1"/>
              <a:t>stringify</a:t>
            </a:r>
            <a:r>
              <a:rPr lang="en-US" dirty="0"/>
              <a:t>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51606"/>
              </p:ext>
            </p:extLst>
          </p:nvPr>
        </p:nvGraphicFramePr>
        <p:xfrm>
          <a:off x="990600" y="1143000"/>
          <a:ext cx="7300912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ocument" r:id="rId3" imgW="7301323" imgH="2353031" progId="Word.Document.12">
                  <p:embed/>
                </p:oleObj>
              </mc:Choice>
              <mc:Fallback>
                <p:oleObj name="Document" r:id="rId3" imgW="7301323" imgH="23530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235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452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use the </a:t>
            </a:r>
            <a:r>
              <a:rPr lang="en-US" dirty="0" err="1"/>
              <a:t>stringify</a:t>
            </a:r>
            <a:r>
              <a:rPr lang="en-US" dirty="0"/>
              <a:t> method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063583"/>
              </p:ext>
            </p:extLst>
          </p:nvPr>
        </p:nvGraphicFramePr>
        <p:xfrm>
          <a:off x="990600" y="1143000"/>
          <a:ext cx="7300912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Document" r:id="rId3" imgW="7301323" imgH="4887175" progId="Word.Document.12">
                  <p:embed/>
                </p:oleObj>
              </mc:Choice>
              <mc:Fallback>
                <p:oleObj name="Document" r:id="rId3" imgW="7301323" imgH="48871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88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531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syntax of the parse method </a:t>
            </a:r>
            <a:br>
              <a:rPr lang="en-US" dirty="0"/>
            </a:br>
            <a:r>
              <a:rPr lang="en-US" dirty="0"/>
              <a:t>of the JSON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85564"/>
              </p:ext>
            </p:extLst>
          </p:nvPr>
        </p:nvGraphicFramePr>
        <p:xfrm>
          <a:off x="914400" y="1600200"/>
          <a:ext cx="7301323" cy="1460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Document" r:id="rId3" imgW="7301323" imgH="1460427" progId="Word.Document.12">
                  <p:embed/>
                </p:oleObj>
              </mc:Choice>
              <mc:Fallback>
                <p:oleObj name="Document" r:id="rId3" imgW="7301323" imgH="14604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14604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662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use the parse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174943"/>
              </p:ext>
            </p:extLst>
          </p:nvPr>
        </p:nvGraphicFramePr>
        <p:xfrm>
          <a:off x="990600" y="1089025"/>
          <a:ext cx="7300912" cy="493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Document" r:id="rId3" imgW="7301323" imgH="4931823" progId="Word.Document.12">
                  <p:embed/>
                </p:oleObj>
              </mc:Choice>
              <mc:Fallback>
                <p:oleObj name="Document" r:id="rId3" imgW="7301323" imgH="49318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89025"/>
                        <a:ext cx="7300912" cy="493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971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the parse method handles date strings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130427"/>
              </p:ext>
            </p:extLst>
          </p:nvPr>
        </p:nvGraphicFramePr>
        <p:xfrm>
          <a:off x="990600" y="1143000"/>
          <a:ext cx="7300912" cy="264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Document" r:id="rId3" imgW="7301323" imgH="2645404" progId="Word.Document.12">
                  <p:embed/>
                </p:oleObj>
              </mc:Choice>
              <mc:Fallback>
                <p:oleObj name="Document" r:id="rId3" imgW="7301323" imgH="26454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2644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379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When the parse method throws 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SyntaxError</a:t>
            </a:r>
            <a:r>
              <a:rPr lang="en-US" dirty="0"/>
              <a:t> exception...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387993"/>
              </p:ext>
            </p:extLst>
          </p:nvPr>
        </p:nvGraphicFramePr>
        <p:xfrm>
          <a:off x="990600" y="1614351"/>
          <a:ext cx="7301323" cy="1357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Document" r:id="rId3" imgW="7301323" imgH="1357449" progId="Word.Document.12">
                  <p:embed/>
                </p:oleObj>
              </mc:Choice>
              <mc:Fallback>
                <p:oleObj name="Document" r:id="rId3" imgW="7301323" imgH="13574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14351"/>
                        <a:ext cx="7301323" cy="1357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567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Task Manager application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16-0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315200" cy="25386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918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044035"/>
              </p:ext>
            </p:extLst>
          </p:nvPr>
        </p:nvGraphicFramePr>
        <p:xfrm>
          <a:off x="990600" y="1184275"/>
          <a:ext cx="7300912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Document" r:id="rId3" imgW="7301323" imgH="3921838" progId="Word.Document.12">
                  <p:embed/>
                </p:oleObj>
              </mc:Choice>
              <mc:Fallback>
                <p:oleObj name="Document" r:id="rId3" imgW="7301323" imgH="39218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84275"/>
                        <a:ext cx="7300912" cy="392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935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029798"/>
              </p:ext>
            </p:extLst>
          </p:nvPr>
        </p:nvGraphicFramePr>
        <p:xfrm>
          <a:off x="990600" y="1143000"/>
          <a:ext cx="7272338" cy="491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3" imgW="7313400" imgH="4937309" progId="Word.Document.12">
                  <p:embed/>
                </p:oleObj>
              </mc:Choice>
              <mc:Fallback>
                <p:oleObj name="Document" r:id="rId3" imgW="7313400" imgH="49373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272338" cy="4910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054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JSON string stored in local storage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507932"/>
              </p:ext>
            </p:extLst>
          </p:nvPr>
        </p:nvGraphicFramePr>
        <p:xfrm>
          <a:off x="990600" y="1219200"/>
          <a:ext cx="73009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Document" r:id="rId3" imgW="7301323" imgH="927170" progId="Word.Document.12">
                  <p:embed/>
                </p:oleObj>
              </mc:Choice>
              <mc:Fallback>
                <p:oleObj name="Document" r:id="rId3" imgW="7301323" imgH="9271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142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main JavaScript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55767"/>
              </p:ext>
            </p:extLst>
          </p:nvPr>
        </p:nvGraphicFramePr>
        <p:xfrm>
          <a:off x="990600" y="1179512"/>
          <a:ext cx="7300912" cy="461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Document" r:id="rId3" imgW="7301323" imgH="4612445" progId="Word.Document.12">
                  <p:embed/>
                </p:oleObj>
              </mc:Choice>
              <mc:Fallback>
                <p:oleObj name="Document" r:id="rId3" imgW="7301323" imgH="46124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79512"/>
                        <a:ext cx="7300912" cy="461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020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main JavaScript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078375"/>
              </p:ext>
            </p:extLst>
          </p:nvPr>
        </p:nvGraphicFramePr>
        <p:xfrm>
          <a:off x="990600" y="1181100"/>
          <a:ext cx="7300912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Document" r:id="rId3" imgW="7301323" imgH="4382362" progId="Word.Document.12">
                  <p:embed/>
                </p:oleObj>
              </mc:Choice>
              <mc:Fallback>
                <p:oleObj name="Document" r:id="rId3" imgW="7301323" imgH="43823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81100"/>
                        <a:ext cx="7300912" cy="438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98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main JavaScript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431949"/>
              </p:ext>
            </p:extLst>
          </p:nvPr>
        </p:nvGraphicFramePr>
        <p:xfrm>
          <a:off x="990600" y="1219200"/>
          <a:ext cx="7300912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Document" r:id="rId3" imgW="7301323" imgH="2310183" progId="Word.Document.12">
                  <p:embed/>
                </p:oleObj>
              </mc:Choice>
              <mc:Fallback>
                <p:oleObj name="Document" r:id="rId3" imgW="7301323" imgH="2310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230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44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the </a:t>
            </a:r>
            <a:r>
              <a:rPr lang="en-US" dirty="0" err="1"/>
              <a:t>toJSON</a:t>
            </a:r>
            <a:r>
              <a:rPr lang="en-US" dirty="0"/>
              <a:t> method affects the </a:t>
            </a:r>
            <a:r>
              <a:rPr lang="en-US" dirty="0" err="1"/>
              <a:t>stringify</a:t>
            </a:r>
            <a:r>
              <a:rPr lang="en-US" dirty="0"/>
              <a:t>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484938"/>
              </p:ext>
            </p:extLst>
          </p:nvPr>
        </p:nvGraphicFramePr>
        <p:xfrm>
          <a:off x="990600" y="1524000"/>
          <a:ext cx="7300912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Document" r:id="rId3" imgW="7301323" imgH="3505962" progId="Word.Document.12">
                  <p:embed/>
                </p:oleObj>
              </mc:Choice>
              <mc:Fallback>
                <p:oleObj name="Document" r:id="rId3" imgW="7301323" imgH="35059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350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892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the </a:t>
            </a:r>
            <a:r>
              <a:rPr lang="en-US" dirty="0" err="1"/>
              <a:t>toJSON</a:t>
            </a:r>
            <a:r>
              <a:rPr lang="en-US" dirty="0"/>
              <a:t> method affects the </a:t>
            </a:r>
            <a:r>
              <a:rPr lang="en-US" dirty="0" err="1"/>
              <a:t>stringify</a:t>
            </a:r>
            <a:r>
              <a:rPr lang="en-US" dirty="0"/>
              <a:t> method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6422"/>
              </p:ext>
            </p:extLst>
          </p:nvPr>
        </p:nvGraphicFramePr>
        <p:xfrm>
          <a:off x="990600" y="1524000"/>
          <a:ext cx="7300912" cy="419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Document" r:id="rId3" imgW="7301323" imgH="4196568" progId="Word.Document.12">
                  <p:embed/>
                </p:oleObj>
              </mc:Choice>
              <mc:Fallback>
                <p:oleObj name="Document" r:id="rId3" imgW="7301323" imgH="41965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419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297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When you might use the </a:t>
            </a:r>
            <a:r>
              <a:rPr lang="en-US" dirty="0" err="1"/>
              <a:t>toJSON</a:t>
            </a:r>
            <a:r>
              <a:rPr lang="en-US" dirty="0"/>
              <a:t>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052913"/>
              </p:ext>
            </p:extLst>
          </p:nvPr>
        </p:nvGraphicFramePr>
        <p:xfrm>
          <a:off x="990600" y="1202428"/>
          <a:ext cx="7301323" cy="1159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Document" r:id="rId3" imgW="7301323" imgH="1159772" progId="Word.Document.12">
                  <p:embed/>
                </p:oleObj>
              </mc:Choice>
              <mc:Fallback>
                <p:oleObj name="Document" r:id="rId3" imgW="7301323" imgH="11597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02428"/>
                        <a:ext cx="7301323" cy="1159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883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tasks displayed in the customized Task Manager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16-0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135" y="1676400"/>
            <a:ext cx="6209665" cy="1782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418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JSON string stored in local storage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574531"/>
              </p:ext>
            </p:extLst>
          </p:nvPr>
        </p:nvGraphicFramePr>
        <p:xfrm>
          <a:off x="990600" y="1219200"/>
          <a:ext cx="73009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Document" r:id="rId3" imgW="7301323" imgH="466645" progId="Word.Document.12">
                  <p:embed/>
                </p:oleObj>
              </mc:Choice>
              <mc:Fallback>
                <p:oleObj name="Document" r:id="rId3" imgW="7301323" imgH="4666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554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library_task.js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697677"/>
              </p:ext>
            </p:extLst>
          </p:nvPr>
        </p:nvGraphicFramePr>
        <p:xfrm>
          <a:off x="990600" y="1219200"/>
          <a:ext cx="7300912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Document" r:id="rId3" imgW="7301323" imgH="4151920" progId="Word.Document.12">
                  <p:embed/>
                </p:oleObj>
              </mc:Choice>
              <mc:Fallback>
                <p:oleObj name="Document" r:id="rId3" imgW="7301323" imgH="4151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15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402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Objectives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626622"/>
              </p:ext>
            </p:extLst>
          </p:nvPr>
        </p:nvGraphicFramePr>
        <p:xfrm>
          <a:off x="990600" y="1295400"/>
          <a:ext cx="71850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3" imgW="7313400" imgH="1472234" progId="Word.Document.12">
                  <p:embed/>
                </p:oleObj>
              </mc:Choice>
              <mc:Fallback>
                <p:oleObj name="Document" r:id="rId3" imgW="7313400" imgH="14722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95400"/>
                        <a:ext cx="7185025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99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updated </a:t>
            </a:r>
            <a:r>
              <a:rPr lang="en-US" dirty="0" err="1"/>
              <a:t>displayTaskList</a:t>
            </a:r>
            <a:r>
              <a:rPr lang="en-US" dirty="0"/>
              <a:t> function </a:t>
            </a:r>
            <a:br>
              <a:rPr lang="en-US" dirty="0"/>
            </a:br>
            <a:r>
              <a:rPr lang="en-US" dirty="0"/>
              <a:t>of the main JavaScript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345919"/>
              </p:ext>
            </p:extLst>
          </p:nvPr>
        </p:nvGraphicFramePr>
        <p:xfrm>
          <a:off x="990600" y="1600200"/>
          <a:ext cx="7300912" cy="350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Document" r:id="rId3" imgW="7301323" imgH="3507402" progId="Word.Document.12">
                  <p:embed/>
                </p:oleObj>
              </mc:Choice>
              <mc:Fallback>
                <p:oleObj name="Document" r:id="rId3" imgW="7301323" imgH="35074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3506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463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syntax of the replacer parameter </a:t>
            </a:r>
            <a:br>
              <a:rPr lang="en-US" dirty="0"/>
            </a:br>
            <a:r>
              <a:rPr lang="en-US" dirty="0"/>
              <a:t>of the </a:t>
            </a:r>
            <a:r>
              <a:rPr lang="en-US" dirty="0" err="1"/>
              <a:t>stringify</a:t>
            </a:r>
            <a:r>
              <a:rPr lang="en-US" dirty="0"/>
              <a:t>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105243"/>
              </p:ext>
            </p:extLst>
          </p:nvPr>
        </p:nvGraphicFramePr>
        <p:xfrm>
          <a:off x="990600" y="1600200"/>
          <a:ext cx="7300912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Document" r:id="rId3" imgW="7301323" imgH="1432342" progId="Word.Document.12">
                  <p:embed/>
                </p:oleObj>
              </mc:Choice>
              <mc:Fallback>
                <p:oleObj name="Document" r:id="rId3" imgW="7301323" imgH="14323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143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826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a replacer function works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17305"/>
              </p:ext>
            </p:extLst>
          </p:nvPr>
        </p:nvGraphicFramePr>
        <p:xfrm>
          <a:off x="990600" y="1219200"/>
          <a:ext cx="7301323" cy="2328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Document" r:id="rId3" imgW="7301323" imgH="2328186" progId="Word.Document.12">
                  <p:embed/>
                </p:oleObj>
              </mc:Choice>
              <mc:Fallback>
                <p:oleObj name="Document" r:id="rId3" imgW="7301323" imgH="23281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2328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38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objects to be serialized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70872"/>
              </p:ext>
            </p:extLst>
          </p:nvPr>
        </p:nvGraphicFramePr>
        <p:xfrm>
          <a:off x="990600" y="1201737"/>
          <a:ext cx="7300912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Document" r:id="rId3" imgW="7301323" imgH="1618136" progId="Word.Document.12">
                  <p:embed/>
                </p:oleObj>
              </mc:Choice>
              <mc:Fallback>
                <p:oleObj name="Document" r:id="rId3" imgW="7301323" imgH="16181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01737"/>
                        <a:ext cx="7300912" cy="161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58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use a replacer parameter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that’s </a:t>
            </a:r>
            <a:r>
              <a:rPr lang="en-US" dirty="0"/>
              <a:t>a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46995"/>
              </p:ext>
            </p:extLst>
          </p:nvPr>
        </p:nvGraphicFramePr>
        <p:xfrm>
          <a:off x="1004888" y="1600200"/>
          <a:ext cx="7300912" cy="369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Document" r:id="rId3" imgW="7301323" imgH="3691756" progId="Word.Document.12">
                  <p:embed/>
                </p:oleObj>
              </mc:Choice>
              <mc:Fallback>
                <p:oleObj name="Document" r:id="rId3" imgW="7301323" imgH="36917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4888" y="1600200"/>
                        <a:ext cx="7300912" cy="369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928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use a replacer parameter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that’s </a:t>
            </a:r>
            <a:r>
              <a:rPr lang="en-US" dirty="0"/>
              <a:t>an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721617"/>
              </p:ext>
            </p:extLst>
          </p:nvPr>
        </p:nvGraphicFramePr>
        <p:xfrm>
          <a:off x="990600" y="1600200"/>
          <a:ext cx="7300912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Document" r:id="rId3" imgW="7301323" imgH="1618136" progId="Word.Document.12">
                  <p:embed/>
                </p:oleObj>
              </mc:Choice>
              <mc:Fallback>
                <p:oleObj name="Document" r:id="rId3" imgW="7301323" imgH="16181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161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15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the space parameter </a:t>
            </a:r>
            <a:br>
              <a:rPr lang="en-US" dirty="0"/>
            </a:br>
            <a:r>
              <a:rPr lang="en-US" dirty="0"/>
              <a:t>of the </a:t>
            </a:r>
            <a:r>
              <a:rPr lang="en-US" dirty="0" err="1"/>
              <a:t>stringify</a:t>
            </a:r>
            <a:r>
              <a:rPr lang="en-US" dirty="0"/>
              <a:t> method works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258774"/>
              </p:ext>
            </p:extLst>
          </p:nvPr>
        </p:nvGraphicFramePr>
        <p:xfrm>
          <a:off x="990600" y="1654076"/>
          <a:ext cx="7301323" cy="3298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Document" r:id="rId3" imgW="7301323" imgH="3298924" progId="Word.Document.12">
                  <p:embed/>
                </p:oleObj>
              </mc:Choice>
              <mc:Fallback>
                <p:oleObj name="Document" r:id="rId3" imgW="7301323" imgH="32989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54076"/>
                        <a:ext cx="7301323" cy="3298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27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object to be serialized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865322"/>
              </p:ext>
            </p:extLst>
          </p:nvPr>
        </p:nvGraphicFramePr>
        <p:xfrm>
          <a:off x="990600" y="1219200"/>
          <a:ext cx="7300912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Document" r:id="rId3" imgW="7301323" imgH="3231232" progId="Word.Document.12">
                  <p:embed/>
                </p:oleObj>
              </mc:Choice>
              <mc:Fallback>
                <p:oleObj name="Document" r:id="rId3" imgW="7301323" imgH="3231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323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875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use a space parameter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180731"/>
              </p:ext>
            </p:extLst>
          </p:nvPr>
        </p:nvGraphicFramePr>
        <p:xfrm>
          <a:off x="990600" y="1185863"/>
          <a:ext cx="730091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Document" r:id="rId3" imgW="7301323" imgH="719412" progId="Word.Document.12">
                  <p:embed/>
                </p:oleObj>
              </mc:Choice>
              <mc:Fallback>
                <p:oleObj name="Document" r:id="rId3" imgW="7301323" imgH="7194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85863"/>
                        <a:ext cx="7300912" cy="71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16-10a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3505200" cy="90013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337839"/>
              </p:ext>
            </p:extLst>
          </p:nvPr>
        </p:nvGraphicFramePr>
        <p:xfrm>
          <a:off x="990600" y="2895600"/>
          <a:ext cx="730091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Document" r:id="rId6" imgW="7301323" imgH="719412" progId="Word.Document.12">
                  <p:embed/>
                </p:oleObj>
              </mc:Choice>
              <mc:Fallback>
                <p:oleObj name="Document" r:id="rId6" imgW="7301323" imgH="7194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2895600"/>
                        <a:ext cx="7300912" cy="71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16-10b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657600"/>
            <a:ext cx="3505200" cy="1806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81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use a space parameter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371186"/>
              </p:ext>
            </p:extLst>
          </p:nvPr>
        </p:nvGraphicFramePr>
        <p:xfrm>
          <a:off x="990600" y="1143000"/>
          <a:ext cx="730091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Document" r:id="rId3" imgW="7301323" imgH="719412" progId="Word.Document.12">
                  <p:embed/>
                </p:oleObj>
              </mc:Choice>
              <mc:Fallback>
                <p:oleObj name="Document" r:id="rId3" imgW="7301323" imgH="7194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71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16-10c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905000"/>
            <a:ext cx="382155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89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What happens when a data structure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serialized and </a:t>
            </a:r>
            <a:r>
              <a:rPr lang="en-US" dirty="0" err="1"/>
              <a:t>deserialized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284561"/>
              </p:ext>
            </p:extLst>
          </p:nvPr>
        </p:nvGraphicFramePr>
        <p:xfrm>
          <a:off x="914400" y="1544524"/>
          <a:ext cx="7301323" cy="3256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3" imgW="7301323" imgH="3256076" progId="Word.Document.12">
                  <p:embed/>
                </p:oleObj>
              </mc:Choice>
              <mc:Fallback>
                <p:oleObj name="Document" r:id="rId3" imgW="7301323" imgH="32560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544524"/>
                        <a:ext cx="7301323" cy="3256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592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serialization order of the </a:t>
            </a:r>
            <a:r>
              <a:rPr lang="en-US" dirty="0" err="1"/>
              <a:t>stringify</a:t>
            </a:r>
            <a:r>
              <a:rPr lang="en-US" dirty="0"/>
              <a:t>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732966"/>
              </p:ext>
            </p:extLst>
          </p:nvPr>
        </p:nvGraphicFramePr>
        <p:xfrm>
          <a:off x="990600" y="1219200"/>
          <a:ext cx="7301323" cy="3962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Document" r:id="rId3" imgW="7301323" imgH="3962886" progId="Word.Document.12">
                  <p:embed/>
                </p:oleObj>
              </mc:Choice>
              <mc:Fallback>
                <p:oleObj name="Document" r:id="rId3" imgW="7301323" imgH="39628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39628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206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err="1"/>
              <a:t>Stringifying</a:t>
            </a:r>
            <a:r>
              <a:rPr lang="en-US" dirty="0"/>
              <a:t> an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896125"/>
              </p:ext>
            </p:extLst>
          </p:nvPr>
        </p:nvGraphicFramePr>
        <p:xfrm>
          <a:off x="990600" y="1143000"/>
          <a:ext cx="7300912" cy="497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Document" r:id="rId3" imgW="7301323" imgH="4971430" progId="Word.Document.12">
                  <p:embed/>
                </p:oleObj>
              </mc:Choice>
              <mc:Fallback>
                <p:oleObj name="Document" r:id="rId3" imgW="7301323" imgH="49714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970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348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err="1"/>
              <a:t>Stringifying</a:t>
            </a:r>
            <a:r>
              <a:rPr lang="en-US" dirty="0"/>
              <a:t> the object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121854"/>
              </p:ext>
            </p:extLst>
          </p:nvPr>
        </p:nvGraphicFramePr>
        <p:xfrm>
          <a:off x="990600" y="1143000"/>
          <a:ext cx="7300912" cy="396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Document" r:id="rId3" imgW="7301323" imgH="3966126" progId="Word.Document.12">
                  <p:embed/>
                </p:oleObj>
              </mc:Choice>
              <mc:Fallback>
                <p:oleObj name="Document" r:id="rId3" imgW="7301323" imgH="39661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96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932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err="1"/>
              <a:t>Stringifying</a:t>
            </a:r>
            <a:r>
              <a:rPr lang="en-US" dirty="0"/>
              <a:t> the object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819577"/>
              </p:ext>
            </p:extLst>
          </p:nvPr>
        </p:nvGraphicFramePr>
        <p:xfrm>
          <a:off x="990600" y="1143000"/>
          <a:ext cx="7300912" cy="333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Document" r:id="rId3" imgW="7301323" imgH="3336011" progId="Word.Document.12">
                  <p:embed/>
                </p:oleObj>
              </mc:Choice>
              <mc:Fallback>
                <p:oleObj name="Document" r:id="rId3" imgW="7301323" imgH="33360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335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547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syntax of the reviver parameter </a:t>
            </a:r>
            <a:br>
              <a:rPr lang="en-US" dirty="0"/>
            </a:br>
            <a:r>
              <a:rPr lang="en-US" dirty="0"/>
              <a:t>of the parse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866147"/>
              </p:ext>
            </p:extLst>
          </p:nvPr>
        </p:nvGraphicFramePr>
        <p:xfrm>
          <a:off x="914400" y="1600200"/>
          <a:ext cx="7301323" cy="3175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Document" r:id="rId3" imgW="7301323" imgH="3175782" progId="Word.Document.12">
                  <p:embed/>
                </p:oleObj>
              </mc:Choice>
              <mc:Fallback>
                <p:oleObj name="Document" r:id="rId3" imgW="7301323" imgH="31757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3175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542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JSON string to be </a:t>
            </a:r>
            <a:r>
              <a:rPr lang="en-US" dirty="0" err="1"/>
              <a:t>deserialized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320912"/>
              </p:ext>
            </p:extLst>
          </p:nvPr>
        </p:nvGraphicFramePr>
        <p:xfrm>
          <a:off x="990600" y="1143000"/>
          <a:ext cx="7300912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Document" r:id="rId3" imgW="7301323" imgH="1618136" progId="Word.Document.12">
                  <p:embed/>
                </p:oleObj>
              </mc:Choice>
              <mc:Fallback>
                <p:oleObj name="Document" r:id="rId3" imgW="7301323" imgH="16181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161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100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Use a reviver parameter to convert any date string to a Date object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944583"/>
              </p:ext>
            </p:extLst>
          </p:nvPr>
        </p:nvGraphicFramePr>
        <p:xfrm>
          <a:off x="990600" y="1600200"/>
          <a:ext cx="7300912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Document" r:id="rId3" imgW="7301323" imgH="2310183" progId="Word.Document.12">
                  <p:embed/>
                </p:oleObj>
              </mc:Choice>
              <mc:Fallback>
                <p:oleObj name="Document" r:id="rId3" imgW="7301323" imgH="2310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230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348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Add an additional property to any Date object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215673"/>
              </p:ext>
            </p:extLst>
          </p:nvPr>
        </p:nvGraphicFramePr>
        <p:xfrm>
          <a:off x="990600" y="1189037"/>
          <a:ext cx="7300912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Document" r:id="rId3" imgW="7301323" imgH="3231232" progId="Word.Document.12">
                  <p:embed/>
                </p:oleObj>
              </mc:Choice>
              <mc:Fallback>
                <p:oleObj name="Document" r:id="rId3" imgW="7301323" imgH="3231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89037"/>
                        <a:ext cx="7300912" cy="323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396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Convert the name object to a string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487161"/>
              </p:ext>
            </p:extLst>
          </p:nvPr>
        </p:nvGraphicFramePr>
        <p:xfrm>
          <a:off x="990600" y="1201737"/>
          <a:ext cx="7300912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Document" r:id="rId3" imgW="7301323" imgH="1618136" progId="Word.Document.12">
                  <p:embed/>
                </p:oleObj>
              </mc:Choice>
              <mc:Fallback>
                <p:oleObj name="Document" r:id="rId3" imgW="7301323" imgH="16181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01737"/>
                        <a:ext cx="7300912" cy="161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864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Some values that aren’t dates but convert </a:t>
            </a:r>
            <a:br>
              <a:rPr lang="en-US" dirty="0"/>
            </a:br>
            <a:r>
              <a:rPr lang="en-US" dirty="0"/>
              <a:t>to valid Date 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988873"/>
              </p:ext>
            </p:extLst>
          </p:nvPr>
        </p:nvGraphicFramePr>
        <p:xfrm>
          <a:off x="990600" y="1600200"/>
          <a:ext cx="7300912" cy="253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Document" r:id="rId3" imgW="7301323" imgH="2538825" progId="Word.Document.12">
                  <p:embed/>
                </p:oleObj>
              </mc:Choice>
              <mc:Fallback>
                <p:oleObj name="Document" r:id="rId3" imgW="7301323" imgH="25388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2538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074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Four common data formats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831427"/>
              </p:ext>
            </p:extLst>
          </p:nvPr>
        </p:nvGraphicFramePr>
        <p:xfrm>
          <a:off x="990600" y="1219200"/>
          <a:ext cx="7301323" cy="1955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r:id="rId3" imgW="7301323" imgH="1955878" progId="Word.Document.12">
                  <p:embed/>
                </p:oleObj>
              </mc:Choice>
              <mc:Fallback>
                <p:oleObj name="Document" r:id="rId3" imgW="7301323" imgH="19558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19558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667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Some ways to check whether a string is a date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598284"/>
              </p:ext>
            </p:extLst>
          </p:nvPr>
        </p:nvGraphicFramePr>
        <p:xfrm>
          <a:off x="990600" y="1193200"/>
          <a:ext cx="7377498" cy="436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Document" r:id="rId3" imgW="7377498" imgH="4369400" progId="Word.Document.12">
                  <p:embed/>
                </p:oleObj>
              </mc:Choice>
              <mc:Fallback>
                <p:oleObj name="Document" r:id="rId3" imgW="7377498" imgH="4369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93200"/>
                        <a:ext cx="7377498" cy="436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9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Typical usage of the Object </a:t>
            </a:r>
            <a:r>
              <a:rPr lang="en-US" dirty="0" err="1"/>
              <a:t>toString</a:t>
            </a:r>
            <a:r>
              <a:rPr lang="en-US" dirty="0"/>
              <a:t> method </a:t>
            </a:r>
            <a:br>
              <a:rPr lang="en-US" dirty="0"/>
            </a:br>
            <a:r>
              <a:rPr lang="en-US" dirty="0"/>
              <a:t>for checking dates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578745"/>
              </p:ext>
            </p:extLst>
          </p:nvPr>
        </p:nvGraphicFramePr>
        <p:xfrm>
          <a:off x="990600" y="1600200"/>
          <a:ext cx="73009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Document" r:id="rId3" imgW="7301323" imgH="466645" progId="Word.Document.12">
                  <p:embed/>
                </p:oleObj>
              </mc:Choice>
              <mc:Fallback>
                <p:oleObj name="Document" r:id="rId3" imgW="7301323" imgH="4666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768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Some third-party libraries for working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dates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655342"/>
              </p:ext>
            </p:extLst>
          </p:nvPr>
        </p:nvGraphicFramePr>
        <p:xfrm>
          <a:off x="990600" y="1600200"/>
          <a:ext cx="7301323" cy="7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Document" r:id="rId3" imgW="7301323" imgH="773062" progId="Word.Document.12">
                  <p:embed/>
                </p:oleObj>
              </mc:Choice>
              <mc:Fallback>
                <p:oleObj name="Document" r:id="rId3" imgW="7301323" imgH="7730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1323" cy="7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082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Task Manager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16-1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65555"/>
            <a:ext cx="7310467" cy="2544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718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JSON string stored in local storage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072749"/>
              </p:ext>
            </p:extLst>
          </p:nvPr>
        </p:nvGraphicFramePr>
        <p:xfrm>
          <a:off x="990600" y="1219200"/>
          <a:ext cx="730091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Document" r:id="rId3" imgW="7301323" imgH="921049" progId="Word.Document.12">
                  <p:embed/>
                </p:oleObj>
              </mc:Choice>
              <mc:Fallback>
                <p:oleObj name="Document" r:id="rId3" imgW="7301323" imgH="921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160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library_storage.js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951926"/>
              </p:ext>
            </p:extLst>
          </p:nvPr>
        </p:nvGraphicFramePr>
        <p:xfrm>
          <a:off x="990600" y="1219200"/>
          <a:ext cx="7300912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name="Document" r:id="rId3" imgW="7301323" imgH="4151920" progId="Word.Document.12">
                  <p:embed/>
                </p:oleObj>
              </mc:Choice>
              <mc:Fallback>
                <p:oleObj name="Document" r:id="rId3" imgW="7301323" imgH="4151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15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59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library_storage.js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490121"/>
              </p:ext>
            </p:extLst>
          </p:nvPr>
        </p:nvGraphicFramePr>
        <p:xfrm>
          <a:off x="990600" y="1219200"/>
          <a:ext cx="7272338" cy="422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name="Document" r:id="rId3" imgW="7313400" imgH="4256599" progId="Word.Document.12">
                  <p:embed/>
                </p:oleObj>
              </mc:Choice>
              <mc:Fallback>
                <p:oleObj name="Document" r:id="rId3" imgW="7313400" imgH="42565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272338" cy="4224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296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library_storage.js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351331"/>
              </p:ext>
            </p:extLst>
          </p:nvPr>
        </p:nvGraphicFramePr>
        <p:xfrm>
          <a:off x="990600" y="1181100"/>
          <a:ext cx="7300912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1" name="Document" r:id="rId3" imgW="7301323" imgH="4382362" progId="Word.Document.12">
                  <p:embed/>
                </p:oleObj>
              </mc:Choice>
              <mc:Fallback>
                <p:oleObj name="Document" r:id="rId3" imgW="7301323" imgH="43823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81100"/>
                        <a:ext cx="7300912" cy="438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178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main JavaScript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92784"/>
              </p:ext>
            </p:extLst>
          </p:nvPr>
        </p:nvGraphicFramePr>
        <p:xfrm>
          <a:off x="990600" y="1185863"/>
          <a:ext cx="7300912" cy="369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" name="Document" r:id="rId3" imgW="7301323" imgH="3691756" progId="Word.Document.12">
                  <p:embed/>
                </p:oleObj>
              </mc:Choice>
              <mc:Fallback>
                <p:oleObj name="Document" r:id="rId3" imgW="7301323" imgH="36917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85863"/>
                        <a:ext cx="7300912" cy="369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208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main JavaScript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215189"/>
              </p:ext>
            </p:extLst>
          </p:nvPr>
        </p:nvGraphicFramePr>
        <p:xfrm>
          <a:off x="990600" y="1182688"/>
          <a:ext cx="7300912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Document" r:id="rId3" imgW="7301323" imgH="4151920" progId="Word.Document.12">
                  <p:embed/>
                </p:oleObj>
              </mc:Choice>
              <mc:Fallback>
                <p:oleObj name="Document" r:id="rId3" imgW="7301323" imgH="4151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82688"/>
                        <a:ext cx="7300912" cy="415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851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Examples of the data formats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806178"/>
              </p:ext>
            </p:extLst>
          </p:nvPr>
        </p:nvGraphicFramePr>
        <p:xfrm>
          <a:off x="990600" y="1143000"/>
          <a:ext cx="7300912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r:id="rId3" imgW="7301323" imgH="4953787" progId="Word.Document.12">
                  <p:embed/>
                </p:oleObj>
              </mc:Choice>
              <mc:Fallback>
                <p:oleObj name="Document" r:id="rId3" imgW="7301323" imgH="49537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1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main JavaScript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262208"/>
              </p:ext>
            </p:extLst>
          </p:nvPr>
        </p:nvGraphicFramePr>
        <p:xfrm>
          <a:off x="990600" y="1195387"/>
          <a:ext cx="7300912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" name="Document" r:id="rId3" imgW="7301323" imgH="2310183" progId="Word.Document.12">
                  <p:embed/>
                </p:oleObj>
              </mc:Choice>
              <mc:Fallback>
                <p:oleObj name="Document" r:id="rId3" imgW="7301323" imgH="2310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95387"/>
                        <a:ext cx="7300912" cy="230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482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Exercise 16-1 Convert Task Manager to JSON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61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\Manuscript\ch16\x16-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2" y="1270112"/>
            <a:ext cx="7305675" cy="189357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046761"/>
              </p:ext>
            </p:extLst>
          </p:nvPr>
        </p:nvGraphicFramePr>
        <p:xfrm>
          <a:off x="1004477" y="3175112"/>
          <a:ext cx="7301323" cy="48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7" name="Document" r:id="rId4" imgW="7301323" imgH="482488" progId="Word.Document.12">
                  <p:embed/>
                </p:oleObj>
              </mc:Choice>
              <mc:Fallback>
                <p:oleObj name="Document" r:id="rId4" imgW="7301323" imgH="4824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477" y="3175112"/>
                        <a:ext cx="7301323" cy="482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123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Exercise 16-2 Add date field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err="1"/>
              <a:t>toJSON</a:t>
            </a:r>
            <a:r>
              <a:rPr lang="en-US" dirty="0"/>
              <a:t>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62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\Manuscript\ch16\x16-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315200" cy="24568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835891"/>
              </p:ext>
            </p:extLst>
          </p:nvPr>
        </p:nvGraphicFramePr>
        <p:xfrm>
          <a:off x="1004477" y="4038600"/>
          <a:ext cx="7301323" cy="7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0" name="Document" r:id="rId4" imgW="7301323" imgH="774862" progId="Word.Document.12">
                  <p:embed/>
                </p:oleObj>
              </mc:Choice>
              <mc:Fallback>
                <p:oleObj name="Document" r:id="rId4" imgW="7301323" imgH="7748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477" y="4038600"/>
                        <a:ext cx="7301323" cy="77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844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Exercise 16-3 Add a reviver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63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7" name="Picture 6" descr="M:\Current projects\JavaScript\Manuscript\ch16\x16-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76" y="1295400"/>
            <a:ext cx="7315200" cy="24568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563978"/>
              </p:ext>
            </p:extLst>
          </p:nvPr>
        </p:nvGraphicFramePr>
        <p:xfrm>
          <a:off x="990600" y="3708210"/>
          <a:ext cx="7301323" cy="147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4" name="Document" r:id="rId4" imgW="7301323" imgH="1473390" progId="Word.Document.12">
                  <p:embed/>
                </p:oleObj>
              </mc:Choice>
              <mc:Fallback>
                <p:oleObj name="Document" r:id="rId4" imgW="7301323" imgH="14733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3708210"/>
                        <a:ext cx="7301323" cy="147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2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Extra 16-1 </a:t>
            </a:r>
            <a:r>
              <a:rPr lang="en-US" dirty="0" smtClean="0"/>
              <a:t>Use JSON with a Contact List</a:t>
            </a:r>
            <a:r>
              <a:rPr lang="en-US" dirty="0" smtClean="0"/>
              <a:t> </a:t>
            </a:r>
            <a:r>
              <a:rPr lang="en-US" dirty="0"/>
              <a:t>app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773158"/>
              </p:ext>
            </p:extLst>
          </p:nvPr>
        </p:nvGraphicFramePr>
        <p:xfrm>
          <a:off x="1050778" y="5011585"/>
          <a:ext cx="727075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7" name="Document" r:id="rId3" imgW="7313400" imgH="1066039" progId="Word.Document.12">
                  <p:embed/>
                </p:oleObj>
              </mc:Choice>
              <mc:Fallback>
                <p:oleObj name="Document" r:id="rId3" imgW="7313400" imgH="10660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0778" y="5011585"/>
                        <a:ext cx="7270750" cy="1055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32" y="1219200"/>
            <a:ext cx="7438096" cy="3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6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Extra 16-2 Use replacers and revivers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585593"/>
              </p:ext>
            </p:extLst>
          </p:nvPr>
        </p:nvGraphicFramePr>
        <p:xfrm>
          <a:off x="936625" y="4981105"/>
          <a:ext cx="72707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1" name="Document" r:id="rId3" imgW="7313400" imgH="774254" progId="Word.Document.12">
                  <p:embed/>
                </p:oleObj>
              </mc:Choice>
              <mc:Fallback>
                <p:oleObj name="Document" r:id="rId3" imgW="7313400" imgH="7742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6625" y="4981105"/>
                        <a:ext cx="727075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2" y="1219200"/>
            <a:ext cx="7438096" cy="3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6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Short 16-1 Display a JSON string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325935"/>
              </p:ext>
            </p:extLst>
          </p:nvPr>
        </p:nvGraphicFramePr>
        <p:xfrm>
          <a:off x="1055220" y="5179978"/>
          <a:ext cx="718502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5" name="Document" r:id="rId3" imgW="7313400" imgH="1066039" progId="Word.Document.12">
                  <p:embed/>
                </p:oleObj>
              </mc:Choice>
              <mc:Fallback>
                <p:oleObj name="Document" r:id="rId3" imgW="7313400" imgH="10660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5220" y="5179978"/>
                        <a:ext cx="7185025" cy="104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466667" cy="29238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286000"/>
            <a:ext cx="3200400" cy="289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6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Some of the benefits of JavaScript Object Notation (JSON)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401302"/>
              </p:ext>
            </p:extLst>
          </p:nvPr>
        </p:nvGraphicFramePr>
        <p:xfrm>
          <a:off x="990600" y="1600200"/>
          <a:ext cx="7301323" cy="154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ocument" r:id="rId3" imgW="7301323" imgH="1546483" progId="Word.Document.12">
                  <p:embed/>
                </p:oleObj>
              </mc:Choice>
              <mc:Fallback>
                <p:oleObj name="Document" r:id="rId3" imgW="7301323" imgH="1546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1323" cy="154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317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Some of the JSON rules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205482"/>
              </p:ext>
            </p:extLst>
          </p:nvPr>
        </p:nvGraphicFramePr>
        <p:xfrm>
          <a:off x="990600" y="1143000"/>
          <a:ext cx="7301323" cy="3101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ocument" r:id="rId3" imgW="7301323" imgH="3101248" progId="Word.Document.12">
                  <p:embed/>
                </p:oleObj>
              </mc:Choice>
              <mc:Fallback>
                <p:oleObj name="Document" r:id="rId3" imgW="7301323" imgH="31012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3101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677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An object represented in JSON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519550"/>
              </p:ext>
            </p:extLst>
          </p:nvPr>
        </p:nvGraphicFramePr>
        <p:xfrm>
          <a:off x="990600" y="1219200"/>
          <a:ext cx="7272338" cy="460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Document" r:id="rId3" imgW="7313400" imgH="4639049" progId="Word.Document.12">
                  <p:embed/>
                </p:oleObj>
              </mc:Choice>
              <mc:Fallback>
                <p:oleObj name="Document" r:id="rId3" imgW="7313400" imgH="4639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272338" cy="460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461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</TotalTime>
  <Words>1652</Words>
  <Application>Microsoft Office PowerPoint</Application>
  <PresentationFormat>On-screen Show (4:3)</PresentationFormat>
  <Paragraphs>330</Paragraphs>
  <Slides>66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69" baseType="lpstr">
      <vt:lpstr>Slide with title</vt:lpstr>
      <vt:lpstr>Document</vt:lpstr>
      <vt:lpstr>Microsoft Word Document</vt:lpstr>
      <vt:lpstr>Chapter 16</vt:lpstr>
      <vt:lpstr>Objectives</vt:lpstr>
      <vt:lpstr>Objectives (continued)</vt:lpstr>
      <vt:lpstr>What happens when a data structure  is serialized and deserialized</vt:lpstr>
      <vt:lpstr>Four common data formats</vt:lpstr>
      <vt:lpstr>Examples of the data formats</vt:lpstr>
      <vt:lpstr>Some of the benefits of JavaScript Object Notation (JSON)</vt:lpstr>
      <vt:lpstr>Some of the JSON rules</vt:lpstr>
      <vt:lpstr>An object represented in JSON</vt:lpstr>
      <vt:lpstr>JSON support in JavaScript</vt:lpstr>
      <vt:lpstr>The methods of the JSON object</vt:lpstr>
      <vt:lpstr>How to use the stringify method</vt:lpstr>
      <vt:lpstr>How to use the stringify method (continued)</vt:lpstr>
      <vt:lpstr>The syntax of the parse method  of the JSON object</vt:lpstr>
      <vt:lpstr>How to use the parse method</vt:lpstr>
      <vt:lpstr>How the parse method handles date strings</vt:lpstr>
      <vt:lpstr>When the parse method throws  a SyntaxError exception...</vt:lpstr>
      <vt:lpstr>The Task Manager application </vt:lpstr>
      <vt:lpstr>The HTML</vt:lpstr>
      <vt:lpstr>The JSON string stored in local storage</vt:lpstr>
      <vt:lpstr>The main JavaScript file</vt:lpstr>
      <vt:lpstr>The main JavaScript file (continued)</vt:lpstr>
      <vt:lpstr>The main JavaScript file (continued)</vt:lpstr>
      <vt:lpstr>How the toJSON method affects the stringify method</vt:lpstr>
      <vt:lpstr>How the toJSON method affects the stringify method (continued)</vt:lpstr>
      <vt:lpstr>When you might use the toJSON method</vt:lpstr>
      <vt:lpstr>The tasks displayed in the customized Task Manager application</vt:lpstr>
      <vt:lpstr>The JSON string stored in local storage</vt:lpstr>
      <vt:lpstr>The library_task.js file</vt:lpstr>
      <vt:lpstr>The updated displayTaskList function  of the main JavaScript file</vt:lpstr>
      <vt:lpstr>The syntax of the replacer parameter  of the stringify method</vt:lpstr>
      <vt:lpstr>How a replacer function works</vt:lpstr>
      <vt:lpstr>The objects to be serialized</vt:lpstr>
      <vt:lpstr>How to use a replacer parameter  that’s a function</vt:lpstr>
      <vt:lpstr>How to use a replacer parameter  that’s an array</vt:lpstr>
      <vt:lpstr>How the space parameter  of the stringify method works</vt:lpstr>
      <vt:lpstr>The object to be serialized</vt:lpstr>
      <vt:lpstr>How to use a space parameter</vt:lpstr>
      <vt:lpstr>How to use a space parameter (continued)</vt:lpstr>
      <vt:lpstr>The serialization order of the stringify method</vt:lpstr>
      <vt:lpstr>Stringifying an object</vt:lpstr>
      <vt:lpstr>Stringifying the object (continued)</vt:lpstr>
      <vt:lpstr>Stringifying the object (continued)</vt:lpstr>
      <vt:lpstr>The syntax of the reviver parameter  of the parse method</vt:lpstr>
      <vt:lpstr>The JSON string to be deserialized</vt:lpstr>
      <vt:lpstr>Use a reviver parameter to convert any date string to a Date object </vt:lpstr>
      <vt:lpstr>Add an additional property to any Date object </vt:lpstr>
      <vt:lpstr>Convert the name object to a string</vt:lpstr>
      <vt:lpstr>Some values that aren’t dates but convert  to valid Date objects</vt:lpstr>
      <vt:lpstr>Some ways to check whether a string is a date</vt:lpstr>
      <vt:lpstr>Typical usage of the Object toString method  for checking dates</vt:lpstr>
      <vt:lpstr>Some third-party libraries for working  with dates</vt:lpstr>
      <vt:lpstr>The Task Manager application</vt:lpstr>
      <vt:lpstr>The JSON string stored in local storage</vt:lpstr>
      <vt:lpstr>The library_storage.js file</vt:lpstr>
      <vt:lpstr>The library_storage.js file (continued)</vt:lpstr>
      <vt:lpstr>The library_storage.js file (continued)</vt:lpstr>
      <vt:lpstr>The main JavaScript file</vt:lpstr>
      <vt:lpstr>The main JavaScript file (continued)</vt:lpstr>
      <vt:lpstr>The main JavaScript file (continued)</vt:lpstr>
      <vt:lpstr>Exercise 16-1 Convert Task Manager to JSON</vt:lpstr>
      <vt:lpstr>Exercise 16-2 Add date field  and toJSON method</vt:lpstr>
      <vt:lpstr>Exercise 16-3 Add a reviver function</vt:lpstr>
      <vt:lpstr>Extra 16-1 Use JSON with a Contact List app</vt:lpstr>
      <vt:lpstr>Extra 16-2 Use replacers and revivers</vt:lpstr>
      <vt:lpstr>Short 16-1 Display a JSON string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Mike Murach</cp:lastModifiedBy>
  <cp:revision>55</cp:revision>
  <dcterms:created xsi:type="dcterms:W3CDTF">2010-11-30T18:46:51Z</dcterms:created>
  <dcterms:modified xsi:type="dcterms:W3CDTF">2015-10-01T23:45:14Z</dcterms:modified>
</cp:coreProperties>
</file>