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5"/>
  </p:notesMasterIdLst>
  <p:handoutMasterIdLst>
    <p:handoutMasterId r:id="rId6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5" r:id="rId63"/>
    <p:sldId id="384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query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3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0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7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8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49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0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66.png"/><Relationship Id="rId4" Type="http://schemas.openxmlformats.org/officeDocument/2006/relationships/image" Target="../media/image6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6.png"/><Relationship Id="rId4" Type="http://schemas.openxmlformats.org/officeDocument/2006/relationships/image" Target="../media/image6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9.png"/><Relationship Id="rId4" Type="http://schemas.openxmlformats.org/officeDocument/2006/relationships/image" Target="../media/image6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615274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code jQuery selectors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015817"/>
              </p:ext>
            </p:extLst>
          </p:nvPr>
        </p:nvGraphicFramePr>
        <p:xfrm>
          <a:off x="990600" y="1131887"/>
          <a:ext cx="7300912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2145273" progId="Word.Document.12">
                  <p:embed/>
                </p:oleObj>
              </mc:Choice>
              <mc:Fallback>
                <p:oleObj name="Document" r:id="rId3" imgW="7301323" imgH="214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31887"/>
                        <a:ext cx="7300912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5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call jQuery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05128"/>
              </p:ext>
            </p:extLst>
          </p:nvPr>
        </p:nvGraphicFramePr>
        <p:xfrm>
          <a:off x="990600" y="1128713"/>
          <a:ext cx="730091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2605437" progId="Word.Document.12">
                  <p:embed/>
                </p:oleObj>
              </mc:Choice>
              <mc:Fallback>
                <p:oleObj name="Document" r:id="rId3" imgW="7301323" imgH="2605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8713"/>
                        <a:ext cx="7300912" cy="260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2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code jQuery event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377151"/>
              </p:ext>
            </p:extLst>
          </p:nvPr>
        </p:nvGraphicFramePr>
        <p:xfrm>
          <a:off x="990600" y="1066800"/>
          <a:ext cx="7300912" cy="48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4802919" progId="Word.Document.12">
                  <p:embed/>
                </p:oleObj>
              </mc:Choice>
              <mc:Fallback>
                <p:oleObj name="Document" r:id="rId3" imgW="7301323" imgH="48029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80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9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common jQuery selectors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121256"/>
              </p:ext>
            </p:extLst>
          </p:nvPr>
        </p:nvGraphicFramePr>
        <p:xfrm>
          <a:off x="990600" y="1204295"/>
          <a:ext cx="7301323" cy="275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2758105" progId="Word.Document.12">
                  <p:embed/>
                </p:oleObj>
              </mc:Choice>
              <mc:Fallback>
                <p:oleObj name="Document" r:id="rId3" imgW="7301323" imgH="2758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4295"/>
                        <a:ext cx="7301323" cy="275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3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common jQuery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782248"/>
              </p:ext>
            </p:extLst>
          </p:nvPr>
        </p:nvGraphicFramePr>
        <p:xfrm>
          <a:off x="990600" y="1192982"/>
          <a:ext cx="7301323" cy="490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4903018" progId="Word.Document.12">
                  <p:embed/>
                </p:oleObj>
              </mc:Choice>
              <mc:Fallback>
                <p:oleObj name="Document" r:id="rId3" imgW="7301323" imgH="49030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2982"/>
                        <a:ext cx="7301323" cy="4903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5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common jQuery event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46461"/>
              </p:ext>
            </p:extLst>
          </p:nvPr>
        </p:nvGraphicFramePr>
        <p:xfrm>
          <a:off x="990600" y="1212736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1225664" progId="Word.Document.12">
                  <p:embed/>
                </p:oleObj>
              </mc:Choice>
              <mc:Fallback>
                <p:oleObj name="Document" r:id="rId3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2736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2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FAQs application 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Query\Manuscript\Chapter 06\6-0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38554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6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58904"/>
              </p:ext>
            </p:extLst>
          </p:nvPr>
        </p:nvGraphicFramePr>
        <p:xfrm>
          <a:off x="990600" y="12192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6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critical CSS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083941"/>
              </p:ext>
            </p:extLst>
          </p:nvPr>
        </p:nvGraphicFramePr>
        <p:xfrm>
          <a:off x="990600" y="1219200"/>
          <a:ext cx="7300912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2186320" progId="Word.Document.12">
                  <p:embed/>
                </p:oleObj>
              </mc:Choice>
              <mc:Fallback>
                <p:oleObj name="Document" r:id="rId3" imgW="7301323" imgH="2186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18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9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jQuery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51261"/>
              </p:ext>
            </p:extLst>
          </p:nvPr>
        </p:nvGraphicFramePr>
        <p:xfrm>
          <a:off x="990600" y="12192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0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545131"/>
              </p:ext>
            </p:extLst>
          </p:nvPr>
        </p:nvGraphicFramePr>
        <p:xfrm>
          <a:off x="990600" y="1143000"/>
          <a:ext cx="7301323" cy="420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4204130" progId="Word.Document.12">
                  <p:embed/>
                </p:oleObj>
              </mc:Choice>
              <mc:Fallback>
                <p:oleObj name="Document" r:id="rId3" imgW="7301323" imgH="4204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20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7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user interface for the Email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7\17-0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399"/>
            <a:ext cx="7315200" cy="2391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7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Email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054804"/>
              </p:ext>
            </p:extLst>
          </p:nvPr>
        </p:nvGraphicFramePr>
        <p:xfrm>
          <a:off x="990600" y="11779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79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7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294199"/>
              </p:ext>
            </p:extLst>
          </p:nvPr>
        </p:nvGraphicFramePr>
        <p:xfrm>
          <a:off x="990600" y="1219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8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jQuery for the Email List app (email_list.js)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59329"/>
              </p:ext>
            </p:extLst>
          </p:nvPr>
        </p:nvGraphicFramePr>
        <p:xfrm>
          <a:off x="990600" y="16446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446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3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jQuery for the Email List app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306118"/>
              </p:ext>
            </p:extLst>
          </p:nvPr>
        </p:nvGraphicFramePr>
        <p:xfrm>
          <a:off x="990600" y="12573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573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jQuery for the Email List app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848688"/>
              </p:ext>
            </p:extLst>
          </p:nvPr>
        </p:nvGraphicFramePr>
        <p:xfrm>
          <a:off x="990600" y="12620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620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4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jQuery UI website (jqueryui.com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00467"/>
            <a:ext cx="6172200" cy="4960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6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include jQuery UI in your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64040"/>
              </p:ext>
            </p:extLst>
          </p:nvPr>
        </p:nvGraphicFramePr>
        <p:xfrm>
          <a:off x="990600" y="12192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0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accordion documentation </a:t>
            </a:r>
            <a:br>
              <a:rPr lang="en-US" dirty="0"/>
            </a:br>
            <a:r>
              <a:rPr lang="en-US" dirty="0"/>
              <a:t>on the jQuery UI website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41896"/>
            <a:ext cx="7315200" cy="38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jQuery UI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84260"/>
              </p:ext>
            </p:extLst>
          </p:nvPr>
        </p:nvGraphicFramePr>
        <p:xfrm>
          <a:off x="990600" y="12192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2328186" progId="Word.Document.12">
                  <p:embed/>
                </p:oleObj>
              </mc:Choice>
              <mc:Fallback>
                <p:oleObj name="Document" r:id="rId3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jQuery website at </a:t>
            </a:r>
            <a:r>
              <a:rPr lang="en-US" u="sng" dirty="0">
                <a:hlinkClick r:id="rId2"/>
              </a:rPr>
              <a:t>www.jquery.com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Query revision\Manuscript\ch05\5-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172200" cy="495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6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FAQs application as a jQuery UI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7\17-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5715000" cy="2976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3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jQuery for using a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21993"/>
              </p:ext>
            </p:extLst>
          </p:nvPr>
        </p:nvGraphicFramePr>
        <p:xfrm>
          <a:off x="990600" y="1219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4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a jQuery UI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533592"/>
              </p:ext>
            </p:extLst>
          </p:nvPr>
        </p:nvGraphicFramePr>
        <p:xfrm>
          <a:off x="990600" y="1219200"/>
          <a:ext cx="7185025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13400" imgH="2996997" progId="Word.Document.12">
                  <p:embed/>
                </p:oleObj>
              </mc:Choice>
              <mc:Fallback>
                <p:oleObj name="Document" r:id="rId3" imgW="7313400" imgH="2996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185025" cy="293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8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jQuery code for the jQuery UI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41418"/>
              </p:ext>
            </p:extLst>
          </p:nvPr>
        </p:nvGraphicFramePr>
        <p:xfrm>
          <a:off x="914400" y="1189037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2926256" progId="Word.Document.12">
                  <p:embed/>
                </p:oleObj>
              </mc:Choice>
              <mc:Fallback>
                <p:oleObj name="Document" r:id="rId3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89037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1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Google search for a jQuery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239000" cy="2725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2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Websites for finding jQuery </a:t>
            </a:r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948332"/>
              </p:ext>
            </p:extLst>
          </p:nvPr>
        </p:nvGraphicFramePr>
        <p:xfrm>
          <a:off x="990600" y="1219200"/>
          <a:ext cx="7301323" cy="23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2354831" progId="Word.Document.12">
                  <p:embed/>
                </p:oleObj>
              </mc:Choice>
              <mc:Fallback>
                <p:oleObj name="Document" r:id="rId3" imgW="7301323" imgH="2354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354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0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Popular plugins for displaying images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66201"/>
              </p:ext>
            </p:extLst>
          </p:nvPr>
        </p:nvGraphicFramePr>
        <p:xfrm>
          <a:off x="762000" y="1219200"/>
          <a:ext cx="7377498" cy="162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77498" imgH="1624617" progId="Word.Document.12">
                  <p:embed/>
                </p:oleObj>
              </mc:Choice>
              <mc:Fallback>
                <p:oleObj name="Document" r:id="rId3" imgW="7377498" imgH="16246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219200"/>
                        <a:ext cx="7377498" cy="1624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1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Popular plugins for slide shows, carousels, </a:t>
            </a:r>
            <a:br>
              <a:rPr lang="en-US" dirty="0"/>
            </a:br>
            <a:r>
              <a:rPr lang="en-US" dirty="0"/>
              <a:t>and galleries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18121"/>
              </p:ext>
            </p:extLst>
          </p:nvPr>
        </p:nvGraphicFramePr>
        <p:xfrm>
          <a:off x="762000" y="1600200"/>
          <a:ext cx="7301323" cy="198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3" imgW="7301323" imgH="1986484" progId="Word.Document.12">
                  <p:embed/>
                </p:oleObj>
              </mc:Choice>
              <mc:Fallback>
                <p:oleObj name="Document" r:id="rId3" imgW="7301323" imgH="1986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600200"/>
                        <a:ext cx="7301323" cy="1986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2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General steps for using a plugin </a:t>
            </a:r>
            <a:br>
              <a:rPr lang="en-US" dirty="0"/>
            </a:br>
            <a:r>
              <a:rPr lang="en-US" dirty="0"/>
              <a:t>within your web pages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774677"/>
              </p:ext>
            </p:extLst>
          </p:nvPr>
        </p:nvGraphicFramePr>
        <p:xfrm>
          <a:off x="990600" y="1676048"/>
          <a:ext cx="7301323" cy="3886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3886552" progId="Word.Document.12">
                  <p:embed/>
                </p:oleObj>
              </mc:Choice>
              <mc:Fallback>
                <p:oleObj name="Document" r:id="rId3" imgW="7301323" imgH="3886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048"/>
                        <a:ext cx="7301323" cy="3886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2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General steps for using a plugin </a:t>
            </a:r>
            <a:br>
              <a:rPr lang="en-US" dirty="0"/>
            </a:br>
            <a:r>
              <a:rPr lang="en-US" dirty="0"/>
              <a:t>within your web pages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17971"/>
              </p:ext>
            </p:extLst>
          </p:nvPr>
        </p:nvGraphicFramePr>
        <p:xfrm>
          <a:off x="990600" y="1688584"/>
          <a:ext cx="7301323" cy="227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2273816" progId="Word.Document.12">
                  <p:embed/>
                </p:oleObj>
              </mc:Choice>
              <mc:Fallback>
                <p:oleObj name="Document" r:id="rId3" imgW="7301323" imgH="22738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88584"/>
                        <a:ext cx="7301323" cy="2273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4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What jQuery offers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077373"/>
              </p:ext>
            </p:extLst>
          </p:nvPr>
        </p:nvGraphicFramePr>
        <p:xfrm>
          <a:off x="990600" y="1222290"/>
          <a:ext cx="7301323" cy="213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2130510" progId="Word.Document.12">
                  <p:embed/>
                </p:oleObj>
              </mc:Choice>
              <mc:Fallback>
                <p:oleObj name="Document" r:id="rId3" imgW="7301323" imgH="2130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22290"/>
                        <a:ext cx="7301323" cy="213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0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script elements for the jQuery library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67747"/>
              </p:ext>
            </p:extLst>
          </p:nvPr>
        </p:nvGraphicFramePr>
        <p:xfrm>
          <a:off x="990600" y="16573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73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8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65789"/>
              </p:ext>
            </p:extLst>
          </p:nvPr>
        </p:nvGraphicFramePr>
        <p:xfrm>
          <a:off x="990600" y="1219200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jQuery for using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260520"/>
              </p:ext>
            </p:extLst>
          </p:nvPr>
        </p:nvGraphicFramePr>
        <p:xfrm>
          <a:off x="990600" y="12763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763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0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cautions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448872"/>
              </p:ext>
            </p:extLst>
          </p:nvPr>
        </p:nvGraphicFramePr>
        <p:xfrm>
          <a:off x="990600" y="12192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1941836" progId="Word.Document.12">
                  <p:embed/>
                </p:oleObj>
              </mc:Choice>
              <mc:Fallback>
                <p:oleObj name="Document" r:id="rId3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3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web page that uses the </a:t>
            </a:r>
            <a:r>
              <a:rPr lang="en-US" dirty="0" err="1"/>
              <a:t>bxSlider</a:t>
            </a:r>
            <a:r>
              <a:rPr lang="en-US" dirty="0"/>
              <a:t> plugin </a:t>
            </a:r>
            <a:br>
              <a:rPr lang="en-US" dirty="0"/>
            </a:br>
            <a:r>
              <a:rPr lang="en-US" dirty="0"/>
              <a:t>for a carousel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7\17-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8903"/>
            <a:ext cx="6934200" cy="3923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9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URL for the </a:t>
            </a:r>
            <a:r>
              <a:rPr lang="en-US" dirty="0" err="1"/>
              <a:t>bxSlider</a:t>
            </a:r>
            <a:r>
              <a:rPr lang="en-US" dirty="0"/>
              <a:t> website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102"/>
              </p:ext>
            </p:extLst>
          </p:nvPr>
        </p:nvGraphicFramePr>
        <p:xfrm>
          <a:off x="914400" y="1143000"/>
          <a:ext cx="7300912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2356271" progId="Word.Document.12">
                  <p:embed/>
                </p:oleObj>
              </mc:Choice>
              <mc:Fallback>
                <p:oleObj name="Document" r:id="rId3" imgW="7301323" imgH="2356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35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0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085454"/>
              </p:ext>
            </p:extLst>
          </p:nvPr>
        </p:nvGraphicFramePr>
        <p:xfrm>
          <a:off x="990600" y="12017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17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8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jQuery for using some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bxSlider</a:t>
            </a:r>
            <a:r>
              <a:rPr lang="en-US" dirty="0"/>
              <a:t> options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34913"/>
              </p:ext>
            </p:extLst>
          </p:nvPr>
        </p:nvGraphicFramePr>
        <p:xfrm>
          <a:off x="990600" y="16525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25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3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module pattern of a jQuery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87234"/>
              </p:ext>
            </p:extLst>
          </p:nvPr>
        </p:nvGraphicFramePr>
        <p:xfrm>
          <a:off x="990600" y="1143000"/>
          <a:ext cx="7301323" cy="4158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4158401" progId="Word.Document.12">
                  <p:embed/>
                </p:oleObj>
              </mc:Choice>
              <mc:Fallback>
                <p:oleObj name="Document" r:id="rId3" imgW="7301323" imgH="4158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158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8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module pattern of a jQuery plugin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81637"/>
              </p:ext>
            </p:extLst>
          </p:nvPr>
        </p:nvGraphicFramePr>
        <p:xfrm>
          <a:off x="990600" y="1524000"/>
          <a:ext cx="7300912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4719024" progId="Word.Document.12">
                  <p:embed/>
                </p:oleObj>
              </mc:Choice>
              <mc:Fallback>
                <p:oleObj name="Document" r:id="rId3" imgW="7301323" imgH="4719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71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When to use jQuery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848380"/>
              </p:ext>
            </p:extLst>
          </p:nvPr>
        </p:nvGraphicFramePr>
        <p:xfrm>
          <a:off x="990600" y="12192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8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Naming conventions for plugin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9721"/>
              </p:ext>
            </p:extLst>
          </p:nvPr>
        </p:nvGraphicFramePr>
        <p:xfrm>
          <a:off x="914400" y="1194757"/>
          <a:ext cx="7301323" cy="307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3072443" progId="Word.Document.12">
                  <p:embed/>
                </p:oleObj>
              </mc:Choice>
              <mc:Fallback>
                <p:oleObj name="Document" r:id="rId3" imgW="7301323" imgH="3072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4757"/>
                        <a:ext cx="7301323" cy="3072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6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menu that is highlighted </a:t>
            </a:r>
            <a:br>
              <a:rPr lang="en-US" dirty="0"/>
            </a:br>
            <a:r>
              <a:rPr lang="en-US" dirty="0"/>
              <a:t>by the </a:t>
            </a:r>
            <a:r>
              <a:rPr lang="en-US" dirty="0" err="1"/>
              <a:t>highlightMenu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7\17-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669007"/>
            <a:ext cx="5836920" cy="119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menu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96969"/>
              </p:ext>
            </p:extLst>
          </p:nvPr>
        </p:nvGraphicFramePr>
        <p:xfrm>
          <a:off x="990600" y="12017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17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9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CSS for the menu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7963"/>
              </p:ext>
            </p:extLst>
          </p:nvPr>
        </p:nvGraphicFramePr>
        <p:xfrm>
          <a:off x="990600" y="11826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26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9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highlightMenu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83248"/>
              </p:ext>
            </p:extLst>
          </p:nvPr>
        </p:nvGraphicFramePr>
        <p:xfrm>
          <a:off x="914400" y="1219200"/>
          <a:ext cx="7300912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7301323" imgH="4307829" progId="Word.Document.12">
                  <p:embed/>
                </p:oleObj>
              </mc:Choice>
              <mc:Fallback>
                <p:oleObj name="Document" r:id="rId3" imgW="7301323" imgH="4307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30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0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highlightMenu</a:t>
            </a:r>
            <a:r>
              <a:rPr lang="en-US" dirty="0"/>
              <a:t> plugin with options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18258"/>
              </p:ext>
            </p:extLst>
          </p:nvPr>
        </p:nvGraphicFramePr>
        <p:xfrm>
          <a:off x="990600" y="1219200"/>
          <a:ext cx="7300912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3" imgW="7301323" imgH="3339251" progId="Word.Document.12">
                  <p:embed/>
                </p:oleObj>
              </mc:Choice>
              <mc:Fallback>
                <p:oleObj name="Document" r:id="rId3" imgW="7301323" imgH="3339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4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highlightMenu</a:t>
            </a:r>
            <a:r>
              <a:rPr lang="en-US" dirty="0"/>
              <a:t> plugin with options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33743"/>
              </p:ext>
            </p:extLst>
          </p:nvPr>
        </p:nvGraphicFramePr>
        <p:xfrm>
          <a:off x="914400" y="1143000"/>
          <a:ext cx="7300912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3" imgW="7301323" imgH="3724882" progId="Word.Document.12">
                  <p:embed/>
                </p:oleObj>
              </mc:Choice>
              <mc:Fallback>
                <p:oleObj name="Document" r:id="rId3" imgW="7301323" imgH="3724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72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4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17-1 Enhance the jQuery FAQs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7\x17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04447" cy="20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70243"/>
              </p:ext>
            </p:extLst>
          </p:nvPr>
        </p:nvGraphicFramePr>
        <p:xfrm>
          <a:off x="990600" y="3301997"/>
          <a:ext cx="7301323" cy="88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4" imgW="7301323" imgH="889003" progId="Word.Document.12">
                  <p:embed/>
                </p:oleObj>
              </mc:Choice>
              <mc:Fallback>
                <p:oleObj name="Document" r:id="rId4" imgW="7301323" imgH="889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301997"/>
                        <a:ext cx="7301323" cy="88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9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17-2 Modify the jQuery UI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7\x17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239672"/>
            <a:ext cx="6569075" cy="34238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357458"/>
              </p:ext>
            </p:extLst>
          </p:nvPr>
        </p:nvGraphicFramePr>
        <p:xfrm>
          <a:off x="989600" y="4572000"/>
          <a:ext cx="7301323" cy="118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4" imgW="7301323" imgH="1181376" progId="Word.Document.12">
                  <p:embed/>
                </p:oleObj>
              </mc:Choice>
              <mc:Fallback>
                <p:oleObj name="Document" r:id="rId4" imgW="7301323" imgH="11813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600" y="4572000"/>
                        <a:ext cx="7301323" cy="118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4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17-3 Use the Highlight Menu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7\x17-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65555"/>
            <a:ext cx="7225126" cy="23158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698410"/>
              </p:ext>
            </p:extLst>
          </p:nvPr>
        </p:nvGraphicFramePr>
        <p:xfrm>
          <a:off x="1004477" y="3505200"/>
          <a:ext cx="7301323" cy="10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4" imgW="7301323" imgH="1066875" progId="Word.Document.12">
                  <p:embed/>
                </p:oleObj>
              </mc:Choice>
              <mc:Fallback>
                <p:oleObj name="Document" r:id="rId4" imgW="7301323" imgH="1066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3505200"/>
                        <a:ext cx="7301323" cy="10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9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When to use JavaScript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11177"/>
              </p:ext>
            </p:extLst>
          </p:nvPr>
        </p:nvGraphicFramePr>
        <p:xfrm>
          <a:off x="990600" y="1157287"/>
          <a:ext cx="730091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57287"/>
                        <a:ext cx="7300912" cy="135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0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17-4 Create a reveal jQuery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7\x17-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45082" cy="2514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36070"/>
              </p:ext>
            </p:extLst>
          </p:nvPr>
        </p:nvGraphicFramePr>
        <p:xfrm>
          <a:off x="1004888" y="3789363"/>
          <a:ext cx="73009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4" imgW="7301323" imgH="1011425" progId="Word.Document.12">
                  <p:embed/>
                </p:oleObj>
              </mc:Choice>
              <mc:Fallback>
                <p:oleObj name="Document" r:id="rId4" imgW="7301323" imgH="1011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3789363"/>
                        <a:ext cx="7300912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0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Extra 17-1 Create </a:t>
            </a:r>
            <a:r>
              <a:rPr lang="en-US" dirty="0"/>
              <a:t>a </a:t>
            </a:r>
            <a:r>
              <a:rPr lang="en-US" dirty="0" smtClean="0"/>
              <a:t>jQuery plugin for styles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44638"/>
              </p:ext>
            </p:extLst>
          </p:nvPr>
        </p:nvGraphicFramePr>
        <p:xfrm>
          <a:off x="914400" y="5170488"/>
          <a:ext cx="727233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Document" r:id="rId3" imgW="7313400" imgH="1010632" progId="Word.Document.12">
                  <p:embed/>
                </p:oleObj>
              </mc:Choice>
              <mc:Fallback>
                <p:oleObj name="Document" r:id="rId3" imgW="7313400" imgH="1010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5170488"/>
                        <a:ext cx="7272338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990477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Extra 17-2 Add options to the jQuery plugin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947911"/>
              </p:ext>
            </p:extLst>
          </p:nvPr>
        </p:nvGraphicFramePr>
        <p:xfrm>
          <a:off x="914400" y="5170488"/>
          <a:ext cx="71850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Document" r:id="rId3" imgW="7313400" imgH="1066039" progId="Word.Document.12">
                  <p:embed/>
                </p:oleObj>
              </mc:Choice>
              <mc:Fallback>
                <p:oleObj name="Document" r:id="rId3" imgW="7313400" imgH="1066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5170488"/>
                        <a:ext cx="718502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990477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17-1 Convert the FAQs app to a widget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258286"/>
              </p:ext>
            </p:extLst>
          </p:nvPr>
        </p:nvGraphicFramePr>
        <p:xfrm>
          <a:off x="935831" y="3847772"/>
          <a:ext cx="72723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Document" r:id="rId3" imgW="7313400" imgH="1066039" progId="Word.Document.12">
                  <p:embed/>
                </p:oleObj>
              </mc:Choice>
              <mc:Fallback>
                <p:oleObj name="Document" r:id="rId3" imgW="7313400" imgH="1066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831" y="3847772"/>
                        <a:ext cx="7272338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14" y="1219200"/>
            <a:ext cx="6828572" cy="2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jQuery page for downloading the latest versions of jQuery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Query revision\Manuscript\ch05\5-0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705600" cy="4572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4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current versions of jQuery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65321"/>
              </p:ext>
            </p:extLst>
          </p:nvPr>
        </p:nvGraphicFramePr>
        <p:xfrm>
          <a:off x="990600" y="1169938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1649462" progId="Word.Document.12">
                  <p:embed/>
                </p:oleObj>
              </mc:Choice>
              <mc:Fallback>
                <p:oleObj name="Document" r:id="rId3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69938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6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include jQuery 2.1.4 after you’ve downloaded it to your computer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30957"/>
              </p:ext>
            </p:extLst>
          </p:nvPr>
        </p:nvGraphicFramePr>
        <p:xfrm>
          <a:off x="990600" y="1600200"/>
          <a:ext cx="7300912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4239416" progId="Word.Document.12">
                  <p:embed/>
                </p:oleObj>
              </mc:Choice>
              <mc:Fallback>
                <p:oleObj name="Document" r:id="rId3" imgW="7301323" imgH="423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4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1582</Words>
  <Application>Microsoft Office PowerPoint</Application>
  <PresentationFormat>On-screen Show (4:3)</PresentationFormat>
  <Paragraphs>315</Paragraphs>
  <Slides>63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Slide with title</vt:lpstr>
      <vt:lpstr>Document</vt:lpstr>
      <vt:lpstr>Microsoft Word Document</vt:lpstr>
      <vt:lpstr>Chapter 17</vt:lpstr>
      <vt:lpstr>Objectives</vt:lpstr>
      <vt:lpstr>The jQuery website at www.jquery.com</vt:lpstr>
      <vt:lpstr>What jQuery offers</vt:lpstr>
      <vt:lpstr>When to use jQuery</vt:lpstr>
      <vt:lpstr>When to use JavaScript</vt:lpstr>
      <vt:lpstr>The jQuery page for downloading the latest versions of jQuery</vt:lpstr>
      <vt:lpstr>The current versions of jQuery</vt:lpstr>
      <vt:lpstr>How to include jQuery 2.1.4 after you’ve downloaded it to your computer</vt:lpstr>
      <vt:lpstr>How to code jQuery selectors</vt:lpstr>
      <vt:lpstr>How to call jQuery methods</vt:lpstr>
      <vt:lpstr>How to code jQuery event methods</vt:lpstr>
      <vt:lpstr>Some common jQuery selectors</vt:lpstr>
      <vt:lpstr>Some common jQuery methods</vt:lpstr>
      <vt:lpstr>Some common jQuery event methods</vt:lpstr>
      <vt:lpstr>The FAQs application in a browser</vt:lpstr>
      <vt:lpstr>The HTML</vt:lpstr>
      <vt:lpstr>The critical CSS</vt:lpstr>
      <vt:lpstr>The jQuery for the application</vt:lpstr>
      <vt:lpstr>The user interface for the Email List application</vt:lpstr>
      <vt:lpstr>The HTML for the Email List application</vt:lpstr>
      <vt:lpstr>The HTML (continued)</vt:lpstr>
      <vt:lpstr>The jQuery for the Email List app (email_list.js)</vt:lpstr>
      <vt:lpstr>The jQuery for the Email List app (continued)</vt:lpstr>
      <vt:lpstr>The jQuery for the Email List app (continued)</vt:lpstr>
      <vt:lpstr>The jQuery UI website (jqueryui.com)</vt:lpstr>
      <vt:lpstr>How to include jQuery UI in your application</vt:lpstr>
      <vt:lpstr>The accordion documentation  on the jQuery UI website</vt:lpstr>
      <vt:lpstr>How to use the jQuery UI documentation</vt:lpstr>
      <vt:lpstr>The FAQs application as a jQuery UI accordion</vt:lpstr>
      <vt:lpstr>The jQuery for using a widget</vt:lpstr>
      <vt:lpstr>The HTML for a jQuery UI accordion</vt:lpstr>
      <vt:lpstr>The jQuery code for the jQuery UI accordion</vt:lpstr>
      <vt:lpstr>A Google search for a jQuery plugin</vt:lpstr>
      <vt:lpstr>Websites for finding jQuery plugins</vt:lpstr>
      <vt:lpstr>Popular plugins for displaying images</vt:lpstr>
      <vt:lpstr>Popular plugins for slide shows, carousels,  and galleries</vt:lpstr>
      <vt:lpstr>General steps for using a plugin  within your web pages</vt:lpstr>
      <vt:lpstr>General steps for using a plugin  within your web pages (continued)</vt:lpstr>
      <vt:lpstr>The script elements for the jQuery library  and the bxSlider plugin</vt:lpstr>
      <vt:lpstr>The HTML for the bxSlider plugin</vt:lpstr>
      <vt:lpstr>The jQuery for using the bxSlider plugin</vt:lpstr>
      <vt:lpstr>Two cautions</vt:lpstr>
      <vt:lpstr>A web page that uses the bxSlider plugin  for a carousel</vt:lpstr>
      <vt:lpstr>The URL for the bxSlider website</vt:lpstr>
      <vt:lpstr>The HTML for the bxSlider plugin</vt:lpstr>
      <vt:lpstr>The jQuery for using some  of the bxSlider options</vt:lpstr>
      <vt:lpstr>The module pattern of a jQuery plugin</vt:lpstr>
      <vt:lpstr>The module pattern of a jQuery plugin (continued)</vt:lpstr>
      <vt:lpstr>Naming conventions for plugin files</vt:lpstr>
      <vt:lpstr>A menu that is highlighted  by the highlightMenu plugin</vt:lpstr>
      <vt:lpstr>The HTML for the menu</vt:lpstr>
      <vt:lpstr>The CSS for the menu</vt:lpstr>
      <vt:lpstr>The highlightMenu plugin</vt:lpstr>
      <vt:lpstr>The highlightMenu plugin with options</vt:lpstr>
      <vt:lpstr>The highlightMenu plugin with options (cont.)</vt:lpstr>
      <vt:lpstr>Exercise 17-1 Enhance the jQuery FAQs app</vt:lpstr>
      <vt:lpstr>Exercise 17-2 Modify the jQuery UI accordion</vt:lpstr>
      <vt:lpstr>Exercise 17-3 Use the Highlight Menu plugin</vt:lpstr>
      <vt:lpstr>Exercise 17-4 Create a reveal jQuery plugin</vt:lpstr>
      <vt:lpstr>Extra 17-1 Create a jQuery plugin for styles</vt:lpstr>
      <vt:lpstr>Extra 17-2 Add options to the jQuery plugin</vt:lpstr>
      <vt:lpstr>Short 17-1 Convert the FAQs app to a widget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54</cp:revision>
  <dcterms:created xsi:type="dcterms:W3CDTF">2010-11-30T18:46:51Z</dcterms:created>
  <dcterms:modified xsi:type="dcterms:W3CDTF">2015-10-02T00:06:03Z</dcterms:modified>
</cp:coreProperties>
</file>