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F5059-09E9-4CE5-A292-F59C341D58F9}" v="917" dt="2022-06-18T20:26:00.3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röhle" userId="e34bda9e-37c7-4428-ba77-7d704a0014f4" providerId="ADAL" clId="{786F5059-09E9-4CE5-A292-F59C341D58F9}"/>
    <pc:docChg chg="custSel delSld modSld">
      <pc:chgData name="Thomas Fröhle" userId="e34bda9e-37c7-4428-ba77-7d704a0014f4" providerId="ADAL" clId="{786F5059-09E9-4CE5-A292-F59C341D58F9}" dt="2022-06-18T20:26:00.307" v="982" actId="20577"/>
      <pc:docMkLst>
        <pc:docMk/>
      </pc:docMkLst>
      <pc:sldChg chg="modSp mod">
        <pc:chgData name="Thomas Fröhle" userId="e34bda9e-37c7-4428-ba77-7d704a0014f4" providerId="ADAL" clId="{786F5059-09E9-4CE5-A292-F59C341D58F9}" dt="2022-06-18T20:15:10.502" v="19" actId="27636"/>
        <pc:sldMkLst>
          <pc:docMk/>
          <pc:sldMk cId="0" sldId="256"/>
        </pc:sldMkLst>
        <pc:spChg chg="mod">
          <ac:chgData name="Thomas Fröhle" userId="e34bda9e-37c7-4428-ba77-7d704a0014f4" providerId="ADAL" clId="{786F5059-09E9-4CE5-A292-F59C341D58F9}" dt="2022-06-18T20:15:10.502" v="19" actId="27636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Thomas Fröhle" userId="e34bda9e-37c7-4428-ba77-7d704a0014f4" providerId="ADAL" clId="{786F5059-09E9-4CE5-A292-F59C341D58F9}" dt="2022-06-18T20:14:49.425" v="17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Thomas Fröhle" userId="e34bda9e-37c7-4428-ba77-7d704a0014f4" providerId="ADAL" clId="{786F5059-09E9-4CE5-A292-F59C341D58F9}" dt="2022-06-18T20:15:38.724" v="20" actId="47"/>
        <pc:sldMkLst>
          <pc:docMk/>
          <pc:sldMk cId="0" sldId="257"/>
        </pc:sldMkLst>
      </pc:sldChg>
      <pc:sldChg chg="modSp mod modAnim">
        <pc:chgData name="Thomas Fröhle" userId="e34bda9e-37c7-4428-ba77-7d704a0014f4" providerId="ADAL" clId="{786F5059-09E9-4CE5-A292-F59C341D58F9}" dt="2022-06-18T20:24:39.767" v="851" actId="313"/>
        <pc:sldMkLst>
          <pc:docMk/>
          <pc:sldMk cId="0" sldId="258"/>
        </pc:sldMkLst>
        <pc:spChg chg="mod">
          <ac:chgData name="Thomas Fröhle" userId="e34bda9e-37c7-4428-ba77-7d704a0014f4" providerId="ADAL" clId="{786F5059-09E9-4CE5-A292-F59C341D58F9}" dt="2022-06-18T20:24:39.767" v="851" actId="313"/>
          <ac:spMkLst>
            <pc:docMk/>
            <pc:sldMk cId="0" sldId="258"/>
            <ac:spMk id="162" creationId="{00000000-0000-0000-0000-000000000000}"/>
          </ac:spMkLst>
        </pc:spChg>
      </pc:sldChg>
      <pc:sldChg chg="modSp modAnim">
        <pc:chgData name="Thomas Fröhle" userId="e34bda9e-37c7-4428-ba77-7d704a0014f4" providerId="ADAL" clId="{786F5059-09E9-4CE5-A292-F59C341D58F9}" dt="2022-06-18T20:19:16.063" v="372" actId="20577"/>
        <pc:sldMkLst>
          <pc:docMk/>
          <pc:sldMk cId="0" sldId="261"/>
        </pc:sldMkLst>
        <pc:spChg chg="mod">
          <ac:chgData name="Thomas Fröhle" userId="e34bda9e-37c7-4428-ba77-7d704a0014f4" providerId="ADAL" clId="{786F5059-09E9-4CE5-A292-F59C341D58F9}" dt="2022-06-18T20:19:16.063" v="372" actId="20577"/>
          <ac:spMkLst>
            <pc:docMk/>
            <pc:sldMk cId="0" sldId="261"/>
            <ac:spMk id="173" creationId="{00000000-0000-0000-0000-000000000000}"/>
          </ac:spMkLst>
        </pc:spChg>
      </pc:sldChg>
      <pc:sldChg chg="modSp modAnim">
        <pc:chgData name="Thomas Fröhle" userId="e34bda9e-37c7-4428-ba77-7d704a0014f4" providerId="ADAL" clId="{786F5059-09E9-4CE5-A292-F59C341D58F9}" dt="2022-06-18T20:20:13.499" v="385" actId="6549"/>
        <pc:sldMkLst>
          <pc:docMk/>
          <pc:sldMk cId="0" sldId="265"/>
        </pc:sldMkLst>
        <pc:spChg chg="mod">
          <ac:chgData name="Thomas Fröhle" userId="e34bda9e-37c7-4428-ba77-7d704a0014f4" providerId="ADAL" clId="{786F5059-09E9-4CE5-A292-F59C341D58F9}" dt="2022-06-18T20:20:13.499" v="385" actId="6549"/>
          <ac:spMkLst>
            <pc:docMk/>
            <pc:sldMk cId="0" sldId="265"/>
            <ac:spMk id="187" creationId="{00000000-0000-0000-0000-000000000000}"/>
          </ac:spMkLst>
        </pc:spChg>
      </pc:sldChg>
      <pc:sldChg chg="modSp modAnim">
        <pc:chgData name="Thomas Fröhle" userId="e34bda9e-37c7-4428-ba77-7d704a0014f4" providerId="ADAL" clId="{786F5059-09E9-4CE5-A292-F59C341D58F9}" dt="2022-06-18T20:21:19.463" v="532" actId="20577"/>
        <pc:sldMkLst>
          <pc:docMk/>
          <pc:sldMk cId="0" sldId="269"/>
        </pc:sldMkLst>
        <pc:spChg chg="mod">
          <ac:chgData name="Thomas Fröhle" userId="e34bda9e-37c7-4428-ba77-7d704a0014f4" providerId="ADAL" clId="{786F5059-09E9-4CE5-A292-F59C341D58F9}" dt="2022-06-18T20:21:19.463" v="532" actId="20577"/>
          <ac:spMkLst>
            <pc:docMk/>
            <pc:sldMk cId="0" sldId="269"/>
            <ac:spMk id="201" creationId="{00000000-0000-0000-0000-000000000000}"/>
          </ac:spMkLst>
        </pc:spChg>
      </pc:sldChg>
      <pc:sldChg chg="modSp modAnim">
        <pc:chgData name="Thomas Fröhle" userId="e34bda9e-37c7-4428-ba77-7d704a0014f4" providerId="ADAL" clId="{786F5059-09E9-4CE5-A292-F59C341D58F9}" dt="2022-06-18T20:22:00.381" v="621" actId="20577"/>
        <pc:sldMkLst>
          <pc:docMk/>
          <pc:sldMk cId="0" sldId="272"/>
        </pc:sldMkLst>
        <pc:spChg chg="mod">
          <ac:chgData name="Thomas Fröhle" userId="e34bda9e-37c7-4428-ba77-7d704a0014f4" providerId="ADAL" clId="{786F5059-09E9-4CE5-A292-F59C341D58F9}" dt="2022-06-18T20:22:00.381" v="621" actId="20577"/>
          <ac:spMkLst>
            <pc:docMk/>
            <pc:sldMk cId="0" sldId="272"/>
            <ac:spMk id="212" creationId="{00000000-0000-0000-0000-000000000000}"/>
          </ac:spMkLst>
        </pc:spChg>
      </pc:sldChg>
      <pc:sldChg chg="modSp modAnim">
        <pc:chgData name="Thomas Fröhle" userId="e34bda9e-37c7-4428-ba77-7d704a0014f4" providerId="ADAL" clId="{786F5059-09E9-4CE5-A292-F59C341D58F9}" dt="2022-06-18T20:22:55.104" v="701" actId="20577"/>
        <pc:sldMkLst>
          <pc:docMk/>
          <pc:sldMk cId="0" sldId="275"/>
        </pc:sldMkLst>
        <pc:spChg chg="mod">
          <ac:chgData name="Thomas Fröhle" userId="e34bda9e-37c7-4428-ba77-7d704a0014f4" providerId="ADAL" clId="{786F5059-09E9-4CE5-A292-F59C341D58F9}" dt="2022-06-18T20:22:55.104" v="701" actId="20577"/>
          <ac:spMkLst>
            <pc:docMk/>
            <pc:sldMk cId="0" sldId="275"/>
            <ac:spMk id="223" creationId="{00000000-0000-0000-0000-000000000000}"/>
          </ac:spMkLst>
        </pc:spChg>
      </pc:sldChg>
      <pc:sldChg chg="modSp mod modAnim">
        <pc:chgData name="Thomas Fröhle" userId="e34bda9e-37c7-4428-ba77-7d704a0014f4" providerId="ADAL" clId="{786F5059-09E9-4CE5-A292-F59C341D58F9}" dt="2022-06-18T20:26:00.307" v="982" actId="20577"/>
        <pc:sldMkLst>
          <pc:docMk/>
          <pc:sldMk cId="0" sldId="281"/>
        </pc:sldMkLst>
        <pc:spChg chg="mod">
          <ac:chgData name="Thomas Fröhle" userId="e34bda9e-37c7-4428-ba77-7d704a0014f4" providerId="ADAL" clId="{786F5059-09E9-4CE5-A292-F59C341D58F9}" dt="2022-06-18T20:23:13.473" v="704" actId="20577"/>
          <ac:spMkLst>
            <pc:docMk/>
            <pc:sldMk cId="0" sldId="281"/>
            <ac:spMk id="243" creationId="{00000000-0000-0000-0000-000000000000}"/>
          </ac:spMkLst>
        </pc:spChg>
        <pc:spChg chg="mod">
          <ac:chgData name="Thomas Fröhle" userId="e34bda9e-37c7-4428-ba77-7d704a0014f4" providerId="ADAL" clId="{786F5059-09E9-4CE5-A292-F59C341D58F9}" dt="2022-06-18T20:23:23.606" v="742" actId="20577"/>
          <ac:spMkLst>
            <pc:docMk/>
            <pc:sldMk cId="0" sldId="281"/>
            <ac:spMk id="244" creationId="{00000000-0000-0000-0000-000000000000}"/>
          </ac:spMkLst>
        </pc:spChg>
        <pc:spChg chg="mod">
          <ac:chgData name="Thomas Fröhle" userId="e34bda9e-37c7-4428-ba77-7d704a0014f4" providerId="ADAL" clId="{786F5059-09E9-4CE5-A292-F59C341D58F9}" dt="2022-06-18T20:26:00.307" v="982" actId="20577"/>
          <ac:spMkLst>
            <pc:docMk/>
            <pc:sldMk cId="0" sldId="281"/>
            <ac:spMk id="2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efan Lieser, CCD Akademie GmbH, 02.02.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F. Ruthenberg, T. Fröhle, </a:t>
            </a:r>
            <a:r>
              <a:rPr lang="en-US" dirty="0" err="1"/>
              <a:t>eduCamp</a:t>
            </a:r>
            <a:r>
              <a:rPr lang="en-US" dirty="0"/>
              <a:t> 2022</a:t>
            </a:r>
          </a:p>
        </p:txBody>
      </p:sp>
      <p:sp>
        <p:nvSpPr>
          <p:cNvPr id="152" name="SOLID Prinzipien"/>
          <p:cNvSpPr txBox="1">
            <a:spLocks noGrp="1"/>
          </p:cNvSpPr>
          <p:nvPr>
            <p:ph type="ctrTitle"/>
          </p:nvPr>
        </p:nvSpPr>
        <p:spPr>
          <a:xfrm>
            <a:off x="1206498" y="4471622"/>
            <a:ext cx="21971004" cy="3208920"/>
          </a:xfrm>
          <a:prstGeom prst="rect">
            <a:avLst/>
          </a:prstGeom>
        </p:spPr>
        <p:txBody>
          <a:bodyPr/>
          <a:lstStyle>
            <a:lvl1pPr>
              <a:defRPr sz="13000" spc="-260"/>
            </a:lvl1pPr>
          </a:lstStyle>
          <a:p>
            <a:r>
              <a:rPr dirty="0"/>
              <a:t>SOLID </a:t>
            </a:r>
            <a:r>
              <a:rPr lang="en-US" dirty="0"/>
              <a:t>principles</a:t>
            </a:r>
            <a:endParaRPr dirty="0"/>
          </a:p>
        </p:txBody>
      </p:sp>
      <p:pic>
        <p:nvPicPr>
          <p:cNvPr id="153" name="CCD Akademie.jpg" descr="CCD Akadem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9" y="763766"/>
            <a:ext cx="14697798" cy="4696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SP - Liskov Substitu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LSP - Liskov Substitution Principle</a:t>
            </a:r>
          </a:p>
        </p:txBody>
      </p:sp>
      <p:sp>
        <p:nvSpPr>
          <p:cNvPr id="191" name="public class Calculator…"/>
          <p:cNvSpPr txBox="1"/>
          <p:nvPr/>
        </p:nvSpPr>
        <p:spPr>
          <a:xfrm>
            <a:off x="1295512" y="2954524"/>
            <a:ext cx="14884264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Calculator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virtual int </a:t>
            </a:r>
            <a:r>
              <a:rPr>
                <a:solidFill>
                  <a:srgbClr val="00627A"/>
                </a:solidFill>
              </a:rPr>
              <a:t>Magic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x)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x + </a:t>
            </a:r>
            <a:r>
              <a:rPr>
                <a:solidFill>
                  <a:srgbClr val="1750EB"/>
                </a:solidFill>
              </a:rPr>
              <a:t>42</a:t>
            </a:r>
            <a: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t>MagicalCalculator </a:t>
            </a:r>
            <a:r>
              <a:rPr>
                <a:solidFill>
                  <a:srgbClr val="080808"/>
                </a:solidFill>
              </a:rPr>
              <a:t>: </a:t>
            </a:r>
            <a:r>
              <a:t>Calculator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int </a:t>
            </a:r>
            <a:r>
              <a:rPr>
                <a:solidFill>
                  <a:srgbClr val="00627A"/>
                </a:solidFill>
              </a:rPr>
              <a:t>Magic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80808"/>
                </a:solidFill>
              </a:rPr>
              <a:t>x)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(x &lt;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algn="l" defTabSz="457200">
              <a:defRPr sz="34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"Too much magic needed"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return base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Magic</a:t>
            </a:r>
            <a:r>
              <a:rPr>
                <a:solidFill>
                  <a:srgbClr val="080808"/>
                </a:solidFill>
              </a:rPr>
              <a:t>(x) * </a:t>
            </a:r>
            <a:r>
              <a:rPr>
                <a:solidFill>
                  <a:srgbClr val="1750EB"/>
                </a:solidFill>
              </a:rPr>
              <a:t>42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SP - Liskov Substitu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LSP - Liskov Substitution Principle</a:t>
            </a:r>
          </a:p>
        </p:txBody>
      </p:sp>
      <p:sp>
        <p:nvSpPr>
          <p:cNvPr id="194" name="public class Magician…"/>
          <p:cNvSpPr txBox="1"/>
          <p:nvPr/>
        </p:nvSpPr>
        <p:spPr>
          <a:xfrm>
            <a:off x="1302491" y="2814528"/>
            <a:ext cx="13588654" cy="895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Magician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private void </a:t>
            </a:r>
            <a:r>
              <a:rPr>
                <a:solidFill>
                  <a:srgbClr val="00627A"/>
                </a:solidFill>
              </a:rPr>
              <a:t>DoTheTrick</a:t>
            </a:r>
            <a:r>
              <a:t>(</a:t>
            </a:r>
            <a:r>
              <a:rPr>
                <a:solidFill>
                  <a:srgbClr val="000000"/>
                </a:solidFill>
              </a:rPr>
              <a:t>Calculator </a:t>
            </a:r>
            <a:r>
              <a:t>calculator)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magicResult </a:t>
            </a:r>
            <a:r>
              <a:t>= calculator.</a:t>
            </a:r>
            <a:r>
              <a:rPr>
                <a:solidFill>
                  <a:srgbClr val="00627A"/>
                </a:solidFill>
              </a:rPr>
              <a:t>Magic</a:t>
            </a:r>
            <a:r>
              <a:t>(-</a:t>
            </a:r>
            <a:r>
              <a:rPr>
                <a:solidFill>
                  <a:srgbClr val="1750EB"/>
                </a:solidFill>
              </a:rPr>
              <a:t>42</a:t>
            </a:r>
            <a:r>
              <a:t>);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Console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0627A"/>
                </a:solidFill>
              </a:rPr>
              <a:t>WriteLine</a:t>
            </a:r>
            <a:r>
              <a:rPr>
                <a:solidFill>
                  <a:srgbClr val="080808"/>
                </a:solidFill>
              </a:rPr>
              <a:t>(</a:t>
            </a:r>
            <a:r>
              <a:t>magicResult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Trick1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4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DoTheTrick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Calculator</a:t>
            </a:r>
            <a:r>
              <a:rPr>
                <a:solidFill>
                  <a:srgbClr val="080808"/>
                </a:solidFill>
              </a:rPr>
              <a:t>());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00627A"/>
                </a:solidFill>
              </a:rPr>
              <a:t>Trick2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627A"/>
                </a:solidFill>
              </a:rPr>
              <a:t>DoTheTrick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MagicalCalculator</a:t>
            </a:r>
            <a:r>
              <a:rPr>
                <a:solidFill>
                  <a:srgbClr val="080808"/>
                </a:solidFill>
              </a:rPr>
              <a:t>());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SP - Liskov Substitu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LSP - Liskov Substitution Principle</a:t>
            </a:r>
          </a:p>
        </p:txBody>
      </p:sp>
      <p:sp>
        <p:nvSpPr>
          <p:cNvPr id="197" name="Favour Composition over Inheritance!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Favour Composition over Inheritance!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S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ISP</a:t>
            </a:r>
          </a:p>
        </p:txBody>
      </p:sp>
      <p:sp>
        <p:nvSpPr>
          <p:cNvPr id="200" name="Interface Segregation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Interface Segregation Principle</a:t>
            </a:r>
          </a:p>
        </p:txBody>
      </p:sp>
      <p:sp>
        <p:nvSpPr>
          <p:cNvPr id="201" name="Zwei Sichtweise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 ways to look at it</a:t>
            </a:r>
            <a:r>
              <a:rPr dirty="0"/>
              <a:t>:</a:t>
            </a:r>
          </a:p>
          <a:p>
            <a:pPr lvl="1"/>
            <a:r>
              <a:rPr lang="en-US" dirty="0"/>
              <a:t>Consumer</a:t>
            </a:r>
            <a:endParaRPr dirty="0"/>
          </a:p>
          <a:p>
            <a:pPr lvl="1"/>
            <a:r>
              <a:rPr lang="en-US" dirty="0"/>
              <a:t>Implementation</a:t>
            </a:r>
            <a:endParaRPr dirty="0"/>
          </a:p>
          <a:p>
            <a:r>
              <a:rPr lang="en-US" dirty="0"/>
              <a:t>Consumers of an interface shouldn’t be dependent on details that they don’t need</a:t>
            </a:r>
            <a:endParaRPr dirty="0"/>
          </a:p>
        </p:txBody>
      </p:sp>
      <p:pic>
        <p:nvPicPr>
          <p:cNvPr id="202" name="icon_21_interface-segregation-principle.png" descr="icon_21_interface-segregation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219" y="481128"/>
            <a:ext cx="2629907" cy="2629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ISP - Interface Segrega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ISP - Interface Segregation Principle</a:t>
            </a:r>
          </a:p>
        </p:txBody>
      </p:sp>
      <p:sp>
        <p:nvSpPr>
          <p:cNvPr id="205" name="public interface IEmail…"/>
          <p:cNvSpPr txBox="1"/>
          <p:nvPr/>
        </p:nvSpPr>
        <p:spPr>
          <a:xfrm>
            <a:off x="1260614" y="3015353"/>
            <a:ext cx="2162144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808080"/>
                </a:solidFill>
              </a:rPr>
              <a:t>IEmail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808080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from,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to,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message);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string </a:t>
            </a:r>
            <a:r>
              <a:rPr>
                <a:solidFill>
                  <a:srgbClr val="808080"/>
                </a:solidFill>
              </a:rPr>
              <a:t>Receive</a:t>
            </a:r>
            <a:r>
              <a:t>(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smtpServerName, 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username, 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password);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SP - Interface Segrega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ISP - Interface Segregation Principle</a:t>
            </a:r>
          </a:p>
        </p:txBody>
      </p:sp>
      <p:sp>
        <p:nvSpPr>
          <p:cNvPr id="208" name="public interface IEmailSender…"/>
          <p:cNvSpPr txBox="1"/>
          <p:nvPr/>
        </p:nvSpPr>
        <p:spPr>
          <a:xfrm>
            <a:off x="1332827" y="2884222"/>
            <a:ext cx="21621441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808080"/>
                </a:solidFill>
              </a:rPr>
              <a:t>IEmailSender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808080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from,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to, 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message);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</a:t>
            </a:r>
            <a:r>
              <a:rPr>
                <a:solidFill>
                  <a:srgbClr val="808080"/>
                </a:solidFill>
              </a:rPr>
              <a:t>IEmailReceiver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string </a:t>
            </a:r>
            <a:r>
              <a:rPr>
                <a:solidFill>
                  <a:srgbClr val="808080"/>
                </a:solidFill>
              </a:rPr>
              <a:t>Receive</a:t>
            </a:r>
            <a:r>
              <a:t>(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smtpServerName, 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username, 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password);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S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ISP</a:t>
            </a:r>
          </a:p>
        </p:txBody>
      </p:sp>
      <p:sp>
        <p:nvSpPr>
          <p:cNvPr id="211" name="Interface Segregation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Interface Segregation Principle</a:t>
            </a:r>
          </a:p>
        </p:txBody>
      </p:sp>
      <p:sp>
        <p:nvSpPr>
          <p:cNvPr id="212" name="Implementierende eines Interface sollen nicht zu Details genötigt werden, die sie nicht liefern könn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Implemnting</a:t>
            </a:r>
            <a:r>
              <a:rPr lang="en-US" dirty="0"/>
              <a:t> classes shouldn’t know details, that they don’t need/can’t provide</a:t>
            </a:r>
            <a:endParaRPr dirty="0"/>
          </a:p>
        </p:txBody>
      </p:sp>
      <p:pic>
        <p:nvPicPr>
          <p:cNvPr id="213" name="icon_21_interface-segregation-principle.png" descr="icon_21_interface-segregation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219" y="481128"/>
            <a:ext cx="2629907" cy="2629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SP - Interface Segrega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ISP - Interface Segregation Principle</a:t>
            </a:r>
          </a:p>
        </p:txBody>
      </p:sp>
      <p:sp>
        <p:nvSpPr>
          <p:cNvPr id="216" name="public abstract class MessageBase {…"/>
          <p:cNvSpPr txBox="1"/>
          <p:nvPr/>
        </p:nvSpPr>
        <p:spPr>
          <a:xfrm>
            <a:off x="1308075" y="2425080"/>
            <a:ext cx="12552165" cy="1103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From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To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Subject</a:t>
            </a:r>
            <a:r>
              <a:rPr>
                <a:solidFill>
                  <a:srgbClr val="808080"/>
                </a:solidFill>
              </a:rPr>
              <a:t>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Message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808080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MailMessage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void </a:t>
            </a:r>
            <a:r>
              <a:rPr>
                <a:solidFill>
                  <a:srgbClr val="00627A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send the message as an email via SMTP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SmsMessage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void </a:t>
            </a:r>
            <a:r>
              <a:rPr>
                <a:solidFill>
                  <a:srgbClr val="00627A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send the message as an SMS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// Subject property is ignored :-(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SP - Interface Segrega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ISP - Interface Segregation Principle</a:t>
            </a:r>
          </a:p>
        </p:txBody>
      </p:sp>
      <p:sp>
        <p:nvSpPr>
          <p:cNvPr id="219" name="public abstract class MessageBase {…"/>
          <p:cNvSpPr txBox="1"/>
          <p:nvPr/>
        </p:nvSpPr>
        <p:spPr>
          <a:xfrm>
            <a:off x="1259933" y="2632561"/>
            <a:ext cx="11820526" cy="1023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From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To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808080"/>
                </a:solidFill>
              </a:rPr>
              <a:t>Message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808080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MailMessage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string </a:t>
            </a:r>
            <a:r>
              <a:rPr b="1">
                <a:solidFill>
                  <a:schemeClr val="accent3"/>
                </a:solidFill>
              </a:rPr>
              <a:t>Subject</a:t>
            </a:r>
            <a:r>
              <a:rPr>
                <a:solidFill>
                  <a:srgbClr val="808080"/>
                </a:solidFill>
              </a:rPr>
              <a:t> </a:t>
            </a:r>
            <a:r>
              <a:rPr>
                <a:solidFill>
                  <a:srgbClr val="080808"/>
                </a:solidFill>
              </a:rPr>
              <a:t>{ </a:t>
            </a:r>
            <a:r>
              <a:rPr>
                <a:solidFill>
                  <a:srgbClr val="00627A"/>
                </a:solidFill>
              </a:rPr>
              <a:t>get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627A"/>
                </a:solidFill>
              </a:rPr>
              <a:t>set</a:t>
            </a:r>
            <a:r>
              <a:rPr>
                <a:solidFill>
                  <a:srgbClr val="080808"/>
                </a:solidFill>
              </a:rPr>
              <a:t>; 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void </a:t>
            </a:r>
            <a:r>
              <a:rPr>
                <a:solidFill>
                  <a:srgbClr val="00627A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2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send the message as an email via SMTP</a:t>
            </a:r>
          </a:p>
          <a:p>
            <a:pPr algn="l" defTabSz="457200">
              <a:defRPr sz="32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SmsMessage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00000"/>
                </a:solidFill>
              </a:rPr>
              <a:t>MessageBase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2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void </a:t>
            </a:r>
            <a:r>
              <a:rPr>
                <a:solidFill>
                  <a:srgbClr val="00627A"/>
                </a:solidFill>
              </a:rPr>
              <a:t>Send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2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t>// send the message as an SMS</a:t>
            </a:r>
          </a:p>
          <a:p>
            <a:pPr algn="l" defTabSz="457200">
              <a:defRPr sz="32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algn="l" defTabSz="457200">
              <a:defRPr sz="32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DIP</a:t>
            </a:r>
          </a:p>
        </p:txBody>
      </p:sp>
      <p:sp>
        <p:nvSpPr>
          <p:cNvPr id="222" name="Dependency Inversion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Dependency Inversion Principle</a:t>
            </a:r>
          </a:p>
        </p:txBody>
      </p:sp>
      <p:sp>
        <p:nvSpPr>
          <p:cNvPr id="223" name="Eine Klasse soll nicht direkt von einer anderen Klasse abhängig sein, sondern von deren Interfa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 upon abstractions, not concretions</a:t>
            </a:r>
          </a:p>
          <a:p>
            <a:r>
              <a:rPr lang="en-US" dirty="0"/>
              <a:t>A class should not be dependent on another class but on an interface</a:t>
            </a:r>
          </a:p>
        </p:txBody>
      </p:sp>
      <p:pic>
        <p:nvPicPr>
          <p:cNvPr id="224" name="icon_11_dependency-inversion-principle.png" descr="icon_11_dependency-inversion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12" y="465519"/>
            <a:ext cx="2661124" cy="266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R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SRP</a:t>
            </a:r>
          </a:p>
        </p:txBody>
      </p:sp>
      <p:sp>
        <p:nvSpPr>
          <p:cNvPr id="161" name="Single Responsibility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Single Responsibility Principle</a:t>
            </a:r>
          </a:p>
        </p:txBody>
      </p:sp>
      <p:sp>
        <p:nvSpPr>
          <p:cNvPr id="162" name="Eine Funktionseinheit darf nur einen Grund für Änderungen liefer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functional unit must have only </a:t>
            </a:r>
            <a:r>
              <a:rPr lang="en-US" b="1" dirty="0"/>
              <a:t>one reason to change</a:t>
            </a:r>
            <a:endParaRPr b="1" dirty="0"/>
          </a:p>
          <a:p>
            <a:r>
              <a:rPr dirty="0"/>
              <a:t>Fundamental</a:t>
            </a:r>
            <a:r>
              <a:rPr lang="en-US" dirty="0"/>
              <a:t> for evolvability</a:t>
            </a:r>
            <a:endParaRPr dirty="0"/>
          </a:p>
          <a:p>
            <a:r>
              <a:rPr lang="en-US" dirty="0"/>
              <a:t>If multiple aspects are mixed</a:t>
            </a:r>
            <a:r>
              <a:rPr dirty="0"/>
              <a:t>:</a:t>
            </a:r>
          </a:p>
          <a:p>
            <a:pPr lvl="1"/>
            <a:r>
              <a:rPr lang="en-US" dirty="0"/>
              <a:t>Hard to understand</a:t>
            </a:r>
          </a:p>
          <a:p>
            <a:pPr lvl="1"/>
            <a:r>
              <a:rPr lang="en-US" dirty="0"/>
              <a:t>High risk when changing</a:t>
            </a:r>
          </a:p>
          <a:p>
            <a:pPr lvl="1"/>
            <a:r>
              <a:rPr lang="en-US" dirty="0"/>
              <a:t>Hard to test</a:t>
            </a:r>
            <a:endParaRPr dirty="0"/>
          </a:p>
        </p:txBody>
      </p:sp>
      <p:pic>
        <p:nvPicPr>
          <p:cNvPr id="163" name="icon_39_single-responsibility-principle.png" descr="icon_39_single-responsibility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424" y="417048"/>
            <a:ext cx="2758067" cy="2758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DIP</a:t>
            </a:r>
          </a:p>
        </p:txBody>
      </p:sp>
      <p:sp>
        <p:nvSpPr>
          <p:cNvPr id="227" name="Dependency Inversion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Dependency Inversion Principle</a:t>
            </a:r>
          </a:p>
        </p:txBody>
      </p:sp>
      <p:pic>
        <p:nvPicPr>
          <p:cNvPr id="228" name="Abbildung 1.png" descr="Abbildung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9" y="3731743"/>
            <a:ext cx="5715001" cy="1000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Abbildung 2.png" descr="Abbildung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319" y="3731743"/>
            <a:ext cx="12865101" cy="1000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IP - Dependency Invers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DIP - Dependency Inversion Principle</a:t>
            </a:r>
          </a:p>
        </p:txBody>
      </p:sp>
      <p:sp>
        <p:nvSpPr>
          <p:cNvPr id="232" name="public class NewCustomer…"/>
          <p:cNvSpPr txBox="1"/>
          <p:nvPr/>
        </p:nvSpPr>
        <p:spPr>
          <a:xfrm>
            <a:off x="1305624" y="3076791"/>
            <a:ext cx="17475486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NewCustomer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t>HandleUseCase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Customer </a:t>
            </a:r>
            <a:r>
              <a:rPr>
                <a:solidFill>
                  <a:srgbClr val="080808"/>
                </a:solidFill>
              </a:rPr>
              <a:t>customer)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(customer.</a:t>
            </a:r>
            <a:r>
              <a:rPr>
                <a:solidFill>
                  <a:srgbClr val="872094"/>
                </a:solidFill>
              </a:rPr>
              <a:t>Name </a:t>
            </a:r>
            <a:r>
              <a:t>== </a:t>
            </a:r>
            <a:r>
              <a:rPr>
                <a:solidFill>
                  <a:srgbClr val="077D16"/>
                </a:solidFill>
              </a:rPr>
              <a:t>""</a:t>
            </a:r>
            <a:r>
              <a:t>) {</a:t>
            </a:r>
          </a:p>
          <a:p>
            <a:pPr algn="l" defTabSz="457200">
              <a:defRPr sz="34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"Customer name must not be empty"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customer.</a:t>
            </a:r>
            <a:r>
              <a:rPr>
                <a:solidFill>
                  <a:srgbClr val="872094"/>
                </a:solidFill>
              </a:rPr>
              <a:t>Id </a:t>
            </a:r>
            <a:r>
              <a:t>= </a:t>
            </a:r>
            <a:r>
              <a:rPr>
                <a:solidFill>
                  <a:srgbClr val="000000"/>
                </a:solidFill>
              </a:rPr>
              <a:t>Guid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NewGuid</a:t>
            </a:r>
            <a:r>
              <a:t>().</a:t>
            </a:r>
            <a:r>
              <a:rPr>
                <a:solidFill>
                  <a:srgbClr val="00627A"/>
                </a:solidFill>
              </a:rPr>
              <a:t>ToString</a:t>
            </a:r>
            <a:r>
              <a:t>();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t>customerRepository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 b="1">
                <a:solidFill>
                  <a:srgbClr val="0033B3"/>
                </a:solidFill>
              </a:rPr>
              <a:t>new </a:t>
            </a:r>
            <a:r>
              <a:rPr b="1"/>
              <a:t>CustomerRepository</a:t>
            </a:r>
            <a:r>
              <a:rPr b="1">
                <a:solidFill>
                  <a:srgbClr val="080808"/>
                </a:solidFill>
              </a:rPr>
              <a:t>()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customerRepository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Insert</a:t>
            </a:r>
            <a:r>
              <a:rPr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IP - Dependency Invers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DIP - Dependency Inversion Principle</a:t>
            </a:r>
          </a:p>
        </p:txBody>
      </p:sp>
      <p:sp>
        <p:nvSpPr>
          <p:cNvPr id="235" name="public class NewCustomerDIP…"/>
          <p:cNvSpPr txBox="1"/>
          <p:nvPr/>
        </p:nvSpPr>
        <p:spPr>
          <a:xfrm>
            <a:off x="1329695" y="2641600"/>
            <a:ext cx="17475486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t>NewCustomerDIP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readonly </a:t>
            </a:r>
            <a:r>
              <a:t>ICustomerRepository </a:t>
            </a:r>
            <a:r>
              <a:rPr>
                <a:solidFill>
                  <a:srgbClr val="872094"/>
                </a:solidFill>
              </a:rPr>
              <a:t>_customerRepository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NewCustomerDIP</a:t>
            </a:r>
            <a:r>
              <a:t>(</a:t>
            </a:r>
            <a:r>
              <a:rPr>
                <a:solidFill>
                  <a:srgbClr val="000000"/>
                </a:solidFill>
              </a:rPr>
              <a:t>ICustomerRepository </a:t>
            </a:r>
            <a:r>
              <a:t>customerRepository)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72094"/>
                </a:solidFill>
              </a:rPr>
              <a:t>_customerRepository </a:t>
            </a:r>
            <a:r>
              <a:t>= customerRepository;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 defTabSz="457200"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t>HandleUseCase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Customer </a:t>
            </a:r>
            <a:r>
              <a:rPr>
                <a:solidFill>
                  <a:srgbClr val="080808"/>
                </a:solidFill>
              </a:rPr>
              <a:t>customer)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(customer.</a:t>
            </a:r>
            <a:r>
              <a:rPr>
                <a:solidFill>
                  <a:srgbClr val="872094"/>
                </a:solidFill>
              </a:rPr>
              <a:t>Name </a:t>
            </a:r>
            <a:r>
              <a:t>== </a:t>
            </a:r>
            <a:r>
              <a:rPr>
                <a:solidFill>
                  <a:srgbClr val="077D16"/>
                </a:solidFill>
              </a:rPr>
              <a:t>""</a:t>
            </a:r>
            <a:r>
              <a:t>) {</a:t>
            </a:r>
          </a:p>
          <a:p>
            <a:pPr algn="l" defTabSz="457200">
              <a:defRPr sz="34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"Customer name must not be empty"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customer.</a:t>
            </a:r>
            <a:r>
              <a:rPr>
                <a:solidFill>
                  <a:srgbClr val="872094"/>
                </a:solidFill>
              </a:rPr>
              <a:t>Id </a:t>
            </a:r>
            <a:r>
              <a:t>= </a:t>
            </a:r>
            <a:r>
              <a:rPr>
                <a:solidFill>
                  <a:srgbClr val="000000"/>
                </a:solidFill>
              </a:rPr>
              <a:t>Guid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NewGuid</a:t>
            </a:r>
            <a:r>
              <a:t>().</a:t>
            </a:r>
            <a:r>
              <a:rPr>
                <a:solidFill>
                  <a:srgbClr val="00627A"/>
                </a:solidFill>
              </a:rPr>
              <a:t>ToString</a:t>
            </a:r>
            <a:r>
              <a:t>();</a:t>
            </a:r>
          </a:p>
          <a:p>
            <a:pPr algn="l" defTabSz="457200">
              <a:defRPr sz="34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_customerRepository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Insert</a:t>
            </a:r>
            <a:r>
              <a:rPr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    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OSP - Integration Operation Segregation Principle…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581993"/>
          </a:xfrm>
          <a:prstGeom prst="rect">
            <a:avLst/>
          </a:prstGeom>
        </p:spPr>
        <p:txBody>
          <a:bodyPr/>
          <a:lstStyle/>
          <a:p>
            <a:pPr defTabSz="2121354">
              <a:defRPr sz="7394" spc="-147">
                <a:solidFill>
                  <a:schemeClr val="accent3"/>
                </a:solidFill>
              </a:defRPr>
            </a:pPr>
            <a:r>
              <a:t>IOSP - Integration Operation Segregation Principle</a:t>
            </a:r>
          </a:p>
          <a:p>
            <a:pPr defTabSz="2121354">
              <a:defRPr sz="7394" spc="-147">
                <a:solidFill>
                  <a:schemeClr val="accent3"/>
                </a:solidFill>
              </a:defRPr>
            </a:pPr>
            <a:r>
              <a:t>+ DIP</a:t>
            </a:r>
          </a:p>
        </p:txBody>
      </p:sp>
      <p:sp>
        <p:nvSpPr>
          <p:cNvPr id="238" name="public void HandleUseCase(Customer customer) {…"/>
          <p:cNvSpPr txBox="1"/>
          <p:nvPr/>
        </p:nvSpPr>
        <p:spPr>
          <a:xfrm>
            <a:off x="1189456" y="3711503"/>
            <a:ext cx="16957242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void </a:t>
            </a:r>
            <a:r>
              <a:t>HandleUseCase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Customer </a:t>
            </a:r>
            <a:r>
              <a:rPr>
                <a:solidFill>
                  <a:srgbClr val="080808"/>
                </a:solidFill>
              </a:rPr>
              <a:t>customer) {</a:t>
            </a:r>
          </a:p>
          <a:p>
            <a:pPr algn="l" defTabSz="457200">
              <a:defRPr sz="3400" i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PrepareCustomerForInsert</a:t>
            </a:r>
            <a:r>
              <a:rPr i="0"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_customerRepository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Insert</a:t>
            </a:r>
            <a:r>
              <a:rPr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 i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33B3"/>
                </a:solidFill>
              </a:rPr>
              <a:t>private static void </a:t>
            </a:r>
            <a:r>
              <a:t>PrepareCustomerForInsert</a:t>
            </a:r>
            <a:r>
              <a:rPr i="0">
                <a:solidFill>
                  <a:srgbClr val="080808"/>
                </a:solidFill>
              </a:rPr>
              <a:t>(</a:t>
            </a:r>
            <a:r>
              <a:rPr i="0">
                <a:solidFill>
                  <a:srgbClr val="000000"/>
                </a:solidFill>
              </a:rPr>
              <a:t>Customer </a:t>
            </a:r>
            <a:r>
              <a:rPr i="0">
                <a:solidFill>
                  <a:srgbClr val="080808"/>
                </a:solidFill>
              </a:rPr>
              <a:t>customer)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(customer.</a:t>
            </a:r>
            <a:r>
              <a:rPr>
                <a:solidFill>
                  <a:srgbClr val="872094"/>
                </a:solidFill>
              </a:rPr>
              <a:t>Name </a:t>
            </a:r>
            <a:r>
              <a:t>== </a:t>
            </a:r>
            <a:r>
              <a:rPr>
                <a:solidFill>
                  <a:srgbClr val="077D16"/>
                </a:solidFill>
              </a:rPr>
              <a:t>""</a:t>
            </a:r>
            <a:r>
              <a:t>) {</a:t>
            </a:r>
          </a:p>
          <a:p>
            <a:pPr algn="l" defTabSz="457200">
              <a:defRPr sz="34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"Customer name must not be empty"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customer.</a:t>
            </a:r>
            <a:r>
              <a:rPr>
                <a:solidFill>
                  <a:srgbClr val="872094"/>
                </a:solidFill>
              </a:rPr>
              <a:t>Id </a:t>
            </a:r>
            <a:r>
              <a:t>= </a:t>
            </a:r>
            <a:r>
              <a:rPr>
                <a:solidFill>
                  <a:srgbClr val="000000"/>
                </a:solidFill>
              </a:rPr>
              <a:t>Guid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NewGuid</a:t>
            </a:r>
            <a:r>
              <a:t>().</a:t>
            </a:r>
            <a:r>
              <a:rPr>
                <a:solidFill>
                  <a:srgbClr val="00627A"/>
                </a:solidFill>
              </a:rPr>
              <a:t>ToString</a:t>
            </a:r>
            <a: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OSP - Integration Operation Segregation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defRPr sz="7394" spc="-147">
                <a:solidFill>
                  <a:schemeClr val="accent3"/>
                </a:solidFill>
              </a:defRPr>
            </a:lvl1pPr>
          </a:lstStyle>
          <a:p>
            <a:r>
              <a:t>IOSP - Integration Operation Segregation Principle</a:t>
            </a:r>
          </a:p>
        </p:txBody>
      </p:sp>
      <p:sp>
        <p:nvSpPr>
          <p:cNvPr id="241" name="public void HandleUseCase(Customer customer) {…"/>
          <p:cNvSpPr txBox="1"/>
          <p:nvPr/>
        </p:nvSpPr>
        <p:spPr>
          <a:xfrm>
            <a:off x="1310867" y="2765779"/>
            <a:ext cx="1203392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void </a:t>
            </a:r>
            <a:r>
              <a:t>HandleUseCase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Customer </a:t>
            </a:r>
            <a:r>
              <a:rPr>
                <a:solidFill>
                  <a:srgbClr val="080808"/>
                </a:solidFill>
              </a:rPr>
              <a:t>customer) {</a:t>
            </a:r>
          </a:p>
          <a:p>
            <a:pPr algn="l" defTabSz="457200">
              <a:defRPr sz="3400" i="1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PrepareCustomerForInsert</a:t>
            </a:r>
            <a:r>
              <a:rPr i="0"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CustomerRepository</a:t>
            </a:r>
            <a:r>
              <a:rPr>
                <a:solidFill>
                  <a:srgbClr val="080808"/>
                </a:solidFill>
              </a:rPr>
              <a:t>().</a:t>
            </a:r>
            <a:r>
              <a:rPr>
                <a:solidFill>
                  <a:srgbClr val="00627A"/>
                </a:solidFill>
              </a:rPr>
              <a:t>Insert</a:t>
            </a:r>
            <a:r>
              <a:rPr>
                <a:solidFill>
                  <a:srgbClr val="080808"/>
                </a:solidFill>
              </a:rPr>
              <a:t>(customer);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levanz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Relevan</a:t>
            </a:r>
            <a:r>
              <a:rPr lang="en-US" dirty="0"/>
              <a:t>ce</a:t>
            </a:r>
            <a:endParaRPr dirty="0"/>
          </a:p>
        </p:txBody>
      </p:sp>
      <p:sp>
        <p:nvSpPr>
          <p:cNvPr id="244" name="Sind SOLID die wichtigsten Prinzipien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Which</a:t>
            </a:r>
            <a:r>
              <a:rPr dirty="0"/>
              <a:t> SOLID</a:t>
            </a:r>
            <a:r>
              <a:rPr lang="en-US" dirty="0"/>
              <a:t> principles are most important</a:t>
            </a:r>
            <a:r>
              <a:rPr dirty="0"/>
              <a:t>?</a:t>
            </a:r>
          </a:p>
        </p:txBody>
      </p:sp>
      <p:sp>
        <p:nvSpPr>
          <p:cNvPr id="245" name="SRP  - SEHR wichtig! Grundlage für Wandelbarkeit - 20%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2540000" algn="l"/>
              </a:tabLst>
            </a:pPr>
            <a:r>
              <a:rPr dirty="0"/>
              <a:t>SRP 	- </a:t>
            </a:r>
            <a:r>
              <a:rPr lang="en-US" dirty="0"/>
              <a:t>VERY</a:t>
            </a:r>
            <a:r>
              <a:rPr dirty="0"/>
              <a:t> </a:t>
            </a:r>
            <a:r>
              <a:rPr lang="en-US" dirty="0"/>
              <a:t>important</a:t>
            </a:r>
            <a:r>
              <a:rPr dirty="0"/>
              <a:t>! </a:t>
            </a:r>
            <a:r>
              <a:rPr lang="en-US" dirty="0"/>
              <a:t>Fundamental for evolvability</a:t>
            </a:r>
            <a:endParaRPr b="1" dirty="0"/>
          </a:p>
          <a:p>
            <a:r>
              <a:rPr dirty="0"/>
              <a:t>OCP	- </a:t>
            </a:r>
            <a:r>
              <a:rPr lang="en-US" dirty="0"/>
              <a:t>Not irrelevant, but not fundamental </a:t>
            </a:r>
            <a:endParaRPr b="1" dirty="0"/>
          </a:p>
          <a:p>
            <a:r>
              <a:rPr dirty="0"/>
              <a:t>LSP	- </a:t>
            </a:r>
            <a:r>
              <a:rPr lang="en-US" dirty="0"/>
              <a:t>More or less irrelevant </a:t>
            </a:r>
            <a:endParaRPr b="1" dirty="0"/>
          </a:p>
          <a:p>
            <a:r>
              <a:rPr dirty="0"/>
              <a:t>ISP	- </a:t>
            </a:r>
            <a:r>
              <a:rPr lang="en-US" dirty="0"/>
              <a:t>Useful </a:t>
            </a:r>
            <a:endParaRPr b="1" dirty="0"/>
          </a:p>
          <a:p>
            <a:r>
              <a:rPr dirty="0"/>
              <a:t>DIP	- </a:t>
            </a:r>
            <a:r>
              <a:rPr lang="en-US" dirty="0"/>
              <a:t>Useful, </a:t>
            </a:r>
            <a:r>
              <a:rPr lang="en-US"/>
              <a:t>combine with IOSP!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 enough!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RP - Single Responsibility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SRP - Single Responsibility Principle</a:t>
            </a:r>
          </a:p>
        </p:txBody>
      </p:sp>
      <p:sp>
        <p:nvSpPr>
          <p:cNvPr id="166" name="public class CsvReader…"/>
          <p:cNvSpPr txBox="1"/>
          <p:nvPr/>
        </p:nvSpPr>
        <p:spPr>
          <a:xfrm>
            <a:off x="1226601" y="2901949"/>
            <a:ext cx="21545661" cy="791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CsvReader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&gt; </a:t>
            </a:r>
            <a:r>
              <a:rPr>
                <a:solidFill>
                  <a:srgbClr val="808080"/>
                </a:solidFill>
              </a:rPr>
              <a:t>ReadCsvFile</a:t>
            </a:r>
            <a:r>
              <a:t>(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filename)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lines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File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ReadLines</a:t>
            </a:r>
            <a:r>
              <a:t>(filename);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foreach </a:t>
            </a:r>
            <a:r>
              <a:t>(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line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00000"/>
                </a:solidFill>
              </a:rPr>
              <a:t>lines</a:t>
            </a:r>
            <a:r>
              <a:t>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values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line</a:t>
            </a:r>
            <a:r>
              <a:t>.</a:t>
            </a:r>
            <a:r>
              <a:rPr>
                <a:solidFill>
                  <a:srgbClr val="00627A"/>
                </a:solidFill>
              </a:rPr>
              <a:t>Split</a:t>
            </a:r>
            <a:r>
              <a:t>(</a:t>
            </a:r>
            <a:r>
              <a:rPr>
                <a:solidFill>
                  <a:srgbClr val="077D16"/>
                </a:solidFill>
              </a:rPr>
              <a:t>";"</a:t>
            </a:r>
            <a: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record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(</a:t>
            </a:r>
            <a:r>
              <a:rPr>
                <a:solidFill>
                  <a:srgbClr val="000000"/>
                </a:solidFill>
              </a:rPr>
              <a:t>values</a:t>
            </a:r>
            <a:r>
              <a:t>);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t>yield return 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record 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808080"/>
                </a:solidFill>
              </a:rPr>
              <a:t>Values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RP - Single Responsibility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SRP - Single Responsibility Principle</a:t>
            </a:r>
          </a:p>
        </p:txBody>
      </p:sp>
      <p:sp>
        <p:nvSpPr>
          <p:cNvPr id="169" name="public class CsvReader…"/>
          <p:cNvSpPr txBox="1"/>
          <p:nvPr/>
        </p:nvSpPr>
        <p:spPr>
          <a:xfrm>
            <a:off x="1178459" y="2611185"/>
            <a:ext cx="2154566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CsvReader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&gt; </a:t>
            </a:r>
            <a:r>
              <a:rPr>
                <a:solidFill>
                  <a:srgbClr val="808080"/>
                </a:solidFill>
              </a:rPr>
              <a:t>ReadCsvFile</a:t>
            </a:r>
            <a:r>
              <a:t>(</a:t>
            </a:r>
            <a:r>
              <a:rPr>
                <a:solidFill>
                  <a:srgbClr val="0033B3"/>
                </a:solidFill>
              </a:rPr>
              <a:t>string </a:t>
            </a:r>
            <a:r>
              <a:t>filename)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lines </a:t>
            </a:r>
            <a:r>
              <a:t>= </a:t>
            </a:r>
            <a:r>
              <a:rPr i="1">
                <a:solidFill>
                  <a:srgbClr val="00627A"/>
                </a:solidFill>
              </a:rPr>
              <a:t>ReadFile</a:t>
            </a:r>
            <a:r>
              <a:t>(filename);</a:t>
            </a:r>
          </a:p>
          <a:p>
            <a:pPr algn="l" defTabSz="457200">
              <a:defRPr sz="34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records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 i="1"/>
              <a:t>CreateRecords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lines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records</a:t>
            </a:r>
            <a: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static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 i="1">
                <a:solidFill>
                  <a:srgbClr val="00627A"/>
                </a:solidFill>
              </a:rPr>
              <a:t>ReadFile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filename)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File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ReadLines</a:t>
            </a:r>
            <a:r>
              <a:t>(filename);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static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 i="1">
                <a:solidFill>
                  <a:srgbClr val="00627A"/>
                </a:solidFill>
              </a:rPr>
              <a:t>CreateRecords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lines)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foreach </a:t>
            </a:r>
            <a:r>
              <a:t>(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line </a:t>
            </a:r>
            <a:r>
              <a:rPr>
                <a:solidFill>
                  <a:srgbClr val="0033B3"/>
                </a:solidFill>
              </a:rPr>
              <a:t>in </a:t>
            </a:r>
            <a:r>
              <a:t>lines)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values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line</a:t>
            </a:r>
            <a:r>
              <a:t>.</a:t>
            </a:r>
            <a:r>
              <a:rPr>
                <a:solidFill>
                  <a:srgbClr val="00627A"/>
                </a:solidFill>
              </a:rPr>
              <a:t>Split</a:t>
            </a:r>
            <a:r>
              <a:t>(</a:t>
            </a:r>
            <a:r>
              <a:rPr>
                <a:solidFill>
                  <a:srgbClr val="077D16"/>
                </a:solidFill>
              </a:rPr>
              <a:t>";"</a:t>
            </a:r>
            <a:r>
              <a:t>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record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(</a:t>
            </a:r>
            <a:r>
              <a:rPr>
                <a:solidFill>
                  <a:srgbClr val="000000"/>
                </a:solidFill>
              </a:rPr>
              <a:t>values</a:t>
            </a:r>
            <a:r>
              <a:t>);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t>yield return 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C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OCP</a:t>
            </a:r>
          </a:p>
        </p:txBody>
      </p:sp>
      <p:sp>
        <p:nvSpPr>
          <p:cNvPr id="172" name="Open Closed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Open Closed Principle</a:t>
            </a:r>
          </a:p>
        </p:txBody>
      </p:sp>
      <p:sp>
        <p:nvSpPr>
          <p:cNvPr id="173" name="Eine Funktionseinheit soll offen sein für Erweiterungen, aber abgeschlossen gegenüber Modifikation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functional unit should be </a:t>
            </a:r>
            <a:r>
              <a:rPr lang="en-US" b="1" dirty="0"/>
              <a:t>open for extensions, but closed for modification</a:t>
            </a:r>
          </a:p>
          <a:p>
            <a:r>
              <a:rPr lang="en-US" dirty="0"/>
              <a:t>Caution: Can easily lead to generic code </a:t>
            </a:r>
            <a:endParaRPr dirty="0"/>
          </a:p>
          <a:p>
            <a:pPr lvl="1"/>
            <a:r>
              <a:rPr dirty="0"/>
              <a:t>Keep it simple, stupid!</a:t>
            </a:r>
          </a:p>
          <a:p>
            <a:pPr lvl="1"/>
            <a:r>
              <a:rPr dirty="0"/>
              <a:t>Beware of premature optimization</a:t>
            </a:r>
          </a:p>
        </p:txBody>
      </p:sp>
      <p:pic>
        <p:nvPicPr>
          <p:cNvPr id="174" name="icon_29_open-closed-principle.png" descr="icon_29_open-closed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97" y="483878"/>
            <a:ext cx="2624406" cy="262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CP - Open Closed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OCP - Open Closed Principle</a:t>
            </a:r>
          </a:p>
        </p:txBody>
      </p:sp>
      <p:sp>
        <p:nvSpPr>
          <p:cNvPr id="177" name="public IEnumerable&lt;Record&gt; HandleInput(char keyPressed) {…"/>
          <p:cNvSpPr txBox="1"/>
          <p:nvPr/>
        </p:nvSpPr>
        <p:spPr>
          <a:xfrm>
            <a:off x="1383761" y="2858239"/>
            <a:ext cx="20844075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&gt; </a:t>
            </a:r>
            <a:r>
              <a:rPr>
                <a:solidFill>
                  <a:srgbClr val="808080"/>
                </a:solidFill>
              </a:rPr>
              <a:t>HandleInput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keyPressed)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switch 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ToLower</a:t>
            </a:r>
            <a:r>
              <a:t>(keyPressed))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077D16"/>
                </a:solidFill>
              </a:rPr>
              <a:t>'f'</a:t>
            </a:r>
            <a:r>
              <a:t>: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627A"/>
                </a:solidFill>
              </a:rPr>
              <a:t>FirstPage</a:t>
            </a:r>
            <a: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077D16"/>
                </a:solidFill>
              </a:rPr>
              <a:t>'p'</a:t>
            </a:r>
            <a:r>
              <a:t>: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627A"/>
                </a:solidFill>
              </a:rPr>
              <a:t>PrevPage</a:t>
            </a:r>
            <a: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077D16"/>
                </a:solidFill>
              </a:rPr>
              <a:t>'n'</a:t>
            </a:r>
            <a:r>
              <a:t>: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627A"/>
                </a:solidFill>
              </a:rPr>
              <a:t>NextPage</a:t>
            </a:r>
            <a: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case </a:t>
            </a:r>
            <a:r>
              <a:rPr>
                <a:solidFill>
                  <a:srgbClr val="077D16"/>
                </a:solidFill>
              </a:rPr>
              <a:t>'l'</a:t>
            </a:r>
            <a:r>
              <a:t>: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627A"/>
                </a:solidFill>
              </a:rPr>
              <a:t>LastPage</a:t>
            </a:r>
            <a:r>
              <a:t>();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default</a:t>
            </a:r>
            <a:r>
              <a:t>:</a:t>
            </a:r>
          </a:p>
          <a:p>
            <a:pPr algn="l" defTabSz="457200">
              <a:defRPr sz="34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ArgumentException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"Unrecognized key"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33B3"/>
                </a:solidFill>
              </a:rPr>
              <a:t>nameof</a:t>
            </a:r>
            <a:r>
              <a:rPr>
                <a:solidFill>
                  <a:srgbClr val="080808"/>
                </a:solidFill>
              </a:rPr>
              <a:t>(keyPressed));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CP - Open Closed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OCP - Open Closed Principle</a:t>
            </a:r>
          </a:p>
        </p:txBody>
      </p:sp>
      <p:sp>
        <p:nvSpPr>
          <p:cNvPr id="180" name="public abstract class KeyPressedHandler {…"/>
          <p:cNvSpPr txBox="1"/>
          <p:nvPr/>
        </p:nvSpPr>
        <p:spPr>
          <a:xfrm>
            <a:off x="1273177" y="2304429"/>
            <a:ext cx="18473869" cy="1127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abstract class </a:t>
            </a:r>
            <a:r>
              <a:rPr>
                <a:solidFill>
                  <a:srgbClr val="000000"/>
                </a:solidFill>
              </a:rPr>
              <a:t>KeyPressedHandler </a:t>
            </a:r>
            <a:r>
              <a:rPr>
                <a:solidFill>
                  <a:srgbClr val="080808"/>
                </a:solidFill>
              </a:rPr>
              <a:t>{</a:t>
            </a:r>
          </a:p>
          <a:p>
            <a:pPr algn="l" defTabSz="457200">
              <a:defRPr sz="3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bool </a:t>
            </a:r>
            <a:r>
              <a:rPr>
                <a:solidFill>
                  <a:srgbClr val="00627A"/>
                </a:solidFill>
              </a:rPr>
              <a:t>CanHandleKey</a:t>
            </a:r>
            <a:r>
              <a:rPr>
                <a:solidFill>
                  <a:srgbClr val="080808"/>
                </a:solidFill>
              </a:rPr>
              <a:t>(</a:t>
            </a:r>
            <a:r>
              <a:t>char </a:t>
            </a:r>
            <a:r>
              <a:rPr>
                <a:solidFill>
                  <a:srgbClr val="080808"/>
                </a:solidFill>
              </a:rPr>
              <a:t>keyPressed);</a:t>
            </a:r>
          </a:p>
          <a:p>
            <a:pPr algn="l" defTabSz="457200">
              <a:defRPr sz="3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abstract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627A"/>
                </a:solidFill>
              </a:rPr>
              <a:t>GetRecords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808080"/>
                </a:solidFill>
              </a:rPr>
              <a:t>CsvViewer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readonly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KeyPressedHandler</a:t>
            </a:r>
            <a:r>
              <a:rPr>
                <a:solidFill>
                  <a:srgbClr val="080808"/>
                </a:solidFill>
              </a:rPr>
              <a:t>&gt; </a:t>
            </a:r>
            <a:r>
              <a:t>_keyPressedHandlers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80808"/>
              </a:solidFill>
            </a:endParaRP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808080"/>
                </a:solidFill>
              </a:rPr>
              <a:t>AddHandler</a:t>
            </a:r>
            <a:r>
              <a:t>(</a:t>
            </a:r>
            <a:r>
              <a:rPr>
                <a:solidFill>
                  <a:srgbClr val="000000"/>
                </a:solidFill>
              </a:rPr>
              <a:t>KeyPressedHandler </a:t>
            </a:r>
            <a:r>
              <a:t>keyPressedHandler) {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72094"/>
                </a:solidFill>
              </a:rPr>
              <a:t>_keyPressedHandlers</a:t>
            </a:r>
            <a:r>
              <a:t>.</a:t>
            </a:r>
            <a:r>
              <a:rPr>
                <a:solidFill>
                  <a:srgbClr val="00627A"/>
                </a:solidFill>
              </a:rPr>
              <a:t>Add</a:t>
            </a:r>
            <a:r>
              <a:t>(keyPressedHandler);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t>&gt; </a:t>
            </a:r>
            <a:r>
              <a:rPr>
                <a:solidFill>
                  <a:srgbClr val="808080"/>
                </a:solidFill>
              </a:rPr>
              <a:t>HandleInput</a:t>
            </a:r>
            <a:r>
              <a:t>(</a:t>
            </a:r>
            <a:r>
              <a:rPr>
                <a:solidFill>
                  <a:srgbClr val="0033B3"/>
                </a:solidFill>
              </a:rPr>
              <a:t>char </a:t>
            </a:r>
            <a:r>
              <a:t>keyPressed) {</a:t>
            </a:r>
          </a:p>
          <a:p>
            <a:pPr algn="l" defTabSz="457200">
              <a:defRPr sz="33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foreach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var </a:t>
            </a:r>
            <a:r>
              <a:rPr>
                <a:solidFill>
                  <a:srgbClr val="000000"/>
                </a:solidFill>
              </a:rPr>
              <a:t>keyPressedHandler </a:t>
            </a:r>
            <a:r>
              <a:rPr>
                <a:solidFill>
                  <a:srgbClr val="0033B3"/>
                </a:solidFill>
              </a:rPr>
              <a:t>in </a:t>
            </a:r>
            <a:r>
              <a:t>_keyPressedHandlers</a:t>
            </a:r>
            <a:r>
              <a:rPr>
                <a:solidFill>
                  <a:srgbClr val="080808"/>
                </a:solidFill>
              </a:rPr>
              <a:t>) {</a:t>
            </a:r>
          </a:p>
          <a:p>
            <a:pPr algn="l" defTabSz="457200">
              <a:defRPr sz="3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t>keyPressedHandler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CanHandleKey</a:t>
            </a:r>
            <a:r>
              <a:rPr>
                <a:solidFill>
                  <a:srgbClr val="080808"/>
                </a:solidFill>
              </a:rPr>
              <a:t>(keyPressed)) {</a:t>
            </a:r>
          </a:p>
          <a:p>
            <a:pPr algn="l" defTabSz="457200">
              <a:defRPr sz="3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keyPressedHandler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00627A"/>
                </a:solidFill>
              </a:rPr>
              <a:t>GetRecords</a:t>
            </a:r>
            <a:r>
              <a:rPr>
                <a:solidFill>
                  <a:srgbClr val="080808"/>
                </a:solidFill>
              </a:rPr>
              <a:t>();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}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 defTabSz="457200">
              <a:defRPr sz="3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throw new </a:t>
            </a:r>
            <a:r>
              <a:rPr>
                <a:solidFill>
                  <a:srgbClr val="000000"/>
                </a:solidFill>
              </a:rPr>
              <a:t>Exception</a:t>
            </a:r>
            <a:r>
              <a:rPr>
                <a:solidFill>
                  <a:srgbClr val="080808"/>
                </a:solidFill>
              </a:rPr>
              <a:t>(</a:t>
            </a:r>
            <a:r>
              <a:t>$"No handler found for key '{</a:t>
            </a:r>
            <a:r>
              <a:rPr>
                <a:solidFill>
                  <a:srgbClr val="080808"/>
                </a:solidFill>
              </a:rPr>
              <a:t>keyPressed</a:t>
            </a:r>
            <a:r>
              <a:t>}'"</a:t>
            </a:r>
            <a:r>
              <a:rPr>
                <a:solidFill>
                  <a:srgbClr val="080808"/>
                </a:solidFill>
              </a:rPr>
              <a:t>);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CP - Open Closed Princi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OCP - Open Closed Principle</a:t>
            </a:r>
          </a:p>
        </p:txBody>
      </p:sp>
      <p:sp>
        <p:nvSpPr>
          <p:cNvPr id="183" name="public class FirstPageHandler : KeyPressedHandler…"/>
          <p:cNvSpPr txBox="1"/>
          <p:nvPr/>
        </p:nvSpPr>
        <p:spPr>
          <a:xfrm>
            <a:off x="1369121" y="2672014"/>
            <a:ext cx="14625142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rPr>
                <a:solidFill>
                  <a:srgbClr val="808080"/>
                </a:solidFill>
              </a:rPr>
              <a:t>FirstPageHandler </a:t>
            </a:r>
            <a:r>
              <a:rPr>
                <a:solidFill>
                  <a:srgbClr val="080808"/>
                </a:solidFill>
              </a:rPr>
              <a:t>: </a:t>
            </a:r>
            <a:r>
              <a:t>KeyPressedHandler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bool </a:t>
            </a:r>
            <a:r>
              <a:rPr>
                <a:solidFill>
                  <a:srgbClr val="00627A"/>
                </a:solidFill>
              </a:rPr>
              <a:t>CanHandleKey</a:t>
            </a:r>
            <a:r>
              <a:rPr>
                <a:solidFill>
                  <a:srgbClr val="080808"/>
                </a:solidFill>
              </a:rPr>
              <a:t>(</a:t>
            </a:r>
            <a:r>
              <a:t>char </a:t>
            </a:r>
            <a:r>
              <a:rPr>
                <a:solidFill>
                  <a:srgbClr val="080808"/>
                </a:solidFill>
              </a:rPr>
              <a:t>keyPressed) {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char</a:t>
            </a:r>
            <a:r>
              <a:t>.</a:t>
            </a:r>
            <a:r>
              <a:rPr i="1">
                <a:solidFill>
                  <a:srgbClr val="00627A"/>
                </a:solidFill>
              </a:rPr>
              <a:t>ToLower</a:t>
            </a:r>
            <a:r>
              <a:t>(keyPressed) == </a:t>
            </a:r>
            <a:r>
              <a:rPr>
                <a:solidFill>
                  <a:srgbClr val="077D16"/>
                </a:solidFill>
              </a:rPr>
              <a:t>'f'</a:t>
            </a:r>
            <a:r>
              <a:t>;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457200">
              <a:defRPr sz="34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override </a:t>
            </a:r>
            <a:r>
              <a:rPr>
                <a:solidFill>
                  <a:srgbClr val="000000"/>
                </a:solidFill>
              </a:rPr>
              <a:t>IEnumerable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Record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627A"/>
                </a:solidFill>
              </a:rPr>
              <a:t>GetRecords</a:t>
            </a:r>
            <a:r>
              <a:rPr>
                <a:solidFill>
                  <a:srgbClr val="080808"/>
                </a:solidFill>
              </a:rPr>
              <a:t>() {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    </a:t>
            </a:r>
            <a:r>
              <a:rPr i="0">
                <a:solidFill>
                  <a:srgbClr val="0033B3"/>
                </a:solidFill>
              </a:rPr>
              <a:t>yield break</a:t>
            </a:r>
            <a:r>
              <a:rPr i="0">
                <a:solidFill>
                  <a:srgbClr val="080808"/>
                </a:solidFill>
              </a:rPr>
              <a:t>;  </a:t>
            </a:r>
            <a:r>
              <a:t>// return records for first page</a:t>
            </a:r>
          </a:p>
          <a:p>
            <a:pPr algn="l" defTabSz="457200">
              <a:defRPr sz="3400" i="1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sz="34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S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LSP</a:t>
            </a:r>
          </a:p>
        </p:txBody>
      </p:sp>
      <p:sp>
        <p:nvSpPr>
          <p:cNvPr id="186" name="Liskov Substitution Princip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Liskov Substitution Principle</a:t>
            </a:r>
          </a:p>
        </p:txBody>
      </p:sp>
      <p:sp>
        <p:nvSpPr>
          <p:cNvPr id="187" name="Eine abgeleitete Klasse darf das Verhalten der Basisklasse nicht einschrän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 that use base classes must be able to use objects of derived classes without knowing it</a:t>
            </a:r>
            <a:endParaRPr dirty="0"/>
          </a:p>
        </p:txBody>
      </p:sp>
      <p:pic>
        <p:nvPicPr>
          <p:cNvPr id="188" name="icon_27_liskov-substitution-principle.png" descr="icon_27_liskov-substitution-princi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582" y="471020"/>
            <a:ext cx="2650123" cy="2650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 bldLvl="5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Microsoft Office PowerPoint</Application>
  <PresentationFormat>Benutzerdefiniert</PresentationFormat>
  <Paragraphs>270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Courier</vt:lpstr>
      <vt:lpstr>Helvetica Neue</vt:lpstr>
      <vt:lpstr>Helvetica Neue Medium</vt:lpstr>
      <vt:lpstr>21_BasicWhite</vt:lpstr>
      <vt:lpstr>SOLID principles</vt:lpstr>
      <vt:lpstr>SRP</vt:lpstr>
      <vt:lpstr>SRP - Single Responsibility Principle</vt:lpstr>
      <vt:lpstr>SRP - Single Responsibility Principle</vt:lpstr>
      <vt:lpstr>OCP</vt:lpstr>
      <vt:lpstr>OCP - Open Closed Principle</vt:lpstr>
      <vt:lpstr>OCP - Open Closed Principle</vt:lpstr>
      <vt:lpstr>OCP - Open Closed Principle</vt:lpstr>
      <vt:lpstr>LSP</vt:lpstr>
      <vt:lpstr>LSP - Liskov Substitution Principle</vt:lpstr>
      <vt:lpstr>LSP - Liskov Substitution Principle</vt:lpstr>
      <vt:lpstr>LSP - Liskov Substitution Principle</vt:lpstr>
      <vt:lpstr>ISP</vt:lpstr>
      <vt:lpstr>ISP - Interface Segregation Principle</vt:lpstr>
      <vt:lpstr>ISP - Interface Segregation Principle</vt:lpstr>
      <vt:lpstr>ISP</vt:lpstr>
      <vt:lpstr>ISP - Interface Segregation Principle</vt:lpstr>
      <vt:lpstr>ISP - Interface Segregation Principle</vt:lpstr>
      <vt:lpstr>DIP</vt:lpstr>
      <vt:lpstr>DIP</vt:lpstr>
      <vt:lpstr>DIP - Dependency Inversion Principle</vt:lpstr>
      <vt:lpstr>DIP - Dependency Inversion Principle</vt:lpstr>
      <vt:lpstr>IOSP - Integration Operation Segregation Principle + DIP</vt:lpstr>
      <vt:lpstr>IOSP - Integration Operation Segregation Principle</vt:lpstr>
      <vt:lpstr>Relevance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cp:lastModifiedBy>Thomas Fröhle</cp:lastModifiedBy>
  <cp:revision>1</cp:revision>
  <dcterms:modified xsi:type="dcterms:W3CDTF">2022-06-18T20:26:00Z</dcterms:modified>
</cp:coreProperties>
</file>