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77AD-0130-8F49-B460-DDDAA145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E078-BC11-754F-95C7-BAA71C1BF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8E2F-F416-0B4D-B278-0335B76C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155C-6A8E-F046-AD71-BD9E93B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2841-76ED-AD4C-8C46-C58F5ADB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1E12-C5C6-884F-8C80-6F9BC843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B982-67EE-D043-AA6F-AF11E7FE9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97C6-2BCC-8B47-A117-B6F4CA82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F190-E71C-924A-91C5-A18A4A6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95E5-5195-2741-AFE7-77EA693B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9264F-18AF-AC48-9D0C-95FF272DE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B7A0F-43B9-5246-AD89-03673E3E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ADC4-74A4-6B49-BCF7-CE27273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B242-A1BC-A443-9E68-A6198638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570F-2842-1342-BA33-B8B664B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89E-4310-7A41-9461-0FD9FE84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F9F4-EB70-FA44-8C5A-BB856A8B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2A07-9688-2C49-B6BC-1FF5DA21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2CCA-353F-FE45-A414-F22C8B47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D044-4819-204D-932C-A57D15A3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9390-ED7C-1448-881E-8FF4D4B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3E06-A538-2C4C-9545-16BC081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8F39-AAF2-1C4E-AC28-207326AA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3D0B-4C01-6044-B2DC-1DDEE4E4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54CF-76FD-E04B-BF7D-86A060B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0FDE-F065-9C4B-9B25-5D4B5751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FDE-C744-0147-8DC3-2250BDCD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3AE23-5DFA-534D-8565-F680B4F8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AE10-7478-E840-A154-9382943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5F8A-7DA3-E242-9BBA-EDC26976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8DAD-035B-A34B-9ECE-B35D93BA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FA8E-6F26-0342-B213-8BD3C2E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DE08-1D3D-6B4B-BBF6-0AD4E20A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B60C-D174-8D42-AFBE-9AFE0B5D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351F3-7850-ED47-B7B8-CB0F8C78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2626A-CCD9-384E-9CA0-4F62C8BA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9B47B-B0BB-F84D-9E80-99BBD99F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380F-F312-0240-A979-919B2196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DD2E2-9F09-8844-BC9F-DB016C09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6531-44FA-BE49-8206-ABFDFB7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3F90-9564-D342-AC53-C86EB928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0729-4F4C-E847-96D5-E75836F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8A27-9B9E-8541-9093-6EDDA01B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FF5E0-5854-F546-B3D2-0A3D35A6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79EF-FA8A-634A-A026-28742A4B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65E-656E-4A4B-82F7-5E79CAC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C10B-2160-E046-965F-4F627FC2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E7D5-D461-F741-A0A4-F5DA7F11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9F47-9C0C-A14E-AB25-D7F8F10D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1F27C-F435-F444-9E99-D38F997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6125-F317-104C-8E97-5B13C824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AA3C-A68A-C14F-AF5E-889B478A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3F05-9B79-9A4D-BDDF-F7988B33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DBC5C-7333-0B49-8F02-156F1E3DA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B9D7-FA9D-B042-85C5-B5B926D5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C7564-5A4C-4E4B-9F9E-332CADF4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000F-41EF-4945-9F68-0129CBB5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7CFB-3895-054D-B35F-14B131E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9D51D-33B9-CD4B-A13F-4899D4B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CFFD-8713-4544-88C7-C4EAA496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2D08-18E5-C148-AD7A-02F616723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8F31-A763-8741-A52B-82464BB76EE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F50C-0A3D-4E44-9397-B82112D1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88C5-362D-3B4F-AA5F-056DFFFCD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CE98-0590-8243-9821-BEB2C5D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ECE-BBA8-B340-8EB3-4630D559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E668-5B53-BC4B-83AE-8FDC3877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want to send her credit card CVV (3 digits) to Bob, she want to make sure that no one can eavesdrop the message.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7CA77-BF6A-B348-9B45-EAD6BD0B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40" y="2660650"/>
            <a:ext cx="7209823" cy="34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5AE6-BF6C-DF4C-AFCA-2EC80178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E4F81-6DFE-F141-82B0-FDC4132E5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Bob generates a </a:t>
                </a:r>
                <a:r>
                  <a:rPr lang="en-US" dirty="0">
                    <a:solidFill>
                      <a:srgbClr val="FF0000"/>
                    </a:solidFill>
                  </a:rPr>
                  <a:t>public key </a:t>
                </a:r>
                <a:r>
                  <a:rPr lang="en-US" i="1" dirty="0"/>
                  <a:t>(n = 3233, e = 17) </a:t>
                </a:r>
                <a:br>
                  <a:rPr lang="en-US" i="1" dirty="0"/>
                </a:br>
                <a:r>
                  <a:rPr lang="en-US" i="1" dirty="0"/>
                  <a:t>		</a:t>
                </a:r>
                <a:r>
                  <a:rPr lang="en-US" dirty="0"/>
                  <a:t>and a </a:t>
                </a:r>
                <a:r>
                  <a:rPr lang="en-US" dirty="0">
                    <a:solidFill>
                      <a:srgbClr val="FF0000"/>
                    </a:solidFill>
                  </a:rPr>
                  <a:t>private key</a:t>
                </a:r>
                <a:r>
                  <a:rPr lang="en-US" dirty="0"/>
                  <a:t> </a:t>
                </a:r>
                <a:r>
                  <a:rPr lang="en-US" i="1" dirty="0"/>
                  <a:t>(n = 3233, d = 413)</a:t>
                </a:r>
                <a:br>
                  <a:rPr lang="en-US" dirty="0"/>
                </a:br>
                <a:r>
                  <a:rPr lang="en-US" dirty="0"/>
                  <a:t>We do not need to know how could he generate these keys yet.</a:t>
                </a:r>
              </a:p>
              <a:p>
                <a:r>
                  <a:rPr lang="en-US" dirty="0"/>
                  <a:t>He gives Alice his public key </a:t>
                </a:r>
                <a:r>
                  <a:rPr lang="en-US" i="1" dirty="0"/>
                  <a:t>(n = 3233, e = 17) </a:t>
                </a:r>
                <a:r>
                  <a:rPr lang="en-US" dirty="0"/>
                  <a:t>and keep the private key secretly.</a:t>
                </a:r>
              </a:p>
              <a:p>
                <a:r>
                  <a:rPr lang="en-US" dirty="0"/>
                  <a:t>Alice’s credit card CVV is </a:t>
                </a:r>
                <a:r>
                  <a:rPr lang="en-US" i="1" dirty="0"/>
                  <a:t>834</a:t>
                </a:r>
                <a:r>
                  <a:rPr lang="en-US" dirty="0"/>
                  <a:t>, she use Bob’s public key to encrypt the message: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3233=3016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Alice sends c(m) = 3016 to Bob, Bob uses his private key to decrypt the message: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3233=834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validate the equation by using </a:t>
                </a:r>
                <a:r>
                  <a:rPr lang="en-US" dirty="0" err="1"/>
                  <a:t>WolfarmAlpha</a:t>
                </a:r>
                <a:r>
                  <a:rPr lang="en-US" dirty="0"/>
                  <a:t> or made your own Python program (question 4).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E4F81-6DFE-F141-82B0-FDC4132E5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5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6B0309-88B1-DE4B-84A1-81C342F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E5CA1-094A-DD44-85A5-26D1F9E7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involves a public key and a private key.</a:t>
            </a:r>
          </a:p>
          <a:p>
            <a:r>
              <a:rPr lang="en-US" dirty="0"/>
              <a:t>A public key can be known to everyone, a public key is used to encrypt the message.</a:t>
            </a:r>
          </a:p>
          <a:p>
            <a:r>
              <a:rPr lang="en-AU" dirty="0"/>
              <a:t>Messages encrypted using the public key </a:t>
            </a:r>
            <a:r>
              <a:rPr lang="en-AU" dirty="0">
                <a:solidFill>
                  <a:srgbClr val="FF0000"/>
                </a:solidFill>
              </a:rPr>
              <a:t>can only be decrypted with the private key</a:t>
            </a:r>
            <a:r>
              <a:rPr lang="en-AU" dirty="0"/>
              <a:t>.</a:t>
            </a:r>
          </a:p>
          <a:p>
            <a:r>
              <a:rPr lang="en-AU" dirty="0"/>
              <a:t> -&gt; This is an asymmetric cryptographic algorithm.</a:t>
            </a:r>
          </a:p>
          <a:p>
            <a:r>
              <a:rPr lang="en-AU" dirty="0"/>
              <a:t>Asymmetric: </a:t>
            </a:r>
          </a:p>
          <a:p>
            <a:r>
              <a:rPr lang="en-AU" dirty="0"/>
              <a:t>Symmetric:	</a:t>
            </a:r>
          </a:p>
          <a:p>
            <a:endParaRPr lang="en-US" dirty="0"/>
          </a:p>
        </p:txBody>
      </p:sp>
      <p:pic>
        <p:nvPicPr>
          <p:cNvPr id="31" name="Picture 30" descr="A picture containing table&#10;&#10;Description automatically generated">
            <a:extLst>
              <a:ext uri="{FF2B5EF4-FFF2-40B4-BE49-F238E27FC236}">
                <a16:creationId xmlns:a16="http://schemas.microsoft.com/office/drawing/2014/main" id="{E24F26C2-D439-6641-B923-F85745E4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89" y="4584700"/>
            <a:ext cx="4028817" cy="661738"/>
          </a:xfrm>
          <a:prstGeom prst="rect">
            <a:avLst/>
          </a:prstGeom>
        </p:spPr>
      </p:pic>
      <p:pic>
        <p:nvPicPr>
          <p:cNvPr id="35" name="Picture 34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B3498047-62B8-AE40-8259-36AC87E8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81" y="5074676"/>
            <a:ext cx="3398625" cy="5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9A0-791A-9347-A665-300E145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 (question 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D3D8F3D-5107-C449-B1A7-3BBD8D20D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488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Bob generates two </a:t>
                </a:r>
                <a:r>
                  <a:rPr lang="en-AU" dirty="0">
                    <a:solidFill>
                      <a:srgbClr val="FF0000"/>
                    </a:solidFill>
                  </a:rPr>
                  <a:t>large</a:t>
                </a:r>
                <a:r>
                  <a:rPr lang="en-AU" dirty="0"/>
                  <a:t> arbitrary primes, </a:t>
                </a:r>
                <a:r>
                  <a:rPr lang="en-AU" i="1" dirty="0"/>
                  <a:t>p</a:t>
                </a:r>
                <a:r>
                  <a:rPr lang="en-AU" dirty="0"/>
                  <a:t> and </a:t>
                </a:r>
                <a:r>
                  <a:rPr lang="en-AU" i="1" dirty="0"/>
                  <a:t>q</a:t>
                </a:r>
                <a:r>
                  <a:rPr lang="en-AU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Computes </a:t>
                </a:r>
                <a:r>
                  <a:rPr lang="en-AU" i="1" dirty="0"/>
                  <a:t>n = p*q </a:t>
                </a:r>
                <a:r>
                  <a:rPr lang="en-AU" dirty="0"/>
                  <a:t>and </a:t>
                </a:r>
                <a:r>
                  <a:rPr lang="en-AU" i="1" dirty="0" err="1"/>
                  <a:t>ϕ</a:t>
                </a:r>
                <a:r>
                  <a:rPr lang="en-AU" i="1" dirty="0"/>
                  <a:t> = (p − 1)(q − 1).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Choose an integer </a:t>
                </a:r>
                <a:r>
                  <a:rPr lang="en-AU" i="1" dirty="0"/>
                  <a:t>e </a:t>
                </a:r>
                <a:r>
                  <a:rPr lang="en-AU" dirty="0"/>
                  <a:t>where </a:t>
                </a:r>
                <a:r>
                  <a:rPr lang="en-AU" i="1" dirty="0"/>
                  <a:t>1 &lt; e &lt; </a:t>
                </a:r>
                <a:r>
                  <a:rPr lang="en-AU" i="1" dirty="0" err="1"/>
                  <a:t>ϕ</a:t>
                </a:r>
                <a:r>
                  <a:rPr lang="en-AU" i="1" dirty="0"/>
                  <a:t>, </a:t>
                </a:r>
                <a:r>
                  <a:rPr lang="en-AU" dirty="0"/>
                  <a:t>such that </a:t>
                </a:r>
                <a:r>
                  <a:rPr lang="en-AU" i="1" dirty="0" err="1"/>
                  <a:t>gcd</a:t>
                </a:r>
                <a:r>
                  <a:rPr lang="en-AU" i="1" dirty="0"/>
                  <a:t>(e, </a:t>
                </a:r>
                <a:r>
                  <a:rPr lang="en-AU" i="1" dirty="0" err="1"/>
                  <a:t>ϕ</a:t>
                </a:r>
                <a:r>
                  <a:rPr lang="en-AU" i="1" dirty="0"/>
                  <a:t>) = 1</a:t>
                </a:r>
                <a:r>
                  <a:rPr lang="en-AU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Compute the secret exponent </a:t>
                </a:r>
                <a:r>
                  <a:rPr lang="en-AU" i="1" dirty="0"/>
                  <a:t>d</a:t>
                </a:r>
                <a:r>
                  <a:rPr lang="en-AU" dirty="0"/>
                  <a:t>, </a:t>
                </a:r>
                <a:r>
                  <a:rPr lang="en-AU" i="1" dirty="0"/>
                  <a:t>1 &lt; d &lt; </a:t>
                </a:r>
                <a:r>
                  <a:rPr lang="en-AU" i="1" dirty="0" err="1"/>
                  <a:t>ϕ</a:t>
                </a:r>
                <a:r>
                  <a:rPr lang="en-AU" dirty="0"/>
                  <a:t>, such that </a:t>
                </a:r>
                <a:r>
                  <a:rPr lang="en-AU" i="1" dirty="0"/>
                  <a:t>e*d ≡ 1 mod </a:t>
                </a:r>
                <a:r>
                  <a:rPr lang="en-AU" i="1" dirty="0" err="1"/>
                  <a:t>ϕ</a:t>
                </a:r>
                <a:r>
                  <a:rPr lang="en-AU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The public key is </a:t>
                </a:r>
                <a:r>
                  <a:rPr lang="en-AU" i="1" dirty="0"/>
                  <a:t>(n, e) </a:t>
                </a:r>
                <a:r>
                  <a:rPr lang="en-AU" dirty="0"/>
                  <a:t>and the private key </a:t>
                </a:r>
                <a:r>
                  <a:rPr lang="en-AU" i="1" dirty="0"/>
                  <a:t>(n, d)</a:t>
                </a:r>
                <a:r>
                  <a:rPr lang="en-AU" dirty="0"/>
                  <a:t>.</a:t>
                </a:r>
                <a:br>
                  <a:rPr lang="en-AU" dirty="0"/>
                </a:br>
                <a:r>
                  <a:rPr lang="en-AU" dirty="0"/>
                  <a:t>Bob keeps his private key and gives Alice his public key.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Alice </a:t>
                </a:r>
                <a:r>
                  <a:rPr lang="en-AU" dirty="0"/>
                  <a:t>computes the ciphertext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, send c to Bob.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AU" dirty="0"/>
                  <a:t>Bob decrypts the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by using his private key.</a:t>
                </a:r>
              </a:p>
              <a:p>
                <a:pPr marL="0" lvl="0" indent="0">
                  <a:buNone/>
                </a:pPr>
                <a:r>
                  <a:rPr lang="en-AU" b="1" dirty="0">
                    <a:solidFill>
                      <a:srgbClr val="FF0000"/>
                    </a:solidFill>
                  </a:rPr>
                  <a:t>RSA is used in the Internet nowadays. However, it is quickly being cracked by Quantum Machine (you’ll learn at the end of this course).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D3D8F3D-5107-C449-B1A7-3BBD8D20D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488"/>
                <a:ext cx="10515600" cy="5032375"/>
              </a:xfrm>
              <a:blipFill>
                <a:blip r:embed="rId2"/>
                <a:stretch>
                  <a:fillRect l="-1086" t="-2015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D557990-E54C-BC4C-9668-1C1A079DB93C}"/>
              </a:ext>
            </a:extLst>
          </p:cNvPr>
          <p:cNvSpPr/>
          <p:nvPr/>
        </p:nvSpPr>
        <p:spPr>
          <a:xfrm>
            <a:off x="6096000" y="230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			public key </a:t>
            </a:r>
            <a:r>
              <a:rPr lang="en-US" i="1" dirty="0"/>
              <a:t>(n = 3233, e = 17) </a:t>
            </a:r>
            <a:br>
              <a:rPr lang="en-US" i="1" dirty="0"/>
            </a:br>
            <a:r>
              <a:rPr lang="en-US" i="1" dirty="0"/>
              <a:t>			</a:t>
            </a:r>
            <a:r>
              <a:rPr lang="en-US" dirty="0">
                <a:solidFill>
                  <a:srgbClr val="FF0000"/>
                </a:solidFill>
              </a:rPr>
              <a:t>private key</a:t>
            </a:r>
            <a:r>
              <a:rPr lang="en-US" dirty="0"/>
              <a:t> </a:t>
            </a:r>
            <a:r>
              <a:rPr lang="en-US" i="1" dirty="0"/>
              <a:t>(n = 3233, d = 413)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433</Words>
  <Application>Microsoft Macintosh PowerPoint</Application>
  <PresentationFormat>Widescreen</PresentationFormat>
  <Paragraphs>25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RSA Algorithm</vt:lpstr>
      <vt:lpstr>RSA Algorithm</vt:lpstr>
      <vt:lpstr>RSA Algorithm</vt:lpstr>
      <vt:lpstr>RSA Algorithm (question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Algorithm</dc:title>
  <dc:creator>Luong Ba Duong</dc:creator>
  <cp:lastModifiedBy>Luong Ba Duong</cp:lastModifiedBy>
  <cp:revision>9</cp:revision>
  <dcterms:created xsi:type="dcterms:W3CDTF">2020-03-02T13:29:40Z</dcterms:created>
  <dcterms:modified xsi:type="dcterms:W3CDTF">2020-03-03T16:36:19Z</dcterms:modified>
</cp:coreProperties>
</file>