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16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Текст заголовка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gb_IT" TargetMode="External"/><Relationship Id="rId3" Type="http://schemas.openxmlformats.org/officeDocument/2006/relationships/hyperlink" Target="http://www.genesisblock.it/" TargetMode="External"/><Relationship Id="rId7" Type="http://schemas.openxmlformats.org/officeDocument/2006/relationships/hyperlink" Target="https://www.instagram.com/genesisblock.i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oI3BI305UA-1O1rzvNy60A" TargetMode="External"/><Relationship Id="rId11" Type="http://schemas.openxmlformats.org/officeDocument/2006/relationships/hyperlink" Target="mailto:f.loginov@genesisblock.it" TargetMode="External"/><Relationship Id="rId5" Type="http://schemas.openxmlformats.org/officeDocument/2006/relationships/hyperlink" Target="https://twitter.com/GenesisblockIT" TargetMode="External"/><Relationship Id="rId10" Type="http://schemas.openxmlformats.org/officeDocument/2006/relationships/hyperlink" Target="https://www.linkedin.com/in/genesisblockit/" TargetMode="External"/><Relationship Id="rId4" Type="http://schemas.openxmlformats.org/officeDocument/2006/relationships/hyperlink" Target="https://medium.com/@genesisblockIT" TargetMode="External"/><Relationship Id="rId9" Type="http://schemas.openxmlformats.org/officeDocument/2006/relationships/hyperlink" Target="https://t.me/genesisblock_channe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Изображение 6" descr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" name="Подзаголовок 4"/>
          <p:cNvSpPr txBox="1">
            <a:spLocks noGrp="1"/>
          </p:cNvSpPr>
          <p:nvPr>
            <p:ph type="subTitle" sz="quarter" idx="1"/>
          </p:nvPr>
        </p:nvSpPr>
        <p:spPr>
          <a:xfrm>
            <a:off x="5972175" y="1437640"/>
            <a:ext cx="3042285" cy="1334135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r>
              <a:rPr lang="ru-RU" altLang="en-US" dirty="0" err="1"/>
              <a:t>Омниканальная платформа Genesis</a:t>
            </a:r>
            <a:r>
              <a:rPr lang="ru-RU" altLang="en-US" dirty="0"/>
              <a:t> </a:t>
            </a:r>
            <a:r>
              <a:rPr lang="ru-RU" altLang="en-US" dirty="0" err="1"/>
              <a:t>Block</a:t>
            </a:r>
            <a:endParaRPr lang="ru-RU" altLang="en-US" dirty="0"/>
          </a:p>
          <a:p>
            <a:endParaRPr lang="ru-RU" altLang="en-US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0"/>
            <a:ext cx="9102726" cy="66382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8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3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ru-RU" dirty="0" smtClean="0"/>
              <a:t>6</a:t>
            </a:r>
            <a:r>
              <a:rPr dirty="0" smtClean="0"/>
              <a:t>. </a:t>
            </a:r>
            <a:r>
              <a:rPr dirty="0" err="1"/>
              <a:t>Идентификация</a:t>
            </a:r>
            <a:r>
              <a:rPr dirty="0"/>
              <a:t> </a:t>
            </a:r>
            <a:r>
              <a:rPr dirty="0" err="1"/>
              <a:t>клиентов</a:t>
            </a:r>
            <a:r>
              <a:rPr dirty="0"/>
              <a:t> и </a:t>
            </a:r>
            <a:r>
              <a:rPr dirty="0" err="1"/>
              <a:t>привязка</a:t>
            </a:r>
            <a:r>
              <a:rPr dirty="0"/>
              <a:t> </a:t>
            </a:r>
            <a:r>
              <a:rPr dirty="0" err="1"/>
              <a:t>карт</a:t>
            </a:r>
            <a:endParaRPr dirty="0"/>
          </a:p>
        </p:txBody>
      </p:sp>
      <p:grpSp>
        <p:nvGrpSpPr>
          <p:cNvPr id="321" name="Rectangle 4"/>
          <p:cNvGrpSpPr/>
          <p:nvPr/>
        </p:nvGrpSpPr>
        <p:grpSpPr>
          <a:xfrm>
            <a:off x="457200" y="1417637"/>
            <a:ext cx="4267200" cy="411163"/>
            <a:chOff x="0" y="0"/>
            <a:chExt cx="4267200" cy="411162"/>
          </a:xfrm>
        </p:grpSpPr>
        <p:sp>
          <p:nvSpPr>
            <p:cNvPr id="319" name="Прямоугольник"/>
            <p:cNvSpPr/>
            <p:nvPr/>
          </p:nvSpPr>
          <p:spPr>
            <a:xfrm>
              <a:off x="0" y="-1"/>
              <a:ext cx="4267200" cy="411164"/>
            </a:xfrm>
            <a:prstGeom prst="rect">
              <a:avLst/>
            </a:prstGeom>
            <a:solidFill>
              <a:srgbClr val="0070C0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0" name="1. Идентификация KYC"/>
            <p:cNvSpPr txBox="1"/>
            <p:nvPr/>
          </p:nvSpPr>
          <p:spPr>
            <a:xfrm>
              <a:off x="0" y="26511"/>
              <a:ext cx="4267200" cy="358141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1. Идентификация KYC</a:t>
              </a:r>
            </a:p>
          </p:txBody>
        </p:sp>
      </p:grpSp>
      <p:grpSp>
        <p:nvGrpSpPr>
          <p:cNvPr id="324" name="Rectangle 5"/>
          <p:cNvGrpSpPr/>
          <p:nvPr/>
        </p:nvGrpSpPr>
        <p:grpSpPr>
          <a:xfrm>
            <a:off x="457200" y="1981200"/>
            <a:ext cx="7162800" cy="990600"/>
            <a:chOff x="0" y="0"/>
            <a:chExt cx="7162800" cy="990600"/>
          </a:xfrm>
        </p:grpSpPr>
        <p:sp>
          <p:nvSpPr>
            <p:cNvPr id="322" name="Прямоугольник"/>
            <p:cNvSpPr/>
            <p:nvPr/>
          </p:nvSpPr>
          <p:spPr>
            <a:xfrm>
              <a:off x="0" y="0"/>
              <a:ext cx="7162800" cy="9906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323" name="В платежной системе реализована технология идентификации клиента KYC.…"/>
            <p:cNvSpPr txBox="1"/>
            <p:nvPr/>
          </p:nvSpPr>
          <p:spPr>
            <a:xfrm>
              <a:off x="0" y="125969"/>
              <a:ext cx="7162800" cy="73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/>
              </a:pPr>
              <a:r>
                <a:rPr dirty="0"/>
                <a:t>В </a:t>
              </a:r>
              <a:r>
                <a:rPr dirty="0" err="1"/>
                <a:t>платежной</a:t>
              </a:r>
              <a:r>
                <a:rPr dirty="0"/>
                <a:t> </a:t>
              </a:r>
              <a:r>
                <a:rPr dirty="0" err="1"/>
                <a:t>системе</a:t>
              </a:r>
              <a:r>
                <a:rPr dirty="0"/>
                <a:t> </a:t>
              </a:r>
              <a:r>
                <a:rPr dirty="0" err="1"/>
                <a:t>реализована</a:t>
              </a:r>
              <a:r>
                <a:rPr dirty="0"/>
                <a:t> </a:t>
              </a:r>
              <a:r>
                <a:rPr dirty="0" err="1"/>
                <a:t>технология</a:t>
              </a:r>
              <a:r>
                <a:rPr dirty="0"/>
                <a:t> </a:t>
              </a:r>
              <a:r>
                <a:rPr dirty="0" err="1"/>
                <a:t>идентификации</a:t>
              </a:r>
              <a:r>
                <a:rPr dirty="0"/>
                <a:t> </a:t>
              </a:r>
              <a:r>
                <a:rPr dirty="0" err="1"/>
                <a:t>клиента</a:t>
              </a:r>
              <a:r>
                <a:rPr dirty="0"/>
                <a:t> KYC.</a:t>
              </a:r>
            </a:p>
            <a:p>
              <a:pPr>
                <a:defRPr sz="1400"/>
              </a:pPr>
              <a:r>
                <a:rPr dirty="0" err="1"/>
                <a:t>Так</a:t>
              </a:r>
              <a:r>
                <a:rPr dirty="0"/>
                <a:t> </a:t>
              </a:r>
              <a:r>
                <a:rPr dirty="0" err="1"/>
                <a:t>же</a:t>
              </a:r>
              <a:r>
                <a:rPr dirty="0"/>
                <a:t> </a:t>
              </a:r>
              <a:r>
                <a:rPr dirty="0" err="1"/>
                <a:t>мы</a:t>
              </a:r>
              <a:r>
                <a:rPr dirty="0"/>
                <a:t> </a:t>
              </a:r>
              <a:r>
                <a:rPr dirty="0" err="1"/>
                <a:t>реализовали</a:t>
              </a:r>
              <a:r>
                <a:rPr dirty="0"/>
                <a:t> </a:t>
              </a:r>
              <a:r>
                <a:rPr dirty="0" err="1"/>
                <a:t>возможность</a:t>
              </a:r>
              <a:r>
                <a:rPr dirty="0"/>
                <a:t> </a:t>
              </a:r>
              <a:r>
                <a:rPr dirty="0" err="1"/>
                <a:t>сбора</a:t>
              </a:r>
              <a:r>
                <a:rPr dirty="0"/>
                <a:t> </a:t>
              </a:r>
              <a:r>
                <a:rPr dirty="0" err="1" smtClean="0"/>
                <a:t>сведени</a:t>
              </a:r>
              <a:r>
                <a:rPr lang="ru-RU" dirty="0" smtClean="0"/>
                <a:t>й</a:t>
              </a:r>
              <a:r>
                <a:rPr dirty="0" smtClean="0"/>
                <a:t> </a:t>
              </a:r>
              <a:r>
                <a:rPr dirty="0" err="1"/>
                <a:t>об</a:t>
              </a:r>
              <a:r>
                <a:rPr dirty="0"/>
                <a:t> </a:t>
              </a:r>
              <a:r>
                <a:rPr dirty="0" err="1"/>
                <a:t>использовании</a:t>
              </a:r>
              <a:r>
                <a:rPr dirty="0"/>
                <a:t> </a:t>
              </a:r>
              <a:r>
                <a:rPr dirty="0" err="1" smtClean="0"/>
                <a:t>устройств</a:t>
              </a:r>
              <a:r>
                <a:rPr lang="ru-RU" dirty="0" smtClean="0"/>
                <a:t>: </a:t>
              </a:r>
              <a:r>
                <a:rPr dirty="0" smtClean="0"/>
                <a:t> </a:t>
              </a:r>
              <a:r>
                <a:rPr dirty="0" err="1"/>
                <a:t>любимые</a:t>
              </a:r>
              <a:r>
                <a:rPr dirty="0"/>
                <a:t> </a:t>
              </a:r>
              <a:r>
                <a:rPr dirty="0" err="1"/>
                <a:t>места</a:t>
              </a:r>
              <a:r>
                <a:rPr dirty="0"/>
                <a:t>, </a:t>
              </a:r>
              <a:r>
                <a:rPr dirty="0" err="1"/>
                <a:t>категории</a:t>
              </a:r>
              <a:r>
                <a:rPr dirty="0"/>
                <a:t> </a:t>
              </a:r>
              <a:r>
                <a:rPr dirty="0" err="1"/>
                <a:t>товаров</a:t>
              </a:r>
              <a:r>
                <a:rPr dirty="0"/>
                <a:t> и </a:t>
              </a:r>
              <a:r>
                <a:rPr dirty="0" err="1"/>
                <a:t>прочее</a:t>
              </a:r>
              <a:r>
                <a:rPr dirty="0"/>
                <a:t>.</a:t>
              </a:r>
            </a:p>
          </p:txBody>
        </p:sp>
      </p:grpSp>
      <p:grpSp>
        <p:nvGrpSpPr>
          <p:cNvPr id="327" name="Rectangle 6"/>
          <p:cNvGrpSpPr/>
          <p:nvPr/>
        </p:nvGrpSpPr>
        <p:grpSpPr>
          <a:xfrm>
            <a:off x="457200" y="3733800"/>
            <a:ext cx="7162800" cy="990600"/>
            <a:chOff x="0" y="0"/>
            <a:chExt cx="7162800" cy="990600"/>
          </a:xfrm>
        </p:grpSpPr>
        <p:sp>
          <p:nvSpPr>
            <p:cNvPr id="325" name="Прямоугольник"/>
            <p:cNvSpPr/>
            <p:nvPr/>
          </p:nvSpPr>
          <p:spPr>
            <a:xfrm>
              <a:off x="0" y="0"/>
              <a:ext cx="7162800" cy="9906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326" name="В настоящий момент к электронному кошельку можно привязать карточки любого банка."/>
            <p:cNvSpPr txBox="1"/>
            <p:nvPr/>
          </p:nvSpPr>
          <p:spPr>
            <a:xfrm>
              <a:off x="0" y="246380"/>
              <a:ext cx="7162800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/>
              </a:lvl1pPr>
            </a:lstStyle>
            <a:p>
              <a:r>
                <a:rPr dirty="0"/>
                <a:t>В </a:t>
              </a:r>
              <a:r>
                <a:rPr dirty="0" err="1"/>
                <a:t>настоящий</a:t>
              </a:r>
              <a:r>
                <a:rPr dirty="0"/>
                <a:t> </a:t>
              </a:r>
              <a:r>
                <a:rPr dirty="0" err="1"/>
                <a:t>момент</a:t>
              </a:r>
              <a:r>
                <a:rPr dirty="0"/>
                <a:t> к </a:t>
              </a:r>
              <a:r>
                <a:rPr dirty="0" err="1"/>
                <a:t>электронному</a:t>
              </a:r>
              <a:r>
                <a:rPr dirty="0"/>
                <a:t> </a:t>
              </a:r>
              <a:r>
                <a:rPr dirty="0" err="1"/>
                <a:t>кошельку</a:t>
              </a:r>
              <a:r>
                <a:rPr dirty="0"/>
                <a:t> </a:t>
              </a:r>
              <a:r>
                <a:rPr dirty="0" err="1"/>
                <a:t>можно</a:t>
              </a:r>
              <a:r>
                <a:rPr dirty="0"/>
                <a:t> </a:t>
              </a:r>
              <a:r>
                <a:rPr dirty="0" err="1"/>
                <a:t>привязать</a:t>
              </a:r>
              <a:r>
                <a:rPr dirty="0"/>
                <a:t> </a:t>
              </a:r>
              <a:r>
                <a:rPr dirty="0" err="1"/>
                <a:t>карточки</a:t>
              </a:r>
              <a:r>
                <a:rPr dirty="0"/>
                <a:t> </a:t>
              </a:r>
              <a:r>
                <a:rPr dirty="0" err="1"/>
                <a:t>любого</a:t>
              </a:r>
              <a:r>
                <a:rPr dirty="0"/>
                <a:t> </a:t>
              </a:r>
              <a:r>
                <a:rPr dirty="0" err="1"/>
                <a:t>банка</a:t>
              </a:r>
              <a:r>
                <a:rPr dirty="0"/>
                <a:t>. </a:t>
              </a:r>
            </a:p>
          </p:txBody>
        </p:sp>
      </p:grpSp>
      <p:grpSp>
        <p:nvGrpSpPr>
          <p:cNvPr id="330" name="Rectangle 7"/>
          <p:cNvGrpSpPr/>
          <p:nvPr/>
        </p:nvGrpSpPr>
        <p:grpSpPr>
          <a:xfrm>
            <a:off x="457200" y="5562600"/>
            <a:ext cx="7162800" cy="990600"/>
            <a:chOff x="0" y="0"/>
            <a:chExt cx="7162800" cy="990600"/>
          </a:xfrm>
        </p:grpSpPr>
        <p:sp>
          <p:nvSpPr>
            <p:cNvPr id="328" name="Прямоугольник"/>
            <p:cNvSpPr/>
            <p:nvPr/>
          </p:nvSpPr>
          <p:spPr>
            <a:xfrm>
              <a:off x="0" y="0"/>
              <a:ext cx="7162800" cy="9906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329" name="Кроме карт к кошельку можно будет привязать и другие финансовые инструменты. Например, привязать кошелек к банковским счетам клиента в банке и операции через кошелек проводить за счет остатков на банковских счетах."/>
            <p:cNvSpPr txBox="1"/>
            <p:nvPr/>
          </p:nvSpPr>
          <p:spPr>
            <a:xfrm>
              <a:off x="0" y="144779"/>
              <a:ext cx="7162800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/>
              </a:lvl1pPr>
            </a:lstStyle>
            <a:p>
              <a:r>
                <a:rPr dirty="0" err="1"/>
                <a:t>Кроме</a:t>
              </a:r>
              <a:r>
                <a:rPr dirty="0"/>
                <a:t> </a:t>
              </a:r>
              <a:r>
                <a:rPr dirty="0" err="1"/>
                <a:t>карт</a:t>
              </a:r>
              <a:r>
                <a:rPr dirty="0"/>
                <a:t> к </a:t>
              </a:r>
              <a:r>
                <a:rPr dirty="0" err="1"/>
                <a:t>кошельку</a:t>
              </a:r>
              <a:r>
                <a:rPr dirty="0"/>
                <a:t> </a:t>
              </a:r>
              <a:r>
                <a:rPr dirty="0" err="1"/>
                <a:t>можно</a:t>
              </a:r>
              <a:r>
                <a:rPr dirty="0"/>
                <a:t> </a:t>
              </a:r>
              <a:r>
                <a:rPr dirty="0" err="1"/>
                <a:t>будет</a:t>
              </a:r>
              <a:r>
                <a:rPr dirty="0"/>
                <a:t> </a:t>
              </a:r>
              <a:r>
                <a:rPr dirty="0" err="1"/>
                <a:t>привязать</a:t>
              </a:r>
              <a:r>
                <a:rPr dirty="0"/>
                <a:t> и </a:t>
              </a:r>
              <a:r>
                <a:rPr dirty="0" err="1"/>
                <a:t>другие</a:t>
              </a:r>
              <a:r>
                <a:rPr dirty="0"/>
                <a:t> </a:t>
              </a:r>
              <a:r>
                <a:rPr dirty="0" err="1"/>
                <a:t>финансовые</a:t>
              </a:r>
              <a:r>
                <a:rPr dirty="0"/>
                <a:t> </a:t>
              </a:r>
              <a:r>
                <a:rPr dirty="0" err="1"/>
                <a:t>инструменты</a:t>
              </a:r>
              <a:r>
                <a:rPr dirty="0"/>
                <a:t>. </a:t>
              </a:r>
              <a:r>
                <a:rPr dirty="0" err="1"/>
                <a:t>Например</a:t>
              </a:r>
              <a:r>
                <a:rPr dirty="0"/>
                <a:t>, </a:t>
              </a:r>
              <a:r>
                <a:rPr dirty="0" err="1"/>
                <a:t>привязать</a:t>
              </a:r>
              <a:r>
                <a:rPr dirty="0"/>
                <a:t> </a:t>
              </a:r>
              <a:r>
                <a:rPr dirty="0" err="1"/>
                <a:t>кошелек</a:t>
              </a:r>
              <a:r>
                <a:rPr dirty="0"/>
                <a:t> к </a:t>
              </a:r>
              <a:r>
                <a:rPr dirty="0" err="1"/>
                <a:t>банковским</a:t>
              </a:r>
              <a:r>
                <a:rPr dirty="0"/>
                <a:t> </a:t>
              </a:r>
              <a:r>
                <a:rPr dirty="0" err="1"/>
                <a:t>счетам</a:t>
              </a:r>
              <a:r>
                <a:rPr dirty="0"/>
                <a:t> </a:t>
              </a:r>
              <a:r>
                <a:rPr dirty="0" err="1"/>
                <a:t>клиента</a:t>
              </a:r>
              <a:r>
                <a:rPr dirty="0"/>
                <a:t> в </a:t>
              </a:r>
              <a:r>
                <a:rPr dirty="0" err="1"/>
                <a:t>банке</a:t>
              </a:r>
              <a:r>
                <a:rPr dirty="0"/>
                <a:t> и </a:t>
              </a:r>
              <a:r>
                <a:rPr dirty="0" err="1"/>
                <a:t>операции</a:t>
              </a:r>
              <a:r>
                <a:rPr dirty="0"/>
                <a:t> </a:t>
              </a:r>
              <a:r>
                <a:rPr dirty="0" err="1"/>
                <a:t>через</a:t>
              </a:r>
              <a:r>
                <a:rPr dirty="0"/>
                <a:t> </a:t>
              </a:r>
              <a:r>
                <a:rPr dirty="0" err="1"/>
                <a:t>кошелек</a:t>
              </a:r>
              <a:r>
                <a:rPr dirty="0"/>
                <a:t> </a:t>
              </a:r>
              <a:r>
                <a:rPr dirty="0" err="1"/>
                <a:t>проводить</a:t>
              </a:r>
              <a:r>
                <a:rPr dirty="0"/>
                <a:t> </a:t>
              </a:r>
              <a:r>
                <a:rPr dirty="0" err="1"/>
                <a:t>за</a:t>
              </a:r>
              <a:r>
                <a:rPr dirty="0"/>
                <a:t> </a:t>
              </a:r>
              <a:r>
                <a:rPr dirty="0" err="1"/>
                <a:t>счет</a:t>
              </a:r>
              <a:r>
                <a:rPr dirty="0"/>
                <a:t> </a:t>
              </a:r>
              <a:r>
                <a:rPr dirty="0" err="1"/>
                <a:t>остатков</a:t>
              </a:r>
              <a:r>
                <a:rPr dirty="0"/>
                <a:t> </a:t>
              </a:r>
              <a:r>
                <a:rPr dirty="0" err="1"/>
                <a:t>на</a:t>
              </a:r>
              <a:r>
                <a:rPr dirty="0"/>
                <a:t> </a:t>
              </a:r>
              <a:r>
                <a:rPr dirty="0" err="1"/>
                <a:t>банковских</a:t>
              </a:r>
              <a:r>
                <a:rPr dirty="0"/>
                <a:t> </a:t>
              </a:r>
              <a:r>
                <a:rPr dirty="0" err="1"/>
                <a:t>счетах</a:t>
              </a:r>
              <a:r>
                <a:rPr dirty="0"/>
                <a:t>. </a:t>
              </a:r>
            </a:p>
          </p:txBody>
        </p:sp>
      </p:grpSp>
      <p:grpSp>
        <p:nvGrpSpPr>
          <p:cNvPr id="333" name="Rectangle 8"/>
          <p:cNvGrpSpPr/>
          <p:nvPr/>
        </p:nvGrpSpPr>
        <p:grpSpPr>
          <a:xfrm>
            <a:off x="457200" y="5075237"/>
            <a:ext cx="4267200" cy="411163"/>
            <a:chOff x="0" y="0"/>
            <a:chExt cx="4267200" cy="411162"/>
          </a:xfrm>
        </p:grpSpPr>
        <p:sp>
          <p:nvSpPr>
            <p:cNvPr id="331" name="Прямоугольник"/>
            <p:cNvSpPr/>
            <p:nvPr/>
          </p:nvSpPr>
          <p:spPr>
            <a:xfrm>
              <a:off x="0" y="-1"/>
              <a:ext cx="4267200" cy="411164"/>
            </a:xfrm>
            <a:prstGeom prst="rect">
              <a:avLst/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2" name="3. Списание с различных источников"/>
            <p:cNvSpPr txBox="1"/>
            <p:nvPr/>
          </p:nvSpPr>
          <p:spPr>
            <a:xfrm>
              <a:off x="0" y="26511"/>
              <a:ext cx="4267200" cy="358141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3. </a:t>
              </a:r>
              <a:r>
                <a:rPr dirty="0" err="1"/>
                <a:t>Списание</a:t>
              </a:r>
              <a:r>
                <a:rPr dirty="0"/>
                <a:t> с </a:t>
              </a:r>
              <a:r>
                <a:rPr dirty="0" err="1"/>
                <a:t>различных</a:t>
              </a:r>
              <a:r>
                <a:rPr dirty="0"/>
                <a:t> </a:t>
              </a:r>
              <a:r>
                <a:rPr dirty="0" err="1"/>
                <a:t>источников</a:t>
              </a:r>
              <a:endParaRPr dirty="0"/>
            </a:p>
          </p:txBody>
        </p:sp>
      </p:grpSp>
      <p:grpSp>
        <p:nvGrpSpPr>
          <p:cNvPr id="336" name="Rectangle 9"/>
          <p:cNvGrpSpPr/>
          <p:nvPr/>
        </p:nvGrpSpPr>
        <p:grpSpPr>
          <a:xfrm>
            <a:off x="457200" y="3223578"/>
            <a:ext cx="4267200" cy="411163"/>
            <a:chOff x="0" y="0"/>
            <a:chExt cx="4267200" cy="411162"/>
          </a:xfrm>
          <a:solidFill>
            <a:srgbClr val="0070C0"/>
          </a:solidFill>
        </p:grpSpPr>
        <p:sp>
          <p:nvSpPr>
            <p:cNvPr id="334" name="Прямоугольник"/>
            <p:cNvSpPr/>
            <p:nvPr/>
          </p:nvSpPr>
          <p:spPr>
            <a:xfrm>
              <a:off x="0" y="-1"/>
              <a:ext cx="4267200" cy="411164"/>
            </a:xfrm>
            <a:prstGeom prst="rect">
              <a:avLst/>
            </a:prstGeom>
            <a:grpFill/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5" name="2. Привязка карт"/>
            <p:cNvSpPr txBox="1"/>
            <p:nvPr/>
          </p:nvSpPr>
          <p:spPr>
            <a:xfrm>
              <a:off x="0" y="26511"/>
              <a:ext cx="4267200" cy="358141"/>
            </a:xfrm>
            <a:prstGeom prst="rect">
              <a:avLst/>
            </a:prstGeom>
            <a:grpFill/>
            <a:ln w="12700" cap="flat">
              <a:solidFill>
                <a:srgbClr val="0070C0"/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2. Привязка карт</a:t>
              </a: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90661" cy="6629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9" name="Title 1"/>
          <p:cNvSpPr txBox="1">
            <a:spLocks noGrp="1"/>
          </p:cNvSpPr>
          <p:nvPr>
            <p:ph type="title"/>
          </p:nvPr>
        </p:nvSpPr>
        <p:spPr>
          <a:xfrm>
            <a:off x="512444" y="1546543"/>
            <a:ext cx="8229601" cy="563563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ru-RU" dirty="0" smtClean="0"/>
              <a:t>7</a:t>
            </a:r>
            <a:r>
              <a:rPr dirty="0" smtClean="0"/>
              <a:t>. </a:t>
            </a:r>
            <a:r>
              <a:rPr dirty="0" err="1"/>
              <a:t>Дополнительный</a:t>
            </a:r>
            <a:r>
              <a:rPr dirty="0"/>
              <a:t> </a:t>
            </a:r>
            <a:r>
              <a:rPr dirty="0" err="1"/>
              <a:t>сервис</a:t>
            </a:r>
            <a:endParaRPr dirty="0"/>
          </a:p>
        </p:txBody>
      </p:sp>
      <p:grpSp>
        <p:nvGrpSpPr>
          <p:cNvPr id="348" name="Rectangle 6"/>
          <p:cNvGrpSpPr/>
          <p:nvPr/>
        </p:nvGrpSpPr>
        <p:grpSpPr>
          <a:xfrm>
            <a:off x="457200" y="3350577"/>
            <a:ext cx="7162800" cy="624841"/>
            <a:chOff x="0" y="0"/>
            <a:chExt cx="7162800" cy="624840"/>
          </a:xfrm>
        </p:grpSpPr>
        <p:sp>
          <p:nvSpPr>
            <p:cNvPr id="346" name="Прямоугольник"/>
            <p:cNvSpPr/>
            <p:nvPr/>
          </p:nvSpPr>
          <p:spPr>
            <a:xfrm>
              <a:off x="0" y="30638"/>
              <a:ext cx="7162800" cy="563563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/>
              </a:pPr>
              <a:endParaRPr/>
            </a:p>
          </p:txBody>
        </p:sp>
        <p:sp>
          <p:nvSpPr>
            <p:cNvPr id="347" name="В приложении так же можно будет воспользоваться функцией коротких сообщений, что позволит привлечь дополнительную аудиторию или создать внутренне общение между собственной аудиторией"/>
            <p:cNvSpPr txBox="1"/>
            <p:nvPr/>
          </p:nvSpPr>
          <p:spPr>
            <a:xfrm>
              <a:off x="0" y="-1"/>
              <a:ext cx="7162800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/>
              </a:lvl1pPr>
            </a:lstStyle>
            <a:p>
              <a:r>
                <a:rPr dirty="0"/>
                <a:t>В </a:t>
              </a:r>
              <a:r>
                <a:rPr dirty="0" err="1"/>
                <a:t>приложении</a:t>
              </a:r>
              <a:r>
                <a:rPr dirty="0"/>
                <a:t> </a:t>
              </a:r>
              <a:r>
                <a:rPr dirty="0" err="1"/>
                <a:t>так</a:t>
              </a:r>
              <a:r>
                <a:rPr dirty="0"/>
                <a:t> </a:t>
              </a:r>
              <a:r>
                <a:rPr dirty="0" err="1"/>
                <a:t>же</a:t>
              </a:r>
              <a:r>
                <a:rPr dirty="0"/>
                <a:t> </a:t>
              </a:r>
              <a:r>
                <a:rPr dirty="0" err="1"/>
                <a:t>можно</a:t>
              </a:r>
              <a:r>
                <a:rPr dirty="0"/>
                <a:t> </a:t>
              </a:r>
              <a:r>
                <a:rPr dirty="0" err="1"/>
                <a:t>будет</a:t>
              </a:r>
              <a:r>
                <a:rPr dirty="0"/>
                <a:t> </a:t>
              </a:r>
              <a:r>
                <a:rPr dirty="0" err="1"/>
                <a:t>воспользоваться</a:t>
              </a:r>
              <a:r>
                <a:rPr dirty="0"/>
                <a:t> </a:t>
              </a:r>
              <a:r>
                <a:rPr dirty="0" err="1"/>
                <a:t>функцией</a:t>
              </a:r>
              <a:r>
                <a:rPr dirty="0"/>
                <a:t> </a:t>
              </a:r>
              <a:r>
                <a:rPr dirty="0" err="1"/>
                <a:t>коротких</a:t>
              </a:r>
              <a:r>
                <a:rPr dirty="0"/>
                <a:t> </a:t>
              </a:r>
              <a:r>
                <a:rPr dirty="0" err="1"/>
                <a:t>сообщений</a:t>
              </a:r>
              <a:r>
                <a:rPr dirty="0"/>
                <a:t>, </a:t>
              </a:r>
              <a:r>
                <a:rPr dirty="0" err="1"/>
                <a:t>что</a:t>
              </a:r>
              <a:r>
                <a:rPr dirty="0"/>
                <a:t> </a:t>
              </a:r>
              <a:r>
                <a:rPr dirty="0" err="1"/>
                <a:t>позволит</a:t>
              </a:r>
              <a:r>
                <a:rPr dirty="0"/>
                <a:t> </a:t>
              </a:r>
              <a:r>
                <a:rPr dirty="0" err="1"/>
                <a:t>привлечь</a:t>
              </a:r>
              <a:r>
                <a:rPr dirty="0"/>
                <a:t> </a:t>
              </a:r>
              <a:r>
                <a:rPr dirty="0" err="1"/>
                <a:t>дополнительную</a:t>
              </a:r>
              <a:r>
                <a:rPr dirty="0"/>
                <a:t> </a:t>
              </a:r>
              <a:r>
                <a:rPr dirty="0" err="1"/>
                <a:t>аудиторию</a:t>
              </a:r>
              <a:r>
                <a:rPr dirty="0"/>
                <a:t> </a:t>
              </a:r>
              <a:r>
                <a:rPr dirty="0" err="1"/>
                <a:t>или</a:t>
              </a:r>
              <a:r>
                <a:rPr dirty="0"/>
                <a:t> </a:t>
              </a:r>
              <a:r>
                <a:rPr dirty="0" err="1"/>
                <a:t>создать</a:t>
              </a:r>
              <a:r>
                <a:rPr dirty="0"/>
                <a:t> </a:t>
              </a:r>
              <a:r>
                <a:rPr dirty="0" err="1"/>
                <a:t>внутренне</a:t>
              </a:r>
              <a:r>
                <a:rPr dirty="0"/>
                <a:t> </a:t>
              </a:r>
              <a:r>
                <a:rPr dirty="0" err="1"/>
                <a:t>общение</a:t>
              </a:r>
              <a:r>
                <a:rPr dirty="0"/>
                <a:t> </a:t>
              </a:r>
              <a:r>
                <a:rPr dirty="0" err="1"/>
                <a:t>между</a:t>
              </a:r>
              <a:r>
                <a:rPr dirty="0"/>
                <a:t> </a:t>
              </a:r>
              <a:r>
                <a:rPr dirty="0" err="1"/>
                <a:t>собственной</a:t>
              </a:r>
              <a:r>
                <a:rPr dirty="0"/>
                <a:t> </a:t>
              </a:r>
              <a:r>
                <a:rPr dirty="0" err="1"/>
                <a:t>аудиторией</a:t>
              </a:r>
              <a:endParaRPr dirty="0"/>
            </a:p>
          </p:txBody>
        </p:sp>
      </p:grpSp>
      <p:grpSp>
        <p:nvGrpSpPr>
          <p:cNvPr id="351" name="Rectangle 7"/>
          <p:cNvGrpSpPr/>
          <p:nvPr/>
        </p:nvGrpSpPr>
        <p:grpSpPr>
          <a:xfrm>
            <a:off x="457200" y="4575988"/>
            <a:ext cx="7162800" cy="609601"/>
            <a:chOff x="0" y="0"/>
            <a:chExt cx="7162800" cy="609600"/>
          </a:xfrm>
        </p:grpSpPr>
        <p:sp>
          <p:nvSpPr>
            <p:cNvPr id="349" name="Прямоугольник"/>
            <p:cNvSpPr/>
            <p:nvPr/>
          </p:nvSpPr>
          <p:spPr>
            <a:xfrm>
              <a:off x="0" y="0"/>
              <a:ext cx="7162800" cy="6096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/>
              </a:pPr>
              <a:endParaRPr/>
            </a:p>
          </p:txBody>
        </p:sp>
        <p:sp>
          <p:nvSpPr>
            <p:cNvPr id="350" name="На базе данных сервисов, можно организовать сервис поддержки (звонки и короткие сообщения) или проводить различные акции."/>
            <p:cNvSpPr txBox="1"/>
            <p:nvPr/>
          </p:nvSpPr>
          <p:spPr>
            <a:xfrm>
              <a:off x="0" y="81279"/>
              <a:ext cx="71628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/>
              </a:lvl1pPr>
            </a:lstStyle>
            <a:p>
              <a:r>
                <a:rPr dirty="0" err="1"/>
                <a:t>На</a:t>
              </a:r>
              <a:r>
                <a:rPr dirty="0"/>
                <a:t> </a:t>
              </a:r>
              <a:r>
                <a:rPr dirty="0" err="1"/>
                <a:t>базе</a:t>
              </a:r>
              <a:r>
                <a:rPr dirty="0"/>
                <a:t> </a:t>
              </a:r>
              <a:r>
                <a:rPr dirty="0" err="1"/>
                <a:t>данных</a:t>
              </a:r>
              <a:r>
                <a:rPr dirty="0"/>
                <a:t> </a:t>
              </a:r>
              <a:r>
                <a:rPr dirty="0" err="1"/>
                <a:t>сервисов</a:t>
              </a:r>
              <a:r>
                <a:rPr dirty="0"/>
                <a:t>, </a:t>
              </a:r>
              <a:r>
                <a:rPr dirty="0" err="1"/>
                <a:t>можно</a:t>
              </a:r>
              <a:r>
                <a:rPr dirty="0"/>
                <a:t> </a:t>
              </a:r>
              <a:r>
                <a:rPr dirty="0" err="1"/>
                <a:t>организовать</a:t>
              </a:r>
              <a:r>
                <a:rPr dirty="0"/>
                <a:t> </a:t>
              </a:r>
              <a:r>
                <a:rPr dirty="0" err="1"/>
                <a:t>сервис</a:t>
              </a:r>
              <a:r>
                <a:rPr dirty="0"/>
                <a:t> </a:t>
              </a:r>
              <a:r>
                <a:rPr dirty="0" err="1"/>
                <a:t>поддержки</a:t>
              </a:r>
              <a:r>
                <a:rPr dirty="0"/>
                <a:t> (</a:t>
              </a:r>
              <a:r>
                <a:rPr dirty="0" err="1"/>
                <a:t>звонки</a:t>
              </a:r>
              <a:r>
                <a:rPr dirty="0"/>
                <a:t> и </a:t>
              </a:r>
              <a:r>
                <a:rPr dirty="0" err="1"/>
                <a:t>короткие</a:t>
              </a:r>
              <a:r>
                <a:rPr dirty="0"/>
                <a:t> </a:t>
              </a:r>
              <a:r>
                <a:rPr dirty="0" err="1"/>
                <a:t>сообщения</a:t>
              </a:r>
              <a:r>
                <a:rPr dirty="0"/>
                <a:t>) </a:t>
              </a:r>
              <a:r>
                <a:rPr dirty="0" err="1"/>
                <a:t>или</a:t>
              </a:r>
              <a:r>
                <a:rPr dirty="0"/>
                <a:t> </a:t>
              </a:r>
              <a:r>
                <a:rPr dirty="0" err="1"/>
                <a:t>проводить</a:t>
              </a:r>
              <a:r>
                <a:rPr dirty="0"/>
                <a:t> </a:t>
              </a:r>
              <a:r>
                <a:rPr dirty="0" err="1"/>
                <a:t>различные</a:t>
              </a:r>
              <a:r>
                <a:rPr dirty="0"/>
                <a:t> </a:t>
              </a:r>
              <a:r>
                <a:rPr dirty="0" err="1"/>
                <a:t>акции</a:t>
              </a:r>
              <a:r>
                <a:rPr dirty="0"/>
                <a:t>.</a:t>
              </a:r>
            </a:p>
          </p:txBody>
        </p:sp>
      </p:grpSp>
      <p:grpSp>
        <p:nvGrpSpPr>
          <p:cNvPr id="354" name="Rectangle 8"/>
          <p:cNvGrpSpPr/>
          <p:nvPr/>
        </p:nvGrpSpPr>
        <p:grpSpPr>
          <a:xfrm>
            <a:off x="457200" y="4056696"/>
            <a:ext cx="4267200" cy="411165"/>
            <a:chOff x="0" y="-1"/>
            <a:chExt cx="4267200" cy="411164"/>
          </a:xfrm>
        </p:grpSpPr>
        <p:sp>
          <p:nvSpPr>
            <p:cNvPr id="352" name="Прямоугольник"/>
            <p:cNvSpPr/>
            <p:nvPr/>
          </p:nvSpPr>
          <p:spPr>
            <a:xfrm>
              <a:off x="0" y="-1"/>
              <a:ext cx="4267200" cy="411164"/>
            </a:xfrm>
            <a:prstGeom prst="rect">
              <a:avLst/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3" name="3. Реклама и поддержка среди клиентов"/>
            <p:cNvSpPr txBox="1"/>
            <p:nvPr/>
          </p:nvSpPr>
          <p:spPr>
            <a:xfrm>
              <a:off x="0" y="36306"/>
              <a:ext cx="4267200" cy="338551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lang="ru-RU" dirty="0"/>
                <a:t>2</a:t>
              </a:r>
              <a:r>
                <a:rPr dirty="0"/>
                <a:t>. </a:t>
              </a:r>
              <a:r>
                <a:rPr dirty="0" err="1"/>
                <a:t>Реклама</a:t>
              </a:r>
              <a:r>
                <a:rPr dirty="0"/>
                <a:t> и </a:t>
              </a:r>
              <a:r>
                <a:rPr dirty="0" err="1"/>
                <a:t>поддержка</a:t>
              </a:r>
              <a:r>
                <a:rPr dirty="0"/>
                <a:t> </a:t>
              </a:r>
              <a:r>
                <a:rPr dirty="0" err="1"/>
                <a:t>среди</a:t>
              </a:r>
              <a:r>
                <a:rPr dirty="0"/>
                <a:t> </a:t>
              </a:r>
              <a:r>
                <a:rPr dirty="0" err="1"/>
                <a:t>клиентов</a:t>
              </a:r>
              <a:endParaRPr dirty="0"/>
            </a:p>
          </p:txBody>
        </p:sp>
      </p:grpSp>
      <p:grpSp>
        <p:nvGrpSpPr>
          <p:cNvPr id="357" name="Rectangle 9"/>
          <p:cNvGrpSpPr/>
          <p:nvPr/>
        </p:nvGrpSpPr>
        <p:grpSpPr>
          <a:xfrm>
            <a:off x="457200" y="2903536"/>
            <a:ext cx="4267200" cy="411165"/>
            <a:chOff x="0" y="-1"/>
            <a:chExt cx="4267200" cy="411164"/>
          </a:xfrm>
        </p:grpSpPr>
        <p:sp>
          <p:nvSpPr>
            <p:cNvPr id="355" name="Прямоугольник"/>
            <p:cNvSpPr/>
            <p:nvPr/>
          </p:nvSpPr>
          <p:spPr>
            <a:xfrm>
              <a:off x="0" y="-1"/>
              <a:ext cx="4267200" cy="411164"/>
            </a:xfrm>
            <a:prstGeom prst="rect">
              <a:avLst/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2. Сервис коротких сообщений"/>
            <p:cNvSpPr txBox="1"/>
            <p:nvPr/>
          </p:nvSpPr>
          <p:spPr>
            <a:xfrm>
              <a:off x="0" y="36306"/>
              <a:ext cx="4267200" cy="338551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lang="ru-RU" dirty="0"/>
                <a:t>1</a:t>
              </a:r>
              <a:r>
                <a:rPr dirty="0"/>
                <a:t>. </a:t>
              </a:r>
              <a:r>
                <a:rPr dirty="0" err="1"/>
                <a:t>Сервис</a:t>
              </a:r>
              <a:r>
                <a:rPr dirty="0"/>
                <a:t> </a:t>
              </a:r>
              <a:r>
                <a:rPr dirty="0" err="1"/>
                <a:t>коротких</a:t>
              </a:r>
              <a:r>
                <a:rPr dirty="0"/>
                <a:t> </a:t>
              </a:r>
              <a:r>
                <a:rPr dirty="0" err="1"/>
                <a:t>сообщений</a:t>
              </a:r>
              <a:endParaRPr dirty="0"/>
            </a:p>
          </p:txBody>
        </p:sp>
      </p:grpSp>
      <p:sp>
        <p:nvSpPr>
          <p:cNvPr id="358" name="Rectangle 10"/>
          <p:cNvSpPr txBox="1"/>
          <p:nvPr/>
        </p:nvSpPr>
        <p:spPr>
          <a:xfrm>
            <a:off x="457200" y="2218689"/>
            <a:ext cx="7162800" cy="701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Проект, в котором планируется сделать электронные кошельки и предоставить возможность оплаты за услуги или товар, можно дополнить другими полезными опциями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275" y="-636"/>
            <a:ext cx="9090660" cy="6629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1" name="Title 1"/>
          <p:cNvSpPr txBox="1">
            <a:spLocks noGrp="1"/>
          </p:cNvSpPr>
          <p:nvPr>
            <p:ph type="title"/>
          </p:nvPr>
        </p:nvSpPr>
        <p:spPr>
          <a:xfrm>
            <a:off x="457200" y="1488123"/>
            <a:ext cx="8229600" cy="563563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ru-RU" dirty="0"/>
              <a:t>8</a:t>
            </a:r>
            <a:r>
              <a:rPr dirty="0" smtClean="0"/>
              <a:t>. </a:t>
            </a:r>
            <a:r>
              <a:rPr lang="ru-RU" dirty="0"/>
              <a:t>Товарно-денежные остатки.</a:t>
            </a:r>
            <a:endParaRPr dirty="0"/>
          </a:p>
        </p:txBody>
      </p:sp>
      <p:grpSp>
        <p:nvGrpSpPr>
          <p:cNvPr id="364" name="Rectangle 4"/>
          <p:cNvGrpSpPr/>
          <p:nvPr/>
        </p:nvGrpSpPr>
        <p:grpSpPr>
          <a:xfrm>
            <a:off x="457200" y="2277653"/>
            <a:ext cx="4267200" cy="411163"/>
            <a:chOff x="0" y="0"/>
            <a:chExt cx="4267200" cy="411162"/>
          </a:xfrm>
          <a:solidFill>
            <a:srgbClr val="0070C0"/>
          </a:solidFill>
        </p:grpSpPr>
        <p:sp>
          <p:nvSpPr>
            <p:cNvPr id="362" name="Прямоугольник"/>
            <p:cNvSpPr/>
            <p:nvPr/>
          </p:nvSpPr>
          <p:spPr>
            <a:xfrm>
              <a:off x="0" y="-1"/>
              <a:ext cx="4267200" cy="411164"/>
            </a:xfrm>
            <a:prstGeom prst="rect">
              <a:avLst/>
            </a:prstGeom>
            <a:grpFill/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3" name="1. Принцип построения"/>
            <p:cNvSpPr txBox="1"/>
            <p:nvPr/>
          </p:nvSpPr>
          <p:spPr>
            <a:xfrm>
              <a:off x="0" y="26511"/>
              <a:ext cx="4267200" cy="3581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1. Принцип построения</a:t>
              </a:r>
            </a:p>
          </p:txBody>
        </p:sp>
      </p:grpSp>
      <p:grpSp>
        <p:nvGrpSpPr>
          <p:cNvPr id="367" name="Rectangle 5"/>
          <p:cNvGrpSpPr/>
          <p:nvPr/>
        </p:nvGrpSpPr>
        <p:grpSpPr>
          <a:xfrm>
            <a:off x="457200" y="2754233"/>
            <a:ext cx="7162800" cy="990601"/>
            <a:chOff x="0" y="0"/>
            <a:chExt cx="7162800" cy="990600"/>
          </a:xfrm>
        </p:grpSpPr>
        <p:sp>
          <p:nvSpPr>
            <p:cNvPr id="365" name="Прямоугольник"/>
            <p:cNvSpPr/>
            <p:nvPr/>
          </p:nvSpPr>
          <p:spPr>
            <a:xfrm>
              <a:off x="0" y="0"/>
              <a:ext cx="7162800" cy="9906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366" name="В платежной системе нет отдельных счетов под разные валюты.…"/>
            <p:cNvSpPr txBox="1"/>
            <p:nvPr/>
          </p:nvSpPr>
          <p:spPr>
            <a:xfrm>
              <a:off x="0" y="125969"/>
              <a:ext cx="71628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/>
              </a:pPr>
              <a:r>
                <a:rPr lang="ru-RU" i="1" dirty="0"/>
                <a:t>В личном кабинете клиента второго уровня, клиента банка могут отображаться товарно-денежные остатки, выписки и прочая информация подобно тому как клиент общается с банком. </a:t>
              </a:r>
              <a:endParaRPr i="1" dirty="0"/>
            </a:p>
          </p:txBody>
        </p:sp>
      </p:grpSp>
      <p:grpSp>
        <p:nvGrpSpPr>
          <p:cNvPr id="370" name="Rectangle 6"/>
          <p:cNvGrpSpPr/>
          <p:nvPr/>
        </p:nvGrpSpPr>
        <p:grpSpPr>
          <a:xfrm>
            <a:off x="457200" y="3967387"/>
            <a:ext cx="4267200" cy="411163"/>
            <a:chOff x="0" y="0"/>
            <a:chExt cx="4267200" cy="411162"/>
          </a:xfrm>
          <a:solidFill>
            <a:srgbClr val="0070C0"/>
          </a:solidFill>
        </p:grpSpPr>
        <p:sp>
          <p:nvSpPr>
            <p:cNvPr id="368" name="Прямоугольник"/>
            <p:cNvSpPr/>
            <p:nvPr/>
          </p:nvSpPr>
          <p:spPr>
            <a:xfrm>
              <a:off x="0" y="-1"/>
              <a:ext cx="4267200" cy="411164"/>
            </a:xfrm>
            <a:prstGeom prst="rect">
              <a:avLst/>
            </a:prstGeom>
            <a:grpFill/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2. Возможности"/>
            <p:cNvSpPr txBox="1"/>
            <p:nvPr/>
          </p:nvSpPr>
          <p:spPr>
            <a:xfrm>
              <a:off x="0" y="26511"/>
              <a:ext cx="4267200" cy="3581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2. Возможности</a:t>
              </a:r>
            </a:p>
          </p:txBody>
        </p:sp>
      </p:grpSp>
      <p:grpSp>
        <p:nvGrpSpPr>
          <p:cNvPr id="373" name="Rectangle 7"/>
          <p:cNvGrpSpPr/>
          <p:nvPr/>
        </p:nvGrpSpPr>
        <p:grpSpPr>
          <a:xfrm>
            <a:off x="457200" y="4383449"/>
            <a:ext cx="7162800" cy="1981201"/>
            <a:chOff x="0" y="0"/>
            <a:chExt cx="7162800" cy="1981200"/>
          </a:xfrm>
        </p:grpSpPr>
        <p:sp>
          <p:nvSpPr>
            <p:cNvPr id="371" name="Прямоугольник"/>
            <p:cNvSpPr/>
            <p:nvPr/>
          </p:nvSpPr>
          <p:spPr>
            <a:xfrm>
              <a:off x="0" y="0"/>
              <a:ext cx="7162800" cy="19812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372" name="Клиент может выбрать основную валюту,…"/>
            <p:cNvSpPr txBox="1"/>
            <p:nvPr/>
          </p:nvSpPr>
          <p:spPr>
            <a:xfrm>
              <a:off x="0" y="728991"/>
              <a:ext cx="716280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buSzPct val="100000"/>
                <a:defRPr sz="1400" i="1"/>
              </a:pPr>
              <a:r>
                <a:rPr lang="ru-RU" dirty="0"/>
                <a:t>Клиент может проводить платежи с помощью сервисов банка, общаться с клиентами или с банком напрямую и осуществлять прочие банковские услуги. 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0" y="28575"/>
            <a:ext cx="9090660" cy="6629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04" name="Title 1"/>
          <p:cNvSpPr txBox="1">
            <a:spLocks noGrp="1"/>
          </p:cNvSpPr>
          <p:nvPr>
            <p:ph type="title"/>
          </p:nvPr>
        </p:nvSpPr>
        <p:spPr>
          <a:xfrm>
            <a:off x="457200" y="1324293"/>
            <a:ext cx="7620000" cy="868363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ru-RU" dirty="0"/>
              <a:t>9</a:t>
            </a:r>
            <a:r>
              <a:rPr dirty="0" smtClean="0"/>
              <a:t>. </a:t>
            </a:r>
            <a:r>
              <a:rPr dirty="0" err="1"/>
              <a:t>Содействие</a:t>
            </a:r>
            <a:r>
              <a:rPr dirty="0"/>
              <a:t> </a:t>
            </a:r>
            <a:r>
              <a:rPr dirty="0" err="1"/>
              <a:t>развитию</a:t>
            </a:r>
            <a:r>
              <a:rPr dirty="0"/>
              <a:t> </a:t>
            </a:r>
            <a:r>
              <a:rPr dirty="0" err="1"/>
              <a:t>системы</a:t>
            </a:r>
            <a:endParaRPr dirty="0"/>
          </a:p>
        </p:txBody>
      </p:sp>
      <p:grpSp>
        <p:nvGrpSpPr>
          <p:cNvPr id="407" name="Rectangle 9"/>
          <p:cNvGrpSpPr/>
          <p:nvPr/>
        </p:nvGrpSpPr>
        <p:grpSpPr>
          <a:xfrm>
            <a:off x="457200" y="2933700"/>
            <a:ext cx="7162800" cy="990600"/>
            <a:chOff x="0" y="0"/>
            <a:chExt cx="7162800" cy="990600"/>
          </a:xfrm>
        </p:grpSpPr>
        <p:sp>
          <p:nvSpPr>
            <p:cNvPr id="405" name="Прямоугольник"/>
            <p:cNvSpPr/>
            <p:nvPr/>
          </p:nvSpPr>
          <p:spPr>
            <a:xfrm>
              <a:off x="0" y="0"/>
              <a:ext cx="7162800" cy="9906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406" name="Платежная система поддерживается и постоянно развивается, поддерживаются и совершенствуются различные мобильные устройства, операционные системы. Все новинки могут быть получены нашим партнером.…"/>
            <p:cNvSpPr txBox="1"/>
            <p:nvPr/>
          </p:nvSpPr>
          <p:spPr>
            <a:xfrm>
              <a:off x="0" y="125969"/>
              <a:ext cx="7162800" cy="73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/>
              </a:pPr>
              <a:r>
                <a:rPr lang="ru-RU" dirty="0"/>
                <a:t>Стандартные сервисы кабинета постоянно развиваются и </a:t>
              </a:r>
              <a:r>
                <a:rPr lang="ru-RU" dirty="0" smtClean="0"/>
                <a:t>дорабатываются, </a:t>
              </a:r>
              <a:r>
                <a:rPr lang="ru-RU" dirty="0" err="1" smtClean="0"/>
                <a:t>так-что</a:t>
              </a:r>
              <a:r>
                <a:rPr lang="ru-RU" dirty="0" smtClean="0"/>
                <a:t> </a:t>
              </a:r>
              <a:r>
                <a:rPr lang="ru-RU" dirty="0"/>
                <a:t>обновление продукта доступно всем клиентам банка и опосредованным клиентам </a:t>
              </a:r>
              <a:r>
                <a:rPr lang="ru-RU" dirty="0" smtClean="0"/>
                <a:t>«из коробки». </a:t>
              </a:r>
              <a:endParaRPr dirty="0"/>
            </a:p>
          </p:txBody>
        </p:sp>
      </p:grpSp>
      <p:grpSp>
        <p:nvGrpSpPr>
          <p:cNvPr id="410" name="Rectangle 10"/>
          <p:cNvGrpSpPr/>
          <p:nvPr/>
        </p:nvGrpSpPr>
        <p:grpSpPr>
          <a:xfrm>
            <a:off x="457200" y="4792979"/>
            <a:ext cx="7162800" cy="1752601"/>
            <a:chOff x="0" y="0"/>
            <a:chExt cx="7162800" cy="1752600"/>
          </a:xfrm>
        </p:grpSpPr>
        <p:sp>
          <p:nvSpPr>
            <p:cNvPr id="408" name="Прямоугольник"/>
            <p:cNvSpPr/>
            <p:nvPr/>
          </p:nvSpPr>
          <p:spPr>
            <a:xfrm>
              <a:off x="0" y="0"/>
              <a:ext cx="7162800" cy="17526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 i="1"/>
              </a:pPr>
              <a:endParaRPr/>
            </a:p>
          </p:txBody>
        </p:sp>
        <p:sp>
          <p:nvSpPr>
            <p:cNvPr id="409" name="У нас наработанная клиентская база, которая включает в себя интеграцию практически со всеми возможными способами ввода и вывода, в том числе…"/>
            <p:cNvSpPr txBox="1"/>
            <p:nvPr/>
          </p:nvSpPr>
          <p:spPr>
            <a:xfrm>
              <a:off x="0" y="614691"/>
              <a:ext cx="716280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/>
              </a:pPr>
              <a:r>
                <a:rPr lang="ru-RU" dirty="0"/>
                <a:t>Мы осуществляем сопровождения клиентов на различных уровнях, от сопровождения только банков, до сопровождения клиентов первого и второго уровня. </a:t>
              </a:r>
              <a:endParaRPr dirty="0"/>
            </a:p>
          </p:txBody>
        </p:sp>
      </p:grpSp>
      <p:grpSp>
        <p:nvGrpSpPr>
          <p:cNvPr id="413" name="Rectangle 11"/>
          <p:cNvGrpSpPr/>
          <p:nvPr/>
        </p:nvGrpSpPr>
        <p:grpSpPr>
          <a:xfrm>
            <a:off x="457200" y="4144645"/>
            <a:ext cx="4267200" cy="411163"/>
            <a:chOff x="0" y="0"/>
            <a:chExt cx="4267200" cy="411162"/>
          </a:xfrm>
          <a:solidFill>
            <a:srgbClr val="0070C0"/>
          </a:solidFill>
        </p:grpSpPr>
        <p:sp>
          <p:nvSpPr>
            <p:cNvPr id="411" name="Прямоугольник"/>
            <p:cNvSpPr/>
            <p:nvPr/>
          </p:nvSpPr>
          <p:spPr>
            <a:xfrm>
              <a:off x="0" y="-1"/>
              <a:ext cx="4267200" cy="411164"/>
            </a:xfrm>
            <a:prstGeom prst="rect">
              <a:avLst/>
            </a:prstGeom>
            <a:grpFill/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2" name="2. Бизнес сопровождение"/>
            <p:cNvSpPr txBox="1"/>
            <p:nvPr/>
          </p:nvSpPr>
          <p:spPr>
            <a:xfrm>
              <a:off x="0" y="39211"/>
              <a:ext cx="4267200" cy="3327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2. Бизнес сопровождение</a:t>
              </a:r>
            </a:p>
          </p:txBody>
        </p:sp>
      </p:grpSp>
      <p:grpSp>
        <p:nvGrpSpPr>
          <p:cNvPr id="416" name="Rectangle 12"/>
          <p:cNvGrpSpPr/>
          <p:nvPr/>
        </p:nvGrpSpPr>
        <p:grpSpPr>
          <a:xfrm>
            <a:off x="457200" y="2500947"/>
            <a:ext cx="4267200" cy="411163"/>
            <a:chOff x="0" y="0"/>
            <a:chExt cx="4267200" cy="411162"/>
          </a:xfrm>
          <a:solidFill>
            <a:srgbClr val="0070C0"/>
          </a:solidFill>
        </p:grpSpPr>
        <p:sp>
          <p:nvSpPr>
            <p:cNvPr id="414" name="Прямоугольник"/>
            <p:cNvSpPr/>
            <p:nvPr/>
          </p:nvSpPr>
          <p:spPr>
            <a:xfrm>
              <a:off x="0" y="-1"/>
              <a:ext cx="4267200" cy="411164"/>
            </a:xfrm>
            <a:prstGeom prst="rect">
              <a:avLst/>
            </a:prstGeom>
            <a:grpFill/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5" name="1. Технологическое сопровождение"/>
            <p:cNvSpPr txBox="1"/>
            <p:nvPr/>
          </p:nvSpPr>
          <p:spPr>
            <a:xfrm>
              <a:off x="0" y="39211"/>
              <a:ext cx="4267200" cy="3327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1. </a:t>
              </a:r>
              <a:r>
                <a:rPr dirty="0" err="1"/>
                <a:t>Технологическое</a:t>
              </a:r>
              <a:r>
                <a:rPr dirty="0"/>
                <a:t> </a:t>
              </a:r>
              <a:r>
                <a:rPr dirty="0" err="1"/>
                <a:t>сопровождение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090660" cy="6629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19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868363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dirty="0" smtClean="0"/>
              <a:t>1</a:t>
            </a:r>
            <a:r>
              <a:rPr lang="ru-RU" dirty="0"/>
              <a:t>0</a:t>
            </a:r>
            <a:r>
              <a:rPr dirty="0" smtClean="0"/>
              <a:t>. </a:t>
            </a:r>
            <a:r>
              <a:rPr dirty="0" err="1"/>
              <a:t>Преимущества</a:t>
            </a:r>
            <a:r>
              <a:rPr dirty="0"/>
              <a:t> </a:t>
            </a:r>
            <a:r>
              <a:rPr dirty="0" err="1"/>
              <a:t>готового</a:t>
            </a:r>
            <a:r>
              <a:rPr dirty="0"/>
              <a:t> </a:t>
            </a:r>
            <a:r>
              <a:rPr dirty="0" err="1"/>
              <a:t>решения</a:t>
            </a:r>
            <a:endParaRPr dirty="0"/>
          </a:p>
        </p:txBody>
      </p:sp>
      <p:grpSp>
        <p:nvGrpSpPr>
          <p:cNvPr id="422" name="Rectangle 4"/>
          <p:cNvGrpSpPr/>
          <p:nvPr/>
        </p:nvGrpSpPr>
        <p:grpSpPr>
          <a:xfrm>
            <a:off x="457200" y="1353236"/>
            <a:ext cx="7162800" cy="646329"/>
            <a:chOff x="0" y="-10744"/>
            <a:chExt cx="7162800" cy="646328"/>
          </a:xfrm>
        </p:grpSpPr>
        <p:sp>
          <p:nvSpPr>
            <p:cNvPr id="420" name="Прямоугольник"/>
            <p:cNvSpPr/>
            <p:nvPr/>
          </p:nvSpPr>
          <p:spPr>
            <a:xfrm>
              <a:off x="0" y="7619"/>
              <a:ext cx="7162800" cy="6096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/>
              </a:pPr>
              <a:endParaRPr/>
            </a:p>
          </p:txBody>
        </p:sp>
        <p:sp>
          <p:nvSpPr>
            <p:cNvPr id="421" name="На создание полноценной платежной системы  было потрачено более 3 лет. В условиях жесткой конкуренции, время это тот фактор, который позволяет обогнать конкурентов или наоборот безнадежно отстать и потерять рынок."/>
            <p:cNvSpPr txBox="1"/>
            <p:nvPr/>
          </p:nvSpPr>
          <p:spPr>
            <a:xfrm>
              <a:off x="0" y="-10744"/>
              <a:ext cx="7162800" cy="646328"/>
            </a:xfrm>
            <a:prstGeom prst="rect">
              <a:avLst/>
            </a:prstGeom>
            <a:noFill/>
            <a:ln w="12700" cap="flat">
              <a:solidFill>
                <a:srgbClr val="0070C0"/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200"/>
              </a:pPr>
              <a:r>
                <a:rPr dirty="0" err="1"/>
                <a:t>На</a:t>
              </a:r>
              <a:r>
                <a:rPr dirty="0"/>
                <a:t> </a:t>
              </a:r>
              <a:r>
                <a:rPr dirty="0" err="1"/>
                <a:t>создание</a:t>
              </a:r>
              <a:r>
                <a:rPr dirty="0"/>
                <a:t> </a:t>
              </a:r>
              <a:r>
                <a:rPr dirty="0" err="1"/>
                <a:t>полноценной</a:t>
              </a:r>
              <a:r>
                <a:rPr dirty="0"/>
                <a:t> </a:t>
              </a:r>
              <a:r>
                <a:rPr dirty="0" err="1"/>
                <a:t>системы</a:t>
              </a:r>
              <a:r>
                <a:rPr dirty="0"/>
                <a:t>  </a:t>
              </a:r>
              <a:r>
                <a:rPr dirty="0" err="1"/>
                <a:t>было</a:t>
              </a:r>
              <a:r>
                <a:rPr dirty="0"/>
                <a:t> </a:t>
              </a:r>
              <a:r>
                <a:rPr dirty="0" err="1"/>
                <a:t>потрачено</a:t>
              </a:r>
              <a:r>
                <a:rPr dirty="0"/>
                <a:t> </a:t>
              </a:r>
              <a:r>
                <a:rPr dirty="0" err="1"/>
                <a:t>более</a:t>
              </a:r>
              <a:r>
                <a:rPr dirty="0"/>
                <a:t> </a:t>
              </a:r>
              <a:r>
                <a:rPr lang="ru-RU" dirty="0"/>
                <a:t>7</a:t>
              </a:r>
              <a:r>
                <a:rPr dirty="0"/>
                <a:t> </a:t>
              </a:r>
              <a:r>
                <a:rPr dirty="0" err="1"/>
                <a:t>лет</a:t>
              </a:r>
              <a:r>
                <a:rPr dirty="0"/>
                <a:t>. В </a:t>
              </a:r>
              <a:r>
                <a:rPr dirty="0" err="1"/>
                <a:t>условиях</a:t>
              </a:r>
              <a:r>
                <a:rPr dirty="0"/>
                <a:t> </a:t>
              </a:r>
              <a:r>
                <a:rPr dirty="0" err="1"/>
                <a:t>жесткой</a:t>
              </a:r>
              <a:r>
                <a:rPr dirty="0"/>
                <a:t> </a:t>
              </a:r>
              <a:r>
                <a:rPr dirty="0" err="1"/>
                <a:t>конкуренции</a:t>
              </a:r>
              <a:r>
                <a:rPr dirty="0"/>
                <a:t>, </a:t>
              </a:r>
              <a:r>
                <a:rPr dirty="0" err="1"/>
                <a:t>время</a:t>
              </a:r>
              <a:r>
                <a:rPr dirty="0"/>
                <a:t> </a:t>
              </a:r>
              <a:r>
                <a:rPr dirty="0" err="1"/>
                <a:t>это</a:t>
              </a:r>
              <a:r>
                <a:rPr dirty="0"/>
                <a:t> </a:t>
              </a:r>
              <a:r>
                <a:rPr dirty="0" err="1"/>
                <a:t>тот</a:t>
              </a:r>
              <a:r>
                <a:rPr dirty="0"/>
                <a:t> </a:t>
              </a:r>
              <a:r>
                <a:rPr dirty="0" err="1"/>
                <a:t>фактор</a:t>
              </a:r>
              <a:r>
                <a:rPr dirty="0"/>
                <a:t>, </a:t>
              </a:r>
              <a:r>
                <a:rPr dirty="0" err="1"/>
                <a:t>который</a:t>
              </a:r>
              <a:r>
                <a:rPr dirty="0"/>
                <a:t> </a:t>
              </a:r>
              <a:r>
                <a:rPr dirty="0" err="1"/>
                <a:t>позволяет</a:t>
              </a:r>
              <a:r>
                <a:rPr dirty="0"/>
                <a:t> </a:t>
              </a:r>
              <a:r>
                <a:rPr dirty="0" err="1"/>
                <a:t>обогнать</a:t>
              </a:r>
              <a:r>
                <a:rPr dirty="0"/>
                <a:t> </a:t>
              </a:r>
              <a:r>
                <a:rPr dirty="0" err="1"/>
                <a:t>конкурентов</a:t>
              </a:r>
              <a:r>
                <a:rPr dirty="0"/>
                <a:t> </a:t>
              </a:r>
              <a:r>
                <a:rPr dirty="0" err="1"/>
                <a:t>или</a:t>
              </a:r>
              <a:r>
                <a:rPr dirty="0"/>
                <a:t> </a:t>
              </a:r>
              <a:r>
                <a:rPr dirty="0" err="1"/>
                <a:t>наоборот</a:t>
              </a:r>
              <a:r>
                <a:rPr dirty="0"/>
                <a:t> </a:t>
              </a:r>
              <a:r>
                <a:rPr dirty="0" err="1"/>
                <a:t>безнадежно</a:t>
              </a:r>
              <a:r>
                <a:rPr dirty="0"/>
                <a:t> </a:t>
              </a:r>
              <a:r>
                <a:rPr dirty="0" err="1"/>
                <a:t>отстать</a:t>
              </a:r>
              <a:r>
                <a:rPr dirty="0"/>
                <a:t> и </a:t>
              </a:r>
              <a:r>
                <a:rPr dirty="0" err="1"/>
                <a:t>потерять</a:t>
              </a:r>
              <a:r>
                <a:rPr dirty="0"/>
                <a:t> </a:t>
              </a:r>
              <a:r>
                <a:rPr dirty="0" err="1"/>
                <a:t>рынок</a:t>
              </a:r>
              <a:r>
                <a:rPr dirty="0"/>
                <a:t>.</a:t>
              </a:r>
            </a:p>
          </p:txBody>
        </p:sp>
      </p:grpSp>
      <p:grpSp>
        <p:nvGrpSpPr>
          <p:cNvPr id="425" name="Rectangle 5"/>
          <p:cNvGrpSpPr/>
          <p:nvPr/>
        </p:nvGrpSpPr>
        <p:grpSpPr>
          <a:xfrm>
            <a:off x="457200" y="4800599"/>
            <a:ext cx="7162800" cy="914403"/>
            <a:chOff x="0" y="33020"/>
            <a:chExt cx="7162800" cy="914401"/>
          </a:xfrm>
        </p:grpSpPr>
        <p:sp>
          <p:nvSpPr>
            <p:cNvPr id="423" name="Прямоугольник"/>
            <p:cNvSpPr/>
            <p:nvPr/>
          </p:nvSpPr>
          <p:spPr>
            <a:xfrm>
              <a:off x="0" y="33020"/>
              <a:ext cx="7162800" cy="9144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/>
              </a:pPr>
              <a:endParaRPr/>
            </a:p>
          </p:txBody>
        </p:sp>
        <p:sp>
          <p:nvSpPr>
            <p:cNvPr id="424" name="Система круглосуточного мониторинга фрод бастер и окрашенные деньги надежно защищает платежную систему от мошеннических операций. Мощные сервера с защитой от DDos атак справляются со значительными нагрузками, что дает высокую надежность и стабильность в работе. Специальная команда профиссиональных сотрудников занимается круглосуточным мониторингом безопасности системы."/>
            <p:cNvSpPr txBox="1"/>
            <p:nvPr/>
          </p:nvSpPr>
          <p:spPr>
            <a:xfrm>
              <a:off x="0" y="74723"/>
              <a:ext cx="7162800" cy="830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200"/>
              </a:pPr>
              <a:r>
                <a:rPr dirty="0" err="1"/>
                <a:t>Система</a:t>
              </a:r>
              <a:r>
                <a:rPr dirty="0"/>
                <a:t> </a:t>
              </a:r>
              <a:r>
                <a:rPr dirty="0" err="1"/>
                <a:t>круглосуточного</a:t>
              </a:r>
              <a:r>
                <a:rPr dirty="0"/>
                <a:t> </a:t>
              </a:r>
              <a:r>
                <a:rPr dirty="0" err="1"/>
                <a:t>мониторинга</a:t>
              </a:r>
              <a:r>
                <a:rPr dirty="0"/>
                <a:t> </a:t>
              </a:r>
              <a:r>
                <a:rPr dirty="0" err="1"/>
                <a:t>фрод</a:t>
              </a:r>
              <a:r>
                <a:rPr dirty="0"/>
                <a:t> и </a:t>
              </a:r>
              <a:r>
                <a:rPr lang="ru-RU" dirty="0" smtClean="0"/>
                <a:t>"</a:t>
              </a:r>
              <a:r>
                <a:rPr dirty="0" err="1" smtClean="0"/>
                <a:t>окрашенные</a:t>
              </a:r>
              <a:r>
                <a:rPr lang="ru-RU" dirty="0" smtClean="0"/>
                <a:t>"</a:t>
              </a:r>
              <a:r>
                <a:rPr dirty="0" smtClean="0"/>
                <a:t> </a:t>
              </a:r>
              <a:r>
                <a:rPr dirty="0" err="1"/>
                <a:t>деньги</a:t>
              </a:r>
              <a:r>
                <a:rPr dirty="0"/>
                <a:t> </a:t>
              </a:r>
              <a:r>
                <a:rPr dirty="0" err="1"/>
                <a:t>надежно</a:t>
              </a:r>
              <a:r>
                <a:rPr dirty="0"/>
                <a:t> </a:t>
              </a:r>
              <a:r>
                <a:rPr dirty="0" err="1"/>
                <a:t>защищает</a:t>
              </a:r>
              <a:r>
                <a:rPr dirty="0"/>
                <a:t> </a:t>
              </a:r>
              <a:r>
                <a:rPr dirty="0" err="1"/>
                <a:t>платежную</a:t>
              </a:r>
              <a:r>
                <a:rPr dirty="0"/>
                <a:t> </a:t>
              </a:r>
              <a:r>
                <a:rPr dirty="0" err="1"/>
                <a:t>систему</a:t>
              </a:r>
              <a:r>
                <a:rPr dirty="0"/>
                <a:t> </a:t>
              </a:r>
              <a:r>
                <a:rPr dirty="0" err="1"/>
                <a:t>от</a:t>
              </a:r>
              <a:r>
                <a:rPr dirty="0"/>
                <a:t> </a:t>
              </a:r>
              <a:r>
                <a:rPr dirty="0" err="1"/>
                <a:t>мошеннических</a:t>
              </a:r>
              <a:r>
                <a:rPr dirty="0"/>
                <a:t> </a:t>
              </a:r>
              <a:r>
                <a:rPr dirty="0" err="1"/>
                <a:t>операций</a:t>
              </a:r>
              <a:r>
                <a:rPr dirty="0"/>
                <a:t>. </a:t>
              </a:r>
              <a:r>
                <a:rPr dirty="0" err="1"/>
                <a:t>Мощные</a:t>
              </a:r>
              <a:r>
                <a:rPr dirty="0"/>
                <a:t> </a:t>
              </a:r>
              <a:r>
                <a:rPr dirty="0" err="1"/>
                <a:t>сервера</a:t>
              </a:r>
              <a:r>
                <a:rPr dirty="0"/>
                <a:t> с </a:t>
              </a:r>
              <a:r>
                <a:rPr dirty="0" err="1"/>
                <a:t>защитой</a:t>
              </a:r>
              <a:r>
                <a:rPr dirty="0"/>
                <a:t> </a:t>
              </a:r>
              <a:r>
                <a:rPr dirty="0" err="1"/>
                <a:t>от</a:t>
              </a:r>
              <a:r>
                <a:rPr dirty="0"/>
                <a:t> </a:t>
              </a:r>
              <a:r>
                <a:rPr dirty="0" smtClean="0"/>
                <a:t>DD</a:t>
              </a:r>
              <a:r>
                <a:rPr lang="en-US" dirty="0" smtClean="0"/>
                <a:t>OS</a:t>
              </a:r>
              <a:r>
                <a:rPr lang="en-US" dirty="0"/>
                <a:t>-</a:t>
              </a:r>
              <a:r>
                <a:rPr dirty="0" err="1" smtClean="0"/>
                <a:t>атак</a:t>
              </a:r>
              <a:r>
                <a:rPr dirty="0" smtClean="0"/>
                <a:t> </a:t>
              </a:r>
              <a:r>
                <a:rPr dirty="0" err="1"/>
                <a:t>справляются</a:t>
              </a:r>
              <a:r>
                <a:rPr dirty="0"/>
                <a:t> </a:t>
              </a:r>
              <a:r>
                <a:rPr dirty="0" err="1"/>
                <a:t>со</a:t>
              </a:r>
              <a:r>
                <a:rPr dirty="0"/>
                <a:t> </a:t>
              </a:r>
              <a:r>
                <a:rPr dirty="0" err="1"/>
                <a:t>значительными</a:t>
              </a:r>
              <a:r>
                <a:rPr dirty="0"/>
                <a:t> </a:t>
              </a:r>
              <a:r>
                <a:rPr dirty="0" err="1"/>
                <a:t>нагрузками</a:t>
              </a:r>
              <a:r>
                <a:rPr dirty="0"/>
                <a:t>, </a:t>
              </a:r>
              <a:r>
                <a:rPr dirty="0" err="1"/>
                <a:t>что</a:t>
              </a:r>
              <a:r>
                <a:rPr dirty="0"/>
                <a:t> </a:t>
              </a:r>
              <a:r>
                <a:rPr dirty="0" err="1"/>
                <a:t>дает</a:t>
              </a:r>
              <a:r>
                <a:rPr dirty="0"/>
                <a:t> </a:t>
              </a:r>
              <a:r>
                <a:rPr dirty="0" err="1"/>
                <a:t>высокую</a:t>
              </a:r>
              <a:r>
                <a:rPr dirty="0"/>
                <a:t> </a:t>
              </a:r>
              <a:r>
                <a:rPr dirty="0" err="1"/>
                <a:t>надежность</a:t>
              </a:r>
              <a:r>
                <a:rPr dirty="0"/>
                <a:t> и </a:t>
              </a:r>
              <a:r>
                <a:rPr dirty="0" err="1"/>
                <a:t>стабильность</a:t>
              </a:r>
              <a:r>
                <a:rPr dirty="0"/>
                <a:t> в </a:t>
              </a:r>
              <a:r>
                <a:rPr dirty="0" err="1"/>
                <a:t>работе</a:t>
              </a:r>
              <a:r>
                <a:rPr dirty="0"/>
                <a:t>. </a:t>
              </a:r>
              <a:r>
                <a:rPr dirty="0" err="1"/>
                <a:t>Специальная</a:t>
              </a:r>
              <a:r>
                <a:rPr dirty="0"/>
                <a:t> </a:t>
              </a:r>
              <a:r>
                <a:rPr dirty="0" err="1"/>
                <a:t>команда</a:t>
              </a:r>
              <a:r>
                <a:rPr dirty="0"/>
                <a:t> </a:t>
              </a:r>
              <a:r>
                <a:rPr dirty="0" err="1"/>
                <a:t>профиссиональных</a:t>
              </a:r>
              <a:r>
                <a:rPr dirty="0"/>
                <a:t> </a:t>
              </a:r>
              <a:r>
                <a:rPr dirty="0" err="1"/>
                <a:t>сотрудников</a:t>
              </a:r>
              <a:r>
                <a:rPr dirty="0"/>
                <a:t> </a:t>
              </a:r>
              <a:r>
                <a:rPr dirty="0" err="1"/>
                <a:t>занимается</a:t>
              </a:r>
              <a:r>
                <a:rPr dirty="0"/>
                <a:t> </a:t>
              </a:r>
              <a:r>
                <a:rPr dirty="0" err="1"/>
                <a:t>круглосуточным</a:t>
              </a:r>
              <a:r>
                <a:rPr dirty="0"/>
                <a:t> </a:t>
              </a:r>
              <a:r>
                <a:rPr dirty="0" err="1"/>
                <a:t>мониторингом</a:t>
              </a:r>
              <a:r>
                <a:rPr dirty="0"/>
                <a:t> </a:t>
              </a:r>
              <a:r>
                <a:rPr dirty="0" err="1"/>
                <a:t>безопасности</a:t>
              </a:r>
              <a:r>
                <a:rPr dirty="0"/>
                <a:t> </a:t>
              </a:r>
              <a:r>
                <a:rPr dirty="0" err="1"/>
                <a:t>системы</a:t>
              </a:r>
              <a:r>
                <a:rPr dirty="0"/>
                <a:t>.</a:t>
              </a:r>
            </a:p>
          </p:txBody>
        </p:sp>
      </p:grpSp>
      <p:grpSp>
        <p:nvGrpSpPr>
          <p:cNvPr id="428" name="Rectangle 6"/>
          <p:cNvGrpSpPr/>
          <p:nvPr/>
        </p:nvGrpSpPr>
        <p:grpSpPr>
          <a:xfrm>
            <a:off x="457200" y="3276600"/>
            <a:ext cx="4267200" cy="304800"/>
            <a:chOff x="0" y="0"/>
            <a:chExt cx="4267200" cy="304800"/>
          </a:xfrm>
          <a:solidFill>
            <a:srgbClr val="0070C0"/>
          </a:solidFill>
        </p:grpSpPr>
        <p:sp>
          <p:nvSpPr>
            <p:cNvPr id="426" name="Прямоугольник"/>
            <p:cNvSpPr/>
            <p:nvPr/>
          </p:nvSpPr>
          <p:spPr>
            <a:xfrm>
              <a:off x="0" y="0"/>
              <a:ext cx="4267200" cy="304800"/>
            </a:xfrm>
            <a:prstGeom prst="rect">
              <a:avLst/>
            </a:prstGeom>
            <a:grpFill/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7" name="3. Конкурентность"/>
            <p:cNvSpPr txBox="1"/>
            <p:nvPr/>
          </p:nvSpPr>
          <p:spPr>
            <a:xfrm>
              <a:off x="0" y="5080"/>
              <a:ext cx="4267200" cy="2946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3. Конкурентность</a:t>
              </a:r>
            </a:p>
          </p:txBody>
        </p:sp>
      </p:grpSp>
      <p:grpSp>
        <p:nvGrpSpPr>
          <p:cNvPr id="431" name="Rectangle 7"/>
          <p:cNvGrpSpPr/>
          <p:nvPr/>
        </p:nvGrpSpPr>
        <p:grpSpPr>
          <a:xfrm>
            <a:off x="457200" y="990600"/>
            <a:ext cx="4267200" cy="304800"/>
            <a:chOff x="0" y="0"/>
            <a:chExt cx="4267200" cy="304800"/>
          </a:xfrm>
        </p:grpSpPr>
        <p:sp>
          <p:nvSpPr>
            <p:cNvPr id="429" name="Прямоугольник"/>
            <p:cNvSpPr/>
            <p:nvPr/>
          </p:nvSpPr>
          <p:spPr>
            <a:xfrm>
              <a:off x="0" y="0"/>
              <a:ext cx="4267200" cy="304800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0" name="1. Время"/>
            <p:cNvSpPr txBox="1"/>
            <p:nvPr/>
          </p:nvSpPr>
          <p:spPr>
            <a:xfrm>
              <a:off x="0" y="5080"/>
              <a:ext cx="4267200" cy="294641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1. Время</a:t>
              </a:r>
            </a:p>
          </p:txBody>
        </p:sp>
      </p:grpSp>
      <p:grpSp>
        <p:nvGrpSpPr>
          <p:cNvPr id="434" name="Rectangle 8"/>
          <p:cNvGrpSpPr/>
          <p:nvPr/>
        </p:nvGrpSpPr>
        <p:grpSpPr>
          <a:xfrm>
            <a:off x="457200" y="2133600"/>
            <a:ext cx="4267200" cy="304800"/>
            <a:chOff x="0" y="0"/>
            <a:chExt cx="4267200" cy="304800"/>
          </a:xfrm>
          <a:solidFill>
            <a:srgbClr val="0070C0"/>
          </a:solidFill>
        </p:grpSpPr>
        <p:sp>
          <p:nvSpPr>
            <p:cNvPr id="432" name="Прямоугольник"/>
            <p:cNvSpPr/>
            <p:nvPr/>
          </p:nvSpPr>
          <p:spPr>
            <a:xfrm>
              <a:off x="0" y="0"/>
              <a:ext cx="4267200" cy="304800"/>
            </a:xfrm>
            <a:prstGeom prst="rect">
              <a:avLst/>
            </a:prstGeom>
            <a:grpFill/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3" name="2. Затраты"/>
            <p:cNvSpPr txBox="1"/>
            <p:nvPr/>
          </p:nvSpPr>
          <p:spPr>
            <a:xfrm>
              <a:off x="0" y="5080"/>
              <a:ext cx="4267200" cy="2946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2. Затраты</a:t>
              </a:r>
            </a:p>
          </p:txBody>
        </p:sp>
      </p:grpSp>
      <p:grpSp>
        <p:nvGrpSpPr>
          <p:cNvPr id="437" name="Rectangle 9"/>
          <p:cNvGrpSpPr/>
          <p:nvPr/>
        </p:nvGrpSpPr>
        <p:grpSpPr>
          <a:xfrm>
            <a:off x="457200" y="2496235"/>
            <a:ext cx="7162800" cy="646329"/>
            <a:chOff x="0" y="-10744"/>
            <a:chExt cx="7162800" cy="646328"/>
          </a:xfrm>
        </p:grpSpPr>
        <p:sp>
          <p:nvSpPr>
            <p:cNvPr id="435" name="Прямоугольник"/>
            <p:cNvSpPr/>
            <p:nvPr/>
          </p:nvSpPr>
          <p:spPr>
            <a:xfrm>
              <a:off x="0" y="7619"/>
              <a:ext cx="7162800" cy="6096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/>
              </a:pPr>
              <a:endParaRPr/>
            </a:p>
          </p:txBody>
        </p:sp>
        <p:sp>
          <p:nvSpPr>
            <p:cNvPr id="436" name="Над проектом работают десятки сотрудников - программисты, аналитики, тестировщики,  специалисты по IT безопасности. Вам не прийдется содержать весь этот штат, Вы получаете готовый продукт, который мы круглосуточно поддерживаем."/>
            <p:cNvSpPr txBox="1"/>
            <p:nvPr/>
          </p:nvSpPr>
          <p:spPr>
            <a:xfrm>
              <a:off x="0" y="-10744"/>
              <a:ext cx="7162800" cy="646328"/>
            </a:xfrm>
            <a:prstGeom prst="rect">
              <a:avLst/>
            </a:prstGeom>
            <a:noFill/>
            <a:ln w="12700" cap="flat">
              <a:solidFill>
                <a:srgbClr val="0070C0"/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200"/>
              </a:pPr>
              <a:r>
                <a:rPr dirty="0" err="1"/>
                <a:t>Над</a:t>
              </a:r>
              <a:r>
                <a:rPr dirty="0"/>
                <a:t> </a:t>
              </a:r>
              <a:r>
                <a:rPr dirty="0" err="1"/>
                <a:t>проектом</a:t>
              </a:r>
              <a:r>
                <a:rPr dirty="0"/>
                <a:t> </a:t>
              </a:r>
              <a:r>
                <a:rPr dirty="0" err="1"/>
                <a:t>работают</a:t>
              </a:r>
              <a:r>
                <a:rPr dirty="0"/>
                <a:t> </a:t>
              </a:r>
              <a:r>
                <a:rPr dirty="0" err="1"/>
                <a:t>десятки</a:t>
              </a:r>
              <a:r>
                <a:rPr dirty="0"/>
                <a:t> </a:t>
              </a:r>
              <a:r>
                <a:rPr dirty="0" err="1"/>
                <a:t>сотрудников</a:t>
              </a:r>
              <a:r>
                <a:rPr dirty="0"/>
                <a:t> - </a:t>
              </a:r>
              <a:r>
                <a:rPr dirty="0" err="1"/>
                <a:t>программисты</a:t>
              </a:r>
              <a:r>
                <a:rPr dirty="0"/>
                <a:t>, </a:t>
              </a:r>
              <a:r>
                <a:rPr dirty="0" err="1"/>
                <a:t>аналитики</a:t>
              </a:r>
              <a:r>
                <a:rPr dirty="0"/>
                <a:t>, </a:t>
              </a:r>
              <a:r>
                <a:rPr dirty="0" err="1"/>
                <a:t>тестировщики</a:t>
              </a:r>
              <a:r>
                <a:rPr dirty="0"/>
                <a:t>,  </a:t>
              </a:r>
              <a:r>
                <a:rPr dirty="0" err="1"/>
                <a:t>специалисты</a:t>
              </a:r>
              <a:r>
                <a:rPr dirty="0"/>
                <a:t> </a:t>
              </a:r>
              <a:r>
                <a:rPr dirty="0" err="1"/>
                <a:t>по</a:t>
              </a:r>
              <a:r>
                <a:rPr dirty="0"/>
                <a:t> </a:t>
              </a:r>
              <a:r>
                <a:rPr dirty="0" smtClean="0"/>
                <a:t>IT</a:t>
              </a:r>
              <a:r>
                <a:rPr lang="ru-RU" dirty="0" smtClean="0"/>
                <a:t>-</a:t>
              </a:r>
              <a:r>
                <a:rPr dirty="0" err="1" smtClean="0"/>
                <a:t>безопасности</a:t>
              </a:r>
              <a:r>
                <a:rPr dirty="0"/>
                <a:t>. </a:t>
              </a:r>
              <a:r>
                <a:rPr dirty="0" err="1"/>
                <a:t>Вам</a:t>
              </a:r>
              <a:r>
                <a:rPr dirty="0"/>
                <a:t> </a:t>
              </a:r>
              <a:r>
                <a:rPr dirty="0" err="1"/>
                <a:t>не</a:t>
              </a:r>
              <a:r>
                <a:rPr dirty="0"/>
                <a:t> </a:t>
              </a:r>
              <a:r>
                <a:rPr dirty="0" err="1" smtClean="0"/>
                <a:t>придется</a:t>
              </a:r>
              <a:r>
                <a:rPr dirty="0" smtClean="0"/>
                <a:t> </a:t>
              </a:r>
              <a:r>
                <a:rPr dirty="0" err="1"/>
                <a:t>содержать</a:t>
              </a:r>
              <a:r>
                <a:rPr dirty="0"/>
                <a:t> </a:t>
              </a:r>
              <a:r>
                <a:rPr dirty="0" err="1"/>
                <a:t>весь</a:t>
              </a:r>
              <a:r>
                <a:rPr dirty="0"/>
                <a:t> </a:t>
              </a:r>
              <a:r>
                <a:rPr dirty="0" err="1"/>
                <a:t>этот</a:t>
              </a:r>
              <a:r>
                <a:rPr dirty="0"/>
                <a:t> </a:t>
              </a:r>
              <a:r>
                <a:rPr dirty="0" err="1"/>
                <a:t>штат</a:t>
              </a:r>
              <a:r>
                <a:rPr dirty="0"/>
                <a:t>, </a:t>
              </a:r>
              <a:r>
                <a:rPr dirty="0" err="1"/>
                <a:t>Вы</a:t>
              </a:r>
              <a:r>
                <a:rPr dirty="0"/>
                <a:t> </a:t>
              </a:r>
              <a:r>
                <a:rPr dirty="0" err="1"/>
                <a:t>получаете</a:t>
              </a:r>
              <a:r>
                <a:rPr dirty="0"/>
                <a:t> </a:t>
              </a:r>
              <a:r>
                <a:rPr dirty="0" err="1"/>
                <a:t>готовый</a:t>
              </a:r>
              <a:r>
                <a:rPr dirty="0"/>
                <a:t> </a:t>
              </a:r>
              <a:r>
                <a:rPr dirty="0" err="1"/>
                <a:t>продукт</a:t>
              </a:r>
              <a:r>
                <a:rPr dirty="0"/>
                <a:t>, </a:t>
              </a:r>
              <a:r>
                <a:rPr dirty="0" err="1"/>
                <a:t>который</a:t>
              </a:r>
              <a:r>
                <a:rPr dirty="0"/>
                <a:t> </a:t>
              </a:r>
              <a:r>
                <a:rPr dirty="0" err="1"/>
                <a:t>мы</a:t>
              </a:r>
              <a:r>
                <a:rPr dirty="0"/>
                <a:t> </a:t>
              </a:r>
              <a:r>
                <a:rPr dirty="0" err="1"/>
                <a:t>круглосуточно</a:t>
              </a:r>
              <a:r>
                <a:rPr dirty="0"/>
                <a:t> </a:t>
              </a:r>
              <a:r>
                <a:rPr dirty="0" err="1"/>
                <a:t>поддерживаем</a:t>
              </a:r>
              <a:r>
                <a:rPr dirty="0"/>
                <a:t>. </a:t>
              </a:r>
            </a:p>
          </p:txBody>
        </p:sp>
      </p:grpSp>
      <p:grpSp>
        <p:nvGrpSpPr>
          <p:cNvPr id="440" name="Rectangle 10"/>
          <p:cNvGrpSpPr/>
          <p:nvPr/>
        </p:nvGrpSpPr>
        <p:grpSpPr>
          <a:xfrm>
            <a:off x="457200" y="3639235"/>
            <a:ext cx="7162800" cy="646329"/>
            <a:chOff x="0" y="78156"/>
            <a:chExt cx="7162800" cy="646328"/>
          </a:xfrm>
        </p:grpSpPr>
        <p:sp>
          <p:nvSpPr>
            <p:cNvPr id="438" name="Прямоугольник"/>
            <p:cNvSpPr/>
            <p:nvPr/>
          </p:nvSpPr>
          <p:spPr>
            <a:xfrm>
              <a:off x="0" y="96519"/>
              <a:ext cx="7162800" cy="6096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/>
              </a:pPr>
              <a:endParaRPr/>
            </a:p>
          </p:txBody>
        </p:sp>
        <p:sp>
          <p:nvSpPr>
            <p:cNvPr id="439" name="В платежной системе изначально заложены удобные опции такие, как – привязка номера телефона, мультивалютность на одном счете, эксклюзивные провайдеры, СИП звонки, СМС и короткие сообщение, поддержка различных устройств, зарубежные карты и SWIFT и многое другое."/>
            <p:cNvSpPr txBox="1"/>
            <p:nvPr/>
          </p:nvSpPr>
          <p:spPr>
            <a:xfrm>
              <a:off x="0" y="78156"/>
              <a:ext cx="7162800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200"/>
              </a:pPr>
              <a:r>
                <a:rPr dirty="0"/>
                <a:t>В </a:t>
              </a:r>
              <a:r>
                <a:rPr dirty="0" err="1"/>
                <a:t>системе</a:t>
              </a:r>
              <a:r>
                <a:rPr dirty="0"/>
                <a:t> </a:t>
              </a:r>
              <a:r>
                <a:rPr dirty="0" err="1"/>
                <a:t>изначально</a:t>
              </a:r>
              <a:r>
                <a:rPr dirty="0"/>
                <a:t> </a:t>
              </a:r>
              <a:r>
                <a:rPr dirty="0" err="1"/>
                <a:t>заложены</a:t>
              </a:r>
              <a:r>
                <a:rPr dirty="0"/>
                <a:t> </a:t>
              </a:r>
              <a:r>
                <a:rPr dirty="0" err="1"/>
                <a:t>удобные</a:t>
              </a:r>
              <a:r>
                <a:rPr dirty="0"/>
                <a:t> </a:t>
              </a:r>
              <a:r>
                <a:rPr dirty="0" err="1" smtClean="0"/>
                <a:t>опции</a:t>
              </a:r>
              <a:r>
                <a:rPr lang="ru-RU" dirty="0" smtClean="0"/>
                <a:t>: </a:t>
              </a:r>
              <a:r>
                <a:rPr dirty="0" err="1" smtClean="0"/>
                <a:t>привязка</a:t>
              </a:r>
              <a:r>
                <a:rPr dirty="0" smtClean="0"/>
                <a:t> </a:t>
              </a:r>
              <a:r>
                <a:rPr dirty="0" err="1"/>
                <a:t>номера</a:t>
              </a:r>
              <a:r>
                <a:rPr dirty="0"/>
                <a:t> </a:t>
              </a:r>
              <a:r>
                <a:rPr dirty="0" err="1"/>
                <a:t>телефона</a:t>
              </a:r>
              <a:r>
                <a:rPr dirty="0"/>
                <a:t>, </a:t>
              </a:r>
              <a:r>
                <a:rPr dirty="0" err="1"/>
                <a:t>мультивалютность</a:t>
              </a:r>
              <a:r>
                <a:rPr dirty="0"/>
                <a:t> </a:t>
              </a:r>
              <a:r>
                <a:rPr dirty="0" err="1"/>
                <a:t>на</a:t>
              </a:r>
              <a:r>
                <a:rPr dirty="0"/>
                <a:t> </a:t>
              </a:r>
              <a:r>
                <a:rPr dirty="0" err="1"/>
                <a:t>одном</a:t>
              </a:r>
              <a:r>
                <a:rPr dirty="0"/>
                <a:t> </a:t>
              </a:r>
              <a:r>
                <a:rPr dirty="0" err="1"/>
                <a:t>счете</a:t>
              </a:r>
              <a:r>
                <a:rPr dirty="0"/>
                <a:t>, </a:t>
              </a:r>
              <a:r>
                <a:rPr dirty="0" err="1"/>
                <a:t>эксклюзивные</a:t>
              </a:r>
              <a:r>
                <a:rPr dirty="0"/>
                <a:t> </a:t>
              </a:r>
              <a:r>
                <a:rPr dirty="0" err="1"/>
                <a:t>провайдеры</a:t>
              </a:r>
              <a:r>
                <a:rPr dirty="0"/>
                <a:t>, СМС и </a:t>
              </a:r>
              <a:r>
                <a:rPr dirty="0" err="1"/>
                <a:t>короткие</a:t>
              </a:r>
              <a:r>
                <a:rPr dirty="0"/>
                <a:t> </a:t>
              </a:r>
              <a:r>
                <a:rPr dirty="0" err="1"/>
                <a:t>сообщение</a:t>
              </a:r>
              <a:r>
                <a:rPr dirty="0"/>
                <a:t>, </a:t>
              </a:r>
              <a:r>
                <a:rPr dirty="0" err="1"/>
                <a:t>поддержка</a:t>
              </a:r>
              <a:r>
                <a:rPr dirty="0"/>
                <a:t> </a:t>
              </a:r>
              <a:r>
                <a:rPr dirty="0" err="1"/>
                <a:t>различных</a:t>
              </a:r>
              <a:r>
                <a:rPr dirty="0"/>
                <a:t> </a:t>
              </a:r>
              <a:r>
                <a:rPr dirty="0" err="1" smtClean="0"/>
                <a:t>устройств</a:t>
              </a:r>
              <a:r>
                <a:rPr lang="ru-RU" dirty="0" smtClean="0"/>
                <a:t> </a:t>
              </a:r>
              <a:r>
                <a:rPr dirty="0" smtClean="0"/>
                <a:t>и </a:t>
              </a:r>
              <a:r>
                <a:rPr dirty="0" err="1"/>
                <a:t>многое</a:t>
              </a:r>
              <a:r>
                <a:rPr dirty="0"/>
                <a:t> </a:t>
              </a:r>
              <a:r>
                <a:rPr dirty="0" err="1"/>
                <a:t>другое</a:t>
              </a:r>
              <a:r>
                <a:rPr dirty="0"/>
                <a:t>.</a:t>
              </a:r>
            </a:p>
          </p:txBody>
        </p:sp>
      </p:grpSp>
      <p:grpSp>
        <p:nvGrpSpPr>
          <p:cNvPr id="443" name="Rectangle 11"/>
          <p:cNvGrpSpPr/>
          <p:nvPr/>
        </p:nvGrpSpPr>
        <p:grpSpPr>
          <a:xfrm>
            <a:off x="457200" y="4419600"/>
            <a:ext cx="4267200" cy="304800"/>
            <a:chOff x="0" y="0"/>
            <a:chExt cx="4267200" cy="304800"/>
          </a:xfrm>
          <a:solidFill>
            <a:srgbClr val="0070C0"/>
          </a:solidFill>
        </p:grpSpPr>
        <p:sp>
          <p:nvSpPr>
            <p:cNvPr id="441" name="Прямоугольник"/>
            <p:cNvSpPr/>
            <p:nvPr/>
          </p:nvSpPr>
          <p:spPr>
            <a:xfrm>
              <a:off x="0" y="0"/>
              <a:ext cx="4267200" cy="304800"/>
            </a:xfrm>
            <a:prstGeom prst="rect">
              <a:avLst/>
            </a:prstGeom>
            <a:grpFill/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2" name="4. Безопасность"/>
            <p:cNvSpPr txBox="1"/>
            <p:nvPr/>
          </p:nvSpPr>
          <p:spPr>
            <a:xfrm>
              <a:off x="0" y="5080"/>
              <a:ext cx="4267200" cy="2946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4. Безопасность</a:t>
              </a:r>
            </a:p>
          </p:txBody>
        </p:sp>
      </p:grpSp>
      <p:grpSp>
        <p:nvGrpSpPr>
          <p:cNvPr id="446" name="Rectangle 12"/>
          <p:cNvGrpSpPr/>
          <p:nvPr/>
        </p:nvGrpSpPr>
        <p:grpSpPr>
          <a:xfrm>
            <a:off x="457200" y="5754471"/>
            <a:ext cx="4267200" cy="304800"/>
            <a:chOff x="0" y="0"/>
            <a:chExt cx="4267200" cy="304800"/>
          </a:xfrm>
          <a:solidFill>
            <a:srgbClr val="0070C0"/>
          </a:solidFill>
        </p:grpSpPr>
        <p:sp>
          <p:nvSpPr>
            <p:cNvPr id="444" name="Прямоугольник"/>
            <p:cNvSpPr/>
            <p:nvPr/>
          </p:nvSpPr>
          <p:spPr>
            <a:xfrm>
              <a:off x="0" y="0"/>
              <a:ext cx="4267200" cy="304800"/>
            </a:xfrm>
            <a:prstGeom prst="rect">
              <a:avLst/>
            </a:prstGeom>
            <a:grpFill/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5" name="5. Гибкость и адаптивность системы"/>
            <p:cNvSpPr txBox="1"/>
            <p:nvPr/>
          </p:nvSpPr>
          <p:spPr>
            <a:xfrm>
              <a:off x="0" y="5080"/>
              <a:ext cx="4267200" cy="2946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5. </a:t>
              </a:r>
              <a:r>
                <a:rPr dirty="0" err="1"/>
                <a:t>Гибкость</a:t>
              </a:r>
              <a:r>
                <a:rPr dirty="0"/>
                <a:t> и </a:t>
              </a:r>
              <a:r>
                <a:rPr dirty="0" err="1"/>
                <a:t>адаптивность</a:t>
              </a:r>
              <a:r>
                <a:rPr dirty="0"/>
                <a:t> </a:t>
              </a:r>
              <a:r>
                <a:rPr dirty="0" err="1"/>
                <a:t>системы</a:t>
              </a:r>
              <a:endParaRPr dirty="0"/>
            </a:p>
          </p:txBody>
        </p:sp>
      </p:grpSp>
      <p:grpSp>
        <p:nvGrpSpPr>
          <p:cNvPr id="449" name="Rectangle 13"/>
          <p:cNvGrpSpPr/>
          <p:nvPr/>
        </p:nvGrpSpPr>
        <p:grpSpPr>
          <a:xfrm>
            <a:off x="457200" y="6098740"/>
            <a:ext cx="7162800" cy="662354"/>
            <a:chOff x="0" y="-149660"/>
            <a:chExt cx="7162800" cy="662354"/>
          </a:xfrm>
        </p:grpSpPr>
        <p:sp>
          <p:nvSpPr>
            <p:cNvPr id="447" name="Прямоугольник"/>
            <p:cNvSpPr/>
            <p:nvPr/>
          </p:nvSpPr>
          <p:spPr>
            <a:xfrm>
              <a:off x="0" y="-149660"/>
              <a:ext cx="7162800" cy="60686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/>
              </a:pPr>
              <a:endParaRPr/>
            </a:p>
          </p:txBody>
        </p:sp>
        <p:sp>
          <p:nvSpPr>
            <p:cNvPr id="448" name="Гибкость, если Вам потребуется что то чего Вы не нашли в нашей системе, мы готовы доработать этот функционал специально для Вас."/>
            <p:cNvSpPr txBox="1"/>
            <p:nvPr/>
          </p:nvSpPr>
          <p:spPr>
            <a:xfrm>
              <a:off x="0" y="-133635"/>
              <a:ext cx="7064829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200"/>
              </a:lvl1pPr>
            </a:lstStyle>
            <a:p>
              <a:r>
                <a:rPr dirty="0" err="1" smtClean="0"/>
                <a:t>Гибкость</a:t>
              </a:r>
              <a:r>
                <a:rPr lang="ru-RU" dirty="0"/>
                <a:t>:</a:t>
              </a:r>
              <a:r>
                <a:rPr dirty="0" smtClean="0"/>
                <a:t> </a:t>
              </a:r>
              <a:r>
                <a:rPr dirty="0" err="1"/>
                <a:t>если</a:t>
              </a:r>
              <a:r>
                <a:rPr dirty="0"/>
                <a:t> </a:t>
              </a:r>
              <a:r>
                <a:rPr dirty="0" err="1"/>
                <a:t>Вам</a:t>
              </a:r>
              <a:r>
                <a:rPr dirty="0"/>
                <a:t> </a:t>
              </a:r>
              <a:r>
                <a:rPr dirty="0" err="1"/>
                <a:t>потребуется</a:t>
              </a:r>
              <a:r>
                <a:rPr dirty="0"/>
                <a:t> </a:t>
              </a:r>
              <a:r>
                <a:rPr dirty="0" err="1" smtClean="0"/>
                <a:t>что</a:t>
              </a:r>
              <a:r>
                <a:rPr lang="ru-RU" dirty="0"/>
                <a:t>-</a:t>
              </a:r>
              <a:r>
                <a:rPr dirty="0" err="1" smtClean="0"/>
                <a:t>то</a:t>
              </a:r>
              <a:r>
                <a:rPr lang="ru-RU" dirty="0" smtClean="0"/>
                <a:t>,</a:t>
              </a:r>
              <a:r>
                <a:rPr dirty="0" smtClean="0"/>
                <a:t> </a:t>
              </a:r>
              <a:r>
                <a:rPr dirty="0" err="1"/>
                <a:t>чего</a:t>
              </a:r>
              <a:r>
                <a:rPr dirty="0"/>
                <a:t> </a:t>
              </a:r>
              <a:r>
                <a:rPr dirty="0" err="1"/>
                <a:t>Вы</a:t>
              </a:r>
              <a:r>
                <a:rPr dirty="0"/>
                <a:t> </a:t>
              </a:r>
              <a:r>
                <a:rPr dirty="0" err="1"/>
                <a:t>не</a:t>
              </a:r>
              <a:r>
                <a:rPr dirty="0"/>
                <a:t> </a:t>
              </a:r>
              <a:r>
                <a:rPr dirty="0" err="1"/>
                <a:t>нашли</a:t>
              </a:r>
              <a:r>
                <a:rPr dirty="0"/>
                <a:t> в </a:t>
              </a:r>
              <a:r>
                <a:rPr dirty="0" err="1"/>
                <a:t>нашей</a:t>
              </a:r>
              <a:r>
                <a:rPr dirty="0"/>
                <a:t> </a:t>
              </a:r>
              <a:r>
                <a:rPr dirty="0" err="1"/>
                <a:t>системе</a:t>
              </a:r>
              <a:r>
                <a:rPr dirty="0"/>
                <a:t>, </a:t>
              </a:r>
              <a:r>
                <a:rPr dirty="0" err="1"/>
                <a:t>мы</a:t>
              </a:r>
              <a:r>
                <a:rPr dirty="0"/>
                <a:t> </a:t>
              </a:r>
              <a:r>
                <a:rPr dirty="0" err="1"/>
                <a:t>готовы</a:t>
              </a:r>
              <a:r>
                <a:rPr dirty="0"/>
                <a:t> </a:t>
              </a:r>
              <a:r>
                <a:rPr dirty="0" err="1"/>
                <a:t>доработать</a:t>
              </a:r>
              <a:r>
                <a:rPr dirty="0"/>
                <a:t> </a:t>
              </a:r>
              <a:r>
                <a:rPr dirty="0" err="1"/>
                <a:t>этот</a:t>
              </a:r>
              <a:r>
                <a:rPr dirty="0"/>
                <a:t> </a:t>
              </a:r>
              <a:r>
                <a:rPr dirty="0" err="1"/>
                <a:t>функционал</a:t>
              </a:r>
              <a:r>
                <a:rPr dirty="0"/>
                <a:t> </a:t>
              </a:r>
              <a:r>
                <a:rPr dirty="0" err="1"/>
                <a:t>специально</a:t>
              </a:r>
              <a:r>
                <a:rPr dirty="0"/>
                <a:t> </a:t>
              </a:r>
              <a:r>
                <a:rPr dirty="0" err="1"/>
                <a:t>для</a:t>
              </a:r>
              <a:r>
                <a:rPr dirty="0"/>
                <a:t> </a:t>
              </a:r>
              <a:r>
                <a:rPr dirty="0" err="1"/>
                <a:t>Вас</a:t>
              </a:r>
              <a:r>
                <a:rPr dirty="0"/>
                <a:t>.</a:t>
              </a:r>
              <a:r>
                <a:rPr lang="en-US" dirty="0"/>
                <a:t> </a:t>
              </a:r>
              <a:r>
                <a:rPr lang="ru-RU" dirty="0"/>
                <a:t>Система обладает набором </a:t>
              </a:r>
              <a:r>
                <a:rPr lang="en-US" dirty="0"/>
                <a:t>API</a:t>
              </a:r>
              <a:r>
                <a:rPr lang="ru-RU" dirty="0"/>
                <a:t> для интеграции </a:t>
              </a:r>
              <a:r>
                <a:rPr lang="ru-RU" dirty="0" smtClean="0"/>
                <a:t>с банком </a:t>
              </a:r>
              <a:r>
                <a:rPr lang="ru-RU" dirty="0"/>
                <a:t>и его клиентами 1 и 2 уровня. 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6488723" y="2020150"/>
            <a:ext cx="2435469" cy="443215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314360" y="2088485"/>
            <a:ext cx="3174363" cy="432990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83029" y="2088485"/>
            <a:ext cx="3005294" cy="432990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451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" y="0"/>
            <a:ext cx="9144000" cy="62310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52" name="Title 1"/>
          <p:cNvSpPr txBox="1">
            <a:spLocks noGrp="1"/>
          </p:cNvSpPr>
          <p:nvPr>
            <p:ph type="title"/>
          </p:nvPr>
        </p:nvSpPr>
        <p:spPr>
          <a:xfrm>
            <a:off x="283029" y="1309909"/>
            <a:ext cx="8229600" cy="53340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dirty="0" smtClean="0"/>
              <a:t>1</a:t>
            </a:r>
            <a:r>
              <a:rPr lang="ru-RU" dirty="0"/>
              <a:t>1</a:t>
            </a:r>
            <a:r>
              <a:rPr dirty="0" smtClean="0"/>
              <a:t>. </a:t>
            </a:r>
            <a:r>
              <a:rPr lang="ru-RU" dirty="0"/>
              <a:t>В</a:t>
            </a:r>
            <a:r>
              <a:rPr dirty="0" err="1"/>
              <a:t>заимодействие</a:t>
            </a:r>
            <a:r>
              <a:rPr dirty="0"/>
              <a:t> </a:t>
            </a:r>
            <a:r>
              <a:rPr dirty="0" err="1"/>
              <a:t>партнеро</a:t>
            </a:r>
            <a:r>
              <a:rPr lang="ru-RU" dirty="0"/>
              <a:t>в</a:t>
            </a:r>
            <a:endParaRPr dirty="0"/>
          </a:p>
        </p:txBody>
      </p:sp>
      <p:grpSp>
        <p:nvGrpSpPr>
          <p:cNvPr id="455" name="Rounded Rectangle 5"/>
          <p:cNvGrpSpPr/>
          <p:nvPr/>
        </p:nvGrpSpPr>
        <p:grpSpPr>
          <a:xfrm>
            <a:off x="936338" y="4568200"/>
            <a:ext cx="1460494" cy="738662"/>
            <a:chOff x="0" y="-102631"/>
            <a:chExt cx="1981200" cy="738662"/>
          </a:xfrm>
        </p:grpSpPr>
        <p:sp>
          <p:nvSpPr>
            <p:cNvPr id="453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454" name="Процессинг"/>
            <p:cNvSpPr txBox="1"/>
            <p:nvPr/>
          </p:nvSpPr>
          <p:spPr>
            <a:xfrm>
              <a:off x="26037" y="-102631"/>
              <a:ext cx="1929126" cy="73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endParaRPr lang="ru-RU" dirty="0"/>
            </a:p>
            <a:p>
              <a:r>
                <a:rPr lang="ru-RU" dirty="0"/>
                <a:t>Клиент 2 уровня</a:t>
              </a:r>
            </a:p>
            <a:p>
              <a:endParaRPr dirty="0"/>
            </a:p>
          </p:txBody>
        </p:sp>
      </p:grpSp>
      <p:grpSp>
        <p:nvGrpSpPr>
          <p:cNvPr id="464" name="Rounded Rectangle 8"/>
          <p:cNvGrpSpPr/>
          <p:nvPr/>
        </p:nvGrpSpPr>
        <p:grpSpPr>
          <a:xfrm>
            <a:off x="1451742" y="2676338"/>
            <a:ext cx="1661571" cy="533400"/>
            <a:chOff x="0" y="0"/>
            <a:chExt cx="1981200" cy="533400"/>
          </a:xfrm>
        </p:grpSpPr>
        <p:sp>
          <p:nvSpPr>
            <p:cNvPr id="462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463" name="Сопровождение"/>
            <p:cNvSpPr txBox="1"/>
            <p:nvPr/>
          </p:nvSpPr>
          <p:spPr>
            <a:xfrm>
              <a:off x="26037" y="112812"/>
              <a:ext cx="192912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lang="ru-RU" dirty="0"/>
                <a:t>Клиент 2 уровня</a:t>
              </a:r>
              <a:endParaRPr dirty="0"/>
            </a:p>
          </p:txBody>
        </p:sp>
      </p:grpSp>
      <p:grpSp>
        <p:nvGrpSpPr>
          <p:cNvPr id="29" name="Rounded Rectangle 5"/>
          <p:cNvGrpSpPr/>
          <p:nvPr/>
        </p:nvGrpSpPr>
        <p:grpSpPr>
          <a:xfrm>
            <a:off x="3370305" y="3472540"/>
            <a:ext cx="2917371" cy="849087"/>
            <a:chOff x="0" y="0"/>
            <a:chExt cx="1981200" cy="533400"/>
          </a:xfrm>
        </p:grpSpPr>
        <p:sp>
          <p:nvSpPr>
            <p:cNvPr id="30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31" name="Процессинг"/>
            <p:cNvSpPr txBox="1"/>
            <p:nvPr/>
          </p:nvSpPr>
          <p:spPr>
            <a:xfrm>
              <a:off x="26037" y="112812"/>
              <a:ext cx="192912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lang="ru-RU" dirty="0"/>
                <a:t>Клиент 1 уровня</a:t>
              </a:r>
              <a:endParaRPr dirty="0"/>
            </a:p>
          </p:txBody>
        </p:sp>
      </p:grpSp>
      <p:grpSp>
        <p:nvGrpSpPr>
          <p:cNvPr id="32" name="Rounded Rectangle 5"/>
          <p:cNvGrpSpPr/>
          <p:nvPr/>
        </p:nvGrpSpPr>
        <p:grpSpPr>
          <a:xfrm>
            <a:off x="6725238" y="3630746"/>
            <a:ext cx="1981200" cy="533400"/>
            <a:chOff x="0" y="0"/>
            <a:chExt cx="1981200" cy="533400"/>
          </a:xfrm>
        </p:grpSpPr>
        <p:sp>
          <p:nvSpPr>
            <p:cNvPr id="33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34" name="Процессинг"/>
            <p:cNvSpPr txBox="1"/>
            <p:nvPr/>
          </p:nvSpPr>
          <p:spPr>
            <a:xfrm>
              <a:off x="26037" y="112812"/>
              <a:ext cx="192912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lang="ru-RU" dirty="0"/>
                <a:t>Банк</a:t>
              </a:r>
              <a:endParaRPr dirty="0"/>
            </a:p>
          </p:txBody>
        </p:sp>
      </p:grpSp>
      <p:grpSp>
        <p:nvGrpSpPr>
          <p:cNvPr id="35" name="Rounded Rectangle 5"/>
          <p:cNvGrpSpPr/>
          <p:nvPr/>
        </p:nvGrpSpPr>
        <p:grpSpPr>
          <a:xfrm>
            <a:off x="263835" y="3246799"/>
            <a:ext cx="1673822" cy="738662"/>
            <a:chOff x="-22982" y="-116885"/>
            <a:chExt cx="2004182" cy="738662"/>
          </a:xfrm>
        </p:grpSpPr>
        <p:sp>
          <p:nvSpPr>
            <p:cNvPr id="36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37" name="Процессинг"/>
            <p:cNvSpPr txBox="1"/>
            <p:nvPr/>
          </p:nvSpPr>
          <p:spPr>
            <a:xfrm>
              <a:off x="-22982" y="-116885"/>
              <a:ext cx="1929126" cy="738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endParaRPr lang="ru-RU" dirty="0"/>
            </a:p>
            <a:p>
              <a:r>
                <a:rPr lang="ru-RU" dirty="0"/>
                <a:t>Клиент 2 уровня</a:t>
              </a:r>
            </a:p>
            <a:p>
              <a:endParaRPr dirty="0"/>
            </a:p>
          </p:txBody>
        </p:sp>
      </p:grpSp>
      <p:grpSp>
        <p:nvGrpSpPr>
          <p:cNvPr id="38" name="Rounded Rectangle 5"/>
          <p:cNvGrpSpPr/>
          <p:nvPr/>
        </p:nvGrpSpPr>
        <p:grpSpPr>
          <a:xfrm>
            <a:off x="1469570" y="5696986"/>
            <a:ext cx="1643743" cy="533400"/>
            <a:chOff x="0" y="0"/>
            <a:chExt cx="1981200" cy="533400"/>
          </a:xfrm>
        </p:grpSpPr>
        <p:sp>
          <p:nvSpPr>
            <p:cNvPr id="39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/>
              </a:pPr>
              <a:endParaRPr/>
            </a:p>
          </p:txBody>
        </p:sp>
        <p:sp>
          <p:nvSpPr>
            <p:cNvPr id="40" name="Процессинг"/>
            <p:cNvSpPr txBox="1"/>
            <p:nvPr/>
          </p:nvSpPr>
          <p:spPr>
            <a:xfrm>
              <a:off x="337457" y="112812"/>
              <a:ext cx="161770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/>
              </a:lvl1pPr>
            </a:lstStyle>
            <a:p>
              <a:r>
                <a:rPr lang="ru-RU" dirty="0"/>
                <a:t>Клиент 2 уровня</a:t>
              </a:r>
            </a:p>
          </p:txBody>
        </p:sp>
      </p:grpSp>
      <p:cxnSp>
        <p:nvCxnSpPr>
          <p:cNvPr id="3" name="Прямая со стрелкой 2"/>
          <p:cNvCxnSpPr/>
          <p:nvPr/>
        </p:nvCxnSpPr>
        <p:spPr>
          <a:xfrm>
            <a:off x="3226777" y="2943037"/>
            <a:ext cx="1055077" cy="42064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Прямая со стрелкой 4"/>
          <p:cNvCxnSpPr/>
          <p:nvPr/>
        </p:nvCxnSpPr>
        <p:spPr>
          <a:xfrm>
            <a:off x="2063758" y="3652119"/>
            <a:ext cx="1027953" cy="16374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2532185" y="4457700"/>
            <a:ext cx="838120" cy="4747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3226777" y="4457700"/>
            <a:ext cx="1415561" cy="151227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Title 1"/>
          <p:cNvSpPr txBox="1"/>
          <p:nvPr/>
        </p:nvSpPr>
        <p:spPr>
          <a:xfrm>
            <a:off x="149469" y="2329816"/>
            <a:ext cx="8853853" cy="429006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hangingPunct="1"/>
            <a:endParaRPr lang="ru-RU" dirty="0"/>
          </a:p>
        </p:txBody>
      </p:sp>
      <p:sp>
        <p:nvSpPr>
          <p:cNvPr id="476" name="Title 1"/>
          <p:cNvSpPr txBox="1"/>
          <p:nvPr/>
        </p:nvSpPr>
        <p:spPr>
          <a:xfrm>
            <a:off x="149469" y="1343830"/>
            <a:ext cx="5108331" cy="534438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defTabSz="447675">
              <a:defRPr sz="1570">
                <a:solidFill>
                  <a:srgbClr val="0000FF"/>
                </a:solidFill>
              </a:defRPr>
            </a:lvl1pPr>
          </a:lstStyle>
          <a:p>
            <a:endParaRPr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6287676" y="3897084"/>
            <a:ext cx="43756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136"/>
            <a:ext cx="9090661" cy="6629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80" name="Title 1"/>
          <p:cNvSpPr txBox="1">
            <a:spLocks noGrp="1"/>
          </p:cNvSpPr>
          <p:nvPr>
            <p:ph type="title"/>
          </p:nvPr>
        </p:nvSpPr>
        <p:spPr>
          <a:xfrm>
            <a:off x="514984" y="1940878"/>
            <a:ext cx="7620001" cy="868363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dirty="0" smtClean="0"/>
              <a:t>1</a:t>
            </a:r>
            <a:r>
              <a:rPr lang="ru-RU" dirty="0"/>
              <a:t>2</a:t>
            </a:r>
            <a:r>
              <a:rPr dirty="0" smtClean="0"/>
              <a:t>. </a:t>
            </a:r>
            <a:r>
              <a:rPr dirty="0" err="1"/>
              <a:t>Оптимизация</a:t>
            </a:r>
            <a:r>
              <a:rPr dirty="0"/>
              <a:t> </a:t>
            </a:r>
            <a:r>
              <a:rPr dirty="0" err="1"/>
              <a:t>расходов</a:t>
            </a:r>
            <a:endParaRPr dirty="0"/>
          </a:p>
        </p:txBody>
      </p:sp>
      <p:sp>
        <p:nvSpPr>
          <p:cNvPr id="481" name="Rectangle 5"/>
          <p:cNvSpPr txBox="1"/>
          <p:nvPr/>
        </p:nvSpPr>
        <p:spPr>
          <a:xfrm>
            <a:off x="457200" y="3167400"/>
            <a:ext cx="7162800" cy="5232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ru-RU" dirty="0" smtClean="0"/>
              <a:t> Генезис </a:t>
            </a:r>
            <a:r>
              <a:rPr lang="ru-RU" dirty="0"/>
              <a:t>блок</a:t>
            </a:r>
            <a:r>
              <a:rPr dirty="0"/>
              <a:t> </a:t>
            </a:r>
            <a:r>
              <a:rPr dirty="0" err="1"/>
              <a:t>представляет</a:t>
            </a:r>
            <a:r>
              <a:rPr dirty="0"/>
              <a:t> </a:t>
            </a:r>
            <a:r>
              <a:rPr dirty="0" err="1"/>
              <a:t>профессиональные</a:t>
            </a:r>
            <a:r>
              <a:rPr dirty="0"/>
              <a:t> </a:t>
            </a:r>
            <a:r>
              <a:rPr dirty="0" err="1"/>
              <a:t>услуги</a:t>
            </a:r>
            <a:r>
              <a:rPr dirty="0"/>
              <a:t> в </a:t>
            </a:r>
            <a:r>
              <a:rPr dirty="0" err="1"/>
              <a:t>области</a:t>
            </a:r>
            <a:r>
              <a:rPr dirty="0"/>
              <a:t> </a:t>
            </a:r>
            <a:r>
              <a:rPr dirty="0" err="1"/>
              <a:t>технологических</a:t>
            </a:r>
            <a:r>
              <a:rPr dirty="0"/>
              <a:t> и </a:t>
            </a:r>
            <a:r>
              <a:rPr dirty="0" err="1"/>
              <a:t>финансовых</a:t>
            </a:r>
            <a:r>
              <a:rPr dirty="0"/>
              <a:t> </a:t>
            </a:r>
            <a:r>
              <a:rPr dirty="0" err="1"/>
              <a:t>решений</a:t>
            </a:r>
            <a:r>
              <a:rPr dirty="0"/>
              <a:t>, </a:t>
            </a:r>
            <a:r>
              <a:rPr dirty="0" err="1"/>
              <a:t>разработки</a:t>
            </a:r>
            <a:r>
              <a:rPr dirty="0"/>
              <a:t> </a:t>
            </a:r>
            <a:r>
              <a:rPr dirty="0" err="1"/>
              <a:t>новых</a:t>
            </a:r>
            <a:r>
              <a:rPr dirty="0"/>
              <a:t> </a:t>
            </a:r>
            <a:r>
              <a:rPr dirty="0" err="1"/>
              <a:t>сервисов</a:t>
            </a:r>
            <a:r>
              <a:rPr dirty="0"/>
              <a:t> и </a:t>
            </a:r>
            <a:r>
              <a:rPr dirty="0" err="1"/>
              <a:t>услуг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передаются</a:t>
            </a:r>
            <a:r>
              <a:rPr dirty="0"/>
              <a:t> </a:t>
            </a:r>
            <a:r>
              <a:rPr dirty="0" err="1"/>
              <a:t>заказчику</a:t>
            </a:r>
            <a:r>
              <a:rPr dirty="0"/>
              <a:t>.</a:t>
            </a:r>
          </a:p>
        </p:txBody>
      </p:sp>
      <p:grpSp>
        <p:nvGrpSpPr>
          <p:cNvPr id="484" name="Rectangle 6"/>
          <p:cNvGrpSpPr/>
          <p:nvPr/>
        </p:nvGrpSpPr>
        <p:grpSpPr>
          <a:xfrm>
            <a:off x="457200" y="4079240"/>
            <a:ext cx="7162800" cy="2438401"/>
            <a:chOff x="0" y="0"/>
            <a:chExt cx="7162800" cy="2438400"/>
          </a:xfrm>
        </p:grpSpPr>
        <p:sp>
          <p:nvSpPr>
            <p:cNvPr id="482" name="Прямоугольник"/>
            <p:cNvSpPr/>
            <p:nvPr/>
          </p:nvSpPr>
          <p:spPr>
            <a:xfrm>
              <a:off x="0" y="0"/>
              <a:ext cx="7162800" cy="2438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/>
              </a:pPr>
              <a:endParaRPr/>
            </a:p>
          </p:txBody>
        </p:sp>
        <p:sp>
          <p:nvSpPr>
            <p:cNvPr id="483" name="1. Заказчику не нужно держать собственный штат…"/>
            <p:cNvSpPr txBox="1"/>
            <p:nvPr/>
          </p:nvSpPr>
          <p:spPr>
            <a:xfrm>
              <a:off x="0" y="249706"/>
              <a:ext cx="7162800" cy="1938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200"/>
              </a:pPr>
              <a:r>
                <a:rPr dirty="0"/>
                <a:t>1. </a:t>
              </a:r>
              <a:r>
                <a:rPr dirty="0" err="1"/>
                <a:t>Заказчику</a:t>
              </a:r>
              <a:r>
                <a:rPr dirty="0"/>
                <a:t> </a:t>
              </a:r>
              <a:r>
                <a:rPr dirty="0" err="1"/>
                <a:t>не</a:t>
              </a:r>
              <a:r>
                <a:rPr dirty="0"/>
                <a:t> </a:t>
              </a:r>
              <a:r>
                <a:rPr dirty="0" err="1"/>
                <a:t>нужно</a:t>
              </a:r>
              <a:r>
                <a:rPr dirty="0"/>
                <a:t> </a:t>
              </a:r>
              <a:r>
                <a:rPr lang="ru-RU" dirty="0" smtClean="0"/>
                <a:t>со</a:t>
              </a:r>
              <a:r>
                <a:rPr dirty="0" err="1" smtClean="0"/>
                <a:t>держать</a:t>
              </a:r>
              <a:r>
                <a:rPr dirty="0" smtClean="0"/>
                <a:t> </a:t>
              </a:r>
              <a:r>
                <a:rPr dirty="0" err="1"/>
                <a:t>собственный</a:t>
              </a:r>
              <a:r>
                <a:rPr dirty="0"/>
                <a:t> </a:t>
              </a:r>
              <a:r>
                <a:rPr dirty="0" err="1"/>
                <a:t>штат</a:t>
              </a:r>
              <a:r>
                <a:rPr dirty="0"/>
                <a:t> </a:t>
              </a:r>
            </a:p>
            <a:p>
              <a:pPr>
                <a:buSzPct val="100000"/>
                <a:buFont typeface="Arial" panose="020B0604020202020204"/>
                <a:buChar char="•"/>
                <a:defRPr sz="1200" i="1"/>
              </a:pPr>
              <a:r>
                <a:rPr lang="ru-RU" dirty="0" smtClean="0"/>
                <a:t> </a:t>
              </a:r>
              <a:r>
                <a:rPr dirty="0" err="1" smtClean="0"/>
                <a:t>техподдержки</a:t>
              </a:r>
              <a:r>
                <a:rPr dirty="0"/>
                <a:t>,</a:t>
              </a:r>
            </a:p>
            <a:p>
              <a:pPr>
                <a:buSzPct val="100000"/>
                <a:buFont typeface="Arial" panose="020B0604020202020204"/>
                <a:buChar char="•"/>
                <a:defRPr sz="1200" i="1"/>
              </a:pPr>
              <a:r>
                <a:rPr lang="ru-RU" dirty="0" smtClean="0"/>
                <a:t> </a:t>
              </a:r>
              <a:r>
                <a:rPr dirty="0" err="1" smtClean="0"/>
                <a:t>службы</a:t>
              </a:r>
              <a:r>
                <a:rPr dirty="0" smtClean="0"/>
                <a:t> </a:t>
              </a:r>
              <a:r>
                <a:rPr dirty="0" err="1"/>
                <a:t>безопасности</a:t>
              </a:r>
              <a:r>
                <a:rPr dirty="0"/>
                <a:t> </a:t>
              </a:r>
              <a:r>
                <a:rPr dirty="0" err="1"/>
                <a:t>электронных</a:t>
              </a:r>
              <a:r>
                <a:rPr dirty="0"/>
                <a:t> </a:t>
              </a:r>
              <a:r>
                <a:rPr dirty="0" err="1"/>
                <a:t>расчетов</a:t>
              </a:r>
              <a:r>
                <a:rPr dirty="0"/>
                <a:t>,</a:t>
              </a:r>
            </a:p>
            <a:p>
              <a:pPr>
                <a:buSzPct val="100000"/>
                <a:buFont typeface="Arial" panose="020B0604020202020204"/>
                <a:buChar char="•"/>
                <a:defRPr sz="1200" i="1"/>
              </a:pPr>
              <a:r>
                <a:rPr lang="ru-RU" dirty="0" smtClean="0"/>
                <a:t> </a:t>
              </a:r>
              <a:r>
                <a:rPr dirty="0" err="1" smtClean="0"/>
                <a:t>разработчиков</a:t>
              </a:r>
              <a:endParaRPr dirty="0"/>
            </a:p>
            <a:p>
              <a:pPr>
                <a:buSzPct val="100000"/>
                <a:buFont typeface="Arial" panose="020B0604020202020204"/>
                <a:buChar char="•"/>
                <a:defRPr sz="1200" i="1"/>
              </a:pPr>
              <a:r>
                <a:rPr lang="ru-RU" dirty="0" smtClean="0"/>
                <a:t> </a:t>
              </a:r>
              <a:r>
                <a:rPr dirty="0" err="1" smtClean="0"/>
                <a:t>процессингового</a:t>
              </a:r>
              <a:r>
                <a:rPr dirty="0" smtClean="0"/>
                <a:t> </a:t>
              </a:r>
              <a:r>
                <a:rPr dirty="0" err="1"/>
                <a:t>центра</a:t>
              </a:r>
              <a:endParaRPr dirty="0"/>
            </a:p>
            <a:p>
              <a:pPr>
                <a:buSzPct val="100000"/>
                <a:buFont typeface="Arial" panose="020B0604020202020204"/>
                <a:buChar char="•"/>
                <a:defRPr sz="1200" i="1"/>
              </a:pPr>
              <a:endParaRPr dirty="0"/>
            </a:p>
            <a:p>
              <a:pPr>
                <a:defRPr sz="1200"/>
              </a:pPr>
              <a:r>
                <a:rPr dirty="0"/>
                <a:t>2. </a:t>
              </a:r>
              <a:r>
                <a:rPr dirty="0" err="1"/>
                <a:t>По</a:t>
              </a:r>
              <a:r>
                <a:rPr dirty="0"/>
                <a:t> </a:t>
              </a:r>
              <a:r>
                <a:rPr dirty="0" err="1"/>
                <a:t>отдельной</a:t>
              </a:r>
              <a:r>
                <a:rPr dirty="0"/>
                <a:t> </a:t>
              </a:r>
              <a:r>
                <a:rPr dirty="0" err="1"/>
                <a:t>договоренности</a:t>
              </a:r>
              <a:r>
                <a:rPr dirty="0"/>
                <a:t> </a:t>
              </a:r>
              <a:r>
                <a:rPr dirty="0" err="1"/>
                <a:t>могут</a:t>
              </a:r>
              <a:r>
                <a:rPr dirty="0"/>
                <a:t> </a:t>
              </a:r>
              <a:r>
                <a:rPr dirty="0" err="1"/>
                <a:t>так</a:t>
              </a:r>
              <a:r>
                <a:rPr dirty="0"/>
                <a:t> </a:t>
              </a:r>
              <a:r>
                <a:rPr dirty="0" err="1"/>
                <a:t>же</a:t>
              </a:r>
              <a:r>
                <a:rPr dirty="0"/>
                <a:t> </a:t>
              </a:r>
              <a:r>
                <a:rPr dirty="0" err="1"/>
                <a:t>быть</a:t>
              </a:r>
              <a:r>
                <a:rPr dirty="0"/>
                <a:t> </a:t>
              </a:r>
              <a:r>
                <a:rPr dirty="0" err="1"/>
                <a:t>оптимизированы</a:t>
              </a:r>
              <a:r>
                <a:rPr dirty="0"/>
                <a:t> </a:t>
              </a:r>
              <a:r>
                <a:rPr dirty="0" err="1"/>
                <a:t>расходы</a:t>
              </a:r>
              <a:r>
                <a:rPr dirty="0"/>
                <a:t> </a:t>
              </a:r>
              <a:r>
                <a:rPr dirty="0" err="1"/>
                <a:t>по</a:t>
              </a:r>
              <a:r>
                <a:rPr dirty="0"/>
                <a:t> </a:t>
              </a:r>
              <a:r>
                <a:rPr dirty="0" err="1"/>
                <a:t>развитию</a:t>
              </a:r>
              <a:r>
                <a:rPr dirty="0"/>
                <a:t> </a:t>
              </a:r>
              <a:r>
                <a:rPr dirty="0" err="1"/>
                <a:t>бизнеса</a:t>
              </a:r>
              <a:endParaRPr dirty="0"/>
            </a:p>
            <a:p>
              <a:pPr>
                <a:defRPr sz="1200"/>
              </a:pPr>
              <a:endParaRPr dirty="0"/>
            </a:p>
            <a:p>
              <a:pPr>
                <a:defRPr sz="1200"/>
              </a:pPr>
              <a:r>
                <a:rPr dirty="0"/>
                <a:t>3. </a:t>
              </a:r>
              <a:r>
                <a:rPr dirty="0" err="1"/>
                <a:t>При</a:t>
              </a:r>
              <a:r>
                <a:rPr dirty="0"/>
                <a:t> </a:t>
              </a:r>
              <a:r>
                <a:rPr dirty="0" err="1"/>
                <a:t>этом</a:t>
              </a:r>
              <a:r>
                <a:rPr dirty="0"/>
                <a:t> </a:t>
              </a:r>
              <a:r>
                <a:rPr dirty="0" err="1"/>
                <a:t>Заказчик</a:t>
              </a:r>
              <a:r>
                <a:rPr dirty="0"/>
                <a:t> </a:t>
              </a:r>
              <a:r>
                <a:rPr dirty="0" err="1"/>
                <a:t>получает</a:t>
              </a:r>
              <a:r>
                <a:rPr dirty="0"/>
                <a:t> </a:t>
              </a:r>
              <a:r>
                <a:rPr dirty="0" err="1"/>
                <a:t>более</a:t>
              </a:r>
              <a:r>
                <a:rPr dirty="0"/>
                <a:t> </a:t>
              </a:r>
              <a:r>
                <a:rPr dirty="0" err="1"/>
                <a:t>качественные</a:t>
              </a:r>
              <a:r>
                <a:rPr dirty="0"/>
                <a:t> </a:t>
              </a:r>
              <a:r>
                <a:rPr dirty="0" err="1"/>
                <a:t>услуги</a:t>
              </a:r>
              <a:r>
                <a:rPr dirty="0"/>
                <a:t> </a:t>
              </a:r>
              <a:r>
                <a:rPr dirty="0" err="1"/>
                <a:t>профессионального</a:t>
              </a:r>
              <a:r>
                <a:rPr dirty="0"/>
                <a:t> </a:t>
              </a:r>
              <a:r>
                <a:rPr dirty="0" err="1"/>
                <a:t>участника</a:t>
              </a:r>
              <a:r>
                <a:rPr dirty="0"/>
                <a:t> </a:t>
              </a:r>
              <a:r>
                <a:rPr dirty="0" err="1"/>
                <a:t>рынка</a:t>
              </a:r>
              <a:r>
                <a:rPr dirty="0"/>
                <a:t> </a:t>
              </a:r>
              <a:r>
                <a:rPr dirty="0" err="1"/>
                <a:t>электронных</a:t>
              </a:r>
              <a:r>
                <a:rPr dirty="0"/>
                <a:t> </a:t>
              </a:r>
              <a:r>
                <a:rPr dirty="0" err="1"/>
                <a:t>платежей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8"/>
            <a:ext cx="9132871" cy="66512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3" name="3. СМАРТ-интеграция в умные системы"/>
          <p:cNvSpPr txBox="1">
            <a:spLocks noGrp="1"/>
          </p:cNvSpPr>
          <p:nvPr>
            <p:ph type="title"/>
          </p:nvPr>
        </p:nvSpPr>
        <p:spPr>
          <a:xfrm>
            <a:off x="457200" y="1477010"/>
            <a:ext cx="8229600" cy="34163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6400">
              <a:defRPr sz="1745"/>
            </a:lvl1pPr>
          </a:lstStyle>
          <a:p>
            <a:r>
              <a:rPr dirty="0" smtClean="0"/>
              <a:t>1</a:t>
            </a:r>
            <a:r>
              <a:rPr lang="ru-RU" dirty="0"/>
              <a:t>3</a:t>
            </a:r>
            <a:r>
              <a:rPr dirty="0" smtClean="0"/>
              <a:t>. </a:t>
            </a:r>
            <a:r>
              <a:rPr dirty="0"/>
              <a:t>СМАРТ-</a:t>
            </a:r>
            <a:r>
              <a:rPr dirty="0" err="1"/>
              <a:t>интеграция</a:t>
            </a:r>
            <a:r>
              <a:rPr dirty="0"/>
              <a:t> в </a:t>
            </a:r>
            <a:r>
              <a:rPr dirty="0" err="1"/>
              <a:t>умные</a:t>
            </a:r>
            <a:r>
              <a:rPr dirty="0"/>
              <a:t> </a:t>
            </a:r>
            <a:r>
              <a:rPr dirty="0" err="1" smtClean="0"/>
              <a:t>системы</a:t>
            </a:r>
            <a:r>
              <a:rPr lang="ru-RU" dirty="0" smtClean="0"/>
              <a:t> -</a:t>
            </a:r>
            <a:r>
              <a:rPr dirty="0" smtClean="0"/>
              <a:t> </a:t>
            </a:r>
            <a:r>
              <a:rPr dirty="0" err="1"/>
              <a:t>наше</a:t>
            </a:r>
            <a:r>
              <a:rPr dirty="0"/>
              <a:t> </a:t>
            </a:r>
            <a:r>
              <a:rPr dirty="0" err="1" smtClean="0"/>
              <a:t>будущее</a:t>
            </a:r>
            <a:r>
              <a:rPr lang="ru-RU" dirty="0"/>
              <a:t>!</a:t>
            </a:r>
            <a:endParaRPr dirty="0"/>
          </a:p>
        </p:txBody>
      </p:sp>
      <p:grpSp>
        <p:nvGrpSpPr>
          <p:cNvPr id="20" name="Rounded Rectangle 6"/>
          <p:cNvGrpSpPr/>
          <p:nvPr/>
        </p:nvGrpSpPr>
        <p:grpSpPr>
          <a:xfrm>
            <a:off x="5087277" y="4426475"/>
            <a:ext cx="1524158" cy="323163"/>
            <a:chOff x="0" y="-1242"/>
            <a:chExt cx="1981200" cy="323161"/>
          </a:xfrm>
        </p:grpSpPr>
        <p:sp>
          <p:nvSpPr>
            <p:cNvPr id="21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22" name="Терминальные сети"/>
            <p:cNvSpPr txBox="1"/>
            <p:nvPr/>
          </p:nvSpPr>
          <p:spPr>
            <a:xfrm>
              <a:off x="15653" y="-1242"/>
              <a:ext cx="1949894" cy="323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 defTabSz="285750">
                <a:buSzPct val="75000"/>
                <a:defRPr sz="1500"/>
              </a:pPr>
              <a:r>
                <a:rPr lang="ru-RU" dirty="0"/>
                <a:t>Умные счетчики</a:t>
              </a:r>
            </a:p>
          </p:txBody>
        </p:sp>
      </p:grpSp>
      <p:grpSp>
        <p:nvGrpSpPr>
          <p:cNvPr id="38" name="Rounded Rectangle 6"/>
          <p:cNvGrpSpPr/>
          <p:nvPr/>
        </p:nvGrpSpPr>
        <p:grpSpPr>
          <a:xfrm>
            <a:off x="2647012" y="3490505"/>
            <a:ext cx="1981200" cy="320678"/>
            <a:chOff x="0" y="0"/>
            <a:chExt cx="1981200" cy="320676"/>
          </a:xfrm>
        </p:grpSpPr>
        <p:sp>
          <p:nvSpPr>
            <p:cNvPr id="39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40" name="Терминальные сети"/>
            <p:cNvSpPr txBox="1"/>
            <p:nvPr/>
          </p:nvSpPr>
          <p:spPr>
            <a:xfrm>
              <a:off x="15653" y="21841"/>
              <a:ext cx="1949894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Электричество</a:t>
              </a:r>
              <a:endParaRPr dirty="0"/>
            </a:p>
          </p:txBody>
        </p:sp>
      </p:grpSp>
      <p:grpSp>
        <p:nvGrpSpPr>
          <p:cNvPr id="44" name="Rounded Rectangle 9"/>
          <p:cNvGrpSpPr/>
          <p:nvPr/>
        </p:nvGrpSpPr>
        <p:grpSpPr>
          <a:xfrm>
            <a:off x="2670076" y="2960596"/>
            <a:ext cx="1965547" cy="349338"/>
            <a:chOff x="0" y="0"/>
            <a:chExt cx="1981200" cy="533400"/>
          </a:xfrm>
        </p:grpSpPr>
        <p:sp>
          <p:nvSpPr>
            <p:cNvPr id="45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46" name="Системы денежных переводов"/>
            <p:cNvSpPr txBox="1"/>
            <p:nvPr/>
          </p:nvSpPr>
          <p:spPr>
            <a:xfrm>
              <a:off x="26037" y="55229"/>
              <a:ext cx="1929126" cy="422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Газ</a:t>
              </a:r>
              <a:endParaRPr dirty="0"/>
            </a:p>
          </p:txBody>
        </p:sp>
      </p:grpSp>
      <p:grpSp>
        <p:nvGrpSpPr>
          <p:cNvPr id="47" name="Rounded Rectangle 10"/>
          <p:cNvGrpSpPr/>
          <p:nvPr/>
        </p:nvGrpSpPr>
        <p:grpSpPr>
          <a:xfrm>
            <a:off x="2670077" y="2556030"/>
            <a:ext cx="1981200" cy="320678"/>
            <a:chOff x="0" y="0"/>
            <a:chExt cx="1981200" cy="320676"/>
          </a:xfrm>
        </p:grpSpPr>
        <p:sp>
          <p:nvSpPr>
            <p:cNvPr id="48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49" name="Банки"/>
            <p:cNvSpPr txBox="1"/>
            <p:nvPr/>
          </p:nvSpPr>
          <p:spPr>
            <a:xfrm>
              <a:off x="15653" y="21841"/>
              <a:ext cx="1949894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Вода</a:t>
              </a:r>
              <a:endParaRPr dirty="0"/>
            </a:p>
          </p:txBody>
        </p:sp>
      </p:grpSp>
      <p:grpSp>
        <p:nvGrpSpPr>
          <p:cNvPr id="50" name="Rounded Rectangle 11"/>
          <p:cNvGrpSpPr/>
          <p:nvPr/>
        </p:nvGrpSpPr>
        <p:grpSpPr>
          <a:xfrm>
            <a:off x="2670077" y="3791409"/>
            <a:ext cx="1981200" cy="646329"/>
            <a:chOff x="0" y="-140601"/>
            <a:chExt cx="1981200" cy="646328"/>
          </a:xfrm>
        </p:grpSpPr>
        <p:sp>
          <p:nvSpPr>
            <p:cNvPr id="51" name="Закругленный прямоугольник"/>
            <p:cNvSpPr/>
            <p:nvPr/>
          </p:nvSpPr>
          <p:spPr>
            <a:xfrm>
              <a:off x="0" y="0"/>
              <a:ext cx="1981200" cy="3651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2" name="Карты"/>
            <p:cNvSpPr txBox="1"/>
            <p:nvPr/>
          </p:nvSpPr>
          <p:spPr>
            <a:xfrm>
              <a:off x="17824" y="-140601"/>
              <a:ext cx="1945552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endParaRPr lang="ru-RU" dirty="0"/>
            </a:p>
            <a:p>
              <a:r>
                <a:rPr lang="en-US" dirty="0"/>
                <a:t>internet, TV…</a:t>
              </a:r>
            </a:p>
            <a:p>
              <a:endParaRPr dirty="0"/>
            </a:p>
          </p:txBody>
        </p:sp>
      </p:grpSp>
      <p:grpSp>
        <p:nvGrpSpPr>
          <p:cNvPr id="53" name="Rounded Rectangle 25"/>
          <p:cNvGrpSpPr/>
          <p:nvPr/>
        </p:nvGrpSpPr>
        <p:grpSpPr>
          <a:xfrm>
            <a:off x="2647011" y="4461848"/>
            <a:ext cx="1981201" cy="478165"/>
            <a:chOff x="-1" y="0"/>
            <a:chExt cx="1981201" cy="478162"/>
          </a:xfrm>
        </p:grpSpPr>
        <p:sp>
          <p:nvSpPr>
            <p:cNvPr id="54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5" name="Другие эл. валюты"/>
            <p:cNvSpPr txBox="1"/>
            <p:nvPr/>
          </p:nvSpPr>
          <p:spPr>
            <a:xfrm>
              <a:off x="-1" y="16502"/>
              <a:ext cx="1949894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Отопление</a:t>
              </a:r>
            </a:p>
            <a:p>
              <a:endParaRPr dirty="0"/>
            </a:p>
          </p:txBody>
        </p:sp>
      </p:grpSp>
      <p:grpSp>
        <p:nvGrpSpPr>
          <p:cNvPr id="59" name="Rounded Rectangle 6"/>
          <p:cNvGrpSpPr/>
          <p:nvPr/>
        </p:nvGrpSpPr>
        <p:grpSpPr>
          <a:xfrm>
            <a:off x="5097992" y="3935637"/>
            <a:ext cx="1513443" cy="323163"/>
            <a:chOff x="0" y="-1242"/>
            <a:chExt cx="1981200" cy="323161"/>
          </a:xfrm>
        </p:grpSpPr>
        <p:sp>
          <p:nvSpPr>
            <p:cNvPr id="60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61" name="Терминальные сети"/>
            <p:cNvSpPr txBox="1"/>
            <p:nvPr/>
          </p:nvSpPr>
          <p:spPr>
            <a:xfrm>
              <a:off x="15653" y="-1242"/>
              <a:ext cx="1949894" cy="323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 defTabSz="285750">
                <a:buSzPct val="75000"/>
                <a:defRPr sz="1500"/>
              </a:pPr>
              <a:r>
                <a:rPr lang="ru-RU" dirty="0"/>
                <a:t>Умные счетчики</a:t>
              </a:r>
            </a:p>
          </p:txBody>
        </p:sp>
      </p:grpSp>
      <p:grpSp>
        <p:nvGrpSpPr>
          <p:cNvPr id="62" name="Rounded Rectangle 6"/>
          <p:cNvGrpSpPr/>
          <p:nvPr/>
        </p:nvGrpSpPr>
        <p:grpSpPr>
          <a:xfrm>
            <a:off x="5097992" y="3481814"/>
            <a:ext cx="1513443" cy="323163"/>
            <a:chOff x="0" y="-1242"/>
            <a:chExt cx="1981200" cy="323161"/>
          </a:xfrm>
        </p:grpSpPr>
        <p:sp>
          <p:nvSpPr>
            <p:cNvPr id="63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64" name="Терминальные сети"/>
            <p:cNvSpPr txBox="1"/>
            <p:nvPr/>
          </p:nvSpPr>
          <p:spPr>
            <a:xfrm>
              <a:off x="15653" y="-1242"/>
              <a:ext cx="1949894" cy="323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 defTabSz="285750">
                <a:buSzPct val="75000"/>
                <a:defRPr sz="1500"/>
              </a:pPr>
              <a:r>
                <a:rPr lang="ru-RU" dirty="0"/>
                <a:t>Умные счетчики</a:t>
              </a:r>
            </a:p>
          </p:txBody>
        </p:sp>
      </p:grpSp>
      <p:grpSp>
        <p:nvGrpSpPr>
          <p:cNvPr id="65" name="Rounded Rectangle 6"/>
          <p:cNvGrpSpPr/>
          <p:nvPr/>
        </p:nvGrpSpPr>
        <p:grpSpPr>
          <a:xfrm>
            <a:off x="5118720" y="2941059"/>
            <a:ext cx="1492715" cy="323163"/>
            <a:chOff x="0" y="-1242"/>
            <a:chExt cx="1981200" cy="323161"/>
          </a:xfrm>
        </p:grpSpPr>
        <p:sp>
          <p:nvSpPr>
            <p:cNvPr id="66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67" name="Терминальные сети"/>
            <p:cNvSpPr txBox="1"/>
            <p:nvPr/>
          </p:nvSpPr>
          <p:spPr>
            <a:xfrm>
              <a:off x="15653" y="-1242"/>
              <a:ext cx="1949894" cy="323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 defTabSz="285750">
                <a:buSzPct val="75000"/>
                <a:defRPr sz="1500"/>
              </a:pPr>
              <a:r>
                <a:rPr lang="ru-RU" dirty="0"/>
                <a:t>Умные счетчики</a:t>
              </a:r>
            </a:p>
          </p:txBody>
        </p:sp>
      </p:grpSp>
      <p:grpSp>
        <p:nvGrpSpPr>
          <p:cNvPr id="68" name="Rounded Rectangle 6"/>
          <p:cNvGrpSpPr/>
          <p:nvPr/>
        </p:nvGrpSpPr>
        <p:grpSpPr>
          <a:xfrm>
            <a:off x="5134374" y="2556030"/>
            <a:ext cx="1477061" cy="323163"/>
            <a:chOff x="0" y="-1242"/>
            <a:chExt cx="1981200" cy="323161"/>
          </a:xfrm>
        </p:grpSpPr>
        <p:sp>
          <p:nvSpPr>
            <p:cNvPr id="69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70" name="Терминальные сети"/>
            <p:cNvSpPr txBox="1"/>
            <p:nvPr/>
          </p:nvSpPr>
          <p:spPr>
            <a:xfrm>
              <a:off x="15653" y="-1242"/>
              <a:ext cx="1949894" cy="3231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 defTabSz="285750">
                <a:buSzPct val="75000"/>
                <a:defRPr sz="1500"/>
              </a:pPr>
              <a:r>
                <a:rPr lang="ru-RU" dirty="0"/>
                <a:t>Умные счетчики</a:t>
              </a:r>
            </a:p>
          </p:txBody>
        </p:sp>
      </p:grpSp>
      <p:sp>
        <p:nvSpPr>
          <p:cNvPr id="2" name="Стрелка вправо 1"/>
          <p:cNvSpPr/>
          <p:nvPr/>
        </p:nvSpPr>
        <p:spPr>
          <a:xfrm>
            <a:off x="4740522" y="4598059"/>
            <a:ext cx="295469" cy="4571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2" name="Стрелка вправо 71"/>
          <p:cNvSpPr/>
          <p:nvPr/>
        </p:nvSpPr>
        <p:spPr>
          <a:xfrm>
            <a:off x="4741786" y="3620535"/>
            <a:ext cx="295469" cy="4571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3" name="Стрелка вправо 72"/>
          <p:cNvSpPr/>
          <p:nvPr/>
        </p:nvSpPr>
        <p:spPr>
          <a:xfrm>
            <a:off x="4740522" y="4077058"/>
            <a:ext cx="295469" cy="4571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4" name="Стрелка вправо 73"/>
          <p:cNvSpPr/>
          <p:nvPr/>
        </p:nvSpPr>
        <p:spPr>
          <a:xfrm>
            <a:off x="4746370" y="3101595"/>
            <a:ext cx="295469" cy="4571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75" name="Стрелка вправо 74"/>
          <p:cNvSpPr/>
          <p:nvPr/>
        </p:nvSpPr>
        <p:spPr>
          <a:xfrm>
            <a:off x="4740521" y="2680870"/>
            <a:ext cx="295469" cy="4571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pSp>
        <p:nvGrpSpPr>
          <p:cNvPr id="76" name="Rounded Rectangle 8"/>
          <p:cNvGrpSpPr/>
          <p:nvPr/>
        </p:nvGrpSpPr>
        <p:grpSpPr>
          <a:xfrm>
            <a:off x="125326" y="4343191"/>
            <a:ext cx="1981200" cy="427040"/>
            <a:chOff x="-25925" y="386820"/>
            <a:chExt cx="1981200" cy="427038"/>
          </a:xfrm>
        </p:grpSpPr>
        <p:sp>
          <p:nvSpPr>
            <p:cNvPr id="77" name="Закругленный прямоугольник"/>
            <p:cNvSpPr/>
            <p:nvPr/>
          </p:nvSpPr>
          <p:spPr>
            <a:xfrm>
              <a:off x="-25925" y="386820"/>
              <a:ext cx="1981200" cy="42703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8" name="Пополнение"/>
            <p:cNvSpPr txBox="1"/>
            <p:nvPr/>
          </p:nvSpPr>
          <p:spPr>
            <a:xfrm>
              <a:off x="-15529" y="429573"/>
              <a:ext cx="193950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lang="ru-RU" dirty="0"/>
                <a:t>Поставщики услуг</a:t>
              </a:r>
              <a:endParaRPr dirty="0"/>
            </a:p>
          </p:txBody>
        </p:sp>
      </p:grpSp>
      <p:grpSp>
        <p:nvGrpSpPr>
          <p:cNvPr id="79" name="Rounded Rectangle 8"/>
          <p:cNvGrpSpPr/>
          <p:nvPr/>
        </p:nvGrpSpPr>
        <p:grpSpPr>
          <a:xfrm>
            <a:off x="7075973" y="3337574"/>
            <a:ext cx="1981200" cy="427040"/>
            <a:chOff x="-25925" y="386820"/>
            <a:chExt cx="1981200" cy="427038"/>
          </a:xfrm>
        </p:grpSpPr>
        <p:sp>
          <p:nvSpPr>
            <p:cNvPr id="80" name="Закругленный прямоугольник"/>
            <p:cNvSpPr/>
            <p:nvPr/>
          </p:nvSpPr>
          <p:spPr>
            <a:xfrm>
              <a:off x="-25925" y="386820"/>
              <a:ext cx="1981200" cy="42703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Пополнение"/>
            <p:cNvSpPr txBox="1"/>
            <p:nvPr/>
          </p:nvSpPr>
          <p:spPr>
            <a:xfrm>
              <a:off x="-15529" y="429573"/>
              <a:ext cx="193950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lang="ru-RU" dirty="0"/>
                <a:t>Приход данных</a:t>
              </a:r>
              <a:endParaRPr dirty="0"/>
            </a:p>
          </p:txBody>
        </p:sp>
      </p:grpSp>
      <p:grpSp>
        <p:nvGrpSpPr>
          <p:cNvPr id="82" name="Rounded Rectangle 8"/>
          <p:cNvGrpSpPr/>
          <p:nvPr/>
        </p:nvGrpSpPr>
        <p:grpSpPr>
          <a:xfrm>
            <a:off x="7121462" y="4427717"/>
            <a:ext cx="1981200" cy="427040"/>
            <a:chOff x="-25925" y="386820"/>
            <a:chExt cx="1981200" cy="427038"/>
          </a:xfrm>
        </p:grpSpPr>
        <p:sp>
          <p:nvSpPr>
            <p:cNvPr id="83" name="Закругленный прямоугольник"/>
            <p:cNvSpPr/>
            <p:nvPr/>
          </p:nvSpPr>
          <p:spPr>
            <a:xfrm>
              <a:off x="-25925" y="386820"/>
              <a:ext cx="1981200" cy="42703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Пополнение"/>
            <p:cNvSpPr txBox="1"/>
            <p:nvPr/>
          </p:nvSpPr>
          <p:spPr>
            <a:xfrm>
              <a:off x="-15529" y="429573"/>
              <a:ext cx="193950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lang="ru-RU" dirty="0"/>
                <a:t>Оплата</a:t>
              </a:r>
              <a:endParaRPr dirty="0"/>
            </a:p>
          </p:txBody>
        </p:sp>
      </p:grpSp>
      <p:sp>
        <p:nvSpPr>
          <p:cNvPr id="3" name="Стрелка вправо 2"/>
          <p:cNvSpPr/>
          <p:nvPr/>
        </p:nvSpPr>
        <p:spPr>
          <a:xfrm rot="1595035">
            <a:off x="6712262" y="2802745"/>
            <a:ext cx="861646" cy="21447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86" name="Стрелка вправо 85"/>
          <p:cNvSpPr/>
          <p:nvPr/>
        </p:nvSpPr>
        <p:spPr>
          <a:xfrm rot="19082767">
            <a:off x="6652174" y="4166762"/>
            <a:ext cx="925423" cy="21447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4" name="Стрелка вправо 3"/>
          <p:cNvSpPr/>
          <p:nvPr/>
        </p:nvSpPr>
        <p:spPr>
          <a:xfrm rot="1555073">
            <a:off x="6671732" y="3109431"/>
            <a:ext cx="464538" cy="20833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88" name="Стрелка вправо 87"/>
          <p:cNvSpPr/>
          <p:nvPr/>
        </p:nvSpPr>
        <p:spPr>
          <a:xfrm rot="19549443">
            <a:off x="6654601" y="3823890"/>
            <a:ext cx="464538" cy="20833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6674323" y="3485404"/>
            <a:ext cx="376889" cy="19794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449" name="Выгнутая вниз стрелка 448"/>
          <p:cNvSpPr/>
          <p:nvPr/>
        </p:nvSpPr>
        <p:spPr>
          <a:xfrm rot="10800000" flipV="1">
            <a:off x="746525" y="4886462"/>
            <a:ext cx="7579790" cy="525036"/>
          </a:xfrm>
          <a:prstGeom prst="curvedUp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6" name="Стрелка вправо 105"/>
          <p:cNvSpPr/>
          <p:nvPr/>
        </p:nvSpPr>
        <p:spPr>
          <a:xfrm>
            <a:off x="2229034" y="4593522"/>
            <a:ext cx="295469" cy="4571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8" name="Стрелка вправо 107"/>
          <p:cNvSpPr/>
          <p:nvPr/>
        </p:nvSpPr>
        <p:spPr>
          <a:xfrm rot="19659590">
            <a:off x="2194041" y="4275999"/>
            <a:ext cx="426394" cy="4571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9" name="Стрелка вправо 108"/>
          <p:cNvSpPr/>
          <p:nvPr/>
        </p:nvSpPr>
        <p:spPr>
          <a:xfrm rot="18878750" flipV="1">
            <a:off x="1936102" y="3927553"/>
            <a:ext cx="768034" cy="45808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10" name="Стрелка вправо 109"/>
          <p:cNvSpPr/>
          <p:nvPr/>
        </p:nvSpPr>
        <p:spPr>
          <a:xfrm rot="18529525" flipV="1">
            <a:off x="1547149" y="3698291"/>
            <a:ext cx="1255157" cy="4571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11" name="Стрелка вправо 110"/>
          <p:cNvSpPr/>
          <p:nvPr/>
        </p:nvSpPr>
        <p:spPr>
          <a:xfrm rot="18425787" flipV="1">
            <a:off x="1130308" y="3459468"/>
            <a:ext cx="1754637" cy="4571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450" name="Стрелка вниз 449"/>
          <p:cNvSpPr/>
          <p:nvPr/>
        </p:nvSpPr>
        <p:spPr>
          <a:xfrm>
            <a:off x="7468849" y="3795276"/>
            <a:ext cx="1588324" cy="617728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pSp>
        <p:nvGrpSpPr>
          <p:cNvPr id="113" name="Rounded Rectangle 10"/>
          <p:cNvGrpSpPr/>
          <p:nvPr/>
        </p:nvGrpSpPr>
        <p:grpSpPr>
          <a:xfrm>
            <a:off x="7805970" y="3902681"/>
            <a:ext cx="1003922" cy="354876"/>
            <a:chOff x="-24641" y="-24591"/>
            <a:chExt cx="2005841" cy="345267"/>
          </a:xfrm>
          <a:noFill/>
        </p:grpSpPr>
        <p:sp>
          <p:nvSpPr>
            <p:cNvPr id="114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grpFill/>
            <a:ln w="9525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115" name="Банки"/>
            <p:cNvSpPr txBox="1"/>
            <p:nvPr/>
          </p:nvSpPr>
          <p:spPr>
            <a:xfrm>
              <a:off x="-24641" y="-24591"/>
              <a:ext cx="1949893" cy="27699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СМАРТ-контракт</a:t>
              </a:r>
              <a:endParaRPr dirty="0"/>
            </a:p>
          </p:txBody>
        </p:sp>
      </p:grpSp>
      <p:grpSp>
        <p:nvGrpSpPr>
          <p:cNvPr id="71" name="Rounded Rectangle 25"/>
          <p:cNvGrpSpPr/>
          <p:nvPr/>
        </p:nvGrpSpPr>
        <p:grpSpPr>
          <a:xfrm>
            <a:off x="639539" y="6139306"/>
            <a:ext cx="8142351" cy="488074"/>
            <a:chOff x="-6414" y="0"/>
            <a:chExt cx="1987614" cy="488071"/>
          </a:xfrm>
        </p:grpSpPr>
        <p:sp>
          <p:nvSpPr>
            <p:cNvPr id="85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87" name="Другие эл. валюты"/>
            <p:cNvSpPr txBox="1"/>
            <p:nvPr/>
          </p:nvSpPr>
          <p:spPr>
            <a:xfrm>
              <a:off x="-6414" y="26411"/>
              <a:ext cx="1949894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Гибкое </a:t>
              </a:r>
              <a:r>
                <a:rPr lang="en-US" dirty="0"/>
                <a:t>API </a:t>
              </a:r>
              <a:r>
                <a:rPr lang="ru-RU" dirty="0"/>
                <a:t>позволяет </a:t>
              </a:r>
              <a:r>
                <a:rPr lang="ru-RU" dirty="0" smtClean="0"/>
                <a:t>интегрироваться </a:t>
              </a:r>
              <a:r>
                <a:rPr lang="ru-RU" dirty="0"/>
                <a:t>с различными </a:t>
              </a:r>
              <a:r>
                <a:rPr lang="en-US" dirty="0"/>
                <a:t>IT-</a:t>
              </a:r>
              <a:r>
                <a:rPr lang="ru-RU" dirty="0"/>
                <a:t>системами клиента и устройствами. </a:t>
              </a:r>
              <a:r>
                <a:rPr lang="en-US" dirty="0"/>
                <a:t> </a:t>
              </a:r>
              <a:endParaRPr lang="ru-RU" dirty="0"/>
            </a:p>
            <a:p>
              <a:endParaRPr dirty="0"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Безымянный-3.jpg" descr="Безымянный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247"/>
            <a:ext cx="9144000" cy="527789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06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40005"/>
            <a:ext cx="9090660" cy="6629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7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1450975"/>
            <a:ext cx="8229600" cy="5689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3065">
              <a:defRPr sz="3355"/>
            </a:lvl1pPr>
          </a:lstStyle>
          <a:p>
            <a:r>
              <a:t>Партнёры и клиенты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3840" cy="67010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0" y="2250831"/>
            <a:ext cx="894177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i="1" dirty="0"/>
              <a:t>Спасибо за внимание, будем рады сотрудничать с вами!</a:t>
            </a:r>
            <a:endParaRPr lang="en-US" sz="2200" i="1" dirty="0"/>
          </a:p>
          <a:p>
            <a:pPr algn="ctr"/>
            <a:r>
              <a:rPr lang="en-US" sz="2000" i="1" dirty="0">
                <a:solidFill>
                  <a:schemeClr val="tx1"/>
                </a:solidFill>
              </a:rPr>
              <a:t>C</a:t>
            </a:r>
            <a:r>
              <a:rPr lang="ru-RU" sz="2000" i="1" dirty="0" err="1">
                <a:solidFill>
                  <a:schemeClr val="tx1"/>
                </a:solidFill>
              </a:rPr>
              <a:t>ледите</a:t>
            </a:r>
            <a:r>
              <a:rPr lang="ru-RU" sz="2000" i="1" dirty="0">
                <a:solidFill>
                  <a:schemeClr val="tx1"/>
                </a:solidFill>
              </a:rPr>
              <a:t> за нашими новостями.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endParaRPr lang="ru-RU" sz="2000" dirty="0">
              <a:solidFill>
                <a:schemeClr val="tx1"/>
              </a:solidFill>
            </a:endParaRPr>
          </a:p>
          <a:p>
            <a:pPr algn="ctr"/>
            <a:r>
              <a:rPr lang="en-US" sz="2000" u="sng" dirty="0">
                <a:solidFill>
                  <a:srgbClr val="00B0F0"/>
                </a:solidFill>
                <a:hlinkClick r:id="rId3"/>
              </a:rPr>
              <a:t>www.genesisblock.it</a:t>
            </a:r>
            <a:endParaRPr lang="en-US" sz="2000" u="sng" dirty="0">
              <a:solidFill>
                <a:srgbClr val="00B0F0"/>
              </a:solidFill>
            </a:endParaRPr>
          </a:p>
          <a:p>
            <a:pPr algn="ctr"/>
            <a:r>
              <a:rPr lang="en-US" u="sng" dirty="0">
                <a:solidFill>
                  <a:srgbClr val="00B0F0"/>
                </a:solidFill>
                <a:hlinkClick r:id="rId4"/>
              </a:rPr>
              <a:t>https://medium.com/@genesisblockIT</a:t>
            </a:r>
            <a:endParaRPr lang="en-US" u="sng" dirty="0">
              <a:solidFill>
                <a:srgbClr val="00B0F0"/>
              </a:solidFill>
            </a:endParaRPr>
          </a:p>
          <a:p>
            <a:pPr algn="ctr"/>
            <a:r>
              <a:rPr lang="en-US" u="sng" dirty="0">
                <a:solidFill>
                  <a:srgbClr val="00B0F0"/>
                </a:solidFill>
                <a:hlinkClick r:id="rId5"/>
              </a:rPr>
              <a:t>https://</a:t>
            </a:r>
            <a:r>
              <a:rPr lang="en-US" u="sng" dirty="0" smtClean="0">
                <a:solidFill>
                  <a:srgbClr val="00B0F0"/>
                </a:solidFill>
                <a:hlinkClick r:id="rId5"/>
              </a:rPr>
              <a:t>twitter.com/GenesisblockIT</a:t>
            </a:r>
            <a:endParaRPr lang="en-US" u="sng" dirty="0">
              <a:solidFill>
                <a:srgbClr val="00B0F0"/>
              </a:solidFill>
            </a:endParaRPr>
          </a:p>
          <a:p>
            <a:pPr algn="ctr"/>
            <a:r>
              <a:rPr lang="en-US" u="sng" dirty="0">
                <a:solidFill>
                  <a:srgbClr val="00B0F0"/>
                </a:solidFill>
                <a:hlinkClick r:id="rId6"/>
              </a:rPr>
              <a:t>https://</a:t>
            </a:r>
            <a:r>
              <a:rPr lang="en-US" u="sng" dirty="0" smtClean="0">
                <a:solidFill>
                  <a:srgbClr val="00B0F0"/>
                </a:solidFill>
                <a:hlinkClick r:id="rId6"/>
              </a:rPr>
              <a:t>www.youtube.com/channel/UCoI3BI305UA-1O1rzvNy60A</a:t>
            </a:r>
            <a:endParaRPr lang="en-US" u="sng" dirty="0">
              <a:solidFill>
                <a:srgbClr val="00B0F0"/>
              </a:solidFill>
            </a:endParaRPr>
          </a:p>
          <a:p>
            <a:pPr algn="ctr"/>
            <a:r>
              <a:rPr lang="en-US" u="sng" dirty="0">
                <a:solidFill>
                  <a:srgbClr val="00B0F0"/>
                </a:solidFill>
                <a:hlinkClick r:id="rId7"/>
              </a:rPr>
              <a:t>https://www.instagram.com/genesisblock.it</a:t>
            </a:r>
            <a:r>
              <a:rPr lang="en-US" u="sng" dirty="0" smtClean="0">
                <a:solidFill>
                  <a:srgbClr val="00B0F0"/>
                </a:solidFill>
                <a:hlinkClick r:id="rId7"/>
              </a:rPr>
              <a:t>/</a:t>
            </a:r>
            <a:endParaRPr lang="en-US" u="sng" dirty="0">
              <a:solidFill>
                <a:srgbClr val="00B0F0"/>
              </a:solidFill>
            </a:endParaRPr>
          </a:p>
          <a:p>
            <a:pPr algn="ctr"/>
            <a:r>
              <a:rPr lang="en-US" u="sng" dirty="0">
                <a:solidFill>
                  <a:srgbClr val="00B0F0"/>
                </a:solidFill>
                <a:hlinkClick r:id="rId8"/>
              </a:rPr>
              <a:t>https://</a:t>
            </a:r>
            <a:r>
              <a:rPr lang="en-US" u="sng" dirty="0" smtClean="0">
                <a:solidFill>
                  <a:srgbClr val="00B0F0"/>
                </a:solidFill>
                <a:hlinkClick r:id="rId8"/>
              </a:rPr>
              <a:t>t.me/gb_IT</a:t>
            </a:r>
            <a:endParaRPr lang="en-US" u="sng" dirty="0">
              <a:solidFill>
                <a:srgbClr val="00B0F0"/>
              </a:solidFill>
            </a:endParaRPr>
          </a:p>
          <a:p>
            <a:pPr algn="ctr"/>
            <a:r>
              <a:rPr lang="en-US" u="sng" dirty="0">
                <a:solidFill>
                  <a:srgbClr val="00B0F0"/>
                </a:solidFill>
                <a:hlinkClick r:id="rId9"/>
              </a:rPr>
              <a:t>https://</a:t>
            </a:r>
            <a:r>
              <a:rPr lang="en-US" u="sng" dirty="0" smtClean="0">
                <a:solidFill>
                  <a:srgbClr val="00B0F0"/>
                </a:solidFill>
                <a:hlinkClick r:id="rId9"/>
              </a:rPr>
              <a:t>t.me/genesisblock_channel</a:t>
            </a:r>
            <a:endParaRPr lang="en-US" u="sng" dirty="0">
              <a:solidFill>
                <a:srgbClr val="00B0F0"/>
              </a:solidFill>
            </a:endParaRPr>
          </a:p>
          <a:p>
            <a:pPr algn="ctr"/>
            <a:r>
              <a:rPr lang="en-US" u="sng" dirty="0">
                <a:solidFill>
                  <a:srgbClr val="00B0F0"/>
                </a:solidFill>
                <a:hlinkClick r:id="rId10"/>
              </a:rPr>
              <a:t>https://www.linkedin.com/in/genesisblockit</a:t>
            </a:r>
            <a:r>
              <a:rPr lang="en-US" u="sng" dirty="0" smtClean="0">
                <a:solidFill>
                  <a:srgbClr val="00B0F0"/>
                </a:solidFill>
                <a:hlinkClick r:id="rId10"/>
              </a:rPr>
              <a:t>/</a:t>
            </a:r>
            <a:endParaRPr lang="en-US" u="sng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algn="r"/>
            <a:r>
              <a:rPr lang="ru-RU" dirty="0"/>
              <a:t>  Директор по развитию бизнеса Логинов Федор</a:t>
            </a:r>
            <a:r>
              <a:rPr lang="en-US" dirty="0"/>
              <a:t> </a:t>
            </a:r>
            <a:endParaRPr lang="ru-RU" dirty="0"/>
          </a:p>
          <a:p>
            <a:pPr algn="r"/>
            <a:r>
              <a:rPr lang="en-US" u="sng" dirty="0" smtClean="0">
                <a:solidFill>
                  <a:srgbClr val="00B0F0"/>
                </a:solidFill>
                <a:hlinkClick r:id="rId11"/>
              </a:rPr>
              <a:t>f.loginov@genesisblock.it</a:t>
            </a:r>
            <a:r>
              <a:rPr lang="en-US" dirty="0" smtClean="0"/>
              <a:t> </a:t>
            </a:r>
            <a:endParaRPr lang="en-US" dirty="0"/>
          </a:p>
          <a:p>
            <a:pPr algn="r"/>
            <a:r>
              <a:rPr lang="ru-RU" dirty="0"/>
              <a:t>Т. </a:t>
            </a:r>
            <a:r>
              <a:rPr lang="en-US" dirty="0"/>
              <a:t>+7 800 600 73 07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91135"/>
            <a:ext cx="8477250" cy="61817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Замещающее содержимое 2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8229600" cy="452628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/>
            </a:pPr>
            <a:r>
              <a:rPr dirty="0"/>
              <a:t> </a:t>
            </a:r>
          </a:p>
          <a:p>
            <a:pPr>
              <a:spcBef>
                <a:spcPts val="300"/>
              </a:spcBef>
              <a:defRPr sz="1400"/>
            </a:pP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являемся</a:t>
            </a:r>
            <a:r>
              <a:rPr dirty="0"/>
              <a:t> </a:t>
            </a:r>
            <a:r>
              <a:rPr dirty="0" err="1"/>
              <a:t>группой</a:t>
            </a:r>
            <a:r>
              <a:rPr dirty="0"/>
              <a:t> </a:t>
            </a:r>
            <a:r>
              <a:rPr dirty="0" err="1"/>
              <a:t>компаний</a:t>
            </a:r>
            <a:r>
              <a:rPr dirty="0"/>
              <a:t>, </a:t>
            </a:r>
            <a:r>
              <a:rPr dirty="0" err="1"/>
              <a:t>занимающихся</a:t>
            </a:r>
            <a:r>
              <a:rPr dirty="0"/>
              <a:t> </a:t>
            </a:r>
            <a:r>
              <a:rPr dirty="0" err="1"/>
              <a:t>разработкой</a:t>
            </a:r>
            <a:r>
              <a:rPr dirty="0"/>
              <a:t> </a:t>
            </a:r>
            <a:r>
              <a:rPr dirty="0" err="1"/>
              <a:t>программного</a:t>
            </a:r>
            <a:r>
              <a:rPr dirty="0"/>
              <a:t> </a:t>
            </a:r>
            <a:r>
              <a:rPr dirty="0" err="1"/>
              <a:t>обеспечения</a:t>
            </a:r>
            <a:r>
              <a:rPr dirty="0"/>
              <a:t>, </a:t>
            </a:r>
            <a:r>
              <a:rPr dirty="0" err="1"/>
              <a:t>внедрением</a:t>
            </a:r>
            <a:r>
              <a:rPr dirty="0"/>
              <a:t> </a:t>
            </a:r>
            <a:r>
              <a:rPr dirty="0" err="1"/>
              <a:t>платежных</a:t>
            </a:r>
            <a:r>
              <a:rPr dirty="0"/>
              <a:t> </a:t>
            </a:r>
            <a:r>
              <a:rPr dirty="0" err="1"/>
              <a:t>систем</a:t>
            </a:r>
            <a:r>
              <a:rPr dirty="0"/>
              <a:t>, </a:t>
            </a:r>
            <a:r>
              <a:rPr dirty="0" err="1"/>
              <a:t>программных</a:t>
            </a:r>
            <a:r>
              <a:rPr dirty="0"/>
              <a:t> и </a:t>
            </a:r>
            <a:r>
              <a:rPr dirty="0" err="1"/>
              <a:t>веб-решений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электронной</a:t>
            </a:r>
            <a:r>
              <a:rPr dirty="0"/>
              <a:t> </a:t>
            </a:r>
            <a:r>
              <a:rPr dirty="0" err="1"/>
              <a:t>коммерции</a:t>
            </a:r>
            <a:r>
              <a:rPr dirty="0"/>
              <a:t> и </a:t>
            </a:r>
            <a:r>
              <a:rPr dirty="0" err="1"/>
              <a:t>блокчейн-решений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бизнеса</a:t>
            </a:r>
            <a:r>
              <a:rPr dirty="0"/>
              <a:t>.</a:t>
            </a:r>
          </a:p>
          <a:p>
            <a:pPr>
              <a:spcBef>
                <a:spcPts val="300"/>
              </a:spcBef>
              <a:defRPr sz="1400"/>
            </a:pPr>
            <a:endParaRPr dirty="0"/>
          </a:p>
          <a:p>
            <a:pPr>
              <a:spcBef>
                <a:spcPts val="300"/>
              </a:spcBef>
              <a:defRPr sz="1400"/>
            </a:pP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являемся</a:t>
            </a:r>
            <a:r>
              <a:rPr dirty="0"/>
              <a:t> </a:t>
            </a:r>
            <a:r>
              <a:rPr dirty="0" err="1"/>
              <a:t>одним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лидеров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российском</a:t>
            </a:r>
            <a:r>
              <a:rPr dirty="0"/>
              <a:t> </a:t>
            </a:r>
            <a:r>
              <a:rPr dirty="0" err="1"/>
              <a:t>рынке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 </a:t>
            </a:r>
            <a:r>
              <a:rPr dirty="0" err="1"/>
              <a:t>программного</a:t>
            </a:r>
            <a:r>
              <a:rPr dirty="0"/>
              <a:t> </a:t>
            </a:r>
            <a:r>
              <a:rPr dirty="0" err="1"/>
              <a:t>обеспечения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электронных</a:t>
            </a:r>
            <a:r>
              <a:rPr dirty="0"/>
              <a:t> </a:t>
            </a:r>
            <a:r>
              <a:rPr dirty="0" err="1"/>
              <a:t>платежных</a:t>
            </a:r>
            <a:r>
              <a:rPr dirty="0"/>
              <a:t> </a:t>
            </a:r>
            <a:r>
              <a:rPr dirty="0" err="1"/>
              <a:t>систем</a:t>
            </a:r>
            <a:r>
              <a:rPr dirty="0"/>
              <a:t> и </a:t>
            </a:r>
            <a:r>
              <a:rPr dirty="0" err="1"/>
              <a:t>платежных</a:t>
            </a:r>
            <a:r>
              <a:rPr dirty="0"/>
              <a:t> </a:t>
            </a:r>
            <a:r>
              <a:rPr dirty="0" err="1"/>
              <a:t>терминалов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самообслуживания</a:t>
            </a:r>
            <a:r>
              <a:rPr dirty="0"/>
              <a:t>, </a:t>
            </a:r>
            <a:r>
              <a:rPr dirty="0" err="1"/>
              <a:t>обработки</a:t>
            </a:r>
            <a:r>
              <a:rPr dirty="0"/>
              <a:t> и </a:t>
            </a:r>
            <a:r>
              <a:rPr dirty="0" err="1"/>
              <a:t>эквайринга</a:t>
            </a:r>
            <a:r>
              <a:rPr dirty="0"/>
              <a:t>.</a:t>
            </a:r>
          </a:p>
          <a:p>
            <a:pPr>
              <a:spcBef>
                <a:spcPts val="300"/>
              </a:spcBef>
              <a:defRPr sz="1400"/>
            </a:pPr>
            <a:endParaRPr dirty="0"/>
          </a:p>
          <a:p>
            <a:pPr>
              <a:spcBef>
                <a:spcPts val="300"/>
              </a:spcBef>
              <a:defRPr sz="1400"/>
            </a:pPr>
            <a:r>
              <a:rPr dirty="0" err="1"/>
              <a:t>Программное</a:t>
            </a:r>
            <a:r>
              <a:rPr dirty="0"/>
              <a:t> </a:t>
            </a:r>
            <a:r>
              <a:rPr dirty="0" err="1"/>
              <a:t>решение</a:t>
            </a:r>
            <a:r>
              <a:rPr dirty="0"/>
              <a:t> </a:t>
            </a:r>
            <a:r>
              <a:rPr dirty="0" err="1"/>
              <a:t>компании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чем</a:t>
            </a:r>
            <a:r>
              <a:rPr dirty="0"/>
              <a:t> в </a:t>
            </a:r>
            <a:r>
              <a:rPr lang="ru-RU" dirty="0"/>
              <a:t>20</a:t>
            </a:r>
            <a:r>
              <a:rPr dirty="0"/>
              <a:t> 000 </a:t>
            </a:r>
            <a:r>
              <a:rPr dirty="0" err="1"/>
              <a:t>платежных</a:t>
            </a:r>
            <a:r>
              <a:rPr dirty="0"/>
              <a:t> </a:t>
            </a:r>
            <a:r>
              <a:rPr dirty="0" err="1"/>
              <a:t>терминалов</a:t>
            </a:r>
            <a:r>
              <a:rPr dirty="0"/>
              <a:t> </a:t>
            </a:r>
            <a:r>
              <a:rPr dirty="0" err="1"/>
              <a:t>самообслуживания</a:t>
            </a:r>
            <a:r>
              <a:rPr dirty="0"/>
              <a:t>, </a:t>
            </a:r>
            <a:r>
              <a:rPr dirty="0" err="1"/>
              <a:t>pos-терминалах</a:t>
            </a:r>
            <a:r>
              <a:rPr dirty="0"/>
              <a:t> и </a:t>
            </a:r>
            <a:r>
              <a:rPr dirty="0" err="1"/>
              <a:t>смартфонах</a:t>
            </a:r>
            <a:r>
              <a:rPr dirty="0"/>
              <a:t> в </a:t>
            </a:r>
            <a:r>
              <a:rPr dirty="0" err="1"/>
              <a:t>России</a:t>
            </a:r>
            <a:r>
              <a:rPr dirty="0"/>
              <a:t>, </a:t>
            </a:r>
            <a:r>
              <a:rPr dirty="0" err="1"/>
              <a:t>Турции</a:t>
            </a:r>
            <a:r>
              <a:rPr dirty="0"/>
              <a:t>, </a:t>
            </a:r>
            <a:r>
              <a:rPr dirty="0" err="1"/>
              <a:t>Саудовской</a:t>
            </a:r>
            <a:r>
              <a:rPr dirty="0"/>
              <a:t> </a:t>
            </a:r>
            <a:r>
              <a:rPr dirty="0" err="1"/>
              <a:t>Аравии</a:t>
            </a:r>
            <a:r>
              <a:rPr dirty="0"/>
              <a:t>, </a:t>
            </a:r>
            <a:r>
              <a:rPr dirty="0" err="1"/>
              <a:t>Объединенных</a:t>
            </a:r>
            <a:r>
              <a:rPr dirty="0"/>
              <a:t> </a:t>
            </a:r>
            <a:r>
              <a:rPr dirty="0" err="1"/>
              <a:t>Арабских</a:t>
            </a:r>
            <a:r>
              <a:rPr dirty="0"/>
              <a:t> </a:t>
            </a:r>
            <a:r>
              <a:rPr dirty="0" err="1"/>
              <a:t>Эмиратах</a:t>
            </a:r>
            <a:r>
              <a:rPr dirty="0"/>
              <a:t>, </a:t>
            </a:r>
            <a:r>
              <a:rPr dirty="0" err="1"/>
              <a:t>Испании</a:t>
            </a:r>
            <a:r>
              <a:rPr dirty="0"/>
              <a:t>, </a:t>
            </a:r>
            <a:r>
              <a:rPr dirty="0" err="1"/>
              <a:t>Туркменистане</a:t>
            </a:r>
            <a:r>
              <a:rPr dirty="0"/>
              <a:t>.</a:t>
            </a:r>
          </a:p>
          <a:p>
            <a:pPr>
              <a:spcBef>
                <a:spcPts val="300"/>
              </a:spcBef>
              <a:defRPr sz="1400"/>
            </a:pPr>
            <a:endParaRPr dirty="0"/>
          </a:p>
          <a:p>
            <a:pPr>
              <a:spcBef>
                <a:spcPts val="300"/>
              </a:spcBef>
              <a:defRPr sz="1400"/>
            </a:pPr>
            <a:r>
              <a:rPr dirty="0" err="1"/>
              <a:t>Нашими</a:t>
            </a:r>
            <a:r>
              <a:rPr dirty="0"/>
              <a:t> </a:t>
            </a:r>
            <a:r>
              <a:rPr dirty="0" err="1"/>
              <a:t>клиентами</a:t>
            </a:r>
            <a:r>
              <a:rPr dirty="0"/>
              <a:t> </a:t>
            </a:r>
            <a:r>
              <a:rPr dirty="0" err="1"/>
              <a:t>являются</a:t>
            </a:r>
            <a:r>
              <a:rPr dirty="0"/>
              <a:t> </a:t>
            </a:r>
            <a:r>
              <a:rPr dirty="0" err="1"/>
              <a:t>платежные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, </a:t>
            </a:r>
            <a:r>
              <a:rPr dirty="0" err="1"/>
              <a:t>поставщики</a:t>
            </a:r>
            <a:r>
              <a:rPr dirty="0"/>
              <a:t> </a:t>
            </a:r>
            <a:r>
              <a:rPr dirty="0" err="1"/>
              <a:t>услуг</a:t>
            </a:r>
            <a:r>
              <a:rPr dirty="0"/>
              <a:t>, </a:t>
            </a:r>
            <a:r>
              <a:rPr dirty="0" err="1"/>
              <a:t>телекоммуникационные</a:t>
            </a:r>
            <a:r>
              <a:rPr dirty="0"/>
              <a:t> </a:t>
            </a:r>
            <a:r>
              <a:rPr dirty="0" err="1"/>
              <a:t>компании</a:t>
            </a:r>
            <a:r>
              <a:rPr dirty="0"/>
              <a:t>, </a:t>
            </a:r>
            <a:r>
              <a:rPr dirty="0" err="1"/>
              <a:t>банки</a:t>
            </a:r>
            <a:r>
              <a:rPr dirty="0"/>
              <a:t>, ЖКХ.</a:t>
            </a:r>
            <a:br>
              <a:rPr dirty="0"/>
            </a:br>
            <a:endParaRPr dirty="0"/>
          </a:p>
          <a:p>
            <a:pPr>
              <a:spcBef>
                <a:spcPts val="300"/>
              </a:spcBef>
              <a:defRPr sz="1400"/>
            </a:pPr>
            <a:r>
              <a:rPr dirty="0"/>
              <a:t>C 2016 г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занялись</a:t>
            </a:r>
            <a:r>
              <a:rPr dirty="0"/>
              <a:t> R&amp;D в </a:t>
            </a:r>
            <a:r>
              <a:rPr dirty="0" err="1"/>
              <a:t>области</a:t>
            </a:r>
            <a:r>
              <a:rPr dirty="0"/>
              <a:t> </a:t>
            </a:r>
            <a:r>
              <a:rPr dirty="0" err="1"/>
              <a:t>блокчейн-технологий</a:t>
            </a:r>
            <a:r>
              <a:rPr dirty="0"/>
              <a:t> и </a:t>
            </a:r>
            <a:r>
              <a:rPr dirty="0" err="1"/>
              <a:t>оказываем</a:t>
            </a:r>
            <a:r>
              <a:rPr dirty="0"/>
              <a:t> </a:t>
            </a:r>
            <a:r>
              <a:rPr dirty="0" err="1"/>
              <a:t>услуги</a:t>
            </a:r>
            <a:r>
              <a:rPr dirty="0"/>
              <a:t> в </a:t>
            </a:r>
            <a:r>
              <a:rPr dirty="0" err="1"/>
              <a:t>области</a:t>
            </a:r>
            <a:r>
              <a:rPr dirty="0"/>
              <a:t> </a:t>
            </a:r>
            <a:r>
              <a:rPr dirty="0" err="1"/>
              <a:t>консалтинга</a:t>
            </a:r>
            <a:r>
              <a:rPr dirty="0"/>
              <a:t> и </a:t>
            </a:r>
            <a:r>
              <a:rPr dirty="0" err="1"/>
              <a:t>разработки</a:t>
            </a:r>
            <a:r>
              <a:rPr dirty="0"/>
              <a:t> </a:t>
            </a:r>
            <a:r>
              <a:rPr dirty="0" err="1"/>
              <a:t>блокчейн</a:t>
            </a:r>
            <a:r>
              <a:rPr dirty="0"/>
              <a:t> </a:t>
            </a:r>
            <a:r>
              <a:rPr dirty="0" err="1"/>
              <a:t>проектов</a:t>
            </a:r>
            <a:r>
              <a:rPr dirty="0"/>
              <a:t>.</a:t>
            </a:r>
          </a:p>
        </p:txBody>
      </p:sp>
      <p:sp>
        <p:nvSpPr>
          <p:cNvPr id="117" name="Заголовок 3"/>
          <p:cNvSpPr txBox="1">
            <a:spLocks noGrp="1"/>
          </p:cNvSpPr>
          <p:nvPr>
            <p:ph type="title"/>
          </p:nvPr>
        </p:nvSpPr>
        <p:spPr>
          <a:xfrm>
            <a:off x="457200" y="1725929"/>
            <a:ext cx="8229600" cy="5041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42900">
              <a:defRPr sz="2925"/>
            </a:lvl1pPr>
          </a:lstStyle>
          <a:p>
            <a:r>
              <a:t>О нас.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08" y="-70716"/>
            <a:ext cx="9157970" cy="72840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9" name="Замещающее содержимое 4" descr="Замещающее содержимо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229"/>
            <a:ext cx="4038600" cy="30289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3"/>
          <a:srcRect t="13897" b="16617"/>
          <a:stretch>
            <a:fillRect/>
          </a:stretch>
        </p:blipFill>
        <p:spPr>
          <a:xfrm>
            <a:off x="-20955" y="2277744"/>
            <a:ext cx="9186545" cy="478790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1" name="Rounded Rectangular Callout 22"/>
          <p:cNvSpPr/>
          <p:nvPr/>
        </p:nvSpPr>
        <p:spPr>
          <a:xfrm>
            <a:off x="3557246" y="5837875"/>
            <a:ext cx="2693005" cy="589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09" y="3600"/>
                </a:moveTo>
                <a:cubicBezTo>
                  <a:pt x="4109" y="1612"/>
                  <a:pt x="4462" y="0"/>
                  <a:pt x="4897" y="0"/>
                </a:cubicBezTo>
                <a:lnTo>
                  <a:pt x="7024" y="0"/>
                </a:lnTo>
                <a:lnTo>
                  <a:pt x="20811" y="0"/>
                </a:lnTo>
                <a:cubicBezTo>
                  <a:pt x="21247" y="0"/>
                  <a:pt x="21600" y="1612"/>
                  <a:pt x="21600" y="3600"/>
                </a:cubicBezTo>
                <a:lnTo>
                  <a:pt x="21600" y="3600"/>
                </a:lnTo>
                <a:lnTo>
                  <a:pt x="21600" y="18000"/>
                </a:lnTo>
                <a:cubicBezTo>
                  <a:pt x="21600" y="19988"/>
                  <a:pt x="21247" y="21600"/>
                  <a:pt x="20811" y="21600"/>
                </a:cubicBezTo>
                <a:lnTo>
                  <a:pt x="4897" y="21600"/>
                </a:lnTo>
                <a:cubicBezTo>
                  <a:pt x="4462" y="21600"/>
                  <a:pt x="4109" y="19988"/>
                  <a:pt x="4109" y="18000"/>
                </a:cubicBezTo>
                <a:lnTo>
                  <a:pt x="4109" y="9000"/>
                </a:lnTo>
                <a:lnTo>
                  <a:pt x="0" y="281"/>
                </a:lnTo>
                <a:lnTo>
                  <a:pt x="4109" y="3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3A5E8A"/>
            </a:solidFill>
          </a:ln>
        </p:spPr>
        <p:txBody>
          <a:bodyPr lIns="45719" rIns="45719"/>
          <a:lstStyle/>
          <a:p>
            <a:pPr>
              <a:defRPr sz="1100"/>
            </a:pPr>
            <a:endParaRPr/>
          </a:p>
        </p:txBody>
      </p:sp>
      <p:pic>
        <p:nvPicPr>
          <p:cNvPr id="122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503" y="5927135"/>
            <a:ext cx="473684" cy="447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TextBox 27"/>
          <p:cNvSpPr txBox="1"/>
          <p:nvPr/>
        </p:nvSpPr>
        <p:spPr>
          <a:xfrm>
            <a:off x="4144479" y="5941378"/>
            <a:ext cx="2105708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rPr dirty="0" err="1" smtClean="0"/>
              <a:t>Банк</a:t>
            </a:r>
            <a:r>
              <a:rPr lang="en-US" dirty="0" err="1" smtClean="0"/>
              <a:t>-</a:t>
            </a:r>
            <a:r>
              <a:rPr dirty="0" err="1" smtClean="0"/>
              <a:t>клиент</a:t>
            </a:r>
            <a:r>
              <a:rPr dirty="0" smtClean="0"/>
              <a:t> </a:t>
            </a:r>
            <a:r>
              <a:rPr dirty="0" err="1"/>
              <a:t>завис</a:t>
            </a:r>
            <a:r>
              <a:rPr dirty="0"/>
              <a:t>, </a:t>
            </a:r>
            <a:r>
              <a:rPr dirty="0" err="1"/>
              <a:t>ух</a:t>
            </a:r>
            <a:r>
              <a:rPr dirty="0"/>
              <a:t>!</a:t>
            </a:r>
          </a:p>
        </p:txBody>
      </p:sp>
      <p:grpSp>
        <p:nvGrpSpPr>
          <p:cNvPr id="126" name="Oval Callout 9"/>
          <p:cNvGrpSpPr/>
          <p:nvPr/>
        </p:nvGrpSpPr>
        <p:grpSpPr>
          <a:xfrm>
            <a:off x="2723732" y="2531092"/>
            <a:ext cx="2241152" cy="1208080"/>
            <a:chOff x="0" y="0"/>
            <a:chExt cx="2241150" cy="1208078"/>
          </a:xfrm>
        </p:grpSpPr>
        <p:sp>
          <p:nvSpPr>
            <p:cNvPr id="124" name="Облачко с цитатой"/>
            <p:cNvSpPr/>
            <p:nvPr/>
          </p:nvSpPr>
          <p:spPr>
            <a:xfrm>
              <a:off x="0" y="0"/>
              <a:ext cx="2241151" cy="1208079"/>
            </a:xfrm>
            <a:prstGeom prst="wedgeEllipseCallout">
              <a:avLst>
                <a:gd name="adj1" fmla="val -34964"/>
                <a:gd name="adj2" fmla="val 60459"/>
              </a:avLst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  <a:endParaRPr/>
            </a:p>
          </p:txBody>
        </p:sp>
        <p:sp>
          <p:nvSpPr>
            <p:cNvPr id="125" name="Так посмотрим, сколько биткоин стоит..."/>
            <p:cNvSpPr txBox="1"/>
            <p:nvPr/>
          </p:nvSpPr>
          <p:spPr>
            <a:xfrm>
              <a:off x="328208" y="176919"/>
              <a:ext cx="1584735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/>
              </a:lvl1pPr>
            </a:lstStyle>
            <a:p>
              <a:r>
                <a:rPr dirty="0" err="1"/>
                <a:t>Так</a:t>
              </a:r>
              <a:r>
                <a:rPr dirty="0"/>
                <a:t> </a:t>
              </a:r>
              <a:r>
                <a:rPr dirty="0" err="1"/>
                <a:t>посмотрим</a:t>
              </a:r>
              <a:r>
                <a:rPr dirty="0"/>
                <a:t>, </a:t>
              </a:r>
              <a:r>
                <a:rPr dirty="0" err="1"/>
                <a:t>сколько</a:t>
              </a:r>
              <a:r>
                <a:rPr dirty="0"/>
                <a:t> </a:t>
              </a:r>
              <a:r>
                <a:rPr dirty="0" err="1"/>
                <a:t>биткоин</a:t>
              </a:r>
              <a:r>
                <a:rPr dirty="0"/>
                <a:t> </a:t>
              </a:r>
              <a:r>
                <a:rPr dirty="0" err="1"/>
                <a:t>стоит</a:t>
              </a:r>
              <a:r>
                <a:rPr dirty="0"/>
                <a:t>...</a:t>
              </a:r>
            </a:p>
          </p:txBody>
        </p:sp>
      </p:grpSp>
      <p:pic>
        <p:nvPicPr>
          <p:cNvPr id="127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765" y="2983197"/>
            <a:ext cx="535016" cy="5018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30" name="Rectangular Callout 11"/>
          <p:cNvGrpSpPr/>
          <p:nvPr/>
        </p:nvGrpSpPr>
        <p:grpSpPr>
          <a:xfrm>
            <a:off x="572769" y="3574415"/>
            <a:ext cx="1787526" cy="1403748"/>
            <a:chOff x="0" y="0"/>
            <a:chExt cx="1787525" cy="1403747"/>
          </a:xfrm>
        </p:grpSpPr>
        <p:sp>
          <p:nvSpPr>
            <p:cNvPr id="128" name="Фигура"/>
            <p:cNvSpPr/>
            <p:nvPr/>
          </p:nvSpPr>
          <p:spPr>
            <a:xfrm>
              <a:off x="0" y="0"/>
              <a:ext cx="1787525" cy="1403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200"/>
                  </a:lnTo>
                  <a:lnTo>
                    <a:pt x="9000" y="19200"/>
                  </a:lnTo>
                  <a:lnTo>
                    <a:pt x="6300" y="21600"/>
                  </a:lnTo>
                  <a:lnTo>
                    <a:pt x="3600" y="19200"/>
                  </a:lnTo>
                  <a:lnTo>
                    <a:pt x="0" y="19200"/>
                  </a:lnTo>
                  <a:lnTo>
                    <a:pt x="0" y="11200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/>
              </a:pPr>
              <a:endParaRPr/>
            </a:p>
          </p:txBody>
        </p:sp>
        <p:sp>
          <p:nvSpPr>
            <p:cNvPr id="129" name="- Сынок, купи картошки, огурцов, батон хлеба, а то дома есть нечего на ужин.…"/>
            <p:cNvSpPr txBox="1"/>
            <p:nvPr/>
          </p:nvSpPr>
          <p:spPr>
            <a:xfrm>
              <a:off x="0" y="0"/>
              <a:ext cx="1787525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- Сынок, купи картошки, огурцов, батон хлеба, а то дома есть нечего на ужин.</a:t>
              </a:r>
            </a:p>
            <a:p>
              <a:pPr>
                <a:defRPr sz="1200"/>
              </a:pPr>
              <a:endParaRPr/>
            </a:p>
            <a:p>
              <a:pPr>
                <a:defRPr sz="1200"/>
              </a:pPr>
              <a:r>
                <a:t>- Окей!</a:t>
              </a:r>
            </a:p>
          </p:txBody>
        </p:sp>
      </p:grpSp>
      <p:pic>
        <p:nvPicPr>
          <p:cNvPr id="131" name="Picture 18" descr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852" y="4368462"/>
            <a:ext cx="465182" cy="453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3" name="Замещающее содержимое 40" descr="Замещающее содержимое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6894" y="3651884"/>
            <a:ext cx="2258061" cy="13182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Заголовок 41"/>
          <p:cNvSpPr txBox="1">
            <a:spLocks noGrp="1"/>
          </p:cNvSpPr>
          <p:nvPr>
            <p:ph type="title"/>
          </p:nvPr>
        </p:nvSpPr>
        <p:spPr>
          <a:xfrm>
            <a:off x="6985" y="1295718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Человек в информационно-финансовой социальной среде</a:t>
            </a:r>
          </a:p>
        </p:txBody>
      </p:sp>
      <p:pic>
        <p:nvPicPr>
          <p:cNvPr id="132" name="Picture 4" descr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5978" y="4108648"/>
            <a:ext cx="386081" cy="33528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323"/>
            <a:ext cx="9144000" cy="66682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приход"/>
          <p:cNvSpPr txBox="1"/>
          <p:nvPr/>
        </p:nvSpPr>
        <p:spPr>
          <a:xfrm>
            <a:off x="2539296" y="2995166"/>
            <a:ext cx="872119" cy="417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marL="226695" indent="-226695" defTabSz="297815">
              <a:spcBef>
                <a:spcPts val="2100"/>
              </a:spcBef>
              <a:buSzPct val="75000"/>
              <a:buChar char="•"/>
            </a:lvl1pPr>
          </a:lstStyle>
          <a:p>
            <a:pPr marL="0" indent="0">
              <a:buNone/>
            </a:pPr>
            <a:r>
              <a:rPr dirty="0" err="1"/>
              <a:t>пр</a:t>
            </a:r>
            <a:r>
              <a:rPr lang="ru-RU" dirty="0"/>
              <a:t>и</a:t>
            </a:r>
            <a:r>
              <a:rPr dirty="0" err="1"/>
              <a:t>ход</a:t>
            </a:r>
            <a:endParaRPr dirty="0"/>
          </a:p>
        </p:txBody>
      </p:sp>
      <p:sp>
        <p:nvSpPr>
          <p:cNvPr id="145" name="хранени"/>
          <p:cNvSpPr txBox="1"/>
          <p:nvPr/>
        </p:nvSpPr>
        <p:spPr>
          <a:xfrm>
            <a:off x="4495091" y="3043689"/>
            <a:ext cx="1091706" cy="32014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lnSpcReduction="10000"/>
          </a:bodyPr>
          <a:lstStyle>
            <a:lvl1pPr marL="204470" indent="-204470" defTabSz="267970">
              <a:lnSpc>
                <a:spcPct val="90000"/>
              </a:lnSpc>
              <a:spcBef>
                <a:spcPts val="1900"/>
              </a:spcBef>
              <a:buSzPct val="75000"/>
              <a:buChar char="•"/>
              <a:defRPr sz="1600"/>
            </a:lvl1pPr>
          </a:lstStyle>
          <a:p>
            <a:pPr marL="0" indent="0">
              <a:buNone/>
            </a:pPr>
            <a:r>
              <a:rPr dirty="0" err="1"/>
              <a:t>хранени</a:t>
            </a:r>
            <a:r>
              <a:rPr lang="ru-RU" dirty="0"/>
              <a:t>е</a:t>
            </a:r>
            <a:endParaRPr dirty="0"/>
          </a:p>
        </p:txBody>
      </p:sp>
      <p:sp>
        <p:nvSpPr>
          <p:cNvPr id="146" name="расход"/>
          <p:cNvSpPr txBox="1"/>
          <p:nvPr/>
        </p:nvSpPr>
        <p:spPr>
          <a:xfrm>
            <a:off x="5971402" y="2962089"/>
            <a:ext cx="1035026" cy="35673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lnSpcReduction="10000"/>
          </a:bodyPr>
          <a:lstStyle>
            <a:lvl1pPr marL="226695" indent="-226695" defTabSz="297815">
              <a:spcBef>
                <a:spcPts val="2100"/>
              </a:spcBef>
              <a:buSzPct val="75000"/>
              <a:buChar char="•"/>
            </a:lvl1pPr>
          </a:lstStyle>
          <a:p>
            <a:pPr marL="0" indent="0">
              <a:buNone/>
            </a:pPr>
            <a:r>
              <a:rPr dirty="0" err="1"/>
              <a:t>расход</a:t>
            </a:r>
            <a:endParaRPr dirty="0"/>
          </a:p>
        </p:txBody>
      </p:sp>
      <p:sp>
        <p:nvSpPr>
          <p:cNvPr id="151" name="Заголовок"/>
          <p:cNvSpPr txBox="1"/>
          <p:nvPr/>
        </p:nvSpPr>
        <p:spPr>
          <a:xfrm>
            <a:off x="193039" y="1176019"/>
            <a:ext cx="8731251" cy="12827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algn="ctr" defTabSz="584200">
              <a:defRPr sz="4800"/>
            </a:lvl1pPr>
          </a:lstStyle>
          <a:p>
            <a:r>
              <a:rPr dirty="0" err="1"/>
              <a:t>Структура</a:t>
            </a:r>
            <a:r>
              <a:rPr dirty="0"/>
              <a:t> </a:t>
            </a:r>
            <a:r>
              <a:rPr dirty="0" err="1"/>
              <a:t>приходов-расходов</a:t>
            </a:r>
            <a:endParaRPr dirty="0"/>
          </a:p>
        </p:txBody>
      </p:sp>
      <p:sp>
        <p:nvSpPr>
          <p:cNvPr id="22" name="Пополнение"/>
          <p:cNvSpPr txBox="1"/>
          <p:nvPr/>
        </p:nvSpPr>
        <p:spPr>
          <a:xfrm>
            <a:off x="3185631" y="4812695"/>
            <a:ext cx="193950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Деньги</a:t>
            </a:r>
            <a:endParaRPr dirty="0"/>
          </a:p>
        </p:txBody>
      </p:sp>
      <p:grpSp>
        <p:nvGrpSpPr>
          <p:cNvPr id="23" name="Rounded Rectangle 9"/>
          <p:cNvGrpSpPr/>
          <p:nvPr/>
        </p:nvGrpSpPr>
        <p:grpSpPr>
          <a:xfrm>
            <a:off x="412941" y="3807013"/>
            <a:ext cx="1838936" cy="405199"/>
            <a:chOff x="0" y="0"/>
            <a:chExt cx="1981200" cy="533400"/>
          </a:xfrm>
        </p:grpSpPr>
        <p:sp>
          <p:nvSpPr>
            <p:cNvPr id="24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25" name="Системы денежных переводов"/>
            <p:cNvSpPr txBox="1"/>
            <p:nvPr/>
          </p:nvSpPr>
          <p:spPr>
            <a:xfrm>
              <a:off x="26037" y="128202"/>
              <a:ext cx="1929126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Доход</a:t>
              </a:r>
              <a:endParaRPr dirty="0"/>
            </a:p>
          </p:txBody>
        </p:sp>
      </p:grpSp>
      <p:grpSp>
        <p:nvGrpSpPr>
          <p:cNvPr id="26" name="Rounded Rectangle 10"/>
          <p:cNvGrpSpPr/>
          <p:nvPr/>
        </p:nvGrpSpPr>
        <p:grpSpPr>
          <a:xfrm>
            <a:off x="412941" y="2703985"/>
            <a:ext cx="1908517" cy="320678"/>
            <a:chOff x="-2196183" y="-1146351"/>
            <a:chExt cx="1981200" cy="320676"/>
          </a:xfrm>
          <a:solidFill>
            <a:srgbClr val="00B0F0"/>
          </a:solidFill>
        </p:grpSpPr>
        <p:sp>
          <p:nvSpPr>
            <p:cNvPr id="27" name="Закругленный прямоугольник"/>
            <p:cNvSpPr/>
            <p:nvPr/>
          </p:nvSpPr>
          <p:spPr>
            <a:xfrm>
              <a:off x="-2196183" y="-1146351"/>
              <a:ext cx="1981200" cy="320676"/>
            </a:xfrm>
            <a:prstGeom prst="roundRect">
              <a:avLst>
                <a:gd name="adj" fmla="val 16667"/>
              </a:avLst>
            </a:prstGeom>
            <a:grpFill/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28" name="Банки"/>
            <p:cNvSpPr txBox="1"/>
            <p:nvPr/>
          </p:nvSpPr>
          <p:spPr>
            <a:xfrm>
              <a:off x="-2080685" y="-1129703"/>
              <a:ext cx="1796599" cy="27699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Деньги</a:t>
              </a:r>
              <a:endParaRPr dirty="0"/>
            </a:p>
          </p:txBody>
        </p:sp>
      </p:grpSp>
      <p:grpSp>
        <p:nvGrpSpPr>
          <p:cNvPr id="29" name="Rounded Rectangle 11"/>
          <p:cNvGrpSpPr/>
          <p:nvPr/>
        </p:nvGrpSpPr>
        <p:grpSpPr>
          <a:xfrm>
            <a:off x="401725" y="4992751"/>
            <a:ext cx="1825984" cy="365126"/>
            <a:chOff x="0" y="0"/>
            <a:chExt cx="1981200" cy="365125"/>
          </a:xfrm>
        </p:grpSpPr>
        <p:sp>
          <p:nvSpPr>
            <p:cNvPr id="30" name="Закругленный прямоугольник"/>
            <p:cNvSpPr/>
            <p:nvPr/>
          </p:nvSpPr>
          <p:spPr>
            <a:xfrm>
              <a:off x="0" y="0"/>
              <a:ext cx="1981200" cy="3651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31" name="Карты"/>
            <p:cNvSpPr txBox="1"/>
            <p:nvPr/>
          </p:nvSpPr>
          <p:spPr>
            <a:xfrm>
              <a:off x="17824" y="44064"/>
              <a:ext cx="194555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Р2Р</a:t>
              </a:r>
              <a:endParaRPr dirty="0"/>
            </a:p>
          </p:txBody>
        </p:sp>
      </p:grpSp>
      <p:grpSp>
        <p:nvGrpSpPr>
          <p:cNvPr id="32" name="Rounded Rectangle 25"/>
          <p:cNvGrpSpPr/>
          <p:nvPr/>
        </p:nvGrpSpPr>
        <p:grpSpPr>
          <a:xfrm>
            <a:off x="401726" y="3318827"/>
            <a:ext cx="1850152" cy="320678"/>
            <a:chOff x="2444211" y="70336"/>
            <a:chExt cx="1981200" cy="320676"/>
          </a:xfrm>
        </p:grpSpPr>
        <p:sp>
          <p:nvSpPr>
            <p:cNvPr id="33" name="Закругленный прямоугольник"/>
            <p:cNvSpPr/>
            <p:nvPr/>
          </p:nvSpPr>
          <p:spPr>
            <a:xfrm>
              <a:off x="2444211" y="70336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34" name="Другие эл. валюты"/>
            <p:cNvSpPr txBox="1"/>
            <p:nvPr/>
          </p:nvSpPr>
          <p:spPr>
            <a:xfrm>
              <a:off x="2451663" y="100894"/>
              <a:ext cx="1949895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Кредит</a:t>
              </a:r>
              <a:endParaRPr dirty="0"/>
            </a:p>
          </p:txBody>
        </p:sp>
      </p:grpSp>
      <p:grpSp>
        <p:nvGrpSpPr>
          <p:cNvPr id="38" name="Rounded Rectangle 8"/>
          <p:cNvGrpSpPr/>
          <p:nvPr/>
        </p:nvGrpSpPr>
        <p:grpSpPr>
          <a:xfrm>
            <a:off x="3482677" y="2458720"/>
            <a:ext cx="1981200" cy="427040"/>
            <a:chOff x="-25925" y="386820"/>
            <a:chExt cx="1981200" cy="427038"/>
          </a:xfrm>
        </p:grpSpPr>
        <p:sp>
          <p:nvSpPr>
            <p:cNvPr id="39" name="Закругленный прямоугольник"/>
            <p:cNvSpPr/>
            <p:nvPr/>
          </p:nvSpPr>
          <p:spPr>
            <a:xfrm>
              <a:off x="-25925" y="386820"/>
              <a:ext cx="1981200" cy="42703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Пополнение"/>
            <p:cNvSpPr txBox="1"/>
            <p:nvPr/>
          </p:nvSpPr>
          <p:spPr>
            <a:xfrm>
              <a:off x="-15529" y="429573"/>
              <a:ext cx="193950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rPr lang="ru-RU" dirty="0"/>
                <a:t>Физическое лицо</a:t>
              </a:r>
              <a:endParaRPr dirty="0"/>
            </a:p>
          </p:txBody>
        </p:sp>
      </p:grpSp>
      <p:grpSp>
        <p:nvGrpSpPr>
          <p:cNvPr id="41" name="Rounded Rectangle 9"/>
          <p:cNvGrpSpPr/>
          <p:nvPr/>
        </p:nvGrpSpPr>
        <p:grpSpPr>
          <a:xfrm>
            <a:off x="7023153" y="3271845"/>
            <a:ext cx="1852380" cy="331544"/>
            <a:chOff x="-9159" y="0"/>
            <a:chExt cx="1990359" cy="533400"/>
          </a:xfrm>
        </p:grpSpPr>
        <p:sp>
          <p:nvSpPr>
            <p:cNvPr id="42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43" name="Системы денежных переводов"/>
            <p:cNvSpPr txBox="1"/>
            <p:nvPr/>
          </p:nvSpPr>
          <p:spPr>
            <a:xfrm>
              <a:off x="-9159" y="10525"/>
              <a:ext cx="1883892" cy="4456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Депозит</a:t>
              </a:r>
              <a:endParaRPr dirty="0"/>
            </a:p>
          </p:txBody>
        </p:sp>
      </p:grpSp>
      <p:grpSp>
        <p:nvGrpSpPr>
          <p:cNvPr id="44" name="Rounded Rectangle 10"/>
          <p:cNvGrpSpPr/>
          <p:nvPr/>
        </p:nvGrpSpPr>
        <p:grpSpPr>
          <a:xfrm>
            <a:off x="7053531" y="6015680"/>
            <a:ext cx="1814006" cy="320678"/>
            <a:chOff x="0" y="0"/>
            <a:chExt cx="1981200" cy="320676"/>
          </a:xfrm>
        </p:grpSpPr>
        <p:sp>
          <p:nvSpPr>
            <p:cNvPr id="45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46" name="Банки"/>
            <p:cNvSpPr txBox="1"/>
            <p:nvPr/>
          </p:nvSpPr>
          <p:spPr>
            <a:xfrm>
              <a:off x="15653" y="21841"/>
              <a:ext cx="1949894" cy="276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Р2Р</a:t>
              </a:r>
              <a:endParaRPr dirty="0"/>
            </a:p>
          </p:txBody>
        </p:sp>
      </p:grpSp>
      <p:grpSp>
        <p:nvGrpSpPr>
          <p:cNvPr id="47" name="Rounded Rectangle 11"/>
          <p:cNvGrpSpPr/>
          <p:nvPr/>
        </p:nvGrpSpPr>
        <p:grpSpPr>
          <a:xfrm>
            <a:off x="412941" y="4364975"/>
            <a:ext cx="1908517" cy="365126"/>
            <a:chOff x="0" y="0"/>
            <a:chExt cx="2073231" cy="365125"/>
          </a:xfrm>
        </p:grpSpPr>
        <p:sp>
          <p:nvSpPr>
            <p:cNvPr id="48" name="Закругленный прямоугольник"/>
            <p:cNvSpPr/>
            <p:nvPr/>
          </p:nvSpPr>
          <p:spPr>
            <a:xfrm>
              <a:off x="0" y="0"/>
              <a:ext cx="1981200" cy="3651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49" name="Карты"/>
            <p:cNvSpPr txBox="1"/>
            <p:nvPr/>
          </p:nvSpPr>
          <p:spPr>
            <a:xfrm>
              <a:off x="127679" y="65013"/>
              <a:ext cx="194555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Выручка</a:t>
              </a:r>
              <a:endParaRPr dirty="0"/>
            </a:p>
          </p:txBody>
        </p:sp>
      </p:grpSp>
      <p:grpSp>
        <p:nvGrpSpPr>
          <p:cNvPr id="53" name="Rounded Rectangle 6"/>
          <p:cNvGrpSpPr/>
          <p:nvPr/>
        </p:nvGrpSpPr>
        <p:grpSpPr>
          <a:xfrm>
            <a:off x="3268328" y="4547538"/>
            <a:ext cx="1981200" cy="664276"/>
            <a:chOff x="0" y="0"/>
            <a:chExt cx="1981200" cy="320676"/>
          </a:xfrm>
        </p:grpSpPr>
        <p:sp>
          <p:nvSpPr>
            <p:cNvPr id="54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5" name="Терминальные сети"/>
            <p:cNvSpPr txBox="1"/>
            <p:nvPr/>
          </p:nvSpPr>
          <p:spPr>
            <a:xfrm>
              <a:off x="15653" y="4333"/>
              <a:ext cx="1864778" cy="3120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 defTabSz="314325">
                <a:spcBef>
                  <a:spcPts val="2200"/>
                </a:spcBef>
                <a:buSzPct val="75000"/>
                <a:defRPr sz="900"/>
              </a:pPr>
              <a:r>
                <a:rPr lang="ru-RU" dirty="0"/>
                <a:t>Интерфейс доступа, средство доступа к просмотру информации об остатке средств и прочих данных.</a:t>
              </a:r>
            </a:p>
          </p:txBody>
        </p:sp>
      </p:grpSp>
      <p:grpSp>
        <p:nvGrpSpPr>
          <p:cNvPr id="59" name="Rounded Rectangle 9"/>
          <p:cNvGrpSpPr/>
          <p:nvPr/>
        </p:nvGrpSpPr>
        <p:grpSpPr>
          <a:xfrm>
            <a:off x="3255458" y="6061210"/>
            <a:ext cx="1998406" cy="382116"/>
            <a:chOff x="0" y="0"/>
            <a:chExt cx="1981200" cy="533400"/>
          </a:xfrm>
        </p:grpSpPr>
        <p:sp>
          <p:nvSpPr>
            <p:cNvPr id="60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61" name="Системы денежных переводов"/>
            <p:cNvSpPr txBox="1"/>
            <p:nvPr/>
          </p:nvSpPr>
          <p:spPr>
            <a:xfrm>
              <a:off x="26037" y="151286"/>
              <a:ext cx="1929126" cy="230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 defTabSz="314325">
                <a:spcBef>
                  <a:spcPts val="2200"/>
                </a:spcBef>
                <a:buSzPct val="75000"/>
                <a:defRPr sz="900"/>
              </a:pPr>
              <a:r>
                <a:rPr lang="ru-RU" dirty="0"/>
                <a:t>Сбор персональных данных</a:t>
              </a:r>
            </a:p>
          </p:txBody>
        </p:sp>
      </p:grpSp>
      <p:grpSp>
        <p:nvGrpSpPr>
          <p:cNvPr id="62" name="Rounded Rectangle 10"/>
          <p:cNvGrpSpPr/>
          <p:nvPr/>
        </p:nvGrpSpPr>
        <p:grpSpPr>
          <a:xfrm>
            <a:off x="3240632" y="4143342"/>
            <a:ext cx="2013231" cy="320678"/>
            <a:chOff x="0" y="0"/>
            <a:chExt cx="1981200" cy="320676"/>
          </a:xfrm>
        </p:grpSpPr>
        <p:sp>
          <p:nvSpPr>
            <p:cNvPr id="63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64" name="Банки"/>
            <p:cNvSpPr txBox="1"/>
            <p:nvPr/>
          </p:nvSpPr>
          <p:spPr>
            <a:xfrm>
              <a:off x="15653" y="44924"/>
              <a:ext cx="1949894" cy="2308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 defTabSz="314325">
                <a:spcBef>
                  <a:spcPts val="2200"/>
                </a:spcBef>
                <a:buSzPct val="75000"/>
                <a:defRPr sz="900"/>
              </a:pPr>
              <a:r>
                <a:rPr lang="ru-RU" dirty="0"/>
                <a:t>Под матрасом, сейф, счет.</a:t>
              </a:r>
            </a:p>
          </p:txBody>
        </p:sp>
      </p:grpSp>
      <p:grpSp>
        <p:nvGrpSpPr>
          <p:cNvPr id="68" name="Rounded Rectangle 25"/>
          <p:cNvGrpSpPr/>
          <p:nvPr/>
        </p:nvGrpSpPr>
        <p:grpSpPr>
          <a:xfrm>
            <a:off x="3236226" y="5280796"/>
            <a:ext cx="2010348" cy="700870"/>
            <a:chOff x="198962" y="-198013"/>
            <a:chExt cx="2010348" cy="320676"/>
          </a:xfrm>
        </p:grpSpPr>
        <p:sp>
          <p:nvSpPr>
            <p:cNvPr id="69" name="Закругленный прямоугольник"/>
            <p:cNvSpPr/>
            <p:nvPr/>
          </p:nvSpPr>
          <p:spPr>
            <a:xfrm>
              <a:off x="228110" y="-198013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70" name="Другие эл. валюты"/>
            <p:cNvSpPr txBox="1"/>
            <p:nvPr/>
          </p:nvSpPr>
          <p:spPr>
            <a:xfrm>
              <a:off x="198962" y="-112948"/>
              <a:ext cx="1949894" cy="232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 defTabSz="314325">
                <a:spcBef>
                  <a:spcPts val="2200"/>
                </a:spcBef>
                <a:buSzPct val="75000"/>
                <a:defRPr sz="900"/>
              </a:pPr>
              <a:r>
                <a:rPr lang="ru-RU" dirty="0"/>
                <a:t> ID, KYC, персональные данные нефинансового характера, информационная сфера.</a:t>
              </a:r>
            </a:p>
          </p:txBody>
        </p:sp>
      </p:grpSp>
      <p:grpSp>
        <p:nvGrpSpPr>
          <p:cNvPr id="71" name="Rounded Rectangle 6"/>
          <p:cNvGrpSpPr/>
          <p:nvPr/>
        </p:nvGrpSpPr>
        <p:grpSpPr>
          <a:xfrm>
            <a:off x="7018589" y="4188266"/>
            <a:ext cx="1863672" cy="588202"/>
            <a:chOff x="0" y="-46819"/>
            <a:chExt cx="1981200" cy="430882"/>
          </a:xfrm>
        </p:grpSpPr>
        <p:sp>
          <p:nvSpPr>
            <p:cNvPr id="72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73" name="Терминальные сети"/>
            <p:cNvSpPr txBox="1"/>
            <p:nvPr/>
          </p:nvSpPr>
          <p:spPr>
            <a:xfrm>
              <a:off x="15653" y="-46819"/>
              <a:ext cx="1949894" cy="430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 defTabSz="320675">
                <a:spcBef>
                  <a:spcPts val="2300"/>
                </a:spcBef>
                <a:buSzPct val="75000"/>
                <a:defRPr sz="1100"/>
              </a:pPr>
              <a:r>
                <a:rPr lang="ru-RU" dirty="0"/>
                <a:t>Инвестиции в нефинансовые рынки</a:t>
              </a:r>
            </a:p>
          </p:txBody>
        </p:sp>
      </p:grpSp>
      <p:grpSp>
        <p:nvGrpSpPr>
          <p:cNvPr id="77" name="Rounded Rectangle 9"/>
          <p:cNvGrpSpPr/>
          <p:nvPr/>
        </p:nvGrpSpPr>
        <p:grpSpPr>
          <a:xfrm>
            <a:off x="7039433" y="5400651"/>
            <a:ext cx="1831699" cy="490222"/>
            <a:chOff x="0" y="0"/>
            <a:chExt cx="1981200" cy="533400"/>
          </a:xfrm>
        </p:grpSpPr>
        <p:sp>
          <p:nvSpPr>
            <p:cNvPr id="78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79" name="Системы денежных переводов"/>
            <p:cNvSpPr txBox="1"/>
            <p:nvPr/>
          </p:nvSpPr>
          <p:spPr>
            <a:xfrm>
              <a:off x="26037" y="43180"/>
              <a:ext cx="1929126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/>
                <a:t>Системы</a:t>
              </a:r>
              <a:r>
                <a:rPr dirty="0"/>
                <a:t> </a:t>
              </a:r>
              <a:r>
                <a:rPr dirty="0" err="1"/>
                <a:t>денежных</a:t>
              </a:r>
              <a:r>
                <a:rPr dirty="0"/>
                <a:t> </a:t>
              </a:r>
              <a:r>
                <a:rPr dirty="0" err="1"/>
                <a:t>переводов</a:t>
              </a:r>
              <a:endParaRPr dirty="0"/>
            </a:p>
          </p:txBody>
        </p:sp>
      </p:grpSp>
      <p:grpSp>
        <p:nvGrpSpPr>
          <p:cNvPr id="80" name="Rounded Rectangle 10"/>
          <p:cNvGrpSpPr/>
          <p:nvPr/>
        </p:nvGrpSpPr>
        <p:grpSpPr>
          <a:xfrm>
            <a:off x="7023153" y="3607170"/>
            <a:ext cx="1859108" cy="605042"/>
            <a:chOff x="0" y="-70492"/>
            <a:chExt cx="1981200" cy="461660"/>
          </a:xfrm>
        </p:grpSpPr>
        <p:sp>
          <p:nvSpPr>
            <p:cNvPr id="81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82" name="Банки"/>
            <p:cNvSpPr txBox="1"/>
            <p:nvPr/>
          </p:nvSpPr>
          <p:spPr>
            <a:xfrm>
              <a:off x="15653" y="-70492"/>
              <a:ext cx="1949894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Инвестиции в финансовые рынки</a:t>
              </a:r>
              <a:endParaRPr dirty="0"/>
            </a:p>
          </p:txBody>
        </p:sp>
      </p:grpSp>
      <p:grpSp>
        <p:nvGrpSpPr>
          <p:cNvPr id="86" name="Rounded Rectangle 25"/>
          <p:cNvGrpSpPr/>
          <p:nvPr/>
        </p:nvGrpSpPr>
        <p:grpSpPr>
          <a:xfrm>
            <a:off x="7049706" y="4753851"/>
            <a:ext cx="1821426" cy="600163"/>
            <a:chOff x="0" y="-14424"/>
            <a:chExt cx="1981200" cy="338299"/>
          </a:xfrm>
        </p:grpSpPr>
        <p:sp>
          <p:nvSpPr>
            <p:cNvPr id="87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88" name="Другие эл. валюты"/>
            <p:cNvSpPr txBox="1"/>
            <p:nvPr/>
          </p:nvSpPr>
          <p:spPr>
            <a:xfrm>
              <a:off x="3911" y="-14424"/>
              <a:ext cx="1949894" cy="338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pPr defTabSz="320675">
                <a:spcBef>
                  <a:spcPts val="2300"/>
                </a:spcBef>
                <a:buSzPct val="75000"/>
                <a:defRPr sz="1100"/>
              </a:pPr>
              <a:r>
                <a:rPr lang="ru-RU" dirty="0"/>
                <a:t>Оплата товаров и услуг для использования в коммерческом процессе</a:t>
              </a:r>
            </a:p>
          </p:txBody>
        </p:sp>
      </p:grpSp>
      <p:grpSp>
        <p:nvGrpSpPr>
          <p:cNvPr id="91" name="Rounded Rectangle 10"/>
          <p:cNvGrpSpPr/>
          <p:nvPr/>
        </p:nvGrpSpPr>
        <p:grpSpPr>
          <a:xfrm>
            <a:off x="3205886" y="3754068"/>
            <a:ext cx="2047977" cy="320678"/>
            <a:chOff x="-2196183" y="-1146351"/>
            <a:chExt cx="1981200" cy="320676"/>
          </a:xfrm>
        </p:grpSpPr>
        <p:sp>
          <p:nvSpPr>
            <p:cNvPr id="92" name="Закругленный прямоугольник"/>
            <p:cNvSpPr/>
            <p:nvPr/>
          </p:nvSpPr>
          <p:spPr>
            <a:xfrm>
              <a:off x="-2196183" y="-1146351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93" name="Банки"/>
            <p:cNvSpPr txBox="1"/>
            <p:nvPr/>
          </p:nvSpPr>
          <p:spPr>
            <a:xfrm>
              <a:off x="-2131651" y="-1129703"/>
              <a:ext cx="1847564" cy="276995"/>
            </a:xfrm>
            <a:prstGeom prst="rect">
              <a:avLst/>
            </a:pr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Деньги</a:t>
              </a:r>
              <a:endParaRPr dirty="0"/>
            </a:p>
          </p:txBody>
        </p:sp>
      </p:grpSp>
      <p:grpSp>
        <p:nvGrpSpPr>
          <p:cNvPr id="95" name="Rounded Rectangle 10"/>
          <p:cNvGrpSpPr/>
          <p:nvPr/>
        </p:nvGrpSpPr>
        <p:grpSpPr>
          <a:xfrm>
            <a:off x="6962615" y="2792513"/>
            <a:ext cx="1908517" cy="320678"/>
            <a:chOff x="-2196183" y="-1146351"/>
            <a:chExt cx="1981200" cy="320676"/>
          </a:xfrm>
          <a:solidFill>
            <a:srgbClr val="00B0F0"/>
          </a:solidFill>
        </p:grpSpPr>
        <p:sp>
          <p:nvSpPr>
            <p:cNvPr id="96" name="Закругленный прямоугольник"/>
            <p:cNvSpPr/>
            <p:nvPr/>
          </p:nvSpPr>
          <p:spPr>
            <a:xfrm>
              <a:off x="-2196183" y="-1146351"/>
              <a:ext cx="1981200" cy="320676"/>
            </a:xfrm>
            <a:prstGeom prst="roundRect">
              <a:avLst>
                <a:gd name="adj" fmla="val 16667"/>
              </a:avLst>
            </a:prstGeom>
            <a:grpFill/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97" name="Банки"/>
            <p:cNvSpPr txBox="1"/>
            <p:nvPr/>
          </p:nvSpPr>
          <p:spPr>
            <a:xfrm>
              <a:off x="-2080685" y="-1129703"/>
              <a:ext cx="1796599" cy="27699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Деньги</a:t>
              </a:r>
              <a:endParaRPr dirty="0"/>
            </a:p>
          </p:txBody>
        </p:sp>
      </p:grpSp>
      <p:sp>
        <p:nvSpPr>
          <p:cNvPr id="5" name="Стрелка вниз 4"/>
          <p:cNvSpPr/>
          <p:nvPr/>
        </p:nvSpPr>
        <p:spPr>
          <a:xfrm rot="14777924">
            <a:off x="2651594" y="2651938"/>
            <a:ext cx="537599" cy="281150"/>
          </a:xfrm>
          <a:prstGeom prst="downArrow">
            <a:avLst>
              <a:gd name="adj1" fmla="val 30085"/>
              <a:gd name="adj2" fmla="val 5580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4" name="Стрелка вниз 103"/>
          <p:cNvSpPr/>
          <p:nvPr/>
        </p:nvSpPr>
        <p:spPr>
          <a:xfrm>
            <a:off x="4091338" y="3201737"/>
            <a:ext cx="537599" cy="281150"/>
          </a:xfrm>
          <a:prstGeom prst="downArrow">
            <a:avLst>
              <a:gd name="adj1" fmla="val 30085"/>
              <a:gd name="adj2" fmla="val 5580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5" name="Стрелка вниз 104"/>
          <p:cNvSpPr/>
          <p:nvPr/>
        </p:nvSpPr>
        <p:spPr>
          <a:xfrm rot="17402120">
            <a:off x="5944828" y="2563410"/>
            <a:ext cx="537599" cy="281150"/>
          </a:xfrm>
          <a:prstGeom prst="downArrow">
            <a:avLst>
              <a:gd name="adj1" fmla="val 30085"/>
              <a:gd name="adj2" fmla="val 55804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436" y="-38308"/>
            <a:ext cx="9195436" cy="67058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457200" y="1315085"/>
            <a:ext cx="8229600" cy="6556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52120">
              <a:defRPr sz="2275" b="1"/>
            </a:pPr>
            <a:r>
              <a:t>1.Основные принципы, заложенные в систему</a:t>
            </a:r>
            <a:r>
              <a:rPr sz="3860" b="0"/>
              <a:t> </a:t>
            </a:r>
          </a:p>
        </p:txBody>
      </p:sp>
      <p:grpSp>
        <p:nvGrpSpPr>
          <p:cNvPr id="157" name="Rounded Rectangle 3"/>
          <p:cNvGrpSpPr/>
          <p:nvPr/>
        </p:nvGrpSpPr>
        <p:grpSpPr>
          <a:xfrm>
            <a:off x="457200" y="3644265"/>
            <a:ext cx="4267200" cy="457201"/>
            <a:chOff x="0" y="0"/>
            <a:chExt cx="4267200" cy="457200"/>
          </a:xfrm>
        </p:grpSpPr>
        <p:sp>
          <p:nvSpPr>
            <p:cNvPr id="155" name="Закругленный прямоугольник"/>
            <p:cNvSpPr/>
            <p:nvPr/>
          </p:nvSpPr>
          <p:spPr>
            <a:xfrm>
              <a:off x="0" y="0"/>
              <a:ext cx="4267200" cy="4572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2. Мультивалютность"/>
            <p:cNvSpPr txBox="1"/>
            <p:nvPr/>
          </p:nvSpPr>
          <p:spPr>
            <a:xfrm>
              <a:off x="22318" y="62230"/>
              <a:ext cx="422256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2. </a:t>
              </a:r>
              <a:r>
                <a:rPr dirty="0" err="1"/>
                <a:t>Мультивалютность</a:t>
              </a:r>
              <a:endParaRPr dirty="0"/>
            </a:p>
          </p:txBody>
        </p:sp>
      </p:grpSp>
      <p:grpSp>
        <p:nvGrpSpPr>
          <p:cNvPr id="160" name="Rounded Rectangle 4"/>
          <p:cNvGrpSpPr/>
          <p:nvPr/>
        </p:nvGrpSpPr>
        <p:grpSpPr>
          <a:xfrm>
            <a:off x="457200" y="5231129"/>
            <a:ext cx="4267200" cy="457201"/>
            <a:chOff x="0" y="0"/>
            <a:chExt cx="4267200" cy="457200"/>
          </a:xfrm>
        </p:grpSpPr>
        <p:sp>
          <p:nvSpPr>
            <p:cNvPr id="158" name="Закругленный прямоугольник"/>
            <p:cNvSpPr/>
            <p:nvPr/>
          </p:nvSpPr>
          <p:spPr>
            <a:xfrm>
              <a:off x="0" y="0"/>
              <a:ext cx="4267200" cy="4572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3. Окрашенные деньги"/>
            <p:cNvSpPr txBox="1"/>
            <p:nvPr/>
          </p:nvSpPr>
          <p:spPr>
            <a:xfrm>
              <a:off x="22318" y="59325"/>
              <a:ext cx="4222564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3. </a:t>
              </a:r>
              <a:r>
                <a:rPr lang="ru-RU" dirty="0"/>
                <a:t>"</a:t>
              </a:r>
              <a:r>
                <a:rPr dirty="0" err="1" smtClean="0"/>
                <a:t>Окрашенные</a:t>
              </a:r>
              <a:r>
                <a:rPr lang="ru-RU" dirty="0" smtClean="0"/>
                <a:t>"</a:t>
              </a:r>
              <a:r>
                <a:rPr dirty="0" smtClean="0"/>
                <a:t> </a:t>
              </a:r>
              <a:r>
                <a:rPr dirty="0" err="1"/>
                <a:t>деньги</a:t>
              </a:r>
              <a:endParaRPr dirty="0"/>
            </a:p>
          </p:txBody>
        </p:sp>
      </p:grpSp>
      <p:grpSp>
        <p:nvGrpSpPr>
          <p:cNvPr id="163" name="Rounded Rectangle 5"/>
          <p:cNvGrpSpPr/>
          <p:nvPr/>
        </p:nvGrpSpPr>
        <p:grpSpPr>
          <a:xfrm>
            <a:off x="457200" y="2309843"/>
            <a:ext cx="4267200" cy="584773"/>
            <a:chOff x="0" y="-5366"/>
            <a:chExt cx="4267200" cy="584772"/>
          </a:xfrm>
          <a:solidFill>
            <a:srgbClr val="FFC000"/>
          </a:solidFill>
        </p:grpSpPr>
        <p:sp>
          <p:nvSpPr>
            <p:cNvPr id="161" name="Закругленный прямоугольник"/>
            <p:cNvSpPr/>
            <p:nvPr/>
          </p:nvSpPr>
          <p:spPr>
            <a:xfrm>
              <a:off x="0" y="58419"/>
              <a:ext cx="4267200" cy="457201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1. Номер телефона  единственный необходимый идентификатор."/>
            <p:cNvSpPr txBox="1"/>
            <p:nvPr/>
          </p:nvSpPr>
          <p:spPr>
            <a:xfrm>
              <a:off x="22318" y="-5366"/>
              <a:ext cx="4222564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  <a:r>
                <a:rPr dirty="0"/>
                <a:t>1. </a:t>
              </a:r>
              <a:r>
                <a:rPr dirty="0" err="1"/>
                <a:t>Номер</a:t>
              </a:r>
              <a:r>
                <a:rPr dirty="0"/>
                <a:t> </a:t>
              </a:r>
              <a:r>
                <a:rPr dirty="0" err="1"/>
                <a:t>телефона</a:t>
              </a:r>
              <a:r>
                <a:rPr dirty="0"/>
                <a:t> </a:t>
              </a:r>
              <a:r>
                <a:rPr lang="en-US" dirty="0" smtClean="0"/>
                <a:t>-</a:t>
              </a:r>
              <a:r>
                <a:rPr dirty="0" smtClean="0"/>
                <a:t> </a:t>
              </a:r>
              <a:r>
                <a:rPr dirty="0" err="1"/>
                <a:t>единственный</a:t>
              </a:r>
              <a:r>
                <a:rPr dirty="0"/>
                <a:t> </a:t>
              </a:r>
              <a:r>
                <a:rPr dirty="0" err="1"/>
                <a:t>необходимый</a:t>
              </a:r>
              <a:r>
                <a:rPr dirty="0"/>
                <a:t> </a:t>
              </a:r>
              <a:r>
                <a:rPr dirty="0" err="1"/>
                <a:t>идентификатор</a:t>
              </a:r>
              <a:r>
                <a:rPr dirty="0"/>
                <a:t>. </a:t>
              </a:r>
            </a:p>
          </p:txBody>
        </p:sp>
      </p:grpSp>
      <p:grpSp>
        <p:nvGrpSpPr>
          <p:cNvPr id="166" name="Rounded Rectangle 6"/>
          <p:cNvGrpSpPr/>
          <p:nvPr/>
        </p:nvGrpSpPr>
        <p:grpSpPr>
          <a:xfrm>
            <a:off x="457200" y="2830829"/>
            <a:ext cx="7162800" cy="685801"/>
            <a:chOff x="0" y="0"/>
            <a:chExt cx="7162800" cy="685800"/>
          </a:xfrm>
        </p:grpSpPr>
        <p:sp>
          <p:nvSpPr>
            <p:cNvPr id="164" name="Закругленный прямоугольник"/>
            <p:cNvSpPr/>
            <p:nvPr/>
          </p:nvSpPr>
          <p:spPr>
            <a:xfrm>
              <a:off x="0" y="0"/>
              <a:ext cx="7162800" cy="685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165" name="Номер телефона является единственным необходимым идентификатором, к которому привязаны все внутренние учетные записи (кошельки)"/>
            <p:cNvSpPr txBox="1"/>
            <p:nvPr/>
          </p:nvSpPr>
          <p:spPr>
            <a:xfrm>
              <a:off x="33477" y="93979"/>
              <a:ext cx="7095846" cy="497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/>
              </a:lvl1pPr>
            </a:lstStyle>
            <a:p>
              <a:r>
                <a:rPr dirty="0" err="1"/>
                <a:t>Номер</a:t>
              </a:r>
              <a:r>
                <a:rPr dirty="0"/>
                <a:t> </a:t>
              </a:r>
              <a:r>
                <a:rPr dirty="0" err="1"/>
                <a:t>телефона</a:t>
              </a:r>
              <a:r>
                <a:rPr dirty="0"/>
                <a:t> </a:t>
              </a:r>
              <a:r>
                <a:rPr dirty="0" err="1"/>
                <a:t>является</a:t>
              </a:r>
              <a:r>
                <a:rPr dirty="0"/>
                <a:t> </a:t>
              </a:r>
              <a:r>
                <a:rPr dirty="0" err="1"/>
                <a:t>единственным</a:t>
              </a:r>
              <a:r>
                <a:rPr dirty="0"/>
                <a:t> </a:t>
              </a:r>
              <a:r>
                <a:rPr dirty="0" err="1"/>
                <a:t>необходимым</a:t>
              </a:r>
              <a:r>
                <a:rPr dirty="0"/>
                <a:t> </a:t>
              </a:r>
              <a:r>
                <a:rPr dirty="0" err="1"/>
                <a:t>идентификатором</a:t>
              </a:r>
              <a:r>
                <a:rPr dirty="0"/>
                <a:t>, к </a:t>
              </a:r>
              <a:r>
                <a:rPr dirty="0" err="1"/>
                <a:t>которому</a:t>
              </a:r>
              <a:r>
                <a:rPr dirty="0"/>
                <a:t> </a:t>
              </a:r>
              <a:r>
                <a:rPr dirty="0" err="1"/>
                <a:t>привязаны</a:t>
              </a:r>
              <a:r>
                <a:rPr dirty="0"/>
                <a:t> </a:t>
              </a:r>
              <a:r>
                <a:rPr dirty="0" err="1"/>
                <a:t>все</a:t>
              </a:r>
              <a:r>
                <a:rPr dirty="0"/>
                <a:t> </a:t>
              </a:r>
              <a:r>
                <a:rPr dirty="0" err="1"/>
                <a:t>внутренние</a:t>
              </a:r>
              <a:r>
                <a:rPr dirty="0"/>
                <a:t> </a:t>
              </a:r>
              <a:r>
                <a:rPr dirty="0" err="1"/>
                <a:t>учетные</a:t>
              </a:r>
              <a:r>
                <a:rPr dirty="0"/>
                <a:t> </a:t>
              </a:r>
              <a:r>
                <a:rPr dirty="0" err="1"/>
                <a:t>записи</a:t>
              </a:r>
              <a:r>
                <a:rPr dirty="0"/>
                <a:t> (</a:t>
              </a:r>
              <a:r>
                <a:rPr dirty="0" err="1"/>
                <a:t>кошельки</a:t>
              </a:r>
              <a:r>
                <a:rPr dirty="0"/>
                <a:t>)</a:t>
              </a:r>
            </a:p>
          </p:txBody>
        </p:sp>
      </p:grpSp>
      <p:grpSp>
        <p:nvGrpSpPr>
          <p:cNvPr id="169" name="Rounded Rectangle 7"/>
          <p:cNvGrpSpPr/>
          <p:nvPr/>
        </p:nvGrpSpPr>
        <p:grpSpPr>
          <a:xfrm>
            <a:off x="457200" y="4081145"/>
            <a:ext cx="7162800" cy="1107441"/>
            <a:chOff x="0" y="0"/>
            <a:chExt cx="7162800" cy="1107439"/>
          </a:xfrm>
        </p:grpSpPr>
        <p:sp>
          <p:nvSpPr>
            <p:cNvPr id="167" name="Закругленный прямоугольник"/>
            <p:cNvSpPr/>
            <p:nvPr/>
          </p:nvSpPr>
          <p:spPr>
            <a:xfrm>
              <a:off x="0" y="20320"/>
              <a:ext cx="7162800" cy="10668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168" name="В отличии от других систем, в программу заложен принцип мультивалютности. В кошельке у клиента могут быть рубли,  доллары, турецкие лиры, гривны, саудовские динары и другие валюты. При этом на разные валюты не заводится разные счета, как это делается в других системах. Все валюты хранятся на одном кошельке."/>
            <p:cNvSpPr txBox="1"/>
            <p:nvPr/>
          </p:nvSpPr>
          <p:spPr>
            <a:xfrm>
              <a:off x="52077" y="0"/>
              <a:ext cx="7058646" cy="1107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/>
              </a:pPr>
              <a:r>
                <a:rPr dirty="0"/>
                <a:t>В </a:t>
              </a:r>
              <a:r>
                <a:rPr dirty="0" err="1"/>
                <a:t>отличии</a:t>
              </a:r>
              <a:r>
                <a:rPr dirty="0"/>
                <a:t> </a:t>
              </a:r>
              <a:r>
                <a:rPr dirty="0" err="1"/>
                <a:t>от</a:t>
              </a:r>
              <a:r>
                <a:rPr dirty="0"/>
                <a:t> </a:t>
              </a:r>
              <a:r>
                <a:rPr dirty="0" err="1"/>
                <a:t>других</a:t>
              </a:r>
              <a:r>
                <a:rPr dirty="0"/>
                <a:t> </a:t>
              </a:r>
              <a:r>
                <a:rPr dirty="0" err="1"/>
                <a:t>систем</a:t>
              </a:r>
              <a:r>
                <a:rPr dirty="0"/>
                <a:t>, в </a:t>
              </a:r>
              <a:r>
                <a:rPr dirty="0" err="1"/>
                <a:t>программу</a:t>
              </a:r>
              <a:r>
                <a:rPr dirty="0"/>
                <a:t> </a:t>
              </a:r>
              <a:r>
                <a:rPr dirty="0" err="1"/>
                <a:t>заложен</a:t>
              </a:r>
              <a:r>
                <a:rPr dirty="0"/>
                <a:t> </a:t>
              </a:r>
              <a:r>
                <a:rPr dirty="0" err="1"/>
                <a:t>принцип</a:t>
              </a:r>
              <a:r>
                <a:rPr dirty="0"/>
                <a:t> </a:t>
              </a:r>
              <a:r>
                <a:rPr dirty="0" err="1"/>
                <a:t>мультивалютности</a:t>
              </a:r>
              <a:r>
                <a:rPr dirty="0"/>
                <a:t>. В </a:t>
              </a:r>
              <a:r>
                <a:rPr dirty="0" err="1"/>
                <a:t>кошельке</a:t>
              </a:r>
              <a:r>
                <a:rPr dirty="0"/>
                <a:t> у </a:t>
              </a:r>
              <a:r>
                <a:rPr dirty="0" err="1"/>
                <a:t>клиента</a:t>
              </a:r>
              <a:r>
                <a:rPr dirty="0"/>
                <a:t> </a:t>
              </a:r>
              <a:r>
                <a:rPr dirty="0" err="1"/>
                <a:t>могут</a:t>
              </a:r>
              <a:r>
                <a:rPr dirty="0"/>
                <a:t> </a:t>
              </a:r>
              <a:r>
                <a:rPr dirty="0" err="1"/>
                <a:t>быть</a:t>
              </a:r>
              <a:r>
                <a:rPr dirty="0"/>
                <a:t> </a:t>
              </a:r>
              <a:r>
                <a:rPr dirty="0" err="1"/>
                <a:t>рубли</a:t>
              </a:r>
              <a:r>
                <a:rPr dirty="0"/>
                <a:t>,  </a:t>
              </a:r>
              <a:r>
                <a:rPr dirty="0" err="1"/>
                <a:t>доллары</a:t>
              </a:r>
              <a:r>
                <a:rPr dirty="0"/>
                <a:t>, </a:t>
              </a:r>
              <a:r>
                <a:rPr dirty="0" err="1"/>
                <a:t>турецкие</a:t>
              </a:r>
              <a:r>
                <a:rPr dirty="0"/>
                <a:t> </a:t>
              </a:r>
              <a:r>
                <a:rPr dirty="0" err="1"/>
                <a:t>лиры</a:t>
              </a:r>
              <a:r>
                <a:rPr dirty="0"/>
                <a:t>, </a:t>
              </a:r>
              <a:r>
                <a:rPr dirty="0" err="1"/>
                <a:t>гривны</a:t>
              </a:r>
              <a:r>
                <a:rPr dirty="0"/>
                <a:t>, </a:t>
              </a:r>
              <a:r>
                <a:rPr dirty="0" err="1"/>
                <a:t>саудовские</a:t>
              </a:r>
              <a:r>
                <a:rPr dirty="0"/>
                <a:t> </a:t>
              </a:r>
              <a:r>
                <a:rPr dirty="0" err="1"/>
                <a:t>динары</a:t>
              </a:r>
              <a:r>
                <a:rPr dirty="0"/>
                <a:t> и </a:t>
              </a:r>
              <a:r>
                <a:rPr dirty="0" err="1"/>
                <a:t>другие</a:t>
              </a:r>
              <a:r>
                <a:rPr dirty="0"/>
                <a:t> </a:t>
              </a:r>
              <a:r>
                <a:rPr dirty="0" err="1"/>
                <a:t>валюты</a:t>
              </a:r>
              <a:r>
                <a:rPr dirty="0"/>
                <a:t>. </a:t>
              </a:r>
              <a:r>
                <a:rPr dirty="0" err="1"/>
                <a:t>При</a:t>
              </a:r>
              <a:r>
                <a:rPr dirty="0"/>
                <a:t> </a:t>
              </a:r>
              <a:r>
                <a:rPr dirty="0" err="1"/>
                <a:t>этом</a:t>
              </a:r>
              <a:r>
                <a:rPr dirty="0"/>
                <a:t> </a:t>
              </a:r>
              <a:r>
                <a:rPr dirty="0" err="1"/>
                <a:t>на</a:t>
              </a:r>
              <a:r>
                <a:rPr dirty="0"/>
                <a:t> </a:t>
              </a:r>
              <a:r>
                <a:rPr dirty="0" err="1"/>
                <a:t>разные</a:t>
              </a:r>
              <a:r>
                <a:rPr dirty="0"/>
                <a:t> </a:t>
              </a:r>
              <a:r>
                <a:rPr dirty="0" err="1"/>
                <a:t>валюты</a:t>
              </a:r>
              <a:r>
                <a:rPr dirty="0"/>
                <a:t> </a:t>
              </a:r>
              <a:r>
                <a:rPr dirty="0" err="1"/>
                <a:t>не</a:t>
              </a:r>
              <a:r>
                <a:rPr dirty="0"/>
                <a:t> </a:t>
              </a:r>
              <a:r>
                <a:rPr dirty="0" err="1"/>
                <a:t>заводится</a:t>
              </a:r>
              <a:r>
                <a:rPr dirty="0"/>
                <a:t> </a:t>
              </a:r>
              <a:r>
                <a:rPr dirty="0" err="1"/>
                <a:t>разные</a:t>
              </a:r>
              <a:r>
                <a:rPr dirty="0"/>
                <a:t> </a:t>
              </a:r>
              <a:r>
                <a:rPr dirty="0" err="1"/>
                <a:t>счета</a:t>
              </a:r>
              <a:r>
                <a:rPr dirty="0"/>
                <a:t>, </a:t>
              </a:r>
              <a:r>
                <a:rPr dirty="0" err="1"/>
                <a:t>как</a:t>
              </a:r>
              <a:r>
                <a:rPr dirty="0"/>
                <a:t> </a:t>
              </a:r>
              <a:r>
                <a:rPr dirty="0" err="1"/>
                <a:t>это</a:t>
              </a:r>
              <a:r>
                <a:rPr dirty="0"/>
                <a:t> </a:t>
              </a:r>
              <a:r>
                <a:rPr dirty="0" err="1"/>
                <a:t>делается</a:t>
              </a:r>
              <a:r>
                <a:rPr dirty="0"/>
                <a:t> в </a:t>
              </a:r>
              <a:r>
                <a:rPr dirty="0" err="1"/>
                <a:t>других</a:t>
              </a:r>
              <a:r>
                <a:rPr dirty="0"/>
                <a:t> </a:t>
              </a:r>
              <a:r>
                <a:rPr dirty="0" err="1"/>
                <a:t>системах</a:t>
              </a:r>
              <a:r>
                <a:rPr dirty="0"/>
                <a:t>. </a:t>
              </a:r>
              <a:r>
                <a:rPr dirty="0" err="1"/>
                <a:t>Все</a:t>
              </a:r>
              <a:r>
                <a:rPr dirty="0"/>
                <a:t> </a:t>
              </a:r>
              <a:r>
                <a:rPr dirty="0" err="1"/>
                <a:t>валюты</a:t>
              </a:r>
              <a:r>
                <a:rPr dirty="0"/>
                <a:t> </a:t>
              </a:r>
              <a:r>
                <a:rPr dirty="0" err="1"/>
                <a:t>хранятся</a:t>
              </a:r>
              <a:r>
                <a:rPr dirty="0"/>
                <a:t> </a:t>
              </a:r>
              <a:r>
                <a:rPr dirty="0" err="1"/>
                <a:t>на</a:t>
              </a:r>
              <a:r>
                <a:rPr dirty="0"/>
                <a:t> </a:t>
              </a:r>
              <a:r>
                <a:rPr dirty="0" err="1"/>
                <a:t>одном</a:t>
              </a:r>
              <a:r>
                <a:rPr dirty="0"/>
                <a:t> </a:t>
              </a:r>
              <a:r>
                <a:rPr dirty="0" err="1"/>
                <a:t>кошельке</a:t>
              </a:r>
              <a:r>
                <a:rPr dirty="0"/>
                <a:t>. </a:t>
              </a:r>
            </a:p>
          </p:txBody>
        </p:sp>
      </p:grpSp>
      <p:grpSp>
        <p:nvGrpSpPr>
          <p:cNvPr id="172" name="Rounded Rectangle 8"/>
          <p:cNvGrpSpPr/>
          <p:nvPr/>
        </p:nvGrpSpPr>
        <p:grpSpPr>
          <a:xfrm>
            <a:off x="457200" y="5688329"/>
            <a:ext cx="7162800" cy="914401"/>
            <a:chOff x="0" y="0"/>
            <a:chExt cx="7162800" cy="914400"/>
          </a:xfrm>
        </p:grpSpPr>
        <p:sp>
          <p:nvSpPr>
            <p:cNvPr id="170" name="Закругленный прямоугольник"/>
            <p:cNvSpPr/>
            <p:nvPr/>
          </p:nvSpPr>
          <p:spPr>
            <a:xfrm>
              <a:off x="0" y="0"/>
              <a:ext cx="7162800" cy="914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171" name="С целью борьбы с мошенничеством в систему заложена технология окрашенных денег. Процессинг всегда знает откуда поступили деньги и может ограничивать использование рискованных средств по направлениям, типам операций и лимитам"/>
            <p:cNvSpPr txBox="1"/>
            <p:nvPr/>
          </p:nvSpPr>
          <p:spPr>
            <a:xfrm>
              <a:off x="44636" y="87870"/>
              <a:ext cx="7073528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/>
              </a:pPr>
              <a:r>
                <a:rPr dirty="0"/>
                <a:t>С </a:t>
              </a:r>
              <a:r>
                <a:rPr dirty="0" err="1"/>
                <a:t>целью</a:t>
              </a:r>
              <a:r>
                <a:rPr dirty="0"/>
                <a:t> </a:t>
              </a:r>
              <a:r>
                <a:rPr dirty="0" err="1"/>
                <a:t>борьбы</a:t>
              </a:r>
              <a:r>
                <a:rPr dirty="0"/>
                <a:t> с </a:t>
              </a:r>
              <a:r>
                <a:rPr dirty="0" err="1"/>
                <a:t>мошенничеством</a:t>
              </a:r>
              <a:r>
                <a:rPr dirty="0"/>
                <a:t> в </a:t>
              </a:r>
              <a:r>
                <a:rPr dirty="0" err="1"/>
                <a:t>систему</a:t>
              </a:r>
              <a:r>
                <a:rPr dirty="0"/>
                <a:t> </a:t>
              </a:r>
              <a:r>
                <a:rPr dirty="0" err="1"/>
                <a:t>заложена</a:t>
              </a:r>
              <a:r>
                <a:rPr dirty="0"/>
                <a:t> </a:t>
              </a:r>
              <a:r>
                <a:rPr dirty="0" err="1"/>
                <a:t>технология</a:t>
              </a:r>
              <a:r>
                <a:rPr dirty="0"/>
                <a:t> </a:t>
              </a:r>
              <a:r>
                <a:rPr lang="ru-RU" dirty="0" smtClean="0"/>
                <a:t>"</a:t>
              </a:r>
              <a:r>
                <a:rPr dirty="0" err="1" smtClean="0"/>
                <a:t>окрашенных</a:t>
              </a:r>
              <a:r>
                <a:rPr lang="ru-RU" dirty="0" smtClean="0"/>
                <a:t>"</a:t>
              </a:r>
              <a:r>
                <a:rPr dirty="0" smtClean="0"/>
                <a:t> </a:t>
              </a:r>
              <a:r>
                <a:rPr dirty="0" err="1"/>
                <a:t>денег</a:t>
              </a:r>
              <a:r>
                <a:rPr dirty="0"/>
                <a:t>. </a:t>
              </a:r>
              <a:r>
                <a:rPr dirty="0" err="1"/>
                <a:t>Процессинг</a:t>
              </a:r>
              <a:r>
                <a:rPr dirty="0"/>
                <a:t> </a:t>
              </a:r>
              <a:r>
                <a:rPr dirty="0" err="1"/>
                <a:t>всегда</a:t>
              </a:r>
              <a:r>
                <a:rPr dirty="0"/>
                <a:t> </a:t>
              </a:r>
              <a:r>
                <a:rPr dirty="0" err="1"/>
                <a:t>знает</a:t>
              </a:r>
              <a:r>
                <a:rPr dirty="0"/>
                <a:t> </a:t>
              </a:r>
              <a:r>
                <a:rPr dirty="0" err="1"/>
                <a:t>откуда</a:t>
              </a:r>
              <a:r>
                <a:rPr dirty="0"/>
                <a:t> </a:t>
              </a:r>
              <a:r>
                <a:rPr dirty="0" err="1"/>
                <a:t>поступили</a:t>
              </a:r>
              <a:r>
                <a:rPr dirty="0"/>
                <a:t> </a:t>
              </a:r>
              <a:r>
                <a:rPr dirty="0" err="1"/>
                <a:t>деньги</a:t>
              </a:r>
              <a:r>
                <a:rPr dirty="0"/>
                <a:t> и </a:t>
              </a:r>
              <a:r>
                <a:rPr dirty="0" err="1"/>
                <a:t>может</a:t>
              </a:r>
              <a:r>
                <a:rPr dirty="0"/>
                <a:t> </a:t>
              </a:r>
              <a:r>
                <a:rPr dirty="0" err="1"/>
                <a:t>ограничивать</a:t>
              </a:r>
              <a:r>
                <a:rPr dirty="0"/>
                <a:t> </a:t>
              </a:r>
              <a:r>
                <a:rPr dirty="0" err="1"/>
                <a:t>использование</a:t>
              </a:r>
              <a:r>
                <a:rPr dirty="0"/>
                <a:t> </a:t>
              </a:r>
              <a:r>
                <a:rPr dirty="0" err="1"/>
                <a:t>рискованных</a:t>
              </a:r>
              <a:r>
                <a:rPr dirty="0"/>
                <a:t> </a:t>
              </a:r>
              <a:r>
                <a:rPr dirty="0" err="1"/>
                <a:t>средств</a:t>
              </a:r>
              <a:r>
                <a:rPr dirty="0"/>
                <a:t> </a:t>
              </a:r>
              <a:r>
                <a:rPr dirty="0" err="1"/>
                <a:t>по</a:t>
              </a:r>
              <a:r>
                <a:rPr dirty="0"/>
                <a:t> </a:t>
              </a:r>
              <a:r>
                <a:rPr dirty="0" err="1"/>
                <a:t>направлениям</a:t>
              </a:r>
              <a:r>
                <a:rPr dirty="0"/>
                <a:t>, </a:t>
              </a:r>
              <a:r>
                <a:rPr dirty="0" err="1"/>
                <a:t>типам</a:t>
              </a:r>
              <a:r>
                <a:rPr dirty="0"/>
                <a:t> </a:t>
              </a:r>
              <a:r>
                <a:rPr dirty="0" err="1"/>
                <a:t>операций</a:t>
              </a:r>
              <a:r>
                <a:rPr dirty="0"/>
                <a:t> и </a:t>
              </a:r>
              <a:r>
                <a:rPr dirty="0" err="1"/>
                <a:t>лимитам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962"/>
            <a:ext cx="9144000" cy="66682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xfrm>
            <a:off x="1310005" y="726440"/>
            <a:ext cx="8229601" cy="533401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t>2. Интеграция</a:t>
            </a:r>
          </a:p>
        </p:txBody>
      </p:sp>
      <p:grpSp>
        <p:nvGrpSpPr>
          <p:cNvPr id="178" name="Rounded Rectangle 6"/>
          <p:cNvGrpSpPr/>
          <p:nvPr/>
        </p:nvGrpSpPr>
        <p:grpSpPr>
          <a:xfrm>
            <a:off x="914400" y="4130676"/>
            <a:ext cx="1981200" cy="320677"/>
            <a:chOff x="0" y="0"/>
            <a:chExt cx="1981200" cy="320675"/>
          </a:xfrm>
        </p:grpSpPr>
        <p:sp>
          <p:nvSpPr>
            <p:cNvPr id="176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177" name="Терминальные сети"/>
            <p:cNvSpPr txBox="1"/>
            <p:nvPr/>
          </p:nvSpPr>
          <p:spPr>
            <a:xfrm>
              <a:off x="15653" y="25718"/>
              <a:ext cx="1949894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Терминальные сети</a:t>
              </a:r>
            </a:p>
          </p:txBody>
        </p:sp>
      </p:grpSp>
      <p:grpSp>
        <p:nvGrpSpPr>
          <p:cNvPr id="181" name="Rounded Rectangle 8"/>
          <p:cNvGrpSpPr/>
          <p:nvPr/>
        </p:nvGrpSpPr>
        <p:grpSpPr>
          <a:xfrm>
            <a:off x="914400" y="3230561"/>
            <a:ext cx="1981200" cy="427039"/>
            <a:chOff x="0" y="0"/>
            <a:chExt cx="1981200" cy="427037"/>
          </a:xfrm>
        </p:grpSpPr>
        <p:sp>
          <p:nvSpPr>
            <p:cNvPr id="179" name="Закругленный прямоугольник"/>
            <p:cNvSpPr/>
            <p:nvPr/>
          </p:nvSpPr>
          <p:spPr>
            <a:xfrm>
              <a:off x="0" y="0"/>
              <a:ext cx="1981200" cy="42703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" name="Пополнение"/>
            <p:cNvSpPr txBox="1"/>
            <p:nvPr/>
          </p:nvSpPr>
          <p:spPr>
            <a:xfrm>
              <a:off x="20846" y="66198"/>
              <a:ext cx="193950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Пополнение</a:t>
              </a:r>
            </a:p>
          </p:txBody>
        </p:sp>
      </p:grpSp>
      <p:grpSp>
        <p:nvGrpSpPr>
          <p:cNvPr id="184" name="Rounded Rectangle 9"/>
          <p:cNvGrpSpPr/>
          <p:nvPr/>
        </p:nvGrpSpPr>
        <p:grpSpPr>
          <a:xfrm>
            <a:off x="914400" y="4892676"/>
            <a:ext cx="1981200" cy="533401"/>
            <a:chOff x="0" y="0"/>
            <a:chExt cx="1981200" cy="533400"/>
          </a:xfrm>
        </p:grpSpPr>
        <p:sp>
          <p:nvSpPr>
            <p:cNvPr id="182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183" name="Системы денежных переводов"/>
            <p:cNvSpPr txBox="1"/>
            <p:nvPr/>
          </p:nvSpPr>
          <p:spPr>
            <a:xfrm>
              <a:off x="26037" y="43180"/>
              <a:ext cx="1929126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/>
                <a:t>Системы</a:t>
              </a:r>
              <a:r>
                <a:rPr dirty="0"/>
                <a:t> </a:t>
              </a:r>
              <a:r>
                <a:rPr dirty="0" err="1"/>
                <a:t>денежных</a:t>
              </a:r>
              <a:r>
                <a:rPr dirty="0"/>
                <a:t> </a:t>
              </a:r>
              <a:r>
                <a:rPr dirty="0" err="1"/>
                <a:t>переводов</a:t>
              </a:r>
              <a:endParaRPr dirty="0"/>
            </a:p>
          </p:txBody>
        </p:sp>
      </p:grpSp>
      <p:grpSp>
        <p:nvGrpSpPr>
          <p:cNvPr id="187" name="Rounded Rectangle 10"/>
          <p:cNvGrpSpPr/>
          <p:nvPr/>
        </p:nvGrpSpPr>
        <p:grpSpPr>
          <a:xfrm>
            <a:off x="914400" y="3749676"/>
            <a:ext cx="1981200" cy="320677"/>
            <a:chOff x="0" y="0"/>
            <a:chExt cx="1981200" cy="320675"/>
          </a:xfrm>
        </p:grpSpPr>
        <p:sp>
          <p:nvSpPr>
            <p:cNvPr id="185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186" name="Банки"/>
            <p:cNvSpPr txBox="1"/>
            <p:nvPr/>
          </p:nvSpPr>
          <p:spPr>
            <a:xfrm>
              <a:off x="15653" y="25718"/>
              <a:ext cx="1949894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/>
                <a:t>Банки</a:t>
              </a:r>
              <a:endParaRPr dirty="0"/>
            </a:p>
          </p:txBody>
        </p:sp>
      </p:grpSp>
      <p:grpSp>
        <p:nvGrpSpPr>
          <p:cNvPr id="190" name="Rounded Rectangle 11"/>
          <p:cNvGrpSpPr/>
          <p:nvPr/>
        </p:nvGrpSpPr>
        <p:grpSpPr>
          <a:xfrm>
            <a:off x="914400" y="5502276"/>
            <a:ext cx="1981200" cy="365125"/>
            <a:chOff x="0" y="0"/>
            <a:chExt cx="1981200" cy="365124"/>
          </a:xfrm>
        </p:grpSpPr>
        <p:sp>
          <p:nvSpPr>
            <p:cNvPr id="188" name="Закругленный прямоугольник"/>
            <p:cNvSpPr/>
            <p:nvPr/>
          </p:nvSpPr>
          <p:spPr>
            <a:xfrm>
              <a:off x="0" y="0"/>
              <a:ext cx="1981200" cy="3651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189" name="Карты"/>
            <p:cNvSpPr txBox="1"/>
            <p:nvPr/>
          </p:nvSpPr>
          <p:spPr>
            <a:xfrm>
              <a:off x="17824" y="47942"/>
              <a:ext cx="1945552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/>
                <a:t>Карты</a:t>
              </a:r>
              <a:endParaRPr dirty="0"/>
            </a:p>
          </p:txBody>
        </p:sp>
      </p:grpSp>
      <p:grpSp>
        <p:nvGrpSpPr>
          <p:cNvPr id="193" name="Rounded Rectangle 12"/>
          <p:cNvGrpSpPr/>
          <p:nvPr/>
        </p:nvGrpSpPr>
        <p:grpSpPr>
          <a:xfrm>
            <a:off x="5867400" y="4144962"/>
            <a:ext cx="1981200" cy="350839"/>
            <a:chOff x="0" y="0"/>
            <a:chExt cx="1981200" cy="350838"/>
          </a:xfrm>
        </p:grpSpPr>
        <p:sp>
          <p:nvSpPr>
            <p:cNvPr id="191" name="Закругленный прямоугольник"/>
            <p:cNvSpPr/>
            <p:nvPr/>
          </p:nvSpPr>
          <p:spPr>
            <a:xfrm>
              <a:off x="0" y="0"/>
              <a:ext cx="1981200" cy="3508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192" name="Расчетный счет"/>
            <p:cNvSpPr txBox="1"/>
            <p:nvPr/>
          </p:nvSpPr>
          <p:spPr>
            <a:xfrm>
              <a:off x="17125" y="40799"/>
              <a:ext cx="194695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Расчетный счет</a:t>
              </a:r>
            </a:p>
          </p:txBody>
        </p:sp>
      </p:grpSp>
      <p:grpSp>
        <p:nvGrpSpPr>
          <p:cNvPr id="196" name="Rounded Rectangle 13"/>
          <p:cNvGrpSpPr/>
          <p:nvPr/>
        </p:nvGrpSpPr>
        <p:grpSpPr>
          <a:xfrm>
            <a:off x="5867400" y="3200400"/>
            <a:ext cx="1981200" cy="457200"/>
            <a:chOff x="0" y="0"/>
            <a:chExt cx="1981200" cy="457200"/>
          </a:xfrm>
        </p:grpSpPr>
        <p:sp>
          <p:nvSpPr>
            <p:cNvPr id="194" name="Закругленный прямоугольник"/>
            <p:cNvSpPr/>
            <p:nvPr/>
          </p:nvSpPr>
          <p:spPr>
            <a:xfrm>
              <a:off x="0" y="0"/>
              <a:ext cx="1981200" cy="4572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Вывод"/>
            <p:cNvSpPr txBox="1"/>
            <p:nvPr/>
          </p:nvSpPr>
          <p:spPr>
            <a:xfrm>
              <a:off x="22318" y="81279"/>
              <a:ext cx="1936564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Вывод</a:t>
              </a:r>
            </a:p>
          </p:txBody>
        </p:sp>
      </p:grpSp>
      <p:grpSp>
        <p:nvGrpSpPr>
          <p:cNvPr id="199" name="Rounded Rectangle 14"/>
          <p:cNvGrpSpPr/>
          <p:nvPr/>
        </p:nvGrpSpPr>
        <p:grpSpPr>
          <a:xfrm>
            <a:off x="5867400" y="4572000"/>
            <a:ext cx="1981200" cy="533400"/>
            <a:chOff x="0" y="0"/>
            <a:chExt cx="1981200" cy="533400"/>
          </a:xfrm>
        </p:grpSpPr>
        <p:sp>
          <p:nvSpPr>
            <p:cNvPr id="197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198" name="Системы денежных переводов"/>
            <p:cNvSpPr txBox="1"/>
            <p:nvPr/>
          </p:nvSpPr>
          <p:spPr>
            <a:xfrm>
              <a:off x="26037" y="43180"/>
              <a:ext cx="1929126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Системы денежных переводов</a:t>
              </a:r>
            </a:p>
          </p:txBody>
        </p:sp>
      </p:grpSp>
      <p:grpSp>
        <p:nvGrpSpPr>
          <p:cNvPr id="202" name="Rounded Rectangle 15"/>
          <p:cNvGrpSpPr/>
          <p:nvPr/>
        </p:nvGrpSpPr>
        <p:grpSpPr>
          <a:xfrm>
            <a:off x="5867400" y="3733800"/>
            <a:ext cx="1981200" cy="350839"/>
            <a:chOff x="0" y="0"/>
            <a:chExt cx="1981200" cy="350838"/>
          </a:xfrm>
        </p:grpSpPr>
        <p:sp>
          <p:nvSpPr>
            <p:cNvPr id="200" name="Закругленный прямоугольник"/>
            <p:cNvSpPr/>
            <p:nvPr/>
          </p:nvSpPr>
          <p:spPr>
            <a:xfrm>
              <a:off x="0" y="0"/>
              <a:ext cx="1981200" cy="3508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201" name="Банки"/>
            <p:cNvSpPr txBox="1"/>
            <p:nvPr/>
          </p:nvSpPr>
          <p:spPr>
            <a:xfrm>
              <a:off x="17125" y="40799"/>
              <a:ext cx="194695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/>
                <a:t>Банки</a:t>
              </a:r>
              <a:endParaRPr dirty="0"/>
            </a:p>
          </p:txBody>
        </p:sp>
      </p:grpSp>
      <p:grpSp>
        <p:nvGrpSpPr>
          <p:cNvPr id="205" name="Rounded Rectangle 16"/>
          <p:cNvGrpSpPr/>
          <p:nvPr/>
        </p:nvGrpSpPr>
        <p:grpSpPr>
          <a:xfrm>
            <a:off x="5867400" y="5181600"/>
            <a:ext cx="1981200" cy="304800"/>
            <a:chOff x="0" y="0"/>
            <a:chExt cx="1981200" cy="304800"/>
          </a:xfrm>
        </p:grpSpPr>
        <p:sp>
          <p:nvSpPr>
            <p:cNvPr id="203" name="Закругленный прямоугольник"/>
            <p:cNvSpPr/>
            <p:nvPr/>
          </p:nvSpPr>
          <p:spPr>
            <a:xfrm>
              <a:off x="0" y="0"/>
              <a:ext cx="1981200" cy="304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204" name="Карты"/>
            <p:cNvSpPr txBox="1"/>
            <p:nvPr/>
          </p:nvSpPr>
          <p:spPr>
            <a:xfrm>
              <a:off x="14879" y="17779"/>
              <a:ext cx="1951442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/>
                <a:t>Карты</a:t>
              </a:r>
              <a:endParaRPr dirty="0"/>
            </a:p>
          </p:txBody>
        </p:sp>
      </p:grpSp>
      <p:grpSp>
        <p:nvGrpSpPr>
          <p:cNvPr id="208" name="Rounded Rectangle 17"/>
          <p:cNvGrpSpPr/>
          <p:nvPr/>
        </p:nvGrpSpPr>
        <p:grpSpPr>
          <a:xfrm>
            <a:off x="3352800" y="3678388"/>
            <a:ext cx="1981200" cy="461663"/>
            <a:chOff x="0" y="-7311"/>
            <a:chExt cx="1981200" cy="461662"/>
          </a:xfrm>
        </p:grpSpPr>
        <p:sp>
          <p:nvSpPr>
            <p:cNvPr id="206" name="Закругленный прямоугольник"/>
            <p:cNvSpPr/>
            <p:nvPr/>
          </p:nvSpPr>
          <p:spPr>
            <a:xfrm>
              <a:off x="0" y="48100"/>
              <a:ext cx="1981200" cy="3508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207" name="Свыше тыс. поставщиков услуг"/>
            <p:cNvSpPr txBox="1"/>
            <p:nvPr/>
          </p:nvSpPr>
          <p:spPr>
            <a:xfrm>
              <a:off x="17125" y="-7311"/>
              <a:ext cx="19469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 smtClean="0"/>
                <a:t>Более тысячи </a:t>
              </a:r>
              <a:r>
                <a:rPr dirty="0" err="1" smtClean="0"/>
                <a:t>поставщиков</a:t>
              </a:r>
              <a:r>
                <a:rPr dirty="0" smtClean="0"/>
                <a:t> </a:t>
              </a:r>
              <a:r>
                <a:rPr dirty="0" err="1"/>
                <a:t>услуг</a:t>
              </a:r>
              <a:endParaRPr dirty="0"/>
            </a:p>
          </p:txBody>
        </p:sp>
      </p:grpSp>
      <p:grpSp>
        <p:nvGrpSpPr>
          <p:cNvPr id="211" name="Rounded Rectangle 19"/>
          <p:cNvGrpSpPr/>
          <p:nvPr/>
        </p:nvGrpSpPr>
        <p:grpSpPr>
          <a:xfrm>
            <a:off x="3352800" y="3230561"/>
            <a:ext cx="1981200" cy="427039"/>
            <a:chOff x="0" y="0"/>
            <a:chExt cx="1981200" cy="427037"/>
          </a:xfrm>
        </p:grpSpPr>
        <p:sp>
          <p:nvSpPr>
            <p:cNvPr id="209" name="Закругленный прямоугольник"/>
            <p:cNvSpPr/>
            <p:nvPr/>
          </p:nvSpPr>
          <p:spPr>
            <a:xfrm>
              <a:off x="0" y="0"/>
              <a:ext cx="1981200" cy="427038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0" name="Платежи"/>
            <p:cNvSpPr txBox="1"/>
            <p:nvPr/>
          </p:nvSpPr>
          <p:spPr>
            <a:xfrm>
              <a:off x="20846" y="66198"/>
              <a:ext cx="1939508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Платежи</a:t>
              </a:r>
            </a:p>
          </p:txBody>
        </p:sp>
      </p:grpSp>
      <p:grpSp>
        <p:nvGrpSpPr>
          <p:cNvPr id="214" name="Rounded Rectangle 20"/>
          <p:cNvGrpSpPr/>
          <p:nvPr/>
        </p:nvGrpSpPr>
        <p:grpSpPr>
          <a:xfrm>
            <a:off x="3352800" y="4144962"/>
            <a:ext cx="1981200" cy="350840"/>
            <a:chOff x="0" y="0"/>
            <a:chExt cx="1981200" cy="350839"/>
          </a:xfrm>
        </p:grpSpPr>
        <p:sp>
          <p:nvSpPr>
            <p:cNvPr id="212" name="Закругленный прямоугольник"/>
            <p:cNvSpPr/>
            <p:nvPr/>
          </p:nvSpPr>
          <p:spPr>
            <a:xfrm>
              <a:off x="0" y="0"/>
              <a:ext cx="1981200" cy="3508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213" name="Свыше 2 тыс магазинов"/>
            <p:cNvSpPr txBox="1"/>
            <p:nvPr/>
          </p:nvSpPr>
          <p:spPr>
            <a:xfrm>
              <a:off x="17125" y="36922"/>
              <a:ext cx="194695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/>
                <a:t>Свыше</a:t>
              </a:r>
              <a:r>
                <a:rPr dirty="0"/>
                <a:t> </a:t>
              </a:r>
              <a:r>
                <a:rPr dirty="0" err="1" smtClean="0"/>
                <a:t>тыс</a:t>
              </a:r>
              <a:r>
                <a:rPr lang="ru-RU" dirty="0" err="1" smtClean="0"/>
                <a:t>ячи</a:t>
              </a:r>
              <a:r>
                <a:rPr dirty="0" smtClean="0"/>
                <a:t> </a:t>
              </a:r>
              <a:r>
                <a:rPr dirty="0" err="1"/>
                <a:t>магазинов</a:t>
              </a:r>
              <a:endParaRPr dirty="0"/>
            </a:p>
          </p:txBody>
        </p:sp>
      </p:grpSp>
      <p:grpSp>
        <p:nvGrpSpPr>
          <p:cNvPr id="217" name="Rounded Rectangle 21"/>
          <p:cNvGrpSpPr/>
          <p:nvPr/>
        </p:nvGrpSpPr>
        <p:grpSpPr>
          <a:xfrm>
            <a:off x="3352800" y="4572000"/>
            <a:ext cx="1981200" cy="533400"/>
            <a:chOff x="0" y="0"/>
            <a:chExt cx="1981200" cy="533400"/>
          </a:xfrm>
        </p:grpSpPr>
        <p:sp>
          <p:nvSpPr>
            <p:cNvPr id="215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216" name="Переводы на телефон, е-mail"/>
            <p:cNvSpPr txBox="1"/>
            <p:nvPr/>
          </p:nvSpPr>
          <p:spPr>
            <a:xfrm>
              <a:off x="26037" y="43180"/>
              <a:ext cx="1929126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/>
              </a:pPr>
              <a:r>
                <a:rPr dirty="0" err="1"/>
                <a:t>Переводы</a:t>
              </a:r>
              <a:r>
                <a:rPr dirty="0"/>
                <a:t> </a:t>
              </a:r>
              <a:r>
                <a:rPr dirty="0" err="1"/>
                <a:t>на</a:t>
              </a:r>
              <a:r>
                <a:rPr dirty="0"/>
                <a:t> </a:t>
              </a:r>
              <a:r>
                <a:rPr dirty="0" err="1"/>
                <a:t>телефон</a:t>
              </a:r>
              <a:r>
                <a:rPr dirty="0"/>
                <a:t>, е-mail</a:t>
              </a:r>
            </a:p>
          </p:txBody>
        </p:sp>
      </p:grpSp>
      <p:grpSp>
        <p:nvGrpSpPr>
          <p:cNvPr id="220" name="Rounded Rectangle 22"/>
          <p:cNvGrpSpPr/>
          <p:nvPr/>
        </p:nvGrpSpPr>
        <p:grpSpPr>
          <a:xfrm>
            <a:off x="3352800" y="5181600"/>
            <a:ext cx="1981200" cy="533400"/>
            <a:chOff x="0" y="0"/>
            <a:chExt cx="1981200" cy="533400"/>
          </a:xfrm>
        </p:grpSpPr>
        <p:sp>
          <p:nvSpPr>
            <p:cNvPr id="218" name="Закругленный прямоугольник"/>
            <p:cNvSpPr/>
            <p:nvPr/>
          </p:nvSpPr>
          <p:spPr>
            <a:xfrm>
              <a:off x="0" y="0"/>
              <a:ext cx="1981200" cy="533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219" name="Почтовые, денежные, внутренние переводы"/>
            <p:cNvSpPr txBox="1"/>
            <p:nvPr/>
          </p:nvSpPr>
          <p:spPr>
            <a:xfrm>
              <a:off x="26037" y="128202"/>
              <a:ext cx="1929126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lang="ru-RU" dirty="0"/>
                <a:t>В</a:t>
              </a:r>
              <a:r>
                <a:rPr dirty="0" err="1"/>
                <a:t>нутренние</a:t>
              </a:r>
              <a:r>
                <a:rPr dirty="0"/>
                <a:t> </a:t>
              </a:r>
              <a:r>
                <a:rPr dirty="0" err="1"/>
                <a:t>переводы</a:t>
              </a:r>
              <a:endParaRPr dirty="0"/>
            </a:p>
          </p:txBody>
        </p:sp>
      </p:grpSp>
      <p:grpSp>
        <p:nvGrpSpPr>
          <p:cNvPr id="223" name="Rectangle 23"/>
          <p:cNvGrpSpPr/>
          <p:nvPr/>
        </p:nvGrpSpPr>
        <p:grpSpPr>
          <a:xfrm>
            <a:off x="843914" y="1427769"/>
            <a:ext cx="7162801" cy="1384993"/>
            <a:chOff x="0" y="64424"/>
            <a:chExt cx="7162800" cy="1384992"/>
          </a:xfrm>
        </p:grpSpPr>
        <p:sp>
          <p:nvSpPr>
            <p:cNvPr id="221" name="Прямоугольник"/>
            <p:cNvSpPr/>
            <p:nvPr/>
          </p:nvSpPr>
          <p:spPr>
            <a:xfrm>
              <a:off x="0" y="71120"/>
              <a:ext cx="7162800" cy="1371601"/>
            </a:xfrm>
            <a:prstGeom prst="rect">
              <a:avLst/>
            </a:prstGeom>
            <a:solidFill>
              <a:srgbClr val="FFFFFF"/>
            </a:solidFill>
            <a:ln w="9525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222" name="В платежной системе реализованы около сотни различных протоколов для взаимодействия с терминальными сетями, банками, системами денежных переводов, почтовыми отделениями, муниципальными службами, операторами сотовой связи, международными финансовыми организациями, тысячами магазинов.…"/>
            <p:cNvSpPr txBox="1"/>
            <p:nvPr/>
          </p:nvSpPr>
          <p:spPr>
            <a:xfrm>
              <a:off x="0" y="64424"/>
              <a:ext cx="7162800" cy="1384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/>
              </a:pPr>
              <a:r>
                <a:rPr dirty="0"/>
                <a:t>В </a:t>
              </a:r>
              <a:r>
                <a:rPr dirty="0" err="1"/>
                <a:t>платежной</a:t>
              </a:r>
              <a:r>
                <a:rPr dirty="0"/>
                <a:t> </a:t>
              </a:r>
              <a:r>
                <a:rPr dirty="0" err="1"/>
                <a:t>системе</a:t>
              </a:r>
              <a:r>
                <a:rPr dirty="0"/>
                <a:t> </a:t>
              </a:r>
              <a:r>
                <a:rPr dirty="0" err="1"/>
                <a:t>реализованы</a:t>
              </a:r>
              <a:r>
                <a:rPr dirty="0"/>
                <a:t> </a:t>
              </a:r>
              <a:r>
                <a:rPr lang="ru-RU" dirty="0"/>
                <a:t>десятки</a:t>
              </a:r>
              <a:r>
                <a:rPr dirty="0"/>
                <a:t> </a:t>
              </a:r>
              <a:r>
                <a:rPr dirty="0" err="1"/>
                <a:t>различных</a:t>
              </a:r>
              <a:r>
                <a:rPr dirty="0"/>
                <a:t> </a:t>
              </a:r>
              <a:r>
                <a:rPr dirty="0" err="1"/>
                <a:t>протоколов</a:t>
              </a:r>
              <a:r>
                <a:rPr dirty="0"/>
                <a:t> </a:t>
              </a:r>
              <a:r>
                <a:rPr dirty="0" err="1"/>
                <a:t>для</a:t>
              </a:r>
              <a:r>
                <a:rPr dirty="0"/>
                <a:t> </a:t>
              </a:r>
              <a:r>
                <a:rPr dirty="0" err="1"/>
                <a:t>взаимодействия</a:t>
              </a:r>
              <a:r>
                <a:rPr dirty="0"/>
                <a:t> с </a:t>
              </a:r>
              <a:r>
                <a:rPr dirty="0" err="1"/>
                <a:t>терминальными</a:t>
              </a:r>
              <a:r>
                <a:rPr dirty="0"/>
                <a:t> </a:t>
              </a:r>
              <a:r>
                <a:rPr dirty="0" err="1"/>
                <a:t>сетями</a:t>
              </a:r>
              <a:r>
                <a:rPr dirty="0"/>
                <a:t>, </a:t>
              </a:r>
              <a:r>
                <a:rPr dirty="0" err="1"/>
                <a:t>банками</a:t>
              </a:r>
              <a:r>
                <a:rPr dirty="0"/>
                <a:t>, </a:t>
              </a:r>
              <a:r>
                <a:rPr dirty="0" err="1"/>
                <a:t>системами</a:t>
              </a:r>
              <a:r>
                <a:rPr dirty="0"/>
                <a:t> </a:t>
              </a:r>
              <a:r>
                <a:rPr dirty="0" err="1"/>
                <a:t>денежных</a:t>
              </a:r>
              <a:r>
                <a:rPr dirty="0"/>
                <a:t> </a:t>
              </a:r>
              <a:r>
                <a:rPr dirty="0" err="1"/>
                <a:t>переводов</a:t>
              </a:r>
              <a:r>
                <a:rPr dirty="0"/>
                <a:t>, </a:t>
              </a:r>
              <a:r>
                <a:rPr dirty="0" err="1"/>
                <a:t>почтовыми</a:t>
              </a:r>
              <a:r>
                <a:rPr dirty="0"/>
                <a:t> </a:t>
              </a:r>
              <a:r>
                <a:rPr dirty="0" err="1"/>
                <a:t>отделениями</a:t>
              </a:r>
              <a:r>
                <a:rPr dirty="0"/>
                <a:t>, </a:t>
              </a:r>
              <a:r>
                <a:rPr dirty="0" err="1"/>
                <a:t>муниципальными</a:t>
              </a:r>
              <a:r>
                <a:rPr dirty="0"/>
                <a:t> </a:t>
              </a:r>
              <a:r>
                <a:rPr dirty="0" err="1"/>
                <a:t>службами</a:t>
              </a:r>
              <a:r>
                <a:rPr dirty="0"/>
                <a:t>, </a:t>
              </a:r>
              <a:r>
                <a:rPr dirty="0" err="1"/>
                <a:t>операторами</a:t>
              </a:r>
              <a:r>
                <a:rPr dirty="0"/>
                <a:t> </a:t>
              </a:r>
              <a:r>
                <a:rPr dirty="0" err="1"/>
                <a:t>сотовой</a:t>
              </a:r>
              <a:r>
                <a:rPr dirty="0"/>
                <a:t> </a:t>
              </a:r>
              <a:r>
                <a:rPr dirty="0" err="1"/>
                <a:t>связи</a:t>
              </a:r>
              <a:r>
                <a:rPr dirty="0"/>
                <a:t>, </a:t>
              </a:r>
              <a:r>
                <a:rPr dirty="0" err="1"/>
                <a:t>международными</a:t>
              </a:r>
              <a:r>
                <a:rPr dirty="0"/>
                <a:t> </a:t>
              </a:r>
              <a:r>
                <a:rPr dirty="0" err="1"/>
                <a:t>финансовыми</a:t>
              </a:r>
              <a:r>
                <a:rPr dirty="0"/>
                <a:t> </a:t>
              </a:r>
              <a:r>
                <a:rPr dirty="0" err="1"/>
                <a:t>организациями</a:t>
              </a:r>
              <a:r>
                <a:rPr dirty="0"/>
                <a:t>, </a:t>
              </a:r>
              <a:r>
                <a:rPr dirty="0" err="1"/>
                <a:t>тысячами</a:t>
              </a:r>
              <a:r>
                <a:rPr dirty="0"/>
                <a:t> </a:t>
              </a:r>
              <a:r>
                <a:rPr dirty="0" err="1"/>
                <a:t>магазинов</a:t>
              </a:r>
              <a:r>
                <a:rPr dirty="0"/>
                <a:t>. </a:t>
              </a:r>
            </a:p>
            <a:p>
              <a:pPr>
                <a:defRPr sz="1400"/>
              </a:pPr>
              <a:r>
                <a:rPr dirty="0" err="1"/>
                <a:t>На</a:t>
              </a:r>
              <a:r>
                <a:rPr dirty="0"/>
                <a:t> </a:t>
              </a:r>
              <a:r>
                <a:rPr dirty="0" err="1"/>
                <a:t>сегодняшний</a:t>
              </a:r>
              <a:r>
                <a:rPr dirty="0"/>
                <a:t> </a:t>
              </a:r>
              <a:r>
                <a:rPr dirty="0" err="1"/>
                <a:t>день</a:t>
              </a:r>
              <a:r>
                <a:rPr dirty="0"/>
                <a:t> </a:t>
              </a:r>
              <a:r>
                <a:rPr dirty="0" err="1"/>
                <a:t>платежная</a:t>
              </a:r>
              <a:r>
                <a:rPr dirty="0"/>
                <a:t> </a:t>
              </a:r>
              <a:r>
                <a:rPr dirty="0" err="1"/>
                <a:t>система</a:t>
              </a:r>
              <a:r>
                <a:rPr dirty="0"/>
                <a:t> </a:t>
              </a:r>
              <a:r>
                <a:rPr dirty="0" err="1"/>
                <a:t>обладает</a:t>
              </a:r>
              <a:r>
                <a:rPr dirty="0"/>
                <a:t> </a:t>
              </a:r>
              <a:r>
                <a:rPr dirty="0" err="1"/>
                <a:t>одной</a:t>
              </a:r>
              <a:r>
                <a:rPr dirty="0"/>
                <a:t> </a:t>
              </a:r>
              <a:r>
                <a:rPr dirty="0" err="1"/>
                <a:t>из</a:t>
              </a:r>
              <a:r>
                <a:rPr dirty="0"/>
                <a:t> </a:t>
              </a:r>
              <a:r>
                <a:rPr dirty="0" err="1"/>
                <a:t>самых</a:t>
              </a:r>
              <a:r>
                <a:rPr dirty="0"/>
                <a:t> </a:t>
              </a:r>
              <a:r>
                <a:rPr dirty="0" err="1"/>
                <a:t>развитых</a:t>
              </a:r>
              <a:r>
                <a:rPr dirty="0"/>
                <a:t> </a:t>
              </a:r>
              <a:r>
                <a:rPr dirty="0" err="1"/>
                <a:t>партнерских</a:t>
              </a:r>
              <a:r>
                <a:rPr dirty="0"/>
                <a:t> </a:t>
              </a:r>
              <a:r>
                <a:rPr dirty="0" err="1"/>
                <a:t>сетей</a:t>
              </a:r>
              <a:r>
                <a:rPr dirty="0"/>
                <a:t>. </a:t>
              </a:r>
            </a:p>
          </p:txBody>
        </p:sp>
      </p:grpSp>
      <p:sp>
        <p:nvSpPr>
          <p:cNvPr id="224" name="Title 1"/>
          <p:cNvSpPr txBox="1"/>
          <p:nvPr/>
        </p:nvSpPr>
        <p:spPr>
          <a:xfrm>
            <a:off x="457200" y="2667000"/>
            <a:ext cx="8229600" cy="5334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algn="ctr"/>
          </a:lstStyle>
          <a:p>
            <a:r>
              <a:t>Основные направления ввода/вывод</a:t>
            </a:r>
          </a:p>
        </p:txBody>
      </p:sp>
      <p:grpSp>
        <p:nvGrpSpPr>
          <p:cNvPr id="227" name="Rounded Rectangle 25"/>
          <p:cNvGrpSpPr/>
          <p:nvPr/>
        </p:nvGrpSpPr>
        <p:grpSpPr>
          <a:xfrm>
            <a:off x="914400" y="4511676"/>
            <a:ext cx="1981200" cy="320677"/>
            <a:chOff x="0" y="0"/>
            <a:chExt cx="1981200" cy="320675"/>
          </a:xfrm>
        </p:grpSpPr>
        <p:sp>
          <p:nvSpPr>
            <p:cNvPr id="225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226" name="Другие эл. валюты"/>
            <p:cNvSpPr txBox="1"/>
            <p:nvPr/>
          </p:nvSpPr>
          <p:spPr>
            <a:xfrm>
              <a:off x="15653" y="25718"/>
              <a:ext cx="1949894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rPr dirty="0" err="1"/>
                <a:t>Другие</a:t>
              </a:r>
              <a:r>
                <a:rPr dirty="0"/>
                <a:t> </a:t>
              </a:r>
              <a:r>
                <a:rPr dirty="0" err="1"/>
                <a:t>эл</a:t>
              </a:r>
              <a:r>
                <a:rPr dirty="0"/>
                <a:t>. </a:t>
              </a:r>
              <a:r>
                <a:rPr dirty="0" err="1"/>
                <a:t>валюты</a:t>
              </a:r>
              <a:endParaRPr dirty="0"/>
            </a:p>
          </p:txBody>
        </p:sp>
      </p:grpSp>
      <p:grpSp>
        <p:nvGrpSpPr>
          <p:cNvPr id="230" name="Rounded Rectangle 26"/>
          <p:cNvGrpSpPr/>
          <p:nvPr/>
        </p:nvGrpSpPr>
        <p:grpSpPr>
          <a:xfrm>
            <a:off x="5867400" y="5546723"/>
            <a:ext cx="1981200" cy="320677"/>
            <a:chOff x="0" y="0"/>
            <a:chExt cx="1981200" cy="320675"/>
          </a:xfrm>
        </p:grpSpPr>
        <p:sp>
          <p:nvSpPr>
            <p:cNvPr id="228" name="Закругленный прямоугольник"/>
            <p:cNvSpPr/>
            <p:nvPr/>
          </p:nvSpPr>
          <p:spPr>
            <a:xfrm>
              <a:off x="0" y="0"/>
              <a:ext cx="1981200" cy="32067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229" name="Другие эл. валюты"/>
            <p:cNvSpPr txBox="1"/>
            <p:nvPr/>
          </p:nvSpPr>
          <p:spPr>
            <a:xfrm>
              <a:off x="15653" y="25718"/>
              <a:ext cx="1949894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Другие эл. валюты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10" y="-31361"/>
            <a:ext cx="9185910" cy="66988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t>3. Приложения</a:t>
            </a:r>
          </a:p>
        </p:txBody>
      </p:sp>
      <p:pic>
        <p:nvPicPr>
          <p:cNvPr id="234" name="Picture 6" descr="Picture 6"/>
          <p:cNvPicPr>
            <a:picLocks noChangeAspect="1"/>
          </p:cNvPicPr>
          <p:nvPr/>
        </p:nvPicPr>
        <p:blipFill>
          <a:blip r:embed="rId3"/>
          <a:srcRect l="3043" t="68898" r="76064" b="4724"/>
          <a:stretch>
            <a:fillRect/>
          </a:stretch>
        </p:blipFill>
        <p:spPr>
          <a:xfrm>
            <a:off x="571830" y="1663064"/>
            <a:ext cx="1180770" cy="96018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5" name="Picture 8" descr="Picture 8"/>
          <p:cNvPicPr>
            <a:picLocks noChangeAspect="1"/>
          </p:cNvPicPr>
          <p:nvPr/>
        </p:nvPicPr>
        <p:blipFill>
          <a:blip r:embed="rId3"/>
          <a:srcRect l="74796" t="68898" r="15720" b="4724"/>
          <a:stretch>
            <a:fillRect/>
          </a:stretch>
        </p:blipFill>
        <p:spPr>
          <a:xfrm>
            <a:off x="6283967" y="4769484"/>
            <a:ext cx="535933" cy="96015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36" name="Picture 11" descr="Picture 11"/>
          <p:cNvPicPr>
            <a:picLocks noChangeAspect="1"/>
          </p:cNvPicPr>
          <p:nvPr/>
        </p:nvPicPr>
        <p:blipFill>
          <a:blip r:embed="rId3"/>
          <a:srcRect l="24848" t="68898" r="54512" b="4723"/>
          <a:stretch>
            <a:fillRect/>
          </a:stretch>
        </p:blipFill>
        <p:spPr>
          <a:xfrm>
            <a:off x="2065654" y="2453620"/>
            <a:ext cx="1166475" cy="9601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240" name="Group 16"/>
          <p:cNvGrpSpPr/>
          <p:nvPr/>
        </p:nvGrpSpPr>
        <p:grpSpPr>
          <a:xfrm>
            <a:off x="4963812" y="3826590"/>
            <a:ext cx="854693" cy="1673780"/>
            <a:chOff x="0" y="0"/>
            <a:chExt cx="854692" cy="1673779"/>
          </a:xfrm>
        </p:grpSpPr>
        <p:pic>
          <p:nvPicPr>
            <p:cNvPr id="237" name="Picture 12" descr="Picture 12"/>
            <p:cNvPicPr>
              <a:picLocks noChangeAspect="1"/>
            </p:cNvPicPr>
            <p:nvPr/>
          </p:nvPicPr>
          <p:blipFill>
            <a:blip r:embed="rId4"/>
            <a:srcRect l="31834" t="17532" r="39447" b="6459"/>
            <a:stretch>
              <a:fillRect/>
            </a:stretch>
          </p:blipFill>
          <p:spPr>
            <a:xfrm>
              <a:off x="121290" y="-1"/>
              <a:ext cx="574520" cy="114038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38" name="Picture 13" descr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519" y="1135449"/>
              <a:ext cx="381940" cy="42273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39" name="Picture 14" descr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88326"/>
              <a:ext cx="854693" cy="1854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243" name="Group 17"/>
          <p:cNvGrpSpPr/>
          <p:nvPr/>
        </p:nvGrpSpPr>
        <p:grpSpPr>
          <a:xfrm>
            <a:off x="3723685" y="3421379"/>
            <a:ext cx="690201" cy="1193683"/>
            <a:chOff x="0" y="0"/>
            <a:chExt cx="690200" cy="1193682"/>
          </a:xfrm>
        </p:grpSpPr>
        <p:pic>
          <p:nvPicPr>
            <p:cNvPr id="241" name="Picture 10" descr="Picture 10"/>
            <p:cNvPicPr>
              <a:picLocks noChangeAspect="1"/>
            </p:cNvPicPr>
            <p:nvPr/>
          </p:nvPicPr>
          <p:blipFill>
            <a:blip r:embed="rId3"/>
            <a:srcRect l="48174" t="68898" r="41834" b="4723"/>
            <a:stretch>
              <a:fillRect/>
            </a:stretch>
          </p:blipFill>
          <p:spPr>
            <a:xfrm>
              <a:off x="76200" y="0"/>
              <a:ext cx="564626" cy="9601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242" name="Picture 15" descr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948404"/>
              <a:ext cx="690201" cy="245279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44" name="Title 1"/>
          <p:cNvSpPr txBox="1"/>
          <p:nvPr/>
        </p:nvSpPr>
        <p:spPr>
          <a:xfrm>
            <a:off x="648030" y="2623185"/>
            <a:ext cx="1028370" cy="2667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algn="ctr">
              <a:defRPr sz="1000"/>
            </a:lvl1pPr>
          </a:lstStyle>
          <a:p>
            <a:r>
              <a:t>Mac OC</a:t>
            </a:r>
          </a:p>
        </p:txBody>
      </p:sp>
      <p:sp>
        <p:nvSpPr>
          <p:cNvPr id="245" name="Title 1"/>
          <p:cNvSpPr txBox="1"/>
          <p:nvPr/>
        </p:nvSpPr>
        <p:spPr>
          <a:xfrm>
            <a:off x="2204085" y="3421379"/>
            <a:ext cx="1028371" cy="2667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algn="ctr">
              <a:defRPr sz="1000"/>
            </a:lvl1pPr>
          </a:lstStyle>
          <a:p>
            <a:r>
              <a:t>Windows</a:t>
            </a:r>
          </a:p>
        </p:txBody>
      </p:sp>
      <p:sp>
        <p:nvSpPr>
          <p:cNvPr id="246" name="Title 1"/>
          <p:cNvSpPr txBox="1"/>
          <p:nvPr/>
        </p:nvSpPr>
        <p:spPr>
          <a:xfrm>
            <a:off x="6111240" y="5822315"/>
            <a:ext cx="1028371" cy="2667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algn="ctr">
              <a:defRPr sz="1000"/>
            </a:lvl1pPr>
          </a:lstStyle>
          <a:p>
            <a:r>
              <a:t>Javascript</a:t>
            </a:r>
          </a:p>
        </p:txBody>
      </p:sp>
      <p:grpSp>
        <p:nvGrpSpPr>
          <p:cNvPr id="249" name="Snip Diagonal Corner Rectangle 24"/>
          <p:cNvGrpSpPr/>
          <p:nvPr/>
        </p:nvGrpSpPr>
        <p:grpSpPr>
          <a:xfrm>
            <a:off x="4648198" y="990600"/>
            <a:ext cx="3492340" cy="2286000"/>
            <a:chOff x="-1" y="0"/>
            <a:chExt cx="3492338" cy="2286000"/>
          </a:xfrm>
        </p:grpSpPr>
        <p:sp>
          <p:nvSpPr>
            <p:cNvPr id="247" name="Фигура"/>
            <p:cNvSpPr/>
            <p:nvPr/>
          </p:nvSpPr>
          <p:spPr>
            <a:xfrm>
              <a:off x="-1" y="0"/>
              <a:ext cx="3492338" cy="228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243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2357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248" name="В качестве доступа к кошельку может быть  использовано приложение для любого клиента.…"/>
            <p:cNvSpPr txBox="1"/>
            <p:nvPr/>
          </p:nvSpPr>
          <p:spPr>
            <a:xfrm>
              <a:off x="190503" y="235060"/>
              <a:ext cx="3111330" cy="18158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/>
              </a:pPr>
              <a:r>
                <a:rPr lang="ru-RU" dirty="0" err="1"/>
                <a:t>Програмное</a:t>
              </a:r>
              <a:r>
                <a:rPr lang="ru-RU" dirty="0"/>
                <a:t> обеспечение клиента выполнено под все </a:t>
              </a:r>
              <a:r>
                <a:rPr lang="ru-RU" dirty="0" smtClean="0"/>
                <a:t>современные </a:t>
              </a:r>
              <a:r>
                <a:rPr lang="ru-RU" dirty="0"/>
                <a:t>платформы. </a:t>
              </a:r>
              <a:endParaRPr dirty="0"/>
            </a:p>
            <a:p>
              <a:pPr>
                <a:defRPr sz="1400"/>
              </a:pPr>
              <a:r>
                <a:rPr dirty="0" err="1"/>
                <a:t>Платежная</a:t>
              </a:r>
              <a:r>
                <a:rPr dirty="0"/>
                <a:t> </a:t>
              </a:r>
              <a:r>
                <a:rPr dirty="0" err="1"/>
                <a:t>система</a:t>
              </a:r>
              <a:r>
                <a:rPr dirty="0"/>
                <a:t> </a:t>
              </a:r>
              <a:r>
                <a:rPr dirty="0" err="1"/>
                <a:t>поддерживается</a:t>
              </a:r>
              <a:r>
                <a:rPr dirty="0"/>
                <a:t> и </a:t>
              </a:r>
              <a:r>
                <a:rPr dirty="0" err="1"/>
                <a:t>постоянно</a:t>
              </a:r>
              <a:r>
                <a:rPr dirty="0"/>
                <a:t> </a:t>
              </a:r>
              <a:r>
                <a:rPr dirty="0" err="1"/>
                <a:t>развивается</a:t>
              </a:r>
              <a:r>
                <a:rPr dirty="0"/>
                <a:t>, </a:t>
              </a:r>
              <a:r>
                <a:rPr dirty="0" err="1"/>
                <a:t>поддерживаются</a:t>
              </a:r>
              <a:r>
                <a:rPr dirty="0"/>
                <a:t> и </a:t>
              </a:r>
              <a:r>
                <a:rPr dirty="0" err="1"/>
                <a:t>совершенствуются</a:t>
              </a:r>
              <a:r>
                <a:rPr dirty="0"/>
                <a:t> </a:t>
              </a:r>
              <a:r>
                <a:rPr dirty="0" err="1"/>
                <a:t>различные</a:t>
              </a:r>
              <a:r>
                <a:rPr dirty="0"/>
                <a:t> </a:t>
              </a:r>
              <a:r>
                <a:rPr dirty="0" err="1"/>
                <a:t>мобильные</a:t>
              </a:r>
              <a:r>
                <a:rPr dirty="0"/>
                <a:t> </a:t>
              </a:r>
              <a:r>
                <a:rPr dirty="0" err="1"/>
                <a:t>устройства</a:t>
              </a:r>
              <a:r>
                <a:rPr dirty="0"/>
                <a:t> и </a:t>
              </a:r>
              <a:r>
                <a:rPr dirty="0" err="1"/>
                <a:t>операционные</a:t>
              </a:r>
              <a:r>
                <a:rPr dirty="0"/>
                <a:t> </a:t>
              </a:r>
              <a:r>
                <a:rPr dirty="0" err="1"/>
                <a:t>системы</a:t>
              </a:r>
              <a:r>
                <a:rPr dirty="0"/>
                <a:t>. </a:t>
              </a:r>
            </a:p>
          </p:txBody>
        </p:sp>
      </p:grpSp>
      <p:grpSp>
        <p:nvGrpSpPr>
          <p:cNvPr id="252" name="Snip Diagonal Corner Rectangle 26"/>
          <p:cNvGrpSpPr/>
          <p:nvPr/>
        </p:nvGrpSpPr>
        <p:grpSpPr>
          <a:xfrm>
            <a:off x="571829" y="4876800"/>
            <a:ext cx="3072908" cy="1524000"/>
            <a:chOff x="0" y="0"/>
            <a:chExt cx="3072906" cy="1524000"/>
          </a:xfrm>
        </p:grpSpPr>
        <p:sp>
          <p:nvSpPr>
            <p:cNvPr id="250" name="Фигура"/>
            <p:cNvSpPr/>
            <p:nvPr/>
          </p:nvSpPr>
          <p:spPr>
            <a:xfrm>
              <a:off x="-1" y="0"/>
              <a:ext cx="3072908" cy="15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815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1785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251" name="Все новинки могут быть получены нашим партнёром или доработаны под индивидуальные пожелания."/>
            <p:cNvSpPr txBox="1"/>
            <p:nvPr/>
          </p:nvSpPr>
          <p:spPr>
            <a:xfrm>
              <a:off x="127002" y="106680"/>
              <a:ext cx="2818902" cy="131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/>
              </a:pPr>
              <a:r>
                <a:rPr dirty="0" err="1"/>
                <a:t>Все</a:t>
              </a:r>
              <a:r>
                <a:rPr dirty="0"/>
                <a:t> </a:t>
              </a:r>
              <a:r>
                <a:rPr dirty="0" err="1"/>
                <a:t>новинки</a:t>
              </a:r>
              <a:r>
                <a:rPr dirty="0"/>
                <a:t> </a:t>
              </a:r>
              <a:r>
                <a:rPr dirty="0" err="1"/>
                <a:t>могут</a:t>
              </a:r>
              <a:r>
                <a:rPr dirty="0"/>
                <a:t> </a:t>
              </a:r>
              <a:r>
                <a:rPr dirty="0" err="1"/>
                <a:t>быть</a:t>
              </a:r>
              <a:r>
                <a:rPr dirty="0"/>
                <a:t> </a:t>
              </a:r>
              <a:r>
                <a:rPr dirty="0" err="1"/>
                <a:t>получены</a:t>
              </a:r>
              <a:r>
                <a:rPr dirty="0"/>
                <a:t> </a:t>
              </a:r>
              <a:r>
                <a:rPr dirty="0" err="1"/>
                <a:t>нашим</a:t>
              </a:r>
              <a:r>
                <a:rPr dirty="0"/>
                <a:t> </a:t>
              </a:r>
              <a:r>
                <a:rPr dirty="0" err="1"/>
                <a:t>партнёром</a:t>
              </a:r>
              <a:r>
                <a:rPr dirty="0"/>
                <a:t> </a:t>
              </a:r>
              <a:r>
                <a:rPr dirty="0" err="1"/>
                <a:t>или</a:t>
              </a:r>
              <a:r>
                <a:rPr dirty="0"/>
                <a:t> </a:t>
              </a:r>
              <a:r>
                <a:rPr dirty="0" err="1"/>
                <a:t>доработаны</a:t>
              </a:r>
              <a:r>
                <a:rPr dirty="0"/>
                <a:t> </a:t>
              </a:r>
              <a:r>
                <a:rPr dirty="0" err="1"/>
                <a:t>под</a:t>
              </a:r>
              <a:r>
                <a:rPr dirty="0"/>
                <a:t> </a:t>
              </a:r>
              <a:r>
                <a:rPr dirty="0" err="1"/>
                <a:t>индивидуальные</a:t>
              </a:r>
              <a:r>
                <a:rPr dirty="0"/>
                <a:t> </a:t>
              </a:r>
              <a:r>
                <a:rPr dirty="0" err="1"/>
                <a:t>пожелания</a:t>
              </a:r>
              <a:r>
                <a:rPr dirty="0"/>
                <a:t>.</a:t>
              </a:r>
            </a:p>
            <a:p>
              <a:pPr>
                <a:defRPr sz="1400"/>
              </a:pPr>
              <a:endParaRPr dirty="0"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8415"/>
            <a:ext cx="9169400" cy="6610351"/>
          </a:xfrm>
          <a:prstGeom prst="rect">
            <a:avLst/>
          </a:prstGeom>
          <a:ln w="127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  <p:grpSp>
        <p:nvGrpSpPr>
          <p:cNvPr id="292" name="Group 4"/>
          <p:cNvGrpSpPr/>
          <p:nvPr/>
        </p:nvGrpSpPr>
        <p:grpSpPr>
          <a:xfrm>
            <a:off x="952500" y="1030604"/>
            <a:ext cx="7238369" cy="5716272"/>
            <a:chOff x="0" y="-1"/>
            <a:chExt cx="7238367" cy="5716271"/>
          </a:xfrm>
        </p:grpSpPr>
        <p:sp>
          <p:nvSpPr>
            <p:cNvPr id="255" name="Oval 6"/>
            <p:cNvSpPr/>
            <p:nvPr/>
          </p:nvSpPr>
          <p:spPr>
            <a:xfrm>
              <a:off x="3022598" y="2378415"/>
              <a:ext cx="1584241" cy="1333277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508000" dist="215900" dir="60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 b="1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8" name="Rounded Rectangle 7"/>
            <p:cNvGrpSpPr/>
            <p:nvPr/>
          </p:nvGrpSpPr>
          <p:grpSpPr>
            <a:xfrm>
              <a:off x="5593110" y="763582"/>
              <a:ext cx="1637986" cy="1352547"/>
              <a:chOff x="0" y="0"/>
              <a:chExt cx="1637984" cy="1352545"/>
            </a:xfrm>
          </p:grpSpPr>
          <p:sp>
            <p:nvSpPr>
              <p:cNvPr id="256" name="Закругленный прямоугольник"/>
              <p:cNvSpPr/>
              <p:nvPr/>
            </p:nvSpPr>
            <p:spPr>
              <a:xfrm>
                <a:off x="0" y="0"/>
                <a:ext cx="1637984" cy="135254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blurRad="292100" dist="3302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7" name="Оплата…"/>
              <p:cNvSpPr txBox="1"/>
              <p:nvPr/>
            </p:nvSpPr>
            <p:spPr>
              <a:xfrm>
                <a:off x="66025" y="253080"/>
                <a:ext cx="1505933" cy="8463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600" b="1" u="sng">
                    <a:solidFill>
                      <a:srgbClr val="FFFFFF"/>
                    </a:solidFill>
                  </a:defRPr>
                </a:pPr>
                <a:r>
                  <a:rPr dirty="0" err="1"/>
                  <a:t>Оплата</a:t>
                </a:r>
                <a:endParaRPr dirty="0"/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r>
                  <a:rPr dirty="0"/>
                  <a:t>(</a:t>
                </a:r>
                <a:r>
                  <a:rPr dirty="0" err="1"/>
                  <a:t>свыше</a:t>
                </a:r>
                <a:r>
                  <a:rPr dirty="0"/>
                  <a:t> </a:t>
                </a:r>
                <a:r>
                  <a:rPr dirty="0" err="1" smtClean="0"/>
                  <a:t>тыс</a:t>
                </a:r>
                <a:r>
                  <a:rPr lang="ru-RU" dirty="0" err="1" smtClean="0"/>
                  <a:t>ячи</a:t>
                </a:r>
                <a:r>
                  <a:rPr dirty="0" smtClean="0"/>
                  <a:t> </a:t>
                </a:r>
                <a:r>
                  <a:rPr dirty="0" err="1" smtClean="0"/>
                  <a:t>интернет</a:t>
                </a:r>
                <a:r>
                  <a:rPr lang="ru-RU" dirty="0"/>
                  <a:t>-</a:t>
                </a:r>
                <a:r>
                  <a:rPr dirty="0" err="1" smtClean="0"/>
                  <a:t>магазинов</a:t>
                </a:r>
                <a:r>
                  <a:rPr dirty="0"/>
                  <a:t>)</a:t>
                </a:r>
              </a:p>
            </p:txBody>
          </p:sp>
        </p:grpSp>
        <p:grpSp>
          <p:nvGrpSpPr>
            <p:cNvPr id="261" name="Rounded Rectangle 8"/>
            <p:cNvGrpSpPr/>
            <p:nvPr/>
          </p:nvGrpSpPr>
          <p:grpSpPr>
            <a:xfrm>
              <a:off x="17611" y="2384386"/>
              <a:ext cx="2107229" cy="1434207"/>
              <a:chOff x="0" y="0"/>
              <a:chExt cx="2107227" cy="1434205"/>
            </a:xfrm>
          </p:grpSpPr>
          <p:sp>
            <p:nvSpPr>
              <p:cNvPr id="259" name="Закругленный прямоугольник"/>
              <p:cNvSpPr/>
              <p:nvPr/>
            </p:nvSpPr>
            <p:spPr>
              <a:xfrm>
                <a:off x="0" y="0"/>
                <a:ext cx="2107227" cy="143420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blurRad="342900" dist="2794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0" name="Пополнение…"/>
              <p:cNvSpPr txBox="1"/>
              <p:nvPr/>
            </p:nvSpPr>
            <p:spPr>
              <a:xfrm>
                <a:off x="70011" y="86163"/>
                <a:ext cx="1967204" cy="12618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600" b="1" u="sng">
                    <a:solidFill>
                      <a:srgbClr val="FFFFFF"/>
                    </a:solidFill>
                  </a:defRPr>
                </a:pPr>
                <a:r>
                  <a:rPr dirty="0" err="1"/>
                  <a:t>Пополнение</a:t>
                </a:r>
                <a:endParaRPr dirty="0"/>
              </a:p>
              <a:p>
                <a:pPr algn="ctr">
                  <a:defRPr sz="1000">
                    <a:solidFill>
                      <a:srgbClr val="FFFFFF"/>
                    </a:solidFill>
                  </a:defRPr>
                </a:pPr>
                <a:r>
                  <a:rPr dirty="0"/>
                  <a:t>(</a:t>
                </a:r>
                <a:r>
                  <a:rPr dirty="0" err="1"/>
                  <a:t>другие</a:t>
                </a:r>
                <a:r>
                  <a:rPr dirty="0"/>
                  <a:t> </a:t>
                </a:r>
                <a:r>
                  <a:rPr dirty="0" err="1"/>
                  <a:t>страны</a:t>
                </a:r>
                <a:r>
                  <a:rPr dirty="0"/>
                  <a:t>)</a:t>
                </a:r>
              </a:p>
              <a:p>
                <a:pPr algn="ctr">
                  <a:defRPr sz="1000">
                    <a:solidFill>
                      <a:srgbClr val="FFFFFF"/>
                    </a:solidFill>
                  </a:defRPr>
                </a:pPr>
                <a:endParaRPr dirty="0"/>
              </a:p>
              <a:p>
                <a:pPr>
                  <a:defRPr sz="1000">
                    <a:solidFill>
                      <a:srgbClr val="FFFFFF"/>
                    </a:solidFill>
                  </a:defRPr>
                </a:pPr>
                <a:r>
                  <a:rPr dirty="0"/>
                  <a:t>1. </a:t>
                </a:r>
                <a:r>
                  <a:rPr dirty="0" err="1"/>
                  <a:t>крупыне</a:t>
                </a:r>
                <a:r>
                  <a:rPr dirty="0"/>
                  <a:t> </a:t>
                </a:r>
                <a:r>
                  <a:rPr dirty="0" err="1"/>
                  <a:t>торговые</a:t>
                </a:r>
                <a:r>
                  <a:rPr dirty="0"/>
                  <a:t> </a:t>
                </a:r>
                <a:r>
                  <a:rPr dirty="0" err="1" smtClean="0"/>
                  <a:t>сети</a:t>
                </a:r>
                <a:r>
                  <a:rPr dirty="0" smtClean="0"/>
                  <a:t> </a:t>
                </a:r>
                <a:endParaRPr dirty="0"/>
              </a:p>
              <a:p>
                <a:pPr>
                  <a:defRPr sz="1000">
                    <a:solidFill>
                      <a:srgbClr val="FFFFFF"/>
                    </a:solidFill>
                  </a:defRPr>
                </a:pPr>
                <a:r>
                  <a:rPr dirty="0"/>
                  <a:t>2. </a:t>
                </a:r>
                <a:r>
                  <a:rPr dirty="0" err="1"/>
                  <a:t>отделения</a:t>
                </a:r>
                <a:r>
                  <a:rPr dirty="0"/>
                  <a:t> </a:t>
                </a:r>
                <a:r>
                  <a:rPr dirty="0" err="1" smtClean="0"/>
                  <a:t>банков</a:t>
                </a:r>
                <a:r>
                  <a:rPr dirty="0" smtClean="0"/>
                  <a:t> </a:t>
                </a:r>
                <a:endParaRPr dirty="0"/>
              </a:p>
              <a:p>
                <a:pPr>
                  <a:defRPr sz="1000">
                    <a:solidFill>
                      <a:srgbClr val="FFFFFF"/>
                    </a:solidFill>
                  </a:defRPr>
                </a:pPr>
                <a:r>
                  <a:rPr dirty="0"/>
                  <a:t>3. </a:t>
                </a:r>
                <a:r>
                  <a:rPr dirty="0" err="1"/>
                  <a:t>другие</a:t>
                </a:r>
                <a:r>
                  <a:rPr dirty="0"/>
                  <a:t> </a:t>
                </a:r>
                <a:r>
                  <a:rPr dirty="0" err="1"/>
                  <a:t>платежные</a:t>
                </a:r>
                <a:r>
                  <a:rPr dirty="0"/>
                  <a:t> </a:t>
                </a:r>
                <a:r>
                  <a:rPr dirty="0" err="1" smtClean="0"/>
                  <a:t>системы</a:t>
                </a:r>
                <a:endParaRPr dirty="0"/>
              </a:p>
              <a:p>
                <a:pPr>
                  <a:defRPr sz="1000">
                    <a:solidFill>
                      <a:srgbClr val="FFFFFF"/>
                    </a:solidFill>
                  </a:defRPr>
                </a:pPr>
                <a:r>
                  <a:rPr dirty="0"/>
                  <a:t>4. </a:t>
                </a:r>
                <a:r>
                  <a:rPr dirty="0" err="1"/>
                  <a:t>Терм</a:t>
                </a:r>
                <a:r>
                  <a:rPr dirty="0"/>
                  <a:t> </a:t>
                </a:r>
                <a:r>
                  <a:rPr dirty="0" err="1"/>
                  <a:t>сеть</a:t>
                </a:r>
                <a:r>
                  <a:rPr dirty="0"/>
                  <a:t> в СНГ и </a:t>
                </a:r>
                <a:r>
                  <a:rPr dirty="0" err="1"/>
                  <a:t>Турции</a:t>
                </a:r>
                <a:endParaRPr dirty="0"/>
              </a:p>
            </p:txBody>
          </p:sp>
        </p:grpSp>
        <p:grpSp>
          <p:nvGrpSpPr>
            <p:cNvPr id="264" name="Rounded Rectangle 9"/>
            <p:cNvGrpSpPr/>
            <p:nvPr/>
          </p:nvGrpSpPr>
          <p:grpSpPr>
            <a:xfrm>
              <a:off x="17779" y="610234"/>
              <a:ext cx="2106932" cy="1625603"/>
              <a:chOff x="0" y="52070"/>
              <a:chExt cx="2106930" cy="1625601"/>
            </a:xfrm>
          </p:grpSpPr>
          <p:sp>
            <p:nvSpPr>
              <p:cNvPr id="262" name="Закругленный прямоугольник"/>
              <p:cNvSpPr/>
              <p:nvPr/>
            </p:nvSpPr>
            <p:spPr>
              <a:xfrm>
                <a:off x="0" y="52070"/>
                <a:ext cx="2106930" cy="1625601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blurRad="266700" dist="3048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" name="Пополнение…"/>
              <p:cNvSpPr txBox="1"/>
              <p:nvPr/>
            </p:nvSpPr>
            <p:spPr>
              <a:xfrm>
                <a:off x="79354" y="156986"/>
                <a:ext cx="1948221" cy="14157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600" b="1" u="sng">
                    <a:solidFill>
                      <a:srgbClr val="FFFFFF"/>
                    </a:solidFill>
                  </a:defRPr>
                </a:pPr>
                <a:r>
                  <a:rPr dirty="0" err="1"/>
                  <a:t>Пополнение</a:t>
                </a:r>
                <a:endParaRPr dirty="0"/>
              </a:p>
              <a:p>
                <a:pPr algn="ctr">
                  <a:defRPr sz="1000">
                    <a:solidFill>
                      <a:srgbClr val="FFFFFF"/>
                    </a:solidFill>
                  </a:defRPr>
                </a:pPr>
                <a:r>
                  <a:rPr dirty="0"/>
                  <a:t>(</a:t>
                </a:r>
                <a:r>
                  <a:rPr dirty="0" err="1"/>
                  <a:t>на</a:t>
                </a:r>
                <a:r>
                  <a:rPr dirty="0"/>
                  <a:t> </a:t>
                </a:r>
                <a:r>
                  <a:rPr dirty="0" err="1"/>
                  <a:t>территории</a:t>
                </a:r>
                <a:r>
                  <a:rPr dirty="0"/>
                  <a:t> РФ</a:t>
                </a:r>
                <a:r>
                  <a:rPr lang="ru-RU" dirty="0"/>
                  <a:t> и СНГ</a:t>
                </a:r>
                <a:r>
                  <a:rPr dirty="0"/>
                  <a:t>) </a:t>
                </a:r>
              </a:p>
              <a:p>
                <a:pPr algn="ctr">
                  <a:defRPr sz="1000">
                    <a:solidFill>
                      <a:srgbClr val="FFFFFF"/>
                    </a:solidFill>
                  </a:defRPr>
                </a:pPr>
                <a:endParaRPr dirty="0"/>
              </a:p>
              <a:p>
                <a:pPr>
                  <a:defRPr sz="1000">
                    <a:solidFill>
                      <a:srgbClr val="FFFFFF"/>
                    </a:solidFill>
                  </a:defRPr>
                </a:pPr>
                <a:r>
                  <a:rPr dirty="0"/>
                  <a:t>1. </a:t>
                </a:r>
                <a:r>
                  <a:rPr dirty="0" err="1"/>
                  <a:t>св</a:t>
                </a:r>
                <a:r>
                  <a:rPr dirty="0"/>
                  <a:t>. 20 </a:t>
                </a:r>
                <a:r>
                  <a:rPr dirty="0" err="1"/>
                  <a:t>тыс</a:t>
                </a:r>
                <a:r>
                  <a:rPr dirty="0"/>
                  <a:t>. </a:t>
                </a:r>
                <a:r>
                  <a:rPr dirty="0" err="1"/>
                  <a:t>точек</a:t>
                </a:r>
                <a:r>
                  <a:rPr dirty="0"/>
                  <a:t>  </a:t>
                </a:r>
                <a:r>
                  <a:rPr dirty="0" err="1"/>
                  <a:t>по</a:t>
                </a:r>
                <a:r>
                  <a:rPr dirty="0"/>
                  <a:t> </a:t>
                </a:r>
                <a:r>
                  <a:rPr dirty="0" err="1"/>
                  <a:t>всей</a:t>
                </a:r>
                <a:r>
                  <a:rPr dirty="0"/>
                  <a:t> </a:t>
                </a:r>
                <a:r>
                  <a:rPr dirty="0" err="1"/>
                  <a:t>России</a:t>
                </a:r>
                <a:r>
                  <a:rPr dirty="0"/>
                  <a:t>, </a:t>
                </a:r>
                <a:r>
                  <a:rPr dirty="0" err="1"/>
                  <a:t>Украине,Турции</a:t>
                </a:r>
                <a:r>
                  <a:rPr dirty="0"/>
                  <a:t>, </a:t>
                </a:r>
                <a:r>
                  <a:rPr dirty="0" err="1"/>
                  <a:t>Испании,Туркменистане</a:t>
                </a:r>
                <a:r>
                  <a:rPr dirty="0"/>
                  <a:t> </a:t>
                </a:r>
              </a:p>
              <a:p>
                <a:pPr>
                  <a:defRPr sz="1000">
                    <a:solidFill>
                      <a:srgbClr val="FFFFFF"/>
                    </a:solidFill>
                  </a:defRPr>
                </a:pPr>
                <a:r>
                  <a:rPr dirty="0"/>
                  <a:t>2. </a:t>
                </a:r>
                <a:r>
                  <a:rPr dirty="0" err="1"/>
                  <a:t>собственные</a:t>
                </a:r>
                <a:r>
                  <a:rPr dirty="0"/>
                  <a:t> </a:t>
                </a:r>
                <a:r>
                  <a:rPr dirty="0" err="1"/>
                  <a:t>терминалы</a:t>
                </a:r>
                <a:endParaRPr dirty="0"/>
              </a:p>
              <a:p>
                <a:pPr>
                  <a:defRPr sz="1000">
                    <a:solidFill>
                      <a:srgbClr val="FFFFFF"/>
                    </a:solidFill>
                  </a:defRPr>
                </a:pPr>
                <a:r>
                  <a:rPr dirty="0"/>
                  <a:t>3.  </a:t>
                </a:r>
                <a:r>
                  <a:rPr dirty="0" err="1"/>
                  <a:t>отделения</a:t>
                </a:r>
                <a:r>
                  <a:rPr dirty="0"/>
                  <a:t> </a:t>
                </a:r>
                <a:r>
                  <a:rPr dirty="0" err="1" smtClean="0"/>
                  <a:t>банков</a:t>
                </a:r>
                <a:endParaRPr dirty="0"/>
              </a:p>
            </p:txBody>
          </p:sp>
        </p:grpSp>
        <p:grpSp>
          <p:nvGrpSpPr>
            <p:cNvPr id="267" name="Rounded Rectangle 10"/>
            <p:cNvGrpSpPr/>
            <p:nvPr/>
          </p:nvGrpSpPr>
          <p:grpSpPr>
            <a:xfrm>
              <a:off x="5577240" y="2373100"/>
              <a:ext cx="1637986" cy="1344565"/>
              <a:chOff x="0" y="27488"/>
              <a:chExt cx="1637984" cy="1344563"/>
            </a:xfrm>
          </p:grpSpPr>
          <p:sp>
            <p:nvSpPr>
              <p:cNvPr id="265" name="Закругленный прямоугольник"/>
              <p:cNvSpPr/>
              <p:nvPr/>
            </p:nvSpPr>
            <p:spPr>
              <a:xfrm>
                <a:off x="0" y="27488"/>
                <a:ext cx="1637984" cy="134456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blurRad="444500" dist="2413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6" name="Оплата…"/>
              <p:cNvSpPr txBox="1"/>
              <p:nvPr/>
            </p:nvSpPr>
            <p:spPr>
              <a:xfrm>
                <a:off x="65635" y="107302"/>
                <a:ext cx="1506713" cy="1184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600" b="1" u="sng">
                    <a:solidFill>
                      <a:srgbClr val="FFFFFF"/>
                    </a:solidFill>
                  </a:defRPr>
                </a:pPr>
                <a:r>
                  <a:rPr dirty="0" err="1"/>
                  <a:t>Оплата</a:t>
                </a:r>
                <a:endParaRPr dirty="0"/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r>
                  <a:rPr dirty="0"/>
                  <a:t>(</a:t>
                </a:r>
                <a:r>
                  <a:rPr dirty="0" err="1"/>
                  <a:t>Ок</a:t>
                </a:r>
                <a:r>
                  <a:rPr dirty="0"/>
                  <a:t> 1000 </a:t>
                </a:r>
                <a:r>
                  <a:rPr dirty="0" err="1"/>
                  <a:t>поставщиков</a:t>
                </a:r>
                <a:r>
                  <a:rPr dirty="0"/>
                  <a:t> </a:t>
                </a:r>
                <a:r>
                  <a:rPr dirty="0" err="1"/>
                  <a:t>услуг</a:t>
                </a:r>
                <a:r>
                  <a:rPr dirty="0"/>
                  <a:t> - </a:t>
                </a:r>
                <a:r>
                  <a:rPr dirty="0" err="1"/>
                  <a:t>сотовая</a:t>
                </a:r>
                <a:r>
                  <a:rPr dirty="0"/>
                  <a:t> </a:t>
                </a:r>
                <a:r>
                  <a:rPr dirty="0" err="1"/>
                  <a:t>связь</a:t>
                </a:r>
                <a:r>
                  <a:rPr dirty="0"/>
                  <a:t>, </a:t>
                </a:r>
                <a:r>
                  <a:rPr dirty="0" err="1"/>
                  <a:t>интернет</a:t>
                </a:r>
                <a:r>
                  <a:rPr dirty="0"/>
                  <a:t>,  </a:t>
                </a:r>
                <a:r>
                  <a:rPr dirty="0" err="1"/>
                  <a:t>коммун</a:t>
                </a:r>
                <a:r>
                  <a:rPr dirty="0"/>
                  <a:t>. и </a:t>
                </a:r>
                <a:r>
                  <a:rPr dirty="0" err="1"/>
                  <a:t>муницип</a:t>
                </a:r>
                <a:r>
                  <a:rPr dirty="0"/>
                  <a:t>. </a:t>
                </a:r>
                <a:r>
                  <a:rPr dirty="0" err="1"/>
                  <a:t>платежи</a:t>
                </a:r>
                <a:r>
                  <a:rPr dirty="0"/>
                  <a:t>)</a:t>
                </a:r>
              </a:p>
            </p:txBody>
          </p:sp>
        </p:grpSp>
        <p:grpSp>
          <p:nvGrpSpPr>
            <p:cNvPr id="272" name="Can 11"/>
            <p:cNvGrpSpPr/>
            <p:nvPr/>
          </p:nvGrpSpPr>
          <p:grpSpPr>
            <a:xfrm>
              <a:off x="2671449" y="-1"/>
              <a:ext cx="2166014" cy="1509243"/>
              <a:chOff x="0" y="-1"/>
              <a:chExt cx="2166012" cy="1509243"/>
            </a:xfrm>
          </p:grpSpPr>
          <p:sp>
            <p:nvSpPr>
              <p:cNvPr id="268" name="Фигура"/>
              <p:cNvSpPr/>
              <p:nvPr/>
            </p:nvSpPr>
            <p:spPr>
              <a:xfrm>
                <a:off x="0" y="0"/>
                <a:ext cx="2166012" cy="1509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279400" dist="3302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9" name="Овал"/>
              <p:cNvSpPr/>
              <p:nvPr/>
            </p:nvSpPr>
            <p:spPr>
              <a:xfrm>
                <a:off x="0" y="-1"/>
                <a:ext cx="2166012" cy="377311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0" name="Линия"/>
              <p:cNvSpPr/>
              <p:nvPr/>
            </p:nvSpPr>
            <p:spPr>
              <a:xfrm>
                <a:off x="0" y="0"/>
                <a:ext cx="2166012" cy="1509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1" name="Интеграция…"/>
              <p:cNvSpPr txBox="1"/>
              <p:nvPr/>
            </p:nvSpPr>
            <p:spPr>
              <a:xfrm>
                <a:off x="0" y="341118"/>
                <a:ext cx="2166012" cy="1015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600" b="1" u="sng">
                    <a:solidFill>
                      <a:srgbClr val="FFFFFF"/>
                    </a:solidFill>
                  </a:defRPr>
                </a:pPr>
                <a:r>
                  <a:rPr dirty="0" err="1"/>
                  <a:t>Интеграция</a:t>
                </a:r>
                <a:endParaRPr dirty="0"/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r>
                  <a:rPr dirty="0"/>
                  <a:t>(с </a:t>
                </a:r>
                <a:r>
                  <a:rPr dirty="0" err="1"/>
                  <a:t>международными</a:t>
                </a:r>
                <a:r>
                  <a:rPr dirty="0"/>
                  <a:t> </a:t>
                </a:r>
                <a:r>
                  <a:rPr dirty="0" err="1"/>
                  <a:t>платежными</a:t>
                </a:r>
                <a:r>
                  <a:rPr dirty="0"/>
                  <a:t> </a:t>
                </a:r>
                <a:r>
                  <a:rPr dirty="0" err="1"/>
                  <a:t>системами</a:t>
                </a:r>
                <a:endParaRPr dirty="0"/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r>
                  <a:rPr lang="en-US" dirty="0"/>
                  <a:t>Visa, </a:t>
                </a:r>
                <a:r>
                  <a:rPr lang="en-US" dirty="0" err="1"/>
                  <a:t>Mastercard</a:t>
                </a:r>
                <a:r>
                  <a:rPr lang="en-US" dirty="0"/>
                  <a:t> </a:t>
                </a:r>
                <a:r>
                  <a:rPr lang="ru-RU" dirty="0"/>
                  <a:t> и др.</a:t>
                </a:r>
                <a:r>
                  <a:rPr dirty="0"/>
                  <a:t> )</a:t>
                </a:r>
              </a:p>
            </p:txBody>
          </p:sp>
        </p:grpSp>
        <p:grpSp>
          <p:nvGrpSpPr>
            <p:cNvPr id="277" name="Can 12"/>
            <p:cNvGrpSpPr/>
            <p:nvPr/>
          </p:nvGrpSpPr>
          <p:grpSpPr>
            <a:xfrm>
              <a:off x="2796426" y="4215010"/>
              <a:ext cx="2166014" cy="1501260"/>
              <a:chOff x="0" y="-1"/>
              <a:chExt cx="2166012" cy="1501259"/>
            </a:xfrm>
          </p:grpSpPr>
          <p:sp>
            <p:nvSpPr>
              <p:cNvPr id="273" name="Фигура"/>
              <p:cNvSpPr/>
              <p:nvPr/>
            </p:nvSpPr>
            <p:spPr>
              <a:xfrm>
                <a:off x="0" y="0"/>
                <a:ext cx="2166012" cy="15012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blurRad="279400" dist="3302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4" name="Овал"/>
              <p:cNvSpPr/>
              <p:nvPr/>
            </p:nvSpPr>
            <p:spPr>
              <a:xfrm>
                <a:off x="0" y="-1"/>
                <a:ext cx="2166012" cy="375315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5" name="Линия"/>
              <p:cNvSpPr/>
              <p:nvPr/>
            </p:nvSpPr>
            <p:spPr>
              <a:xfrm>
                <a:off x="0" y="0"/>
                <a:ext cx="2166012" cy="15012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6" name="Банки…"/>
              <p:cNvSpPr txBox="1"/>
              <p:nvPr/>
            </p:nvSpPr>
            <p:spPr>
              <a:xfrm>
                <a:off x="0" y="336629"/>
                <a:ext cx="2166012" cy="1015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600" b="1" u="sng">
                    <a:solidFill>
                      <a:srgbClr val="FFFFFF"/>
                    </a:solidFill>
                  </a:defRPr>
                </a:pPr>
                <a:r>
                  <a:rPr dirty="0" err="1"/>
                  <a:t>Банки</a:t>
                </a:r>
                <a:endParaRPr dirty="0"/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r>
                  <a:rPr dirty="0"/>
                  <a:t>(</a:t>
                </a:r>
                <a:r>
                  <a:rPr lang="ru-RU" dirty="0"/>
                  <a:t>интеграция с процессингами банковских карт в режиме он-</a:t>
                </a:r>
                <a:r>
                  <a:rPr lang="ru-RU" dirty="0" err="1"/>
                  <a:t>лайн</a:t>
                </a:r>
                <a:r>
                  <a:rPr dirty="0"/>
                  <a:t>)</a:t>
                </a:r>
              </a:p>
            </p:txBody>
          </p:sp>
        </p:grpSp>
        <p:sp>
          <p:nvSpPr>
            <p:cNvPr id="278" name="Up-Down Arrow 13"/>
            <p:cNvSpPr/>
            <p:nvPr/>
          </p:nvSpPr>
          <p:spPr>
            <a:xfrm>
              <a:off x="3702577" y="3819911"/>
              <a:ext cx="419416" cy="46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718"/>
                  </a:moveTo>
                  <a:lnTo>
                    <a:pt x="10800" y="0"/>
                  </a:lnTo>
                  <a:lnTo>
                    <a:pt x="21600" y="9718"/>
                  </a:lnTo>
                  <a:lnTo>
                    <a:pt x="16200" y="9718"/>
                  </a:lnTo>
                  <a:lnTo>
                    <a:pt x="16200" y="11882"/>
                  </a:lnTo>
                  <a:lnTo>
                    <a:pt x="21600" y="11882"/>
                  </a:lnTo>
                  <a:lnTo>
                    <a:pt x="10800" y="21600"/>
                  </a:lnTo>
                  <a:lnTo>
                    <a:pt x="0" y="11882"/>
                  </a:lnTo>
                  <a:lnTo>
                    <a:pt x="5400" y="11882"/>
                  </a:lnTo>
                  <a:lnTo>
                    <a:pt x="5400" y="97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81" name="Rounded Rectangle 14"/>
            <p:cNvGrpSpPr/>
            <p:nvPr/>
          </p:nvGrpSpPr>
          <p:grpSpPr>
            <a:xfrm>
              <a:off x="0" y="4090835"/>
              <a:ext cx="2048723" cy="1373139"/>
              <a:chOff x="0" y="0"/>
              <a:chExt cx="2048722" cy="1373137"/>
            </a:xfrm>
          </p:grpSpPr>
          <p:sp>
            <p:nvSpPr>
              <p:cNvPr id="279" name="Закругленный прямоугольник"/>
              <p:cNvSpPr/>
              <p:nvPr/>
            </p:nvSpPr>
            <p:spPr>
              <a:xfrm>
                <a:off x="0" y="0"/>
                <a:ext cx="2048722" cy="137313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blurRad="292100" dist="3302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0" name="Вывод…"/>
              <p:cNvSpPr txBox="1"/>
              <p:nvPr/>
            </p:nvSpPr>
            <p:spPr>
              <a:xfrm>
                <a:off x="67030" y="178738"/>
                <a:ext cx="1914661" cy="1015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600" b="1" u="sng">
                    <a:solidFill>
                      <a:srgbClr val="FFFFFF"/>
                    </a:solidFill>
                  </a:defRPr>
                </a:pPr>
                <a:r>
                  <a:rPr dirty="0" err="1"/>
                  <a:t>Вывод</a:t>
                </a:r>
                <a:endParaRPr dirty="0"/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r>
                  <a:rPr lang="ru-RU" dirty="0"/>
                  <a:t>Системы денежных переводов</a:t>
                </a:r>
                <a:r>
                  <a:rPr dirty="0"/>
                  <a:t>,</a:t>
                </a:r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r>
                  <a:rPr lang="ru-RU" dirty="0"/>
                  <a:t>Почтовые отделения</a:t>
                </a:r>
                <a:endParaRPr dirty="0"/>
              </a:p>
            </p:txBody>
          </p:sp>
        </p:grpSp>
        <p:sp>
          <p:nvSpPr>
            <p:cNvPr id="282" name="Up-Down Arrow 15"/>
            <p:cNvSpPr/>
            <p:nvPr/>
          </p:nvSpPr>
          <p:spPr>
            <a:xfrm rot="3079596">
              <a:off x="4606532" y="1841150"/>
              <a:ext cx="356534" cy="610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12"/>
                  </a:moveTo>
                  <a:lnTo>
                    <a:pt x="10800" y="0"/>
                  </a:lnTo>
                  <a:lnTo>
                    <a:pt x="21600" y="4912"/>
                  </a:lnTo>
                  <a:lnTo>
                    <a:pt x="16200" y="4912"/>
                  </a:lnTo>
                  <a:lnTo>
                    <a:pt x="16200" y="16688"/>
                  </a:lnTo>
                  <a:lnTo>
                    <a:pt x="21600" y="16688"/>
                  </a:lnTo>
                  <a:lnTo>
                    <a:pt x="10800" y="21600"/>
                  </a:lnTo>
                  <a:lnTo>
                    <a:pt x="0" y="16688"/>
                  </a:lnTo>
                  <a:lnTo>
                    <a:pt x="5400" y="16688"/>
                  </a:lnTo>
                  <a:lnTo>
                    <a:pt x="5400" y="491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3" name="Up-Down Arrow 16"/>
            <p:cNvSpPr/>
            <p:nvPr/>
          </p:nvSpPr>
          <p:spPr>
            <a:xfrm rot="3136787">
              <a:off x="2532589" y="3559309"/>
              <a:ext cx="348337" cy="613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778"/>
                  </a:moveTo>
                  <a:lnTo>
                    <a:pt x="10800" y="0"/>
                  </a:lnTo>
                  <a:lnTo>
                    <a:pt x="21600" y="4778"/>
                  </a:lnTo>
                  <a:lnTo>
                    <a:pt x="16200" y="4778"/>
                  </a:lnTo>
                  <a:lnTo>
                    <a:pt x="16200" y="16822"/>
                  </a:lnTo>
                  <a:lnTo>
                    <a:pt x="21600" y="16822"/>
                  </a:lnTo>
                  <a:lnTo>
                    <a:pt x="10800" y="21600"/>
                  </a:lnTo>
                  <a:lnTo>
                    <a:pt x="0" y="16822"/>
                  </a:lnTo>
                  <a:lnTo>
                    <a:pt x="5400" y="16822"/>
                  </a:lnTo>
                  <a:lnTo>
                    <a:pt x="5400" y="477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Up-Down Arrow 17"/>
            <p:cNvSpPr/>
            <p:nvPr/>
          </p:nvSpPr>
          <p:spPr>
            <a:xfrm rot="5400000">
              <a:off x="4904173" y="2600955"/>
              <a:ext cx="363556" cy="643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757"/>
                  </a:moveTo>
                  <a:lnTo>
                    <a:pt x="10800" y="0"/>
                  </a:lnTo>
                  <a:lnTo>
                    <a:pt x="21600" y="4757"/>
                  </a:lnTo>
                  <a:lnTo>
                    <a:pt x="16200" y="4757"/>
                  </a:lnTo>
                  <a:lnTo>
                    <a:pt x="16200" y="16843"/>
                  </a:lnTo>
                  <a:lnTo>
                    <a:pt x="21600" y="16843"/>
                  </a:lnTo>
                  <a:lnTo>
                    <a:pt x="10800" y="21600"/>
                  </a:lnTo>
                  <a:lnTo>
                    <a:pt x="0" y="16843"/>
                  </a:lnTo>
                  <a:lnTo>
                    <a:pt x="5400" y="16843"/>
                  </a:lnTo>
                  <a:lnTo>
                    <a:pt x="5400" y="475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5" name="Up-Down Arrow 18"/>
            <p:cNvSpPr/>
            <p:nvPr/>
          </p:nvSpPr>
          <p:spPr>
            <a:xfrm rot="18291458">
              <a:off x="4694429" y="3401740"/>
              <a:ext cx="381013" cy="697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100"/>
                  </a:moveTo>
                  <a:lnTo>
                    <a:pt x="10800" y="0"/>
                  </a:lnTo>
                  <a:lnTo>
                    <a:pt x="21600" y="4100"/>
                  </a:lnTo>
                  <a:lnTo>
                    <a:pt x="16200" y="4100"/>
                  </a:lnTo>
                  <a:lnTo>
                    <a:pt x="16200" y="17500"/>
                  </a:lnTo>
                  <a:lnTo>
                    <a:pt x="21600" y="17500"/>
                  </a:lnTo>
                  <a:lnTo>
                    <a:pt x="10800" y="21600"/>
                  </a:lnTo>
                  <a:lnTo>
                    <a:pt x="0" y="17500"/>
                  </a:lnTo>
                  <a:lnTo>
                    <a:pt x="5400" y="17500"/>
                  </a:lnTo>
                  <a:lnTo>
                    <a:pt x="5400" y="41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6" name="Up-Down Arrow 19"/>
            <p:cNvSpPr/>
            <p:nvPr/>
          </p:nvSpPr>
          <p:spPr>
            <a:xfrm rot="5400000">
              <a:off x="2340215" y="2571626"/>
              <a:ext cx="377581" cy="589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89"/>
                  </a:moveTo>
                  <a:lnTo>
                    <a:pt x="10800" y="0"/>
                  </a:lnTo>
                  <a:lnTo>
                    <a:pt x="21600" y="5389"/>
                  </a:lnTo>
                  <a:lnTo>
                    <a:pt x="16200" y="5389"/>
                  </a:lnTo>
                  <a:lnTo>
                    <a:pt x="16200" y="16211"/>
                  </a:lnTo>
                  <a:lnTo>
                    <a:pt x="21600" y="16211"/>
                  </a:lnTo>
                  <a:lnTo>
                    <a:pt x="10800" y="21600"/>
                  </a:lnTo>
                  <a:lnTo>
                    <a:pt x="0" y="16211"/>
                  </a:lnTo>
                  <a:lnTo>
                    <a:pt x="5400" y="16211"/>
                  </a:lnTo>
                  <a:lnTo>
                    <a:pt x="5400" y="53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89" name="Rounded Rectangle 20"/>
            <p:cNvGrpSpPr/>
            <p:nvPr/>
          </p:nvGrpSpPr>
          <p:grpSpPr>
            <a:xfrm>
              <a:off x="5611275" y="4102118"/>
              <a:ext cx="1627092" cy="1373139"/>
              <a:chOff x="0" y="0"/>
              <a:chExt cx="1627090" cy="1373137"/>
            </a:xfrm>
          </p:grpSpPr>
          <p:sp>
            <p:nvSpPr>
              <p:cNvPr id="287" name="Закругленный прямоугольник"/>
              <p:cNvSpPr/>
              <p:nvPr/>
            </p:nvSpPr>
            <p:spPr>
              <a:xfrm>
                <a:off x="0" y="0"/>
                <a:ext cx="1627090" cy="1373137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9525" cap="flat">
                <a:solidFill>
                  <a:srgbClr val="4A7EBB"/>
                </a:solidFill>
                <a:prstDash val="solid"/>
                <a:round/>
              </a:ln>
              <a:effectLst>
                <a:outerShdw blurRad="292100" dist="3302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Развлечения…"/>
              <p:cNvSpPr txBox="1"/>
              <p:nvPr/>
            </p:nvSpPr>
            <p:spPr>
              <a:xfrm>
                <a:off x="67031" y="94100"/>
                <a:ext cx="1493027" cy="1184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600" b="1" u="sng">
                    <a:solidFill>
                      <a:srgbClr val="FFFFFF"/>
                    </a:solidFill>
                  </a:defRPr>
                </a:pPr>
                <a:r>
                  <a:rPr lang="ru-RU" dirty="0"/>
                  <a:t>Коммуникации</a:t>
                </a:r>
                <a:endParaRPr dirty="0"/>
              </a:p>
              <a:p>
                <a:pPr algn="ctr">
                  <a:defRPr sz="1100">
                    <a:solidFill>
                      <a:srgbClr val="FFFFFF"/>
                    </a:solidFill>
                  </a:defRPr>
                </a:pPr>
                <a:endParaRPr dirty="0"/>
              </a:p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rPr dirty="0"/>
                  <a:t>1. IP -</a:t>
                </a:r>
                <a:r>
                  <a:rPr dirty="0" err="1"/>
                  <a:t>телефония</a:t>
                </a:r>
                <a:endParaRPr dirty="0"/>
              </a:p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rPr dirty="0"/>
                  <a:t>2. SMS - </a:t>
                </a:r>
                <a:r>
                  <a:rPr dirty="0" err="1" smtClean="0"/>
                  <a:t>клиент</a:t>
                </a:r>
                <a:endParaRPr dirty="0"/>
              </a:p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rPr dirty="0"/>
                  <a:t>3. </a:t>
                </a:r>
                <a:r>
                  <a:rPr dirty="0" err="1"/>
                  <a:t>Мессенджер</a:t>
                </a:r>
                <a:endParaRPr dirty="0"/>
              </a:p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rPr dirty="0"/>
                  <a:t>4. </a:t>
                </a:r>
                <a:r>
                  <a:rPr dirty="0" err="1" smtClean="0"/>
                  <a:t>Видеосервис</a:t>
                </a:r>
                <a:r>
                  <a:rPr dirty="0" smtClean="0"/>
                  <a:t> </a:t>
                </a:r>
                <a:endParaRPr dirty="0"/>
              </a:p>
            </p:txBody>
          </p:sp>
        </p:grpSp>
        <p:sp>
          <p:nvSpPr>
            <p:cNvPr id="290" name="Up-Down Arrow 21"/>
            <p:cNvSpPr/>
            <p:nvPr/>
          </p:nvSpPr>
          <p:spPr>
            <a:xfrm>
              <a:off x="3651778" y="1672831"/>
              <a:ext cx="419416" cy="46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718"/>
                  </a:moveTo>
                  <a:lnTo>
                    <a:pt x="10800" y="0"/>
                  </a:lnTo>
                  <a:lnTo>
                    <a:pt x="21600" y="9718"/>
                  </a:lnTo>
                  <a:lnTo>
                    <a:pt x="16200" y="9718"/>
                  </a:lnTo>
                  <a:lnTo>
                    <a:pt x="16200" y="11882"/>
                  </a:lnTo>
                  <a:lnTo>
                    <a:pt x="21600" y="11882"/>
                  </a:lnTo>
                  <a:lnTo>
                    <a:pt x="10800" y="21600"/>
                  </a:lnTo>
                  <a:lnTo>
                    <a:pt x="0" y="11882"/>
                  </a:lnTo>
                  <a:lnTo>
                    <a:pt x="5400" y="11882"/>
                  </a:lnTo>
                  <a:lnTo>
                    <a:pt x="5400" y="97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1" name="Up-Down Arrow 22"/>
            <p:cNvSpPr/>
            <p:nvPr/>
          </p:nvSpPr>
          <p:spPr>
            <a:xfrm rot="18291458">
              <a:off x="2600005" y="1815132"/>
              <a:ext cx="397250" cy="612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872"/>
                  </a:moveTo>
                  <a:lnTo>
                    <a:pt x="10800" y="0"/>
                  </a:lnTo>
                  <a:lnTo>
                    <a:pt x="21600" y="4872"/>
                  </a:lnTo>
                  <a:lnTo>
                    <a:pt x="16200" y="4872"/>
                  </a:lnTo>
                  <a:lnTo>
                    <a:pt x="16200" y="16728"/>
                  </a:lnTo>
                  <a:lnTo>
                    <a:pt x="21600" y="16728"/>
                  </a:lnTo>
                  <a:lnTo>
                    <a:pt x="10800" y="21600"/>
                  </a:lnTo>
                  <a:lnTo>
                    <a:pt x="0" y="16728"/>
                  </a:lnTo>
                  <a:lnTo>
                    <a:pt x="5400" y="16728"/>
                  </a:lnTo>
                  <a:lnTo>
                    <a:pt x="5400" y="487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93" name="Title 1"/>
          <p:cNvSpPr txBox="1">
            <a:spLocks noGrp="1"/>
          </p:cNvSpPr>
          <p:nvPr>
            <p:ph type="title"/>
          </p:nvPr>
        </p:nvSpPr>
        <p:spPr>
          <a:xfrm>
            <a:off x="673100" y="469900"/>
            <a:ext cx="8229600" cy="533400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ru-RU" dirty="0"/>
              <a:t>4</a:t>
            </a:r>
            <a:r>
              <a:rPr dirty="0" smtClean="0"/>
              <a:t>. </a:t>
            </a:r>
            <a:r>
              <a:rPr dirty="0" err="1"/>
              <a:t>Схема</a:t>
            </a:r>
            <a:r>
              <a:rPr dirty="0"/>
              <a:t> </a:t>
            </a:r>
            <a:r>
              <a:rPr dirty="0" err="1"/>
              <a:t>взаимодействия</a:t>
            </a:r>
            <a:endParaRPr dirty="0"/>
          </a:p>
        </p:txBody>
      </p:sp>
      <p:sp>
        <p:nvSpPr>
          <p:cNvPr id="294" name="Текстовое поле 1"/>
          <p:cNvSpPr txBox="1"/>
          <p:nvPr/>
        </p:nvSpPr>
        <p:spPr>
          <a:xfrm>
            <a:off x="4119245" y="3614420"/>
            <a:ext cx="1609463" cy="891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система </a:t>
            </a:r>
          </a:p>
          <a:p>
            <a:r>
              <a:t>электронных </a:t>
            </a:r>
          </a:p>
          <a:p>
            <a:r>
              <a:t>кошельков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Замещающее содержимое 1073742850" descr="Замещающее содержимое 1073742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486" y="-33656"/>
            <a:ext cx="9176386" cy="66916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3"/>
          </a:xfrm>
          <a:prstGeom prst="rect">
            <a:avLst/>
          </a:prstGeom>
        </p:spPr>
        <p:txBody>
          <a:bodyPr/>
          <a:lstStyle>
            <a:lvl1pPr algn="l">
              <a:defRPr sz="2400"/>
            </a:lvl1pPr>
          </a:lstStyle>
          <a:p>
            <a:r>
              <a:rPr lang="ru-RU" dirty="0" smtClean="0"/>
              <a:t>5</a:t>
            </a:r>
            <a:r>
              <a:rPr dirty="0" smtClean="0"/>
              <a:t>. 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денежных</a:t>
            </a:r>
            <a:r>
              <a:rPr dirty="0"/>
              <a:t> </a:t>
            </a:r>
            <a:r>
              <a:rPr dirty="0" err="1"/>
              <a:t>средств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кошельках</a:t>
            </a:r>
            <a:endParaRPr dirty="0"/>
          </a:p>
        </p:txBody>
      </p:sp>
      <p:grpSp>
        <p:nvGrpSpPr>
          <p:cNvPr id="300" name="Rectangle 3"/>
          <p:cNvGrpSpPr/>
          <p:nvPr/>
        </p:nvGrpSpPr>
        <p:grpSpPr>
          <a:xfrm>
            <a:off x="457200" y="1417637"/>
            <a:ext cx="4267200" cy="411163"/>
            <a:chOff x="0" y="0"/>
            <a:chExt cx="4267200" cy="411162"/>
          </a:xfrm>
        </p:grpSpPr>
        <p:sp>
          <p:nvSpPr>
            <p:cNvPr id="298" name="Прямоугольник"/>
            <p:cNvSpPr/>
            <p:nvPr/>
          </p:nvSpPr>
          <p:spPr>
            <a:xfrm>
              <a:off x="0" y="-1"/>
              <a:ext cx="4267200" cy="411164"/>
            </a:xfrm>
            <a:prstGeom prst="rect">
              <a:avLst/>
            </a:prstGeom>
            <a:solidFill>
              <a:srgbClr val="0070C0"/>
            </a:solidFill>
            <a:ln w="9525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9" name="1. Платежи за услуги"/>
            <p:cNvSpPr txBox="1"/>
            <p:nvPr/>
          </p:nvSpPr>
          <p:spPr>
            <a:xfrm>
              <a:off x="0" y="26511"/>
              <a:ext cx="4267200" cy="358141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70C0"/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1. Платежи за услуги</a:t>
              </a:r>
            </a:p>
          </p:txBody>
        </p:sp>
      </p:grpSp>
      <p:grpSp>
        <p:nvGrpSpPr>
          <p:cNvPr id="303" name="Rectangle 5"/>
          <p:cNvGrpSpPr/>
          <p:nvPr/>
        </p:nvGrpSpPr>
        <p:grpSpPr>
          <a:xfrm>
            <a:off x="457200" y="1981199"/>
            <a:ext cx="7162800" cy="990603"/>
            <a:chOff x="0" y="58420"/>
            <a:chExt cx="7162800" cy="990601"/>
          </a:xfrm>
        </p:grpSpPr>
        <p:sp>
          <p:nvSpPr>
            <p:cNvPr id="301" name="Прямоугольник"/>
            <p:cNvSpPr/>
            <p:nvPr/>
          </p:nvSpPr>
          <p:spPr>
            <a:xfrm>
              <a:off x="0" y="58420"/>
              <a:ext cx="7162800" cy="9906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302" name="Благодаря собственному процессингу, к которому подключено большое количество операторов сотовой связи, интернет провайдеров, ЖКХ клиенты могут оплатить любые услуги более тысячи провайдеров…"/>
            <p:cNvSpPr txBox="1"/>
            <p:nvPr/>
          </p:nvSpPr>
          <p:spPr>
            <a:xfrm>
              <a:off x="0" y="76669"/>
              <a:ext cx="7162800" cy="9541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400"/>
              </a:pPr>
              <a:r>
                <a:rPr dirty="0" err="1"/>
                <a:t>Благодаря</a:t>
              </a:r>
              <a:r>
                <a:rPr dirty="0"/>
                <a:t> </a:t>
              </a:r>
              <a:r>
                <a:rPr dirty="0" err="1"/>
                <a:t>собственному</a:t>
              </a:r>
              <a:r>
                <a:rPr dirty="0"/>
                <a:t> </a:t>
              </a:r>
              <a:r>
                <a:rPr dirty="0" err="1"/>
                <a:t>процессингу</a:t>
              </a:r>
              <a:r>
                <a:rPr dirty="0"/>
                <a:t>, к </a:t>
              </a:r>
              <a:r>
                <a:rPr dirty="0" err="1"/>
                <a:t>которому</a:t>
              </a:r>
              <a:r>
                <a:rPr dirty="0"/>
                <a:t> </a:t>
              </a:r>
              <a:r>
                <a:rPr dirty="0" err="1"/>
                <a:t>подключено</a:t>
              </a:r>
              <a:r>
                <a:rPr dirty="0"/>
                <a:t> </a:t>
              </a:r>
              <a:r>
                <a:rPr dirty="0" err="1"/>
                <a:t>большое</a:t>
              </a:r>
              <a:r>
                <a:rPr dirty="0"/>
                <a:t> </a:t>
              </a:r>
              <a:r>
                <a:rPr dirty="0" err="1"/>
                <a:t>количество</a:t>
              </a:r>
              <a:r>
                <a:rPr dirty="0"/>
                <a:t> </a:t>
              </a:r>
              <a:r>
                <a:rPr dirty="0" err="1"/>
                <a:t>операторов</a:t>
              </a:r>
              <a:r>
                <a:rPr dirty="0"/>
                <a:t> </a:t>
              </a:r>
              <a:r>
                <a:rPr dirty="0" err="1"/>
                <a:t>сотовой</a:t>
              </a:r>
              <a:r>
                <a:rPr dirty="0"/>
                <a:t> </a:t>
              </a:r>
              <a:r>
                <a:rPr dirty="0" err="1"/>
                <a:t>связи</a:t>
              </a:r>
              <a:r>
                <a:rPr dirty="0"/>
                <a:t>, </a:t>
              </a:r>
              <a:r>
                <a:rPr dirty="0" err="1" smtClean="0"/>
                <a:t>интернет</a:t>
              </a:r>
              <a:r>
                <a:rPr lang="ru-RU" dirty="0"/>
                <a:t>-</a:t>
              </a:r>
              <a:r>
                <a:rPr dirty="0" err="1" smtClean="0"/>
                <a:t>провайдеров</a:t>
              </a:r>
              <a:r>
                <a:rPr dirty="0"/>
                <a:t>, ЖКХ </a:t>
              </a:r>
              <a:r>
                <a:rPr lang="ru-RU" dirty="0" smtClean="0"/>
                <a:t>- </a:t>
              </a:r>
              <a:r>
                <a:rPr dirty="0" err="1" smtClean="0"/>
                <a:t>клиенты</a:t>
              </a:r>
              <a:r>
                <a:rPr dirty="0" smtClean="0"/>
                <a:t> </a:t>
              </a:r>
              <a:r>
                <a:rPr dirty="0" err="1"/>
                <a:t>могут</a:t>
              </a:r>
              <a:r>
                <a:rPr dirty="0"/>
                <a:t> </a:t>
              </a:r>
              <a:r>
                <a:rPr dirty="0" err="1"/>
                <a:t>оплатить</a:t>
              </a:r>
              <a:r>
                <a:rPr dirty="0"/>
                <a:t> </a:t>
              </a:r>
              <a:r>
                <a:rPr dirty="0" err="1"/>
                <a:t>любые</a:t>
              </a:r>
              <a:r>
                <a:rPr dirty="0"/>
                <a:t> </a:t>
              </a:r>
              <a:r>
                <a:rPr dirty="0" err="1"/>
                <a:t>услуги</a:t>
              </a:r>
              <a:r>
                <a:rPr dirty="0"/>
                <a:t> </a:t>
              </a:r>
              <a:r>
                <a:rPr dirty="0" err="1"/>
                <a:t>более</a:t>
              </a:r>
              <a:r>
                <a:rPr dirty="0"/>
                <a:t> </a:t>
              </a:r>
              <a:r>
                <a:rPr lang="ru-RU" dirty="0" smtClean="0"/>
                <a:t>чем </a:t>
              </a:r>
              <a:r>
                <a:rPr dirty="0" err="1" smtClean="0"/>
                <a:t>тысячи</a:t>
              </a:r>
              <a:r>
                <a:rPr dirty="0" smtClean="0"/>
                <a:t> </a:t>
              </a:r>
              <a:r>
                <a:rPr dirty="0" err="1"/>
                <a:t>провайдеров</a:t>
              </a:r>
              <a:endParaRPr dirty="0"/>
            </a:p>
            <a:p>
              <a:pPr>
                <a:defRPr sz="1400"/>
              </a:pPr>
              <a:r>
                <a:rPr dirty="0" err="1"/>
                <a:t>Возможна</a:t>
              </a:r>
              <a:r>
                <a:rPr dirty="0"/>
                <a:t> </a:t>
              </a:r>
              <a:r>
                <a:rPr dirty="0" err="1"/>
                <a:t>оплата</a:t>
              </a:r>
              <a:r>
                <a:rPr dirty="0"/>
                <a:t> </a:t>
              </a:r>
              <a:r>
                <a:rPr dirty="0" err="1"/>
                <a:t>не</a:t>
              </a:r>
              <a:r>
                <a:rPr dirty="0"/>
                <a:t> </a:t>
              </a:r>
              <a:r>
                <a:rPr dirty="0" err="1"/>
                <a:t>только</a:t>
              </a:r>
              <a:r>
                <a:rPr dirty="0"/>
                <a:t> </a:t>
              </a:r>
              <a:r>
                <a:rPr dirty="0" err="1"/>
                <a:t>российских</a:t>
              </a:r>
              <a:r>
                <a:rPr dirty="0"/>
                <a:t>, </a:t>
              </a:r>
              <a:r>
                <a:rPr dirty="0" err="1"/>
                <a:t>но</a:t>
              </a:r>
              <a:r>
                <a:rPr dirty="0"/>
                <a:t> и </a:t>
              </a:r>
              <a:r>
                <a:rPr dirty="0" err="1"/>
                <a:t>зарубежных</a:t>
              </a:r>
              <a:r>
                <a:rPr dirty="0"/>
                <a:t> </a:t>
              </a:r>
              <a:r>
                <a:rPr dirty="0" err="1"/>
                <a:t>операторов</a:t>
              </a:r>
              <a:r>
                <a:rPr dirty="0"/>
                <a:t> и </a:t>
              </a:r>
              <a:r>
                <a:rPr dirty="0" err="1"/>
                <a:t>провайдеров</a:t>
              </a:r>
              <a:r>
                <a:rPr dirty="0"/>
                <a:t>.</a:t>
              </a:r>
            </a:p>
          </p:txBody>
        </p:sp>
      </p:grpSp>
      <p:grpSp>
        <p:nvGrpSpPr>
          <p:cNvPr id="309" name="Rectangle 8"/>
          <p:cNvGrpSpPr/>
          <p:nvPr/>
        </p:nvGrpSpPr>
        <p:grpSpPr>
          <a:xfrm>
            <a:off x="457200" y="3815399"/>
            <a:ext cx="7162800" cy="685800"/>
            <a:chOff x="0" y="0"/>
            <a:chExt cx="7162800" cy="685800"/>
          </a:xfrm>
        </p:grpSpPr>
        <p:sp>
          <p:nvSpPr>
            <p:cNvPr id="307" name="Прямоугольник"/>
            <p:cNvSpPr/>
            <p:nvPr/>
          </p:nvSpPr>
          <p:spPr>
            <a:xfrm>
              <a:off x="0" y="0"/>
              <a:ext cx="7162800" cy="6858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70C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400"/>
              </a:pPr>
              <a:endParaRPr/>
            </a:p>
          </p:txBody>
        </p:sp>
        <p:sp>
          <p:nvSpPr>
            <p:cNvPr id="308" name="Наиболее активные клиенты могут получать бесплатные СМС и бесплатные минуты по международным направлениям"/>
            <p:cNvSpPr txBox="1"/>
            <p:nvPr/>
          </p:nvSpPr>
          <p:spPr>
            <a:xfrm>
              <a:off x="0" y="93980"/>
              <a:ext cx="7162800" cy="497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1400"/>
              </a:lvl1pPr>
            </a:lstStyle>
            <a:p>
              <a:r>
                <a:rPr dirty="0" err="1"/>
                <a:t>Наиболее</a:t>
              </a:r>
              <a:r>
                <a:rPr dirty="0"/>
                <a:t> </a:t>
              </a:r>
              <a:r>
                <a:rPr dirty="0" err="1"/>
                <a:t>активные</a:t>
              </a:r>
              <a:r>
                <a:rPr dirty="0"/>
                <a:t> </a:t>
              </a:r>
              <a:r>
                <a:rPr dirty="0" err="1"/>
                <a:t>клиенты</a:t>
              </a:r>
              <a:r>
                <a:rPr dirty="0"/>
                <a:t> </a:t>
              </a:r>
              <a:r>
                <a:rPr dirty="0" err="1"/>
                <a:t>могут</a:t>
              </a:r>
              <a:r>
                <a:rPr dirty="0"/>
                <a:t> </a:t>
              </a:r>
              <a:r>
                <a:rPr dirty="0" err="1"/>
                <a:t>получать</a:t>
              </a:r>
              <a:r>
                <a:rPr dirty="0"/>
                <a:t> </a:t>
              </a:r>
              <a:r>
                <a:rPr dirty="0" err="1"/>
                <a:t>бесплатные</a:t>
              </a:r>
              <a:r>
                <a:rPr dirty="0"/>
                <a:t> СМС и </a:t>
              </a:r>
              <a:r>
                <a:rPr dirty="0" err="1"/>
                <a:t>бесплатные</a:t>
              </a:r>
              <a:r>
                <a:rPr dirty="0"/>
                <a:t> </a:t>
              </a:r>
              <a:r>
                <a:rPr dirty="0" err="1"/>
                <a:t>минуты</a:t>
              </a:r>
              <a:r>
                <a:rPr dirty="0"/>
                <a:t> </a:t>
              </a:r>
              <a:r>
                <a:rPr dirty="0" err="1"/>
                <a:t>по</a:t>
              </a:r>
              <a:r>
                <a:rPr dirty="0"/>
                <a:t> </a:t>
              </a:r>
              <a:r>
                <a:rPr dirty="0" err="1"/>
                <a:t>международным</a:t>
              </a:r>
              <a:r>
                <a:rPr dirty="0"/>
                <a:t> </a:t>
              </a:r>
              <a:r>
                <a:rPr dirty="0" err="1"/>
                <a:t>направлениям</a:t>
              </a:r>
              <a:endParaRPr dirty="0"/>
            </a:p>
          </p:txBody>
        </p:sp>
      </p:grpSp>
      <p:grpSp>
        <p:nvGrpSpPr>
          <p:cNvPr id="312" name="Rectangle 9"/>
          <p:cNvGrpSpPr/>
          <p:nvPr/>
        </p:nvGrpSpPr>
        <p:grpSpPr>
          <a:xfrm>
            <a:off x="457200" y="3312160"/>
            <a:ext cx="4267200" cy="411165"/>
            <a:chOff x="0" y="-1"/>
            <a:chExt cx="4267200" cy="411164"/>
          </a:xfrm>
          <a:solidFill>
            <a:srgbClr val="0070C0"/>
          </a:solidFill>
        </p:grpSpPr>
        <p:sp>
          <p:nvSpPr>
            <p:cNvPr id="310" name="Прямоугольник"/>
            <p:cNvSpPr/>
            <p:nvPr/>
          </p:nvSpPr>
          <p:spPr>
            <a:xfrm>
              <a:off x="0" y="-1"/>
              <a:ext cx="4267200" cy="411164"/>
            </a:xfrm>
            <a:prstGeom prst="rect">
              <a:avLst/>
            </a:prstGeom>
            <a:grpFill/>
            <a:ln w="9525" cap="flat">
              <a:solidFill>
                <a:srgbClr val="4A7EBB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1" name="3. Программа лояльности"/>
            <p:cNvSpPr txBox="1"/>
            <p:nvPr/>
          </p:nvSpPr>
          <p:spPr>
            <a:xfrm>
              <a:off x="0" y="20917"/>
              <a:ext cx="4267200" cy="369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lang="ru-RU" dirty="0"/>
                <a:t>2</a:t>
              </a:r>
              <a:r>
                <a:rPr dirty="0"/>
                <a:t>. </a:t>
              </a:r>
              <a:r>
                <a:rPr dirty="0" err="1"/>
                <a:t>Программа</a:t>
              </a:r>
              <a:r>
                <a:rPr dirty="0"/>
                <a:t> </a:t>
              </a:r>
              <a:r>
                <a:rPr dirty="0" err="1"/>
                <a:t>лояльности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1402</Words>
  <Application>Microsoft Office PowerPoint</Application>
  <PresentationFormat>Экран (4:3)</PresentationFormat>
  <Paragraphs>209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Презентация PowerPoint</vt:lpstr>
      <vt:lpstr>О нас.</vt:lpstr>
      <vt:lpstr>Человек в информационно-финансовой социальной среде</vt:lpstr>
      <vt:lpstr>Презентация PowerPoint</vt:lpstr>
      <vt:lpstr>1.Основные принципы, заложенные в систему </vt:lpstr>
      <vt:lpstr>2. Интеграция</vt:lpstr>
      <vt:lpstr>3. Приложения</vt:lpstr>
      <vt:lpstr>4. Схема взаимодействия</vt:lpstr>
      <vt:lpstr>5. Использование денежных средств на кошельках</vt:lpstr>
      <vt:lpstr>6. Идентификация клиентов и привязка карт</vt:lpstr>
      <vt:lpstr>7. Дополнительный сервис</vt:lpstr>
      <vt:lpstr>8. Товарно-денежные остатки.</vt:lpstr>
      <vt:lpstr>9. Содействие развитию системы</vt:lpstr>
      <vt:lpstr>10. Преимущества готового решения</vt:lpstr>
      <vt:lpstr>11. Взаимодействие партнеров</vt:lpstr>
      <vt:lpstr>12. Оптимизация расходов</vt:lpstr>
      <vt:lpstr>13. СМАРТ-интеграция в умные системы - наше будущее!</vt:lpstr>
      <vt:lpstr>Партнёры и клиенты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fed-dx</dc:creator>
  <cp:lastModifiedBy>Windows User</cp:lastModifiedBy>
  <cp:revision>46</cp:revision>
  <dcterms:created xsi:type="dcterms:W3CDTF">2019-02-19T04:47:05Z</dcterms:created>
  <dcterms:modified xsi:type="dcterms:W3CDTF">2019-03-04T11:47:00Z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1049-10.2.0.7635</vt:lpwstr>
  </property>
</Properties>
</file>